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0"/>
  </p:notesMasterIdLst>
  <p:sldIdLst>
    <p:sldId id="256" r:id="rId2"/>
    <p:sldId id="393" r:id="rId3"/>
    <p:sldId id="394" r:id="rId4"/>
    <p:sldId id="489" r:id="rId5"/>
    <p:sldId id="461" r:id="rId6"/>
    <p:sldId id="368" r:id="rId7"/>
    <p:sldId id="369" r:id="rId8"/>
    <p:sldId id="370" r:id="rId9"/>
    <p:sldId id="371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9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477" r:id="rId30"/>
    <p:sldId id="478" r:id="rId31"/>
    <p:sldId id="398" r:id="rId32"/>
    <p:sldId id="479" r:id="rId33"/>
    <p:sldId id="402" r:id="rId34"/>
    <p:sldId id="476" r:id="rId35"/>
    <p:sldId id="403" r:id="rId36"/>
    <p:sldId id="408" r:id="rId37"/>
    <p:sldId id="480" r:id="rId38"/>
    <p:sldId id="41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3" autoAdjust="0"/>
    <p:restoredTop sz="81520" autoAdjust="0"/>
  </p:normalViewPr>
  <p:slideViewPr>
    <p:cSldViewPr>
      <p:cViewPr varScale="1">
        <p:scale>
          <a:sx n="95" d="100"/>
          <a:sy n="95" d="100"/>
        </p:scale>
        <p:origin x="110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Lecture 07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Using the </a:t>
            </a:r>
            <a:r>
              <a:rPr lang="en-US" altLang="zh-CN" i="1" dirty="0"/>
              <a:t>super </a:t>
            </a:r>
            <a:r>
              <a:rPr lang="en-US" altLang="zh-CN" dirty="0"/>
              <a:t>Keyword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Accessing Superclass Members</a:t>
            </a:r>
          </a:p>
          <a:p>
            <a:r>
              <a:rPr lang="en-US" altLang="zh-CN" dirty="0"/>
              <a:t>Subclass Constructors</a:t>
            </a:r>
          </a:p>
          <a:p>
            <a:endParaRPr lang="en-US" altLang="zh-CN" dirty="0"/>
          </a:p>
          <a:p>
            <a:r>
              <a:rPr lang="zh-CN" altLang="en-US" dirty="0"/>
              <a:t>关键词</a:t>
            </a:r>
            <a:r>
              <a:rPr lang="en-US" altLang="zh-CN" dirty="0"/>
              <a:t>this</a:t>
            </a:r>
            <a:r>
              <a:rPr lang="zh-CN" altLang="en-US" dirty="0"/>
              <a:t>，指向当前对象的引用</a:t>
            </a:r>
            <a:endParaRPr lang="en-US" altLang="zh-CN" dirty="0"/>
          </a:p>
          <a:p>
            <a:r>
              <a:rPr lang="zh-CN" altLang="en-US" dirty="0"/>
              <a:t>关键词</a:t>
            </a:r>
            <a:r>
              <a:rPr lang="en-US" altLang="zh-CN" i="1" dirty="0">
                <a:solidFill>
                  <a:srgbClr val="FF0000"/>
                </a:solidFill>
              </a:rPr>
              <a:t>super</a:t>
            </a:r>
            <a:r>
              <a:rPr lang="zh-CN" altLang="en-US" dirty="0"/>
              <a:t>，代表当前类的超类</a:t>
            </a:r>
            <a:r>
              <a:rPr lang="en-US" altLang="zh-CN" dirty="0"/>
              <a:t>(</a:t>
            </a:r>
            <a:r>
              <a:rPr lang="zh-CN" altLang="en-US" dirty="0"/>
              <a:t>不仅仅是直接的父类，可追溯到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可通过</a:t>
            </a:r>
            <a:r>
              <a:rPr lang="en-US" altLang="zh-CN" dirty="0"/>
              <a:t>super</a:t>
            </a:r>
            <a:r>
              <a:rPr lang="zh-CN" altLang="en-US" dirty="0"/>
              <a:t>调用超类</a:t>
            </a:r>
            <a:r>
              <a:rPr lang="en-US" altLang="zh-CN" dirty="0"/>
              <a:t>public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/>
            <a:r>
              <a:rPr lang="zh-CN" altLang="en-US" dirty="0"/>
              <a:t>可通过</a:t>
            </a:r>
            <a:r>
              <a:rPr lang="en-US" altLang="zh-CN" dirty="0"/>
              <a:t>super</a:t>
            </a:r>
            <a:r>
              <a:rPr lang="zh-CN" altLang="en-US" dirty="0"/>
              <a:t>调用超类构造函数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不能理解为是指向父类的引用</a:t>
            </a:r>
            <a:r>
              <a:rPr lang="zh-CN" altLang="en-US" dirty="0"/>
              <a:t>，虽然实例化时会调用超类构造函数，但并不会创建超类对象。因此，不存在超类对象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7" y="836712"/>
            <a:ext cx="3047671" cy="92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5875" y="205573"/>
            <a:ext cx="2458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</a:t>
            </a:r>
            <a:r>
              <a:rPr lang="en-US" altLang="zh-CN" sz="1600" b="1" dirty="0">
                <a:solidFill>
                  <a:srgbClr val="FF0000"/>
                </a:solidFill>
              </a:rPr>
              <a:t>Movable</a:t>
            </a:r>
            <a:r>
              <a:rPr lang="zh-CN" altLang="en-US" sz="1600" b="1" dirty="0">
                <a:solidFill>
                  <a:srgbClr val="FF0000"/>
                </a:solidFill>
              </a:rPr>
              <a:t>能力的接口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968552" cy="308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3068960"/>
            <a:ext cx="32768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封装</a:t>
            </a:r>
            <a:r>
              <a:rPr lang="en-US" altLang="zh-CN" sz="1600" b="1" dirty="0">
                <a:solidFill>
                  <a:srgbClr val="FF0000"/>
                </a:solidFill>
              </a:rPr>
              <a:t>name</a:t>
            </a:r>
            <a:r>
              <a:rPr lang="zh-CN" altLang="en-US" sz="1600" b="1" dirty="0">
                <a:solidFill>
                  <a:srgbClr val="FF0000"/>
                </a:solidFill>
              </a:rPr>
              <a:t>属性，</a:t>
            </a:r>
            <a:r>
              <a:rPr lang="en-US" altLang="zh-CN" sz="1600" b="1" dirty="0">
                <a:solidFill>
                  <a:srgbClr val="FF0000"/>
                </a:solidFill>
              </a:rPr>
              <a:t>meaning?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提供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个有参构造函数，</a:t>
            </a:r>
            <a:r>
              <a:rPr lang="en-US" altLang="zh-CN" sz="1600" b="1" dirty="0">
                <a:solidFill>
                  <a:srgbClr val="FF0000"/>
                </a:solidFill>
              </a:rPr>
              <a:t>meaning?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具有</a:t>
            </a:r>
            <a:r>
              <a:rPr lang="en-US" altLang="zh-CN" sz="1600" b="1" dirty="0">
                <a:solidFill>
                  <a:srgbClr val="FF0000"/>
                </a:solidFill>
              </a:rPr>
              <a:t>Movable</a:t>
            </a:r>
            <a:r>
              <a:rPr lang="zh-CN" altLang="en-US" sz="1600" b="1" dirty="0">
                <a:solidFill>
                  <a:srgbClr val="FF0000"/>
                </a:solidFill>
              </a:rPr>
              <a:t>能力，</a:t>
            </a:r>
            <a:r>
              <a:rPr lang="en-US" altLang="zh-CN" sz="1600" b="1" dirty="0">
                <a:solidFill>
                  <a:srgbClr val="FF0000"/>
                </a:solidFill>
              </a:rPr>
              <a:t>meaning?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499992" y="1196752"/>
            <a:ext cx="0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26576" y="5215293"/>
            <a:ext cx="3416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必须提供属性的</a:t>
            </a:r>
            <a:r>
              <a:rPr lang="en-US" altLang="zh-CN" sz="1600" b="1" dirty="0">
                <a:solidFill>
                  <a:srgbClr val="FF0000"/>
                </a:solidFill>
              </a:rPr>
              <a:t>getter/setter()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不会自动包含无参构造函数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必须实现接口中的所有抽象方法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2843808" y="2780928"/>
            <a:ext cx="2160240" cy="7013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1"/>
          </p:cNvCxnSpPr>
          <p:nvPr/>
        </p:nvCxnSpPr>
        <p:spPr>
          <a:xfrm flipH="1" flipV="1">
            <a:off x="2206997" y="3212976"/>
            <a:ext cx="2797051" cy="3945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559493" y="4005064"/>
            <a:ext cx="2444555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支持在子类中声明子类自有的新属性</a:t>
            </a:r>
            <a:endParaRPr lang="en-US" altLang="zh-CN" dirty="0"/>
          </a:p>
          <a:p>
            <a:r>
              <a:rPr lang="zh-CN" altLang="en-US" dirty="0"/>
              <a:t>支持在子类中声明子类自有的新方法</a:t>
            </a:r>
            <a:endParaRPr lang="en-US" altLang="zh-CN" dirty="0"/>
          </a:p>
          <a:p>
            <a:r>
              <a:rPr lang="zh-CN" altLang="en-US" dirty="0"/>
              <a:t>子类继承超类所有</a:t>
            </a:r>
            <a:r>
              <a:rPr lang="en-US" altLang="zh-CN" dirty="0"/>
              <a:t>public/protected</a:t>
            </a:r>
            <a:r>
              <a:rPr lang="zh-CN" altLang="en-US" dirty="0"/>
              <a:t>成员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super</a:t>
            </a:r>
            <a:r>
              <a:rPr lang="zh-CN" altLang="en-US" dirty="0"/>
              <a:t>，可以访问所有超类中的</a:t>
            </a:r>
            <a:r>
              <a:rPr lang="en-US" altLang="zh-CN" dirty="0"/>
              <a:t>public</a:t>
            </a:r>
            <a:r>
              <a:rPr lang="zh-CN" altLang="en-US" dirty="0"/>
              <a:t>成员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33730"/>
            <a:ext cx="53816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4068" y="3221762"/>
            <a:ext cx="3179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可以调用父类</a:t>
            </a:r>
            <a:r>
              <a:rPr lang="en-US" altLang="zh-CN" sz="1600" b="1" dirty="0">
                <a:solidFill>
                  <a:srgbClr val="FF0000"/>
                </a:solidFill>
              </a:rPr>
              <a:t>public</a:t>
            </a:r>
            <a:r>
              <a:rPr lang="zh-CN" altLang="en-US" sz="1600" b="1" dirty="0">
                <a:solidFill>
                  <a:srgbClr val="FF0000"/>
                </a:solidFill>
              </a:rPr>
              <a:t>成员方法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超类必然包括</a:t>
            </a:r>
            <a:r>
              <a:rPr lang="en-US" altLang="zh-CN" sz="1600" b="1" dirty="0">
                <a:solidFill>
                  <a:srgbClr val="FF0000"/>
                </a:solidFill>
              </a:rPr>
              <a:t>Object</a:t>
            </a:r>
            <a:r>
              <a:rPr lang="zh-CN" altLang="en-US" sz="1600" b="1" dirty="0">
                <a:solidFill>
                  <a:srgbClr val="FF0000"/>
                </a:solidFill>
              </a:rPr>
              <a:t>类，因此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可以调用</a:t>
            </a:r>
            <a:r>
              <a:rPr lang="en-US" altLang="zh-CN" sz="1600" b="1" dirty="0">
                <a:solidFill>
                  <a:srgbClr val="FF0000"/>
                </a:solidFill>
              </a:rPr>
              <a:t>Object public</a:t>
            </a:r>
            <a:r>
              <a:rPr lang="zh-CN" altLang="en-US" sz="1600" b="1" dirty="0">
                <a:solidFill>
                  <a:srgbClr val="FF0000"/>
                </a:solidFill>
              </a:rPr>
              <a:t>成员方法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933996"/>
            <a:ext cx="2967881" cy="88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 flipV="1">
            <a:off x="4788024" y="2132856"/>
            <a:ext cx="648072" cy="8008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7" y="620688"/>
            <a:ext cx="4495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3854" y="1589891"/>
            <a:ext cx="336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在子类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超类的方法没有名称冲突时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可直接调用超类中的方法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无需声明</a:t>
            </a:r>
            <a:r>
              <a:rPr lang="en-US" altLang="zh-CN" sz="1600" b="1" dirty="0">
                <a:solidFill>
                  <a:srgbClr val="FF0000"/>
                </a:solidFill>
              </a:rPr>
              <a:t>super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39752" y="1563663"/>
            <a:ext cx="0" cy="641201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7930" y="173934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等效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508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super</a:t>
            </a:r>
            <a:r>
              <a:rPr lang="zh-CN" altLang="en-US" dirty="0"/>
              <a:t>，在子类构造函数中调用超类构造函数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533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4191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00672" y="3356992"/>
            <a:ext cx="287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在构造函数中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通过</a:t>
            </a:r>
            <a:r>
              <a:rPr lang="en-US" altLang="zh-CN" sz="1600" b="1" dirty="0">
                <a:solidFill>
                  <a:srgbClr val="FF0000"/>
                </a:solidFill>
              </a:rPr>
              <a:t>super</a:t>
            </a:r>
            <a:r>
              <a:rPr lang="zh-CN" altLang="en-US" sz="1600" b="1" dirty="0">
                <a:solidFill>
                  <a:srgbClr val="FF0000"/>
                </a:solidFill>
              </a:rPr>
              <a:t>调用超类构造函数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语句必须置于构造函数第一行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274840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由于父类无无参构造函数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必须显示调用父类有参构造函数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39" y="1181228"/>
            <a:ext cx="3982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个参数的构造函数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个为父类属性，且父类提供了构造函数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因此可通过父类初始化封装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再自己初始化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个属性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40" y="5174679"/>
            <a:ext cx="10001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2" y="4778635"/>
            <a:ext cx="284979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8" y="5658440"/>
            <a:ext cx="2863882" cy="9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79406" y="5939987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初始化</a:t>
            </a:r>
            <a:r>
              <a:rPr lang="en-US" altLang="zh-CN" sz="1600" b="1" dirty="0" err="1">
                <a:solidFill>
                  <a:srgbClr val="FF0000"/>
                </a:solidFill>
              </a:rPr>
              <a:t>Brid</a:t>
            </a:r>
            <a:r>
              <a:rPr lang="zh-CN" altLang="en-US" sz="1600" b="1" dirty="0">
                <a:solidFill>
                  <a:srgbClr val="FF0000"/>
                </a:solidFill>
              </a:rPr>
              <a:t>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必然，先，调用父类构造函数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1" y="4626235"/>
            <a:ext cx="3781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3683380" y="5301208"/>
            <a:ext cx="153669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87824" y="5658440"/>
            <a:ext cx="2232248" cy="7228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子类不会继承超类的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>
                <a:solidFill>
                  <a:srgbClr val="FF0000"/>
                </a:solidFill>
              </a:rPr>
              <a:t>成员</a:t>
            </a:r>
            <a:r>
              <a:rPr lang="zh-CN" altLang="en-US" dirty="0"/>
              <a:t>，但可以通过属性的</a:t>
            </a:r>
            <a:r>
              <a:rPr lang="en-US" altLang="zh-CN" dirty="0"/>
              <a:t>getter/setter</a:t>
            </a:r>
            <a:r>
              <a:rPr lang="zh-CN" altLang="en-US" dirty="0"/>
              <a:t>方法访问超类的属性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9" y="1196752"/>
            <a:ext cx="5130949" cy="284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00197" y="1707207"/>
            <a:ext cx="48642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类，继承自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类，因此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继承父类</a:t>
            </a:r>
            <a:r>
              <a:rPr lang="en-US" altLang="zh-CN" sz="1600" b="1" dirty="0">
                <a:solidFill>
                  <a:srgbClr val="FF0000"/>
                </a:solidFill>
              </a:rPr>
              <a:t>name</a:t>
            </a:r>
            <a:r>
              <a:rPr lang="zh-CN" altLang="en-US" sz="1600" b="1" dirty="0">
                <a:solidFill>
                  <a:srgbClr val="FF0000"/>
                </a:solidFill>
              </a:rPr>
              <a:t>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通过父类构造函数以及继承</a:t>
            </a:r>
            <a:r>
              <a:rPr lang="en-US" altLang="zh-CN" sz="1600" b="1" dirty="0">
                <a:solidFill>
                  <a:srgbClr val="FF0000"/>
                </a:solidFill>
              </a:rPr>
              <a:t>getter/setter</a:t>
            </a:r>
            <a:r>
              <a:rPr lang="zh-CN" altLang="en-US" sz="1600" b="1" dirty="0">
                <a:solidFill>
                  <a:srgbClr val="FF0000"/>
                </a:solidFill>
              </a:rPr>
              <a:t>方法实现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继承父类</a:t>
            </a:r>
            <a:r>
              <a:rPr lang="en-US" altLang="zh-CN" sz="1600" b="1" dirty="0">
                <a:solidFill>
                  <a:srgbClr val="FF0000"/>
                </a:solidFill>
              </a:rPr>
              <a:t>Movable</a:t>
            </a:r>
            <a:r>
              <a:rPr lang="zh-CN" altLang="en-US" sz="1600" b="1" dirty="0">
                <a:solidFill>
                  <a:srgbClr val="FF0000"/>
                </a:solidFill>
              </a:rPr>
              <a:t>能力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同时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具有独有</a:t>
            </a:r>
            <a:r>
              <a:rPr lang="en-US" altLang="zh-CN" sz="1600" b="1" dirty="0">
                <a:solidFill>
                  <a:srgbClr val="FF0000"/>
                </a:solidFill>
              </a:rPr>
              <a:t>color</a:t>
            </a:r>
            <a:r>
              <a:rPr lang="zh-CN" altLang="en-US" sz="1600" b="1" dirty="0">
                <a:solidFill>
                  <a:srgbClr val="FF0000"/>
                </a:solidFill>
              </a:rPr>
              <a:t>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具有独有</a:t>
            </a:r>
            <a:r>
              <a:rPr lang="en-US" altLang="zh-CN" sz="1600" b="1" dirty="0">
                <a:solidFill>
                  <a:srgbClr val="FF0000"/>
                </a:solidFill>
              </a:rPr>
              <a:t>Flyable</a:t>
            </a:r>
            <a:r>
              <a:rPr lang="zh-CN" altLang="en-US" sz="1600" b="1" dirty="0">
                <a:solidFill>
                  <a:srgbClr val="FF0000"/>
                </a:solidFill>
              </a:rPr>
              <a:t>能力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3" y="4630325"/>
            <a:ext cx="5705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95" y="4787487"/>
            <a:ext cx="1809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/>
          <p:nvPr/>
        </p:nvCxnSpPr>
        <p:spPr>
          <a:xfrm flipH="1">
            <a:off x="2699792" y="2348880"/>
            <a:ext cx="1700405" cy="11742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707" y="4026600"/>
            <a:ext cx="4395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支持在子类中声明一个与超类中方法签名相同的，新实例方法，从而</a:t>
            </a:r>
            <a:r>
              <a:rPr lang="en-US" altLang="zh-CN" i="1" dirty="0">
                <a:solidFill>
                  <a:srgbClr val="FF0000"/>
                </a:solidFill>
              </a:rPr>
              <a:t>overriding</a:t>
            </a:r>
            <a:r>
              <a:rPr lang="zh-CN" altLang="en-US" dirty="0"/>
              <a:t>覆盖超类方法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方法的重写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由于方法签名与父类中的方法签名相同，为避免歧义，使用</a:t>
            </a:r>
            <a:r>
              <a:rPr lang="en-US" altLang="zh-CN" dirty="0"/>
              <a:t>@Override</a:t>
            </a:r>
            <a:r>
              <a:rPr lang="zh-CN" altLang="en-US" dirty="0"/>
              <a:t>注解</a:t>
            </a:r>
            <a:r>
              <a:rPr lang="zh-CN" altLang="en-US" dirty="0">
                <a:solidFill>
                  <a:srgbClr val="FF0000"/>
                </a:solidFill>
              </a:rPr>
              <a:t>显式声明</a:t>
            </a:r>
            <a:r>
              <a:rPr lang="zh-CN" altLang="en-US" dirty="0"/>
              <a:t>为重写父类的方法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3762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78980"/>
            <a:ext cx="2664296" cy="69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337679" y="4895913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子类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父类均调用</a:t>
            </a:r>
            <a:r>
              <a:rPr lang="en-US" altLang="zh-CN" sz="1600" b="1" dirty="0">
                <a:solidFill>
                  <a:srgbClr val="FF0000"/>
                </a:solidFill>
              </a:rPr>
              <a:t>move()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但子类重写了父类的方法</a:t>
            </a: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22117"/>
            <a:ext cx="53911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3284704"/>
            <a:ext cx="4395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What You Can Do in a Subclass - Summary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66928"/>
          </a:xfrm>
        </p:spPr>
        <p:txBody>
          <a:bodyPr>
            <a:normAutofit/>
          </a:bodyPr>
          <a:lstStyle/>
          <a:p>
            <a:r>
              <a:rPr lang="zh-CN" altLang="en-US" dirty="0"/>
              <a:t>支持在子类中声明子类自有的新属性</a:t>
            </a:r>
            <a:endParaRPr lang="en-US" altLang="zh-CN" dirty="0"/>
          </a:p>
          <a:p>
            <a:r>
              <a:rPr lang="zh-CN" altLang="en-US" dirty="0"/>
              <a:t>支持在子类中声明子类自有的新方法</a:t>
            </a:r>
            <a:endParaRPr lang="en-US" altLang="zh-CN" dirty="0"/>
          </a:p>
          <a:p>
            <a:r>
              <a:rPr lang="zh-CN" altLang="en-US" dirty="0"/>
              <a:t>子类继承超类所有</a:t>
            </a:r>
            <a:r>
              <a:rPr lang="en-US" altLang="zh-CN" dirty="0"/>
              <a:t>public/protected</a:t>
            </a:r>
            <a:r>
              <a:rPr lang="zh-CN" altLang="en-US" dirty="0"/>
              <a:t>成员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支持在子类中声明一个与超类中方法签名相同的，新实例方法，从而</a:t>
            </a:r>
            <a:r>
              <a:rPr lang="en-US" altLang="zh-CN" i="1" dirty="0">
                <a:solidFill>
                  <a:srgbClr val="FF0000"/>
                </a:solidFill>
              </a:rPr>
              <a:t>overriding</a:t>
            </a:r>
            <a:r>
              <a:rPr lang="zh-CN" altLang="en-US" dirty="0"/>
              <a:t>覆盖超类方法</a:t>
            </a:r>
            <a:r>
              <a:rPr lang="en-US" altLang="zh-CN" dirty="0"/>
              <a:t>(</a:t>
            </a:r>
            <a:r>
              <a:rPr lang="zh-CN" altLang="en-US" dirty="0"/>
              <a:t>方法的重写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支持在子类中声明一个与超类中方法签名相同的，新的静态方法，从而</a:t>
            </a:r>
            <a:r>
              <a:rPr lang="en-US" altLang="zh-CN" i="1" dirty="0">
                <a:solidFill>
                  <a:srgbClr val="FF0000"/>
                </a:solidFill>
              </a:rPr>
              <a:t>hiding</a:t>
            </a:r>
            <a:r>
              <a:rPr lang="zh-CN" altLang="en-US" dirty="0"/>
              <a:t>隐藏超类静态方法</a:t>
            </a:r>
          </a:p>
          <a:p>
            <a:r>
              <a:rPr lang="zh-CN" altLang="en-US" dirty="0"/>
              <a:t>支持编写一个子类构造函数，通过使用关键字</a:t>
            </a:r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/>
              <a:t>来调用超类的构造函数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子类不会继承超类的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>
                <a:solidFill>
                  <a:srgbClr val="FF0000"/>
                </a:solidFill>
              </a:rPr>
              <a:t>成员</a:t>
            </a:r>
            <a:r>
              <a:rPr lang="zh-CN" altLang="en-US" dirty="0"/>
              <a:t>，但可以通过属性的</a:t>
            </a:r>
            <a:r>
              <a:rPr lang="en-US" altLang="zh-CN" dirty="0"/>
              <a:t>getter/setter</a:t>
            </a:r>
            <a:r>
              <a:rPr lang="zh-CN" altLang="en-US" dirty="0"/>
              <a:t>方法访问超类的属性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Casting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seen that an object is of the data type of the class from which it was instantiated.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相关的不同类型间的转换，是多态的表现形式</a:t>
            </a:r>
            <a:endParaRPr lang="en-US" altLang="zh-CN" dirty="0"/>
          </a:p>
          <a:p>
            <a:r>
              <a:rPr lang="en-US" altLang="zh-CN" dirty="0"/>
              <a:t>Bird</a:t>
            </a:r>
            <a:r>
              <a:rPr lang="zh-CN" altLang="en-US" dirty="0"/>
              <a:t>继承自</a:t>
            </a:r>
            <a:r>
              <a:rPr lang="en-US" altLang="zh-CN" dirty="0"/>
              <a:t>Animal</a:t>
            </a:r>
            <a:r>
              <a:rPr lang="zh-CN" altLang="en-US" dirty="0"/>
              <a:t>以及</a:t>
            </a:r>
            <a:r>
              <a:rPr lang="en-US" altLang="zh-CN" dirty="0"/>
              <a:t>Object</a:t>
            </a:r>
            <a:r>
              <a:rPr lang="zh-CN" altLang="en-US" dirty="0"/>
              <a:t>，因此</a:t>
            </a:r>
            <a:r>
              <a:rPr lang="en-US" altLang="zh-CN" dirty="0"/>
              <a:t>Bird</a:t>
            </a:r>
            <a:r>
              <a:rPr lang="zh-CN" altLang="en-US" dirty="0"/>
              <a:t>也是</a:t>
            </a:r>
            <a:r>
              <a:rPr lang="en-US" altLang="zh-CN" dirty="0"/>
              <a:t>Animal</a:t>
            </a:r>
            <a:r>
              <a:rPr lang="zh-CN" altLang="en-US" dirty="0"/>
              <a:t>类型，也是</a:t>
            </a:r>
            <a:r>
              <a:rPr lang="en-US" altLang="zh-CN" dirty="0"/>
              <a:t>Object</a:t>
            </a:r>
            <a:r>
              <a:rPr lang="zh-CN" altLang="en-US" dirty="0"/>
              <a:t>类型。但是反过来则无法确定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409" y="4345598"/>
            <a:ext cx="936104" cy="112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5633885"/>
            <a:ext cx="471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可通过</a:t>
            </a:r>
            <a:r>
              <a:rPr lang="en-US" altLang="zh-CN" sz="1600" b="1" dirty="0" err="1">
                <a:solidFill>
                  <a:srgbClr val="FF0000"/>
                </a:solidFill>
              </a:rPr>
              <a:t>instanceof</a:t>
            </a:r>
            <a:r>
              <a:rPr lang="zh-CN" altLang="en-US" sz="1600" b="1" dirty="0">
                <a:solidFill>
                  <a:srgbClr val="FF0000"/>
                </a:solidFill>
              </a:rPr>
              <a:t>判断对象是否为指定类型的实例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5400600" cy="41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83342"/>
            <a:ext cx="4680520" cy="12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因此，在类的继承与接口的实现中，允许将一种类型转换为其继承</a:t>
            </a:r>
            <a:r>
              <a:rPr lang="en-US" altLang="zh-CN" dirty="0"/>
              <a:t>/</a:t>
            </a:r>
            <a:r>
              <a:rPr lang="zh-CN" altLang="en-US" dirty="0"/>
              <a:t>实现的另一种类型，称为</a:t>
            </a:r>
            <a:r>
              <a:rPr lang="zh-CN" altLang="en-US" dirty="0">
                <a:solidFill>
                  <a:srgbClr val="FF0000"/>
                </a:solidFill>
              </a:rPr>
              <a:t>上转型</a:t>
            </a:r>
            <a:r>
              <a:rPr lang="en-US" altLang="zh-CN" dirty="0"/>
              <a:t>(</a:t>
            </a:r>
            <a:r>
              <a:rPr lang="zh-CN" altLang="en-US" dirty="0"/>
              <a:t>隐式转换，</a:t>
            </a:r>
            <a:r>
              <a:rPr lang="en-US" altLang="zh-CN" dirty="0"/>
              <a:t>implicit casting)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95088"/>
            <a:ext cx="4752528" cy="99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0152" y="1495088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r>
              <a:rPr lang="en-US" altLang="zh-CN" sz="1600" b="1" dirty="0">
                <a:solidFill>
                  <a:srgbClr val="FF0000"/>
                </a:solidFill>
              </a:rPr>
              <a:t>bird/animal/obj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声明的类型不同，但引用的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是同一个对象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7682"/>
            <a:ext cx="47720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42266" y="3188257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可通过</a:t>
            </a:r>
            <a:r>
              <a:rPr lang="en-US" altLang="zh-CN" sz="1600" b="1" dirty="0">
                <a:solidFill>
                  <a:srgbClr val="FF0000"/>
                </a:solidFill>
              </a:rPr>
              <a:t>Object</a:t>
            </a:r>
            <a:r>
              <a:rPr lang="zh-CN" altLang="en-US" sz="1600" b="1" dirty="0">
                <a:solidFill>
                  <a:srgbClr val="FF0000"/>
                </a:solidFill>
              </a:rPr>
              <a:t>类提供的方法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判断变量引用对象的真实类型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8" y="4730272"/>
            <a:ext cx="45624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47536" y="4435979"/>
            <a:ext cx="28729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说明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变量的类型为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其实际引用对象类型的超类时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可自动完成上转型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其实际类型仍为引用对象类型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而非变量声明的类型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014" y="4266702"/>
            <a:ext cx="4395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Static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addition to default methods, you can define </a:t>
            </a:r>
            <a:r>
              <a:rPr lang="en-US" altLang="zh-CN" b="1" dirty="0">
                <a:solidFill>
                  <a:srgbClr val="FF0000"/>
                </a:solidFill>
              </a:rPr>
              <a:t>static methods</a:t>
            </a:r>
            <a:r>
              <a:rPr lang="en-US" altLang="zh-CN" dirty="0"/>
              <a:t> in interfaces. This makes it easier for you to organize helper methods in your libraries; you can keep static methods specific to an interface in the same interface rather than in a separate class. </a:t>
            </a:r>
          </a:p>
          <a:p>
            <a:r>
              <a:rPr lang="en-US" altLang="zh-CN" dirty="0"/>
              <a:t>Java8</a:t>
            </a:r>
            <a:r>
              <a:rPr lang="zh-CN" altLang="en-US" dirty="0"/>
              <a:t>之前，通过定义工具类以及静态方法，提供辅助性操作</a:t>
            </a:r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之后，允许在接口中定义静态方法，从而更容易组织工具库以及创建代理类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相反，当试图将</a:t>
            </a:r>
            <a:r>
              <a:rPr lang="en-US" altLang="zh-CN" dirty="0"/>
              <a:t>Animal</a:t>
            </a:r>
            <a:r>
              <a:rPr lang="zh-CN" altLang="en-US" dirty="0"/>
              <a:t>或</a:t>
            </a:r>
            <a:r>
              <a:rPr lang="en-US" altLang="zh-CN" dirty="0"/>
              <a:t>Object</a:t>
            </a:r>
            <a:r>
              <a:rPr lang="zh-CN" altLang="en-US" dirty="0"/>
              <a:t>转换为</a:t>
            </a:r>
            <a:r>
              <a:rPr lang="en-US" altLang="zh-CN" dirty="0"/>
              <a:t>Bird</a:t>
            </a:r>
            <a:r>
              <a:rPr lang="zh-CN" altLang="en-US" dirty="0"/>
              <a:t>时，称为</a:t>
            </a:r>
            <a:r>
              <a:rPr lang="zh-CN" altLang="en-US" dirty="0">
                <a:solidFill>
                  <a:srgbClr val="FF0000"/>
                </a:solidFill>
              </a:rPr>
              <a:t>下转型</a:t>
            </a:r>
            <a:r>
              <a:rPr lang="en-US" altLang="zh-CN" dirty="0"/>
              <a:t>(explicit casting</a:t>
            </a:r>
            <a:r>
              <a:rPr lang="zh-CN" altLang="en-US" dirty="0"/>
              <a:t>，显式转换</a:t>
            </a:r>
            <a:r>
              <a:rPr lang="en-US" altLang="zh-CN" dirty="0"/>
              <a:t>)</a:t>
            </a:r>
            <a:r>
              <a:rPr lang="zh-CN" altLang="en-US" dirty="0"/>
              <a:t>，需显式声明强制转换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45529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" y="3717032"/>
            <a:ext cx="449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45644"/>
            <a:ext cx="4514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95736" y="4941168"/>
            <a:ext cx="29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由于</a:t>
            </a:r>
            <a:r>
              <a:rPr lang="en-US" altLang="zh-CN" sz="1600" b="1" dirty="0" err="1">
                <a:solidFill>
                  <a:srgbClr val="FF0000"/>
                </a:solidFill>
              </a:rPr>
              <a:t>obj</a:t>
            </a:r>
            <a:r>
              <a:rPr lang="zh-CN" altLang="en-US" sz="1600" b="1" dirty="0">
                <a:solidFill>
                  <a:srgbClr val="FF0000"/>
                </a:solidFill>
              </a:rPr>
              <a:t>引用的对象为</a:t>
            </a:r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因此可以类型转换且没有异常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隐式的上转型，子类一定具有超类的特性，因此编译器可自动实现类型转换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显式的下转型，超类未必一定是子类，因此需显式声明强制转换，且只有运行时才能知道错误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2"/>
            <a:ext cx="48672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86814" y="1196752"/>
            <a:ext cx="35719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一个动物未必是一只鸟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类型对象无法转换为</a:t>
            </a:r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而由于是运行时的多态性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因此只有在运行时才能检测到异常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19" y="2852936"/>
            <a:ext cx="8153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Bird</a:t>
            </a:r>
            <a:r>
              <a:rPr lang="zh-CN" altLang="en-US" dirty="0"/>
              <a:t>，</a:t>
            </a:r>
            <a:r>
              <a:rPr lang="en-US" altLang="zh-CN" dirty="0"/>
              <a:t>animal</a:t>
            </a:r>
            <a:r>
              <a:rPr lang="zh-CN" altLang="en-US" dirty="0"/>
              <a:t>变量引用的是同一个类型对象，但变量类型不同</a:t>
            </a:r>
            <a:endParaRPr lang="en-US" altLang="zh-CN" dirty="0"/>
          </a:p>
          <a:p>
            <a:r>
              <a:rPr lang="en-US" altLang="zh-CN" dirty="0"/>
              <a:t>Animal</a:t>
            </a:r>
            <a:r>
              <a:rPr lang="zh-CN" altLang="en-US" dirty="0"/>
              <a:t>变量无法调用</a:t>
            </a:r>
            <a:r>
              <a:rPr lang="en-US" altLang="zh-CN" dirty="0"/>
              <a:t>bird</a:t>
            </a:r>
            <a:r>
              <a:rPr lang="zh-CN" altLang="en-US" dirty="0"/>
              <a:t>中的</a:t>
            </a:r>
            <a:r>
              <a:rPr lang="en-US" altLang="zh-CN" dirty="0"/>
              <a:t>fly()</a:t>
            </a:r>
            <a:r>
              <a:rPr lang="zh-CN" altLang="en-US" dirty="0"/>
              <a:t>方法，声明的变量类型</a:t>
            </a:r>
            <a:r>
              <a:rPr lang="en-US" altLang="zh-CN" dirty="0"/>
              <a:t>(Animal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限制约束了他的行为</a:t>
            </a:r>
            <a:endParaRPr lang="en-US" altLang="zh-CN" dirty="0"/>
          </a:p>
          <a:p>
            <a:r>
              <a:rPr lang="zh-CN" altLang="en-US" dirty="0"/>
              <a:t>即，此时</a:t>
            </a:r>
            <a:r>
              <a:rPr lang="en-US" altLang="zh-CN" dirty="0"/>
              <a:t>animal</a:t>
            </a:r>
            <a:r>
              <a:rPr lang="zh-CN" altLang="en-US" dirty="0"/>
              <a:t>只能表现出</a:t>
            </a:r>
            <a:r>
              <a:rPr lang="en-US" altLang="zh-CN" dirty="0"/>
              <a:t>Animal</a:t>
            </a:r>
            <a:r>
              <a:rPr lang="zh-CN" altLang="en-US" dirty="0"/>
              <a:t>类型的行为状态，即使他实际上引用的是一个</a:t>
            </a:r>
            <a:r>
              <a:rPr lang="en-US" altLang="zh-CN" dirty="0"/>
              <a:t>Bird</a:t>
            </a:r>
            <a:r>
              <a:rPr lang="zh-CN" altLang="en-US" dirty="0"/>
              <a:t>类型对象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41" y="3140968"/>
            <a:ext cx="5472608" cy="242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4450087"/>
            <a:ext cx="1428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没有</a:t>
            </a:r>
            <a:r>
              <a:rPr lang="en-US" altLang="zh-CN" sz="1600" b="1" dirty="0">
                <a:solidFill>
                  <a:srgbClr val="FF0000"/>
                </a:solidFill>
              </a:rPr>
              <a:t>fly()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4696"/>
          </a:xfrm>
        </p:spPr>
        <p:txBody>
          <a:bodyPr>
            <a:normAutofit/>
          </a:bodyPr>
          <a:lstStyle/>
          <a:p>
            <a:r>
              <a:rPr lang="en-US" altLang="zh-CN" dirty="0"/>
              <a:t>Bird</a:t>
            </a:r>
            <a:r>
              <a:rPr lang="zh-CN" altLang="en-US" dirty="0"/>
              <a:t>重写了父类的</a:t>
            </a:r>
            <a:r>
              <a:rPr lang="en-US" altLang="zh-CN" dirty="0"/>
              <a:t>move()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即，声明的变量类型仅约束行为</a:t>
            </a:r>
            <a:r>
              <a:rPr lang="en-US" altLang="zh-CN" dirty="0"/>
              <a:t>(</a:t>
            </a:r>
            <a:r>
              <a:rPr lang="zh-CN" altLang="en-US" dirty="0"/>
              <a:t>限制方法的调用</a:t>
            </a:r>
            <a:r>
              <a:rPr lang="en-US" altLang="zh-CN" dirty="0"/>
              <a:t>)</a:t>
            </a:r>
            <a:r>
              <a:rPr lang="zh-CN" altLang="en-US" dirty="0"/>
              <a:t>，不影响方法的实现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3695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9486"/>
            <a:ext cx="2076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1835696" y="3436219"/>
            <a:ext cx="331236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53911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1475656" y="3140968"/>
            <a:ext cx="3600400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3355" y="3918875"/>
            <a:ext cx="3531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虽然声明</a:t>
            </a:r>
            <a:r>
              <a:rPr lang="en-US" altLang="zh-CN" sz="1600" b="1" dirty="0">
                <a:solidFill>
                  <a:srgbClr val="FF0000"/>
                </a:solidFill>
              </a:rPr>
              <a:t>animal2</a:t>
            </a:r>
            <a:r>
              <a:rPr lang="zh-CN" altLang="en-US" sz="1600" b="1" dirty="0">
                <a:solidFill>
                  <a:srgbClr val="FF0000"/>
                </a:solidFill>
              </a:rPr>
              <a:t>变量为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但调用的依然是</a:t>
            </a:r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中重写的方法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基于接口类型变量的引用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接口无法实例化，因此，声明的接口类型变量，是其实际引用对象的类型，永远不能为其声明的接口类型，只能是接口其中一个实现类的的类型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6719" y="1020183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基于接口实现类创建对象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48291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2606"/>
            <a:ext cx="4867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>
            <a:off x="1691680" y="1170087"/>
            <a:ext cx="3060340" cy="7125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6719" y="180401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接口类型变量的实际类型为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引用对象的类型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5816" y="3884433"/>
            <a:ext cx="275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既然变量实际为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是否可以调用其成员方法？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animal</a:t>
            </a:r>
            <a:r>
              <a:rPr lang="zh-CN" altLang="en-US" dirty="0"/>
              <a:t>变量无法调用其自身声明的方法，声明的变量类型</a:t>
            </a:r>
            <a:r>
              <a:rPr lang="en-US" altLang="zh-CN" dirty="0"/>
              <a:t>(Movable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限制约束了他的行为</a:t>
            </a:r>
            <a:endParaRPr lang="en-US" altLang="zh-CN" dirty="0"/>
          </a:p>
          <a:p>
            <a:r>
              <a:rPr lang="zh-CN" altLang="en-US" dirty="0"/>
              <a:t>即，此时</a:t>
            </a:r>
            <a:r>
              <a:rPr lang="en-US" altLang="zh-CN" dirty="0"/>
              <a:t>animal</a:t>
            </a:r>
            <a:r>
              <a:rPr lang="zh-CN" altLang="en-US" dirty="0"/>
              <a:t>只能表现出</a:t>
            </a:r>
            <a:r>
              <a:rPr lang="en-US" altLang="zh-CN" dirty="0"/>
              <a:t>Movable</a:t>
            </a:r>
            <a:r>
              <a:rPr lang="zh-CN" altLang="en-US" dirty="0"/>
              <a:t>类型的能力，即使他实际上引用的是一个</a:t>
            </a:r>
            <a:r>
              <a:rPr lang="en-US" altLang="zh-CN" dirty="0"/>
              <a:t>Animal</a:t>
            </a:r>
            <a:r>
              <a:rPr lang="zh-CN" altLang="en-US" dirty="0"/>
              <a:t>类型对象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5333441" cy="262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3838497"/>
            <a:ext cx="2018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</a:t>
            </a:r>
            <a:r>
              <a:rPr lang="en-US" altLang="zh-CN" sz="1600" b="1" dirty="0">
                <a:solidFill>
                  <a:srgbClr val="FF0000"/>
                </a:solidFill>
              </a:rPr>
              <a:t>getter/setter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24082"/>
            <a:ext cx="5184576" cy="3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bird</a:t>
            </a:r>
            <a:r>
              <a:rPr lang="zh-CN" altLang="en-US" dirty="0"/>
              <a:t>对象具有</a:t>
            </a:r>
            <a:r>
              <a:rPr lang="en-US" altLang="zh-CN" dirty="0"/>
              <a:t>move() fly()</a:t>
            </a:r>
            <a:r>
              <a:rPr lang="zh-CN" altLang="en-US" dirty="0"/>
              <a:t>的行为，但声明的变量类型</a:t>
            </a:r>
            <a:r>
              <a:rPr lang="en-US" altLang="zh-CN" dirty="0"/>
              <a:t>(Flyable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限制约束了他的行为</a:t>
            </a:r>
            <a:endParaRPr lang="en-US" altLang="zh-CN" dirty="0"/>
          </a:p>
          <a:p>
            <a:r>
              <a:rPr lang="zh-CN" altLang="en-US" dirty="0"/>
              <a:t>即，此时</a:t>
            </a:r>
            <a:r>
              <a:rPr lang="en-US" altLang="zh-CN" dirty="0"/>
              <a:t>bird</a:t>
            </a:r>
            <a:r>
              <a:rPr lang="zh-CN" altLang="en-US" dirty="0"/>
              <a:t>只能表现出</a:t>
            </a:r>
            <a:r>
              <a:rPr lang="en-US" altLang="zh-CN" dirty="0"/>
              <a:t>Flyable</a:t>
            </a:r>
            <a:r>
              <a:rPr lang="zh-CN" altLang="en-US" dirty="0"/>
              <a:t>类型的能力，即使他实际上引用的是一个</a:t>
            </a:r>
            <a:r>
              <a:rPr lang="en-US" altLang="zh-CN" dirty="0"/>
              <a:t>Bird</a:t>
            </a:r>
            <a:r>
              <a:rPr lang="zh-CN" altLang="en-US" dirty="0"/>
              <a:t>类型对象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71675"/>
            <a:ext cx="40576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0032" y="2361783"/>
            <a:ext cx="3157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具有</a:t>
            </a:r>
            <a:r>
              <a:rPr lang="en-US" altLang="zh-CN" sz="1600" b="1" dirty="0">
                <a:solidFill>
                  <a:srgbClr val="FF0000"/>
                </a:solidFill>
              </a:rPr>
              <a:t>move()</a:t>
            </a:r>
            <a:r>
              <a:rPr lang="zh-CN" altLang="en-US" sz="1600" b="1" dirty="0">
                <a:solidFill>
                  <a:srgbClr val="FF0000"/>
                </a:solidFill>
              </a:rPr>
              <a:t>与</a:t>
            </a:r>
            <a:r>
              <a:rPr lang="en-US" altLang="zh-CN" sz="1600" b="1" dirty="0">
                <a:solidFill>
                  <a:srgbClr val="FF0000"/>
                </a:solidFill>
              </a:rPr>
              <a:t>fly()</a:t>
            </a:r>
            <a:r>
              <a:rPr lang="zh-CN" altLang="en-US" sz="1600" b="1" dirty="0">
                <a:solidFill>
                  <a:srgbClr val="FF0000"/>
                </a:solidFill>
              </a:rPr>
              <a:t>的行为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但此时仅需表现他的</a:t>
            </a:r>
            <a:r>
              <a:rPr lang="en-US" altLang="zh-CN" sz="1600" b="1" dirty="0">
                <a:solidFill>
                  <a:srgbClr val="FF0000"/>
                </a:solidFill>
              </a:rPr>
              <a:t>Flyable</a:t>
            </a:r>
            <a:r>
              <a:rPr lang="zh-CN" altLang="en-US" sz="1600" b="1" dirty="0">
                <a:solidFill>
                  <a:srgbClr val="FF0000"/>
                </a:solidFill>
              </a:rPr>
              <a:t>能力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2" y="3911443"/>
            <a:ext cx="552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86752" y="4081573"/>
            <a:ext cx="2830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并没有</a:t>
            </a:r>
            <a:r>
              <a:rPr lang="en-US" altLang="zh-CN" sz="1600" b="1" dirty="0">
                <a:solidFill>
                  <a:srgbClr val="FF0000"/>
                </a:solidFill>
              </a:rPr>
              <a:t>Flyable</a:t>
            </a:r>
            <a:r>
              <a:rPr lang="zh-CN" altLang="en-US" sz="1600" b="1" dirty="0">
                <a:solidFill>
                  <a:srgbClr val="FF0000"/>
                </a:solidFill>
              </a:rPr>
              <a:t>的能力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因此无法编译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3429000"/>
            <a:ext cx="3485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8310" y="235387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同一个对象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4" y="25286"/>
            <a:ext cx="5668833" cy="477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1052736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完整表现自身行为能力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2107" y="2064444"/>
            <a:ext cx="337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限制仅能表现为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类型的行为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0828" y="3299535"/>
            <a:ext cx="307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限制仅能表现为</a:t>
            </a:r>
            <a:r>
              <a:rPr lang="en-US" altLang="zh-CN" sz="1600" b="1" dirty="0">
                <a:solidFill>
                  <a:srgbClr val="FF0000"/>
                </a:solidFill>
              </a:rPr>
              <a:t>Movable</a:t>
            </a:r>
            <a:r>
              <a:rPr lang="zh-CN" altLang="en-US" sz="1600" b="1" dirty="0">
                <a:solidFill>
                  <a:srgbClr val="FF0000"/>
                </a:solidFill>
              </a:rPr>
              <a:t>的能力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4293096"/>
            <a:ext cx="295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限制仅能表现为</a:t>
            </a:r>
            <a:r>
              <a:rPr lang="en-US" altLang="zh-CN" sz="1600" b="1" dirty="0">
                <a:solidFill>
                  <a:srgbClr val="FF0000"/>
                </a:solidFill>
              </a:rPr>
              <a:t>Flyable</a:t>
            </a:r>
            <a:r>
              <a:rPr lang="zh-CN" altLang="en-US" sz="1600" b="1" dirty="0">
                <a:solidFill>
                  <a:srgbClr val="FF0000"/>
                </a:solidFill>
              </a:rPr>
              <a:t>的能力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115616" y="404664"/>
            <a:ext cx="3816424" cy="8173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1"/>
          </p:cNvCxnSpPr>
          <p:nvPr/>
        </p:nvCxnSpPr>
        <p:spPr>
          <a:xfrm flipH="1" flipV="1">
            <a:off x="1763688" y="1916832"/>
            <a:ext cx="3228419" cy="3168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1907704" y="3299535"/>
            <a:ext cx="3053124" cy="1692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1"/>
          </p:cNvCxnSpPr>
          <p:nvPr/>
        </p:nvCxnSpPr>
        <p:spPr>
          <a:xfrm flipH="1" flipV="1">
            <a:off x="1547664" y="4293096"/>
            <a:ext cx="3384376" cy="1692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Polymorphism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通过继承的超类类型，引用不同子类类型对象实现多态</a:t>
            </a:r>
            <a:endParaRPr lang="en-US" altLang="zh-CN" dirty="0"/>
          </a:p>
          <a:p>
            <a:r>
              <a:rPr lang="zh-CN" altLang="en-US" dirty="0"/>
              <a:t>通过实现的接口类型，引用不同实现类类型对象实现多态</a:t>
            </a:r>
            <a:endParaRPr lang="en-US" altLang="zh-CN" dirty="0"/>
          </a:p>
          <a:p>
            <a:r>
              <a:rPr lang="zh-CN" altLang="en-US" dirty="0"/>
              <a:t>同一个对象，通过不同的约束，表现出不同的行为能力</a:t>
            </a:r>
            <a:endParaRPr lang="en-US" altLang="zh-CN" dirty="0"/>
          </a:p>
          <a:p>
            <a:r>
              <a:rPr lang="zh-CN" altLang="en-US" dirty="0"/>
              <a:t>即，</a:t>
            </a:r>
            <a:r>
              <a:rPr lang="en-US" altLang="zh-CN" dirty="0"/>
              <a:t>Java</a:t>
            </a:r>
            <a:r>
              <a:rPr lang="zh-CN" altLang="en-US" dirty="0"/>
              <a:t>通过声明不同的超类类型或实现的接口类型，实现多态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面向对象程序语言实现多态的意义：</a:t>
            </a:r>
            <a:endParaRPr lang="en-US" altLang="zh-CN" dirty="0"/>
          </a:p>
          <a:p>
            <a:pPr lvl="1"/>
            <a:r>
              <a:rPr lang="zh-CN" altLang="en-US" dirty="0"/>
              <a:t>可以只关注希望使用的能力</a:t>
            </a:r>
            <a:r>
              <a:rPr lang="en-US" altLang="zh-CN" dirty="0"/>
              <a:t>/</a:t>
            </a:r>
            <a:r>
              <a:rPr lang="zh-CN" altLang="en-US" dirty="0"/>
              <a:t>服务，无需关系该能力</a:t>
            </a:r>
            <a:r>
              <a:rPr lang="en-US" altLang="zh-CN" dirty="0"/>
              <a:t>/</a:t>
            </a:r>
            <a:r>
              <a:rPr lang="zh-CN" altLang="en-US" dirty="0"/>
              <a:t>服务的具体实现</a:t>
            </a:r>
            <a:endParaRPr lang="en-US" altLang="zh-CN" dirty="0"/>
          </a:p>
          <a:p>
            <a:pPr lvl="1"/>
            <a:r>
              <a:rPr lang="zh-CN" altLang="en-US" dirty="0"/>
              <a:t>即，面向接口编程</a:t>
            </a:r>
            <a:r>
              <a:rPr lang="en-US" altLang="zh-CN" dirty="0"/>
              <a:t>/</a:t>
            </a:r>
            <a:r>
              <a:rPr lang="zh-CN" altLang="en-US" dirty="0"/>
              <a:t>面向切面编程</a:t>
            </a:r>
            <a:r>
              <a:rPr lang="en-US" altLang="zh-CN" dirty="0"/>
              <a:t>(AOP)/</a:t>
            </a:r>
            <a:r>
              <a:rPr lang="zh-CN" altLang="en-US" dirty="0"/>
              <a:t>面向服务编程</a:t>
            </a:r>
            <a:r>
              <a:rPr lang="en-US" altLang="zh-CN" dirty="0"/>
              <a:t>(SOP)</a:t>
            </a:r>
            <a:r>
              <a:rPr lang="zh-CN" altLang="en-US" dirty="0"/>
              <a:t>。通过定义具有不同服务的接口，由容器或工具动态注入实现对象，而完全屏蔽具体实现类型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Final Classes and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declare some or all of a class's </a:t>
            </a:r>
            <a:r>
              <a:rPr lang="en-US" altLang="zh-CN" dirty="0">
                <a:solidFill>
                  <a:srgbClr val="FF0000"/>
                </a:solidFill>
              </a:rPr>
              <a:t>methods final</a:t>
            </a:r>
            <a:r>
              <a:rPr lang="en-US" altLang="zh-CN" dirty="0"/>
              <a:t>. You use the </a:t>
            </a:r>
            <a:r>
              <a:rPr lang="en-US" altLang="zh-CN" i="1" dirty="0">
                <a:solidFill>
                  <a:srgbClr val="FF0000"/>
                </a:solidFill>
              </a:rPr>
              <a:t>final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keyword in a method declaration to indicate that the method </a:t>
            </a:r>
            <a:r>
              <a:rPr lang="en-US" altLang="zh-CN" dirty="0">
                <a:solidFill>
                  <a:srgbClr val="FF0000"/>
                </a:solidFill>
              </a:rPr>
              <a:t>cannot be overridden </a:t>
            </a:r>
            <a:r>
              <a:rPr lang="en-US" altLang="zh-CN" dirty="0"/>
              <a:t>by subclasses. </a:t>
            </a:r>
          </a:p>
          <a:p>
            <a:r>
              <a:rPr lang="en-US" altLang="zh-CN" dirty="0"/>
              <a:t>You might wish to make a method final if it has an implementation that should not be changed and it is critical to the consistent state of the object. </a:t>
            </a:r>
          </a:p>
          <a:p>
            <a:r>
              <a:rPr lang="en-US" altLang="zh-CN" dirty="0"/>
              <a:t>Note that you can also declare an </a:t>
            </a:r>
            <a:r>
              <a:rPr lang="en-US" altLang="zh-CN" dirty="0">
                <a:solidFill>
                  <a:srgbClr val="FF0000"/>
                </a:solidFill>
              </a:rPr>
              <a:t>entire class final</a:t>
            </a:r>
            <a:r>
              <a:rPr lang="en-US" altLang="zh-CN" dirty="0"/>
              <a:t>. A class that is declared final </a:t>
            </a:r>
            <a:r>
              <a:rPr lang="en-US" altLang="zh-CN" dirty="0">
                <a:solidFill>
                  <a:srgbClr val="FF0000"/>
                </a:solidFill>
              </a:rPr>
              <a:t>cannot be </a:t>
            </a:r>
            <a:r>
              <a:rPr lang="en-US" altLang="zh-CN" dirty="0" err="1">
                <a:solidFill>
                  <a:srgbClr val="FF0000"/>
                </a:solidFill>
              </a:rPr>
              <a:t>subclassed</a:t>
            </a:r>
            <a:r>
              <a:rPr lang="en-US" altLang="zh-CN" dirty="0"/>
              <a:t>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36576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6056" y="980728"/>
            <a:ext cx="236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在接口中声明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18969"/>
            <a:ext cx="4572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60389" y="2254697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通过接口名称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可直接调用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无需任何实现类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224336" y="1700808"/>
            <a:ext cx="2059632" cy="91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49053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97055" y="4144682"/>
            <a:ext cx="2045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接口中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提供的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基于方法重载设计的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静态工具方法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修饰的方法，无法被子类重写</a:t>
            </a:r>
            <a:endParaRPr lang="en-US" altLang="zh-CN" dirty="0"/>
          </a:p>
          <a:p>
            <a:r>
              <a:rPr lang="en-US" altLang="zh-CN" dirty="0"/>
              <a:t>Final</a:t>
            </a:r>
            <a:r>
              <a:rPr lang="zh-CN" altLang="en-US" dirty="0"/>
              <a:t>修饰的类，无法被继承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343780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80" y="1346507"/>
            <a:ext cx="3168352" cy="148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1110" y="2996952"/>
            <a:ext cx="2478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没有提供</a:t>
            </a:r>
            <a:r>
              <a:rPr lang="en-US" altLang="zh-CN" sz="1600" b="1" dirty="0">
                <a:solidFill>
                  <a:srgbClr val="FF0000"/>
                </a:solidFill>
              </a:rPr>
              <a:t>fin()</a:t>
            </a:r>
            <a:r>
              <a:rPr lang="zh-CN" altLang="en-US" sz="1600" b="1" dirty="0">
                <a:solidFill>
                  <a:srgbClr val="FF0000"/>
                </a:solidFill>
              </a:rPr>
              <a:t>方法的重写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13785"/>
            <a:ext cx="3672408" cy="81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11815" y="4051812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类无法被继承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Object as a Superclass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Object class</a:t>
            </a:r>
            <a:r>
              <a:rPr lang="en-US" altLang="zh-CN" dirty="0"/>
              <a:t>, in the </a:t>
            </a:r>
            <a:r>
              <a:rPr lang="en-US" altLang="zh-CN" dirty="0" err="1">
                <a:solidFill>
                  <a:srgbClr val="FF0000"/>
                </a:solidFill>
              </a:rPr>
              <a:t>java.lang</a:t>
            </a:r>
            <a:r>
              <a:rPr lang="en-US" altLang="zh-CN" dirty="0"/>
              <a:t> package, sits at the top of the class hierarchy tree. Every class is a descendant, direct or indirect, of the Object class. Every class you use or write inherits the instance methods</a:t>
            </a:r>
          </a:p>
          <a:p>
            <a:r>
              <a:rPr lang="en-US" altLang="zh-CN" dirty="0" err="1"/>
              <a:t>java.lang.Object</a:t>
            </a:r>
            <a:r>
              <a:rPr lang="zh-CN" altLang="en-US" dirty="0"/>
              <a:t>类，位于类层次结构树的顶部</a:t>
            </a:r>
            <a:endParaRPr lang="en-US" altLang="zh-CN" dirty="0"/>
          </a:p>
          <a:p>
            <a:r>
              <a:rPr lang="zh-CN" altLang="en-US" dirty="0"/>
              <a:t> 每个类都直接或间接继承自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每个类都继承</a:t>
            </a:r>
            <a:r>
              <a:rPr lang="en-US" altLang="zh-CN" dirty="0"/>
              <a:t>Object</a:t>
            </a:r>
            <a:r>
              <a:rPr lang="zh-CN" altLang="en-US" dirty="0"/>
              <a:t>类中的实例方法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2" y="10074"/>
            <a:ext cx="888682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public final </a:t>
            </a:r>
            <a:r>
              <a:rPr lang="en-US" altLang="zh-CN" b="1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无法重写此方法</a:t>
            </a:r>
            <a:endParaRPr lang="en-US" altLang="zh-CN" dirty="0"/>
          </a:p>
          <a:p>
            <a:r>
              <a:rPr lang="zh-CN" altLang="en-US" dirty="0"/>
              <a:t>用于动态获取类型信息，方法返回</a:t>
            </a:r>
            <a:r>
              <a:rPr lang="en-US" altLang="zh-CN" dirty="0"/>
              <a:t>Class</a:t>
            </a:r>
            <a:r>
              <a:rPr lang="zh-CN" altLang="en-US" dirty="0"/>
              <a:t>类型对象，对象中具有获取有关类型信息的方法。例如，获取类型的全限定类名</a:t>
            </a:r>
            <a:r>
              <a:rPr lang="en-US" altLang="zh-CN" dirty="0"/>
              <a:t>/</a:t>
            </a:r>
            <a:r>
              <a:rPr lang="zh-CN" altLang="en-US" dirty="0"/>
              <a:t>超类</a:t>
            </a:r>
            <a:r>
              <a:rPr lang="en-US" altLang="zh-CN" dirty="0"/>
              <a:t>/</a:t>
            </a:r>
            <a:r>
              <a:rPr lang="zh-CN" altLang="en-US" dirty="0"/>
              <a:t>实现的接口</a:t>
            </a:r>
            <a:r>
              <a:rPr lang="en-US" altLang="zh-CN" dirty="0"/>
              <a:t>/</a:t>
            </a:r>
            <a:r>
              <a:rPr lang="zh-CN" altLang="en-US" dirty="0"/>
              <a:t>声明的方法</a:t>
            </a:r>
            <a:r>
              <a:rPr lang="en-US" altLang="zh-CN" dirty="0"/>
              <a:t>/</a:t>
            </a:r>
            <a:r>
              <a:rPr lang="zh-CN" altLang="en-US" dirty="0"/>
              <a:t>修饰的注解等等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0950"/>
            <a:ext cx="6276688" cy="120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62129"/>
            <a:ext cx="3384376" cy="59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2160" y="3183721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获取全限定性名称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4248" y="3717032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类型名称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283968" y="3717032"/>
            <a:ext cx="720080" cy="74509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483768" y="3886309"/>
            <a:ext cx="3096344" cy="9828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1513"/>
            <a:ext cx="67532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83958"/>
            <a:ext cx="435535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07425" y="4941168"/>
            <a:ext cx="3866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反射获取超类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实现的接口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声明的方法等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public String 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You should always consider overriding the </a:t>
            </a:r>
            <a:r>
              <a:rPr lang="en-US" altLang="zh-CN" dirty="0" err="1"/>
              <a:t>toString</a:t>
            </a:r>
            <a:r>
              <a:rPr lang="en-US" altLang="zh-CN" dirty="0"/>
              <a:t>() method in your classes.</a:t>
            </a:r>
          </a:p>
          <a:p>
            <a:r>
              <a:rPr lang="zh-CN" altLang="en-US" dirty="0"/>
              <a:t>方法返回对象的字符串表示，对象的字符串表示完全依赖于对象本身，利于调试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152"/>
            <a:ext cx="7124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56630" y="2492485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Object</a:t>
            </a:r>
            <a:r>
              <a:rPr lang="zh-CN" altLang="en-US" sz="1600" b="1" dirty="0">
                <a:solidFill>
                  <a:srgbClr val="FF0000"/>
                </a:solidFill>
              </a:rPr>
              <a:t>默认实现源码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385457"/>
            <a:ext cx="35718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33" y="3547382"/>
            <a:ext cx="424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0167" y="3046903"/>
            <a:ext cx="5078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6999" y="3701955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等效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" y="4576172"/>
            <a:ext cx="3979074" cy="22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60987" y="4174004"/>
            <a:ext cx="5078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36" y="5164620"/>
            <a:ext cx="2037107" cy="82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965448" y="5148866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重写后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83768" y="4040509"/>
            <a:ext cx="3312368" cy="15371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770477" y="5680016"/>
            <a:ext cx="3025659" cy="3107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Abstract Methods and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abstract class </a:t>
            </a:r>
            <a:r>
              <a:rPr lang="en-US" altLang="zh-CN" dirty="0"/>
              <a:t>is a class that is declared </a:t>
            </a:r>
            <a:r>
              <a:rPr lang="en-US" altLang="zh-CN" i="1" dirty="0">
                <a:solidFill>
                  <a:srgbClr val="FF0000"/>
                </a:solidFill>
              </a:rPr>
              <a:t>abstract—it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may or may not </a:t>
            </a:r>
            <a:r>
              <a:rPr lang="en-US" altLang="zh-CN" dirty="0">
                <a:solidFill>
                  <a:srgbClr val="FF0000"/>
                </a:solidFill>
              </a:rPr>
              <a:t>include abstract methods</a:t>
            </a:r>
            <a:r>
              <a:rPr lang="en-US" altLang="zh-CN" dirty="0"/>
              <a:t>. Abstract classes </a:t>
            </a:r>
            <a:r>
              <a:rPr lang="en-US" altLang="zh-CN" dirty="0">
                <a:solidFill>
                  <a:srgbClr val="FF0000"/>
                </a:solidFill>
              </a:rPr>
              <a:t>cannot be instantiated</a:t>
            </a:r>
            <a:r>
              <a:rPr lang="en-US" altLang="zh-CN" dirty="0"/>
              <a:t>, but they </a:t>
            </a:r>
            <a:r>
              <a:rPr lang="en-US" altLang="zh-CN" dirty="0">
                <a:solidFill>
                  <a:srgbClr val="FF0000"/>
                </a:solidFill>
              </a:rPr>
              <a:t>can be </a:t>
            </a:r>
            <a:r>
              <a:rPr lang="en-US" altLang="zh-CN" dirty="0" err="1">
                <a:solidFill>
                  <a:srgbClr val="FF0000"/>
                </a:solidFill>
              </a:rPr>
              <a:t>subclassed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抽象类，可以定义抽象没有实现的方法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抽象类无法被实例化</a:t>
            </a:r>
            <a:r>
              <a:rPr lang="zh-CN" altLang="en-US" dirty="0"/>
              <a:t>，但是可以被继承使用</a:t>
            </a:r>
            <a:r>
              <a:rPr lang="en-US" altLang="zh-CN" dirty="0"/>
              <a:t>(</a:t>
            </a:r>
            <a:r>
              <a:rPr lang="zh-CN" altLang="en-US" dirty="0"/>
              <a:t>抽象类就是为了继承使用的模板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抽象类中</a:t>
            </a:r>
            <a:r>
              <a:rPr lang="zh-CN" altLang="en-US" dirty="0">
                <a:solidFill>
                  <a:srgbClr val="FF0000"/>
                </a:solidFill>
              </a:rPr>
              <a:t>可以声明抽象的方法，也可以声明普通方法</a:t>
            </a:r>
            <a:r>
              <a:rPr lang="zh-CN" altLang="en-US" dirty="0"/>
              <a:t>，普通方法可以被子类继承使用</a:t>
            </a:r>
            <a:endParaRPr lang="en-US" altLang="zh-CN" dirty="0"/>
          </a:p>
          <a:p>
            <a:r>
              <a:rPr lang="zh-CN" altLang="en-US" dirty="0"/>
              <a:t>继承了抽象类的子类，则必须实现抽象类中所有抽象方法，否则也必须声明为抽象类</a:t>
            </a:r>
            <a:endParaRPr lang="en-US" altLang="zh-CN" dirty="0"/>
          </a:p>
          <a:p>
            <a:r>
              <a:rPr lang="zh-CN" altLang="en-US" dirty="0"/>
              <a:t>抽象类可以实现接口，而无需实现接口中全部抽象方法，未实现的抽象方法可由子类实现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479661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3079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定义抽象类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虽然不能被实例化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但是可以声明子类共有的属性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并提供构造函数供子类封装使用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声明普通成员方法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声明抽象方法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212976"/>
            <a:ext cx="45910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98" y="3212976"/>
            <a:ext cx="43434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55353" y="5718051"/>
            <a:ext cx="3079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子类继承抽象的父类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则，必须重写抽象的方法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调用父类构造函数封装父类属性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可直接调用继承自父类的方法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491880" y="260648"/>
            <a:ext cx="576064" cy="2952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4067944" y="260648"/>
            <a:ext cx="4032448" cy="2952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907704" y="2592288"/>
            <a:ext cx="2016224" cy="22048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3923928" y="2592288"/>
            <a:ext cx="2736304" cy="22048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331640" y="764704"/>
            <a:ext cx="1728192" cy="31683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059832" y="764704"/>
            <a:ext cx="3024336" cy="31683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55353" y="4600292"/>
            <a:ext cx="668575" cy="5330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027" idx="3"/>
          </p:cNvCxnSpPr>
          <p:nvPr/>
        </p:nvCxnSpPr>
        <p:spPr>
          <a:xfrm flipH="1" flipV="1">
            <a:off x="4572000" y="4465514"/>
            <a:ext cx="3240360" cy="69167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91880" y="407707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调用父类属性的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400" b="1" dirty="0">
                <a:solidFill>
                  <a:srgbClr val="FF0000"/>
                </a:solidFill>
              </a:rPr>
              <a:t>getter</a:t>
            </a:r>
            <a:r>
              <a:rPr lang="zh-CN" altLang="en-US" sz="1400" b="1" dirty="0">
                <a:solidFill>
                  <a:srgbClr val="FF0000"/>
                </a:solidFill>
              </a:rPr>
              <a:t>方法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70" y="404664"/>
            <a:ext cx="2712318" cy="123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3222" y="2073711"/>
            <a:ext cx="3286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子类可直接调用父类中继承的方法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子类重写父类中抽象方法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从而完成不同的实现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6304"/>
            <a:ext cx="4991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1800" y="3912303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无法创建抽象类的对象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4478584"/>
            <a:ext cx="4113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是否可以基于多态，声明抽象类类型变量？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181153"/>
            <a:ext cx="4539234" cy="185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Java8</a:t>
            </a:r>
            <a:r>
              <a:rPr lang="zh-CN" altLang="en-US" dirty="0"/>
              <a:t>以前，接口只能作为抽象的规范，由类实现，或其他接口继承扩展使用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当前，</a:t>
            </a:r>
            <a:r>
              <a:rPr lang="en-US" altLang="zh-CN" dirty="0"/>
              <a:t>JDK</a:t>
            </a:r>
            <a:r>
              <a:rPr lang="zh-CN" altLang="en-US" dirty="0"/>
              <a:t>自带的大量接口，通过提供默认</a:t>
            </a:r>
            <a:r>
              <a:rPr lang="en-US" altLang="zh-CN" dirty="0"/>
              <a:t>/</a:t>
            </a:r>
            <a:r>
              <a:rPr lang="zh-CN" altLang="en-US" dirty="0"/>
              <a:t>静态方法，供外部直接使用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Java9</a:t>
            </a:r>
            <a:r>
              <a:rPr lang="zh-CN" altLang="en-US" dirty="0"/>
              <a:t>后，支持</a:t>
            </a:r>
            <a:r>
              <a:rPr lang="en-US" altLang="zh-CN" dirty="0"/>
              <a:t>private</a:t>
            </a:r>
            <a:r>
              <a:rPr lang="zh-CN" altLang="en-US" dirty="0"/>
              <a:t>成员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501008"/>
            <a:ext cx="4715188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836712"/>
            <a:ext cx="5271060" cy="429309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接口是抽象的，支持但不建议声明变量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接口支持</a:t>
            </a:r>
            <a:endParaRPr lang="en-US" altLang="zh-CN" dirty="0"/>
          </a:p>
          <a:p>
            <a:pPr lvl="1"/>
            <a:r>
              <a:rPr lang="zh-CN" altLang="en-US" dirty="0"/>
              <a:t>公有</a:t>
            </a:r>
            <a:r>
              <a:rPr lang="en-US" altLang="zh-CN" dirty="0"/>
              <a:t>/</a:t>
            </a:r>
            <a:r>
              <a:rPr lang="zh-CN" altLang="en-US" dirty="0"/>
              <a:t>私有常量</a:t>
            </a:r>
            <a:endParaRPr lang="en-US" altLang="zh-CN" dirty="0"/>
          </a:p>
          <a:p>
            <a:pPr lvl="1"/>
            <a:r>
              <a:rPr lang="zh-CN" altLang="en-US" dirty="0"/>
              <a:t>抽象方法</a:t>
            </a:r>
            <a:endParaRPr lang="en-US" altLang="zh-CN" dirty="0"/>
          </a:p>
          <a:p>
            <a:pPr lvl="1"/>
            <a:r>
              <a:rPr lang="zh-CN" altLang="en-US" dirty="0"/>
              <a:t>默认方法</a:t>
            </a:r>
            <a:endParaRPr lang="en-US" altLang="zh-CN" dirty="0"/>
          </a:p>
          <a:p>
            <a:pPr lvl="1"/>
            <a:r>
              <a:rPr lang="zh-CN" altLang="en-US" dirty="0"/>
              <a:t>公有</a:t>
            </a:r>
            <a:r>
              <a:rPr lang="en-US" altLang="zh-CN" dirty="0"/>
              <a:t>/</a:t>
            </a:r>
            <a:r>
              <a:rPr lang="zh-CN" altLang="en-US" dirty="0"/>
              <a:t>私有静态方法</a:t>
            </a:r>
            <a:endParaRPr lang="en-US" altLang="zh-CN" dirty="0"/>
          </a:p>
          <a:p>
            <a:pPr lvl="1"/>
            <a:r>
              <a:rPr lang="zh-CN" altLang="en-US" dirty="0"/>
              <a:t>公有</a:t>
            </a:r>
            <a:r>
              <a:rPr lang="en-US" altLang="zh-CN" dirty="0"/>
              <a:t>/</a:t>
            </a:r>
            <a:r>
              <a:rPr lang="zh-CN" altLang="en-US" dirty="0"/>
              <a:t>私有方法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class that is derived from another class is called a </a:t>
            </a:r>
            <a:r>
              <a:rPr lang="en-US" altLang="zh-CN" dirty="0">
                <a:solidFill>
                  <a:srgbClr val="FF0000"/>
                </a:solidFill>
              </a:rPr>
              <a:t>subclass</a:t>
            </a:r>
            <a:r>
              <a:rPr lang="en-US" altLang="zh-CN" dirty="0"/>
              <a:t> (also a derived class, extended class, or child class). The class from which the subclass is derived is called a </a:t>
            </a:r>
            <a:r>
              <a:rPr lang="en-US" altLang="zh-CN" dirty="0">
                <a:solidFill>
                  <a:srgbClr val="FF0000"/>
                </a:solidFill>
              </a:rPr>
              <a:t>superclass </a:t>
            </a:r>
            <a:r>
              <a:rPr lang="en-US" altLang="zh-CN" dirty="0"/>
              <a:t>(also a base class or a parent class).</a:t>
            </a:r>
          </a:p>
          <a:p>
            <a:r>
              <a:rPr lang="en-US" altLang="zh-CN" dirty="0"/>
              <a:t>Excepting Object, which has no superclass, every class has one and only one direct superclass (</a:t>
            </a:r>
            <a:r>
              <a:rPr lang="en-US" altLang="zh-CN" dirty="0">
                <a:solidFill>
                  <a:srgbClr val="FF0000"/>
                </a:solidFill>
              </a:rPr>
              <a:t>single inheritance</a:t>
            </a:r>
            <a:r>
              <a:rPr lang="en-US" altLang="zh-CN" dirty="0"/>
              <a:t>). In the absence of any other explicit superclass, every class is implicitly a subclass of Object.</a:t>
            </a:r>
          </a:p>
          <a:p>
            <a:r>
              <a:rPr lang="en-US" altLang="zh-CN" dirty="0"/>
              <a:t>Classes can be derived from classes that are derived from classes that are derived from classes, and so on, and ultimately derived from the topmost class, Object.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Subclass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从另一个类派生出的类，称为</a:t>
            </a:r>
            <a:r>
              <a:rPr lang="zh-CN" altLang="en-US" dirty="0">
                <a:solidFill>
                  <a:srgbClr val="FF0000"/>
                </a:solidFill>
              </a:rPr>
              <a:t>子类</a:t>
            </a:r>
            <a:r>
              <a:rPr lang="en-US" altLang="zh-CN" dirty="0"/>
              <a:t>(</a:t>
            </a:r>
            <a:r>
              <a:rPr lang="zh-CN" altLang="en-US" dirty="0"/>
              <a:t>派生类，扩展类等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Superclass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派生子类的类，称为</a:t>
            </a:r>
            <a:r>
              <a:rPr lang="zh-CN" altLang="en-US" dirty="0">
                <a:solidFill>
                  <a:srgbClr val="FF0000"/>
                </a:solidFill>
              </a:rPr>
              <a:t>超类</a:t>
            </a:r>
            <a:r>
              <a:rPr lang="en-US" altLang="zh-CN" dirty="0"/>
              <a:t>(</a:t>
            </a:r>
            <a:r>
              <a:rPr lang="zh-CN" altLang="en-US" dirty="0"/>
              <a:t>基类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习惯上称子类的直接超类为，</a:t>
            </a:r>
            <a:r>
              <a:rPr lang="zh-CN" altLang="en-US" dirty="0">
                <a:solidFill>
                  <a:srgbClr val="FF0000"/>
                </a:solidFill>
              </a:rPr>
              <a:t>父类</a:t>
            </a:r>
            <a:r>
              <a:rPr lang="en-US" altLang="zh-CN" dirty="0"/>
              <a:t>(</a:t>
            </a:r>
            <a:r>
              <a:rPr lang="zh-CN" altLang="en-US" dirty="0"/>
              <a:t>没有独立英文词描述</a:t>
            </a:r>
            <a:r>
              <a:rPr lang="en-US" altLang="zh-CN" dirty="0"/>
              <a:t>)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dirty="0"/>
              <a:t>每个类，能且仅能，直接继承自一个父类</a:t>
            </a:r>
            <a:r>
              <a:rPr lang="en-US" altLang="zh-CN" dirty="0"/>
              <a:t>(</a:t>
            </a:r>
            <a:r>
              <a:rPr lang="zh-CN" altLang="en-US" dirty="0"/>
              <a:t>单继承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没有显式声明继承时，每个类都隐式继承自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A</a:t>
            </a:r>
            <a:r>
              <a:rPr lang="zh-CN" altLang="en-US" dirty="0"/>
              <a:t>显式继承自类</a:t>
            </a:r>
            <a:r>
              <a:rPr lang="en-US" altLang="zh-CN" dirty="0"/>
              <a:t>B</a:t>
            </a:r>
            <a:r>
              <a:rPr lang="zh-CN" altLang="en-US" dirty="0"/>
              <a:t>，类</a:t>
            </a:r>
            <a:r>
              <a:rPr lang="en-US" altLang="zh-CN" dirty="0"/>
              <a:t>B</a:t>
            </a:r>
            <a:r>
              <a:rPr lang="zh-CN" altLang="en-US" dirty="0"/>
              <a:t>显式继承自类</a:t>
            </a:r>
            <a:r>
              <a:rPr lang="en-US" altLang="zh-CN" dirty="0"/>
              <a:t>C</a:t>
            </a:r>
            <a:r>
              <a:rPr lang="zh-CN" altLang="en-US" dirty="0"/>
              <a:t>，类</a:t>
            </a:r>
            <a:r>
              <a:rPr lang="en-US" altLang="zh-CN" dirty="0"/>
              <a:t>C</a:t>
            </a:r>
            <a:r>
              <a:rPr lang="zh-CN" altLang="en-US" dirty="0"/>
              <a:t>没有显式继承任何类，但类</a:t>
            </a:r>
            <a:r>
              <a:rPr lang="en-US" altLang="zh-CN" dirty="0"/>
              <a:t>C</a:t>
            </a:r>
            <a:r>
              <a:rPr lang="zh-CN" altLang="en-US" dirty="0"/>
              <a:t>依然隐式继承自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Java</a:t>
            </a:r>
            <a:r>
              <a:rPr lang="zh-CN" altLang="en-US" dirty="0"/>
              <a:t>中所有类都是</a:t>
            </a:r>
            <a:r>
              <a:rPr lang="en-US" altLang="zh-CN" dirty="0"/>
              <a:t>Object</a:t>
            </a:r>
            <a:r>
              <a:rPr lang="zh-CN" altLang="en-US" dirty="0"/>
              <a:t>派生的子类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Inheritance</a:t>
            </a:r>
            <a:r>
              <a:rPr lang="zh-CN" altLang="en-US" dirty="0"/>
              <a:t>，继承，是面向对象程序设计语言基本特征之一</a:t>
            </a:r>
            <a:r>
              <a:rPr lang="en-US" altLang="zh-CN" dirty="0"/>
              <a:t>(</a:t>
            </a:r>
            <a:r>
              <a:rPr lang="zh-CN" altLang="en-US" dirty="0"/>
              <a:t>封装，继承，多态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继承意义在于：当需要创建一个新类，且当前已经存在一个包含需要代码的类时，可以从现有的类中派生出一个新的类，从而重用现有类的成员，而无需重写编写或调试。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许多现代编程语言</a:t>
            </a:r>
            <a:r>
              <a:rPr lang="en-US" altLang="zh-CN" dirty="0"/>
              <a:t>(Dart/TypeScript/Python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加入了</a:t>
            </a:r>
            <a:r>
              <a:rPr lang="en-US" altLang="zh-CN" dirty="0" err="1"/>
              <a:t>Mixin</a:t>
            </a:r>
            <a:r>
              <a:rPr lang="zh-CN" altLang="en-US" dirty="0"/>
              <a:t>概念。即解决了代码的重用，又降低了代码的耦合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 err="1"/>
              <a:t>java.lang.Object</a:t>
            </a:r>
            <a:r>
              <a:rPr lang="zh-CN" altLang="en-US" dirty="0"/>
              <a:t>类，定义并实现了所有类共同的行为。 许多类直接从</a:t>
            </a:r>
            <a:r>
              <a:rPr lang="en-US" altLang="zh-CN" dirty="0"/>
              <a:t>Object</a:t>
            </a:r>
            <a:r>
              <a:rPr lang="zh-CN" altLang="en-US" dirty="0"/>
              <a:t>派生，其他类从某些类派生，最终，形成类的层次结构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5" name="Picture 2" descr="All Classes in the Java Platform are Descendants of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5" y="1628800"/>
            <a:ext cx="8292912" cy="430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17</TotalTime>
  <Words>2623</Words>
  <Application>Microsoft Office PowerPoint</Application>
  <PresentationFormat>全屏显示(4:3)</PresentationFormat>
  <Paragraphs>296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Calibri</vt:lpstr>
      <vt:lpstr>Constantia</vt:lpstr>
      <vt:lpstr>Wingdings 2</vt:lpstr>
      <vt:lpstr>Lecture</vt:lpstr>
      <vt:lpstr>Java Programming</vt:lpstr>
      <vt:lpstr>Static Methods</vt:lpstr>
      <vt:lpstr>PowerPoint 演示文稿</vt:lpstr>
      <vt:lpstr>PowerPoint 演示文稿</vt:lpstr>
      <vt:lpstr>PowerPoint 演示文稿</vt:lpstr>
      <vt:lpstr>Inheritance</vt:lpstr>
      <vt:lpstr>PowerPoint 演示文稿</vt:lpstr>
      <vt:lpstr>PowerPoint 演示文稿</vt:lpstr>
      <vt:lpstr>PowerPoint 演示文稿</vt:lpstr>
      <vt:lpstr>Using the super Keyword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You Can Do in a Subclass - Summary</vt:lpstr>
      <vt:lpstr>Casting Objects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Polymorphism</vt:lpstr>
      <vt:lpstr>Final Classes and Methods</vt:lpstr>
      <vt:lpstr>PowerPoint 演示文稿</vt:lpstr>
      <vt:lpstr>Object as a Superclass</vt:lpstr>
      <vt:lpstr>PowerPoint 演示文稿</vt:lpstr>
      <vt:lpstr>PowerPoint 演示文稿</vt:lpstr>
      <vt:lpstr>PowerPoint 演示文稿</vt:lpstr>
      <vt:lpstr>PowerPoint 演示文稿</vt:lpstr>
      <vt:lpstr>Abstract Methods and Classes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840</cp:revision>
  <dcterms:created xsi:type="dcterms:W3CDTF">2014-08-14T05:26:00Z</dcterms:created>
  <dcterms:modified xsi:type="dcterms:W3CDTF">2021-04-23T11:10:05Z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