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31"/>
  </p:notesMasterIdLst>
  <p:sldIdLst>
    <p:sldId id="256" r:id="rId2"/>
    <p:sldId id="411" r:id="rId3"/>
    <p:sldId id="412" r:id="rId4"/>
    <p:sldId id="481" r:id="rId5"/>
    <p:sldId id="485" r:id="rId6"/>
    <p:sldId id="486" r:id="rId7"/>
    <p:sldId id="483" r:id="rId8"/>
    <p:sldId id="484" r:id="rId9"/>
    <p:sldId id="487" r:id="rId10"/>
    <p:sldId id="488" r:id="rId11"/>
    <p:sldId id="440" r:id="rId12"/>
    <p:sldId id="442" r:id="rId13"/>
    <p:sldId id="443" r:id="rId14"/>
    <p:sldId id="444" r:id="rId15"/>
    <p:sldId id="445" r:id="rId16"/>
    <p:sldId id="446" r:id="rId17"/>
    <p:sldId id="447" r:id="rId18"/>
    <p:sldId id="448" r:id="rId19"/>
    <p:sldId id="449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95" r:id="rId29"/>
    <p:sldId id="494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3" autoAdjust="0"/>
    <p:restoredTop sz="92760" autoAdjust="0"/>
  </p:normalViewPr>
  <p:slideViewPr>
    <p:cSldViewPr>
      <p:cViewPr varScale="1">
        <p:scale>
          <a:sx n="88" d="100"/>
          <a:sy n="88" d="100"/>
        </p:scale>
        <p:origin x="13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665E9-F2AE-4D18-9C6F-3C50487B17B6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EA338-E04F-4CB7-8733-A1E92CBF4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741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experiment02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EA338-E04F-4CB7-8733-A1E92CBF4988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152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dirty="0"/>
              <a:t>Java EE</a:t>
            </a:r>
            <a:r>
              <a:rPr kumimoji="0" lang="zh-CN" altLang="en-US" dirty="0"/>
              <a:t>架构技术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A74D-1CE1-4B9B-BD1B-7B4E64946170}" type="datetime1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034A-9ED6-436B-A844-CF55608510AA}" type="datetime1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2CA5-881F-48A3-9C4B-D3B7288C0E51}" type="datetime1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6E00-DF08-4EA8-BA4E-A834B8FFB5BF}" type="datetime1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B218-6411-4DD1-B7AE-318AD44DC881}" type="datetime1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0928-C6FC-4E8C-950F-B3D211B00150}" type="datetime1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9C8C-96D9-4394-868C-B1E39B85B4B1}" type="datetime1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8154-2480-4261-945F-FAEE5534B257}" type="datetime1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2BDE-545B-4B41-B087-79F4837C2AA0}" type="datetime1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131E-7834-4060-80D4-7D402E1012F7}" type="datetime1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9729-56FD-4A92-9A9B-8F9B114A0830}" type="datetime1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8825" y="139545"/>
            <a:ext cx="8229600" cy="74802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410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E2032B8-BD5C-48B0-AE7B-74B3D4C0660F}" type="datetime1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80000"/>
                <a:satMod val="400000"/>
              </a:schemeClr>
            </a:gs>
            <a:gs pos="25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/>
              <a:t>Programming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Lecture 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9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zh-CN" altLang="zh-CN" dirty="0"/>
              <a:t>分析：</a:t>
            </a:r>
            <a:r>
              <a:rPr lang="en-US" altLang="zh-CN" dirty="0"/>
              <a:t>Android</a:t>
            </a:r>
            <a:r>
              <a:rPr lang="zh-CN" altLang="zh-CN" dirty="0"/>
              <a:t>系统中，组件均可被点击，</a:t>
            </a:r>
            <a:r>
              <a:rPr lang="en-US" altLang="zh-CN" dirty="0"/>
              <a:t>Android</a:t>
            </a:r>
            <a:r>
              <a:rPr lang="zh-CN" altLang="en-US" dirty="0"/>
              <a:t>系统</a:t>
            </a:r>
            <a:r>
              <a:rPr lang="zh-CN" altLang="zh-CN" dirty="0"/>
              <a:t>通过监听屏幕触摸确定</a:t>
            </a:r>
            <a:r>
              <a:rPr lang="zh-CN" altLang="en-US" dirty="0"/>
              <a:t>某</a:t>
            </a:r>
            <a:r>
              <a:rPr lang="zh-CN" altLang="zh-CN" dirty="0"/>
              <a:t>组件被点击，但组件点击的结果</a:t>
            </a:r>
            <a:r>
              <a:rPr lang="en-US" altLang="zh-CN" dirty="0"/>
              <a:t>(</a:t>
            </a:r>
            <a:r>
              <a:rPr lang="zh-CN" altLang="zh-CN" dirty="0"/>
              <a:t>弹出窗口</a:t>
            </a:r>
            <a:r>
              <a:rPr lang="en-US" altLang="zh-CN" dirty="0"/>
              <a:t>/</a:t>
            </a:r>
            <a:r>
              <a:rPr lang="zh-CN" altLang="zh-CN" dirty="0"/>
              <a:t>路由至下一页等</a:t>
            </a:r>
            <a:r>
              <a:rPr lang="en-US" altLang="zh-CN" dirty="0"/>
              <a:t>)</a:t>
            </a:r>
            <a:r>
              <a:rPr lang="zh-CN" altLang="zh-CN" dirty="0"/>
              <a:t>，需</a:t>
            </a:r>
            <a:r>
              <a:rPr lang="en-US" altLang="zh-CN" dirty="0"/>
              <a:t>App</a:t>
            </a:r>
            <a:r>
              <a:rPr lang="zh-CN" altLang="zh-CN" dirty="0"/>
              <a:t>开发者在开发创建组件时决定。</a:t>
            </a:r>
          </a:p>
          <a:p>
            <a:endParaRPr lang="en-US" altLang="zh-CN" dirty="0"/>
          </a:p>
          <a:p>
            <a:r>
              <a:rPr lang="zh-CN" altLang="zh-CN" dirty="0"/>
              <a:t>通过接口</a:t>
            </a:r>
            <a:r>
              <a:rPr lang="en-US" altLang="zh-CN" dirty="0"/>
              <a:t>/</a:t>
            </a:r>
            <a:r>
              <a:rPr lang="zh-CN" altLang="zh-CN" dirty="0"/>
              <a:t>类</a:t>
            </a:r>
            <a:r>
              <a:rPr lang="en-US" altLang="zh-CN" dirty="0"/>
              <a:t>/</a:t>
            </a:r>
            <a:r>
              <a:rPr lang="zh-CN" altLang="zh-CN" dirty="0"/>
              <a:t>继承</a:t>
            </a:r>
            <a:r>
              <a:rPr lang="en-US" altLang="zh-CN" dirty="0"/>
              <a:t>/</a:t>
            </a:r>
            <a:r>
              <a:rPr lang="zh-CN" altLang="zh-CN" dirty="0"/>
              <a:t>匿名内部类，简单的模拟</a:t>
            </a:r>
            <a:r>
              <a:rPr lang="en-US" altLang="zh-CN" dirty="0"/>
              <a:t>Android</a:t>
            </a:r>
            <a:r>
              <a:rPr lang="zh-CN" altLang="zh-CN" dirty="0"/>
              <a:t>抽象的组件点击事件的设计实现方法</a:t>
            </a:r>
          </a:p>
          <a:p>
            <a:r>
              <a:rPr lang="zh-CN" altLang="zh-CN" dirty="0"/>
              <a:t>创建一个可点击的</a:t>
            </a:r>
            <a:r>
              <a:rPr lang="en-US" altLang="zh-CN" dirty="0"/>
              <a:t>Button</a:t>
            </a:r>
            <a:r>
              <a:rPr lang="zh-CN" altLang="zh-CN" dirty="0"/>
              <a:t>组件，创建</a:t>
            </a:r>
            <a:r>
              <a:rPr lang="en-US" altLang="zh-CN" dirty="0"/>
              <a:t>2</a:t>
            </a:r>
            <a:r>
              <a:rPr lang="zh-CN" altLang="zh-CN" dirty="0"/>
              <a:t>个不同的</a:t>
            </a:r>
            <a:r>
              <a:rPr lang="en-US" altLang="zh-CN" dirty="0"/>
              <a:t>button</a:t>
            </a:r>
            <a:r>
              <a:rPr lang="zh-CN" altLang="zh-CN" dirty="0"/>
              <a:t>对象，实现封装不同的点击实现。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872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500" dirty="0"/>
              <a:t>Part4 - Interfaces and Inheritance - Summary</a:t>
            </a:r>
            <a:endParaRPr lang="zh-CN" altLang="en-US" sz="35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418944"/>
              </p:ext>
            </p:extLst>
          </p:nvPr>
        </p:nvGraphicFramePr>
        <p:xfrm>
          <a:off x="179512" y="1124744"/>
          <a:ext cx="8712968" cy="3694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7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理解接口的作用与意义；声明方法；多实现；抽象方法；默认方法；静态方法；常量；默认隐式修饰符；命名规范；实现规则；实现方法；引用类型；扩展；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086">
                <a:tc>
                  <a:txBody>
                    <a:bodyPr/>
                    <a:lstStyle/>
                    <a:p>
                      <a:r>
                        <a:rPr lang="zh-CN" altLang="en-US" dirty="0"/>
                        <a:t>继承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继承规则；隐式继承；面向对象程序语言的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个基本特征；继承的作用与意义；子类对超类的可操作访问范围；</a:t>
                      </a:r>
                      <a:r>
                        <a:rPr lang="en-US" altLang="zh-CN" dirty="0"/>
                        <a:t>super</a:t>
                      </a:r>
                      <a:r>
                        <a:rPr lang="zh-CN" altLang="en-US" dirty="0"/>
                        <a:t>关键词；</a:t>
                      </a:r>
                      <a:r>
                        <a:rPr lang="en-US" altLang="zh-CN" dirty="0"/>
                        <a:t>super</a:t>
                      </a:r>
                      <a:r>
                        <a:rPr lang="zh-CN" altLang="en-US" dirty="0"/>
                        <a:t>使用方法；上下转型的类型转换；方法的重写；多态的作用与意义；多态的实现方法；多态的作用与意义；静态方法的隐藏；</a:t>
                      </a:r>
                      <a:r>
                        <a:rPr lang="en-US" altLang="zh-CN" dirty="0"/>
                        <a:t>Object</a:t>
                      </a:r>
                      <a:r>
                        <a:rPr lang="zh-CN" altLang="en-US" dirty="0"/>
                        <a:t>类中的常用方法；</a:t>
                      </a:r>
                      <a:r>
                        <a:rPr lang="en-US" altLang="zh-CN" dirty="0"/>
                        <a:t>final</a:t>
                      </a:r>
                      <a:r>
                        <a:rPr lang="zh-CN" altLang="en-US" dirty="0"/>
                        <a:t>类与方法；抽象类与方法；抽象类与接口的不同使用场景及区别；匿名内部类；匿名内部类的使用场景；匿名内部类的特性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284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Part5 - Numbers and Strings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Numbers</a:t>
            </a:r>
          </a:p>
          <a:p>
            <a:pPr lvl="1"/>
            <a:r>
              <a:rPr lang="en-US" altLang="zh-CN" dirty="0"/>
              <a:t>This section begins with a discussion of the Number class in the </a:t>
            </a:r>
            <a:r>
              <a:rPr lang="en-US" altLang="zh-CN" dirty="0" err="1"/>
              <a:t>java.lang</a:t>
            </a:r>
            <a:r>
              <a:rPr lang="en-US" altLang="zh-CN" dirty="0"/>
              <a:t> package, its subclasses, and the situations where you would use </a:t>
            </a:r>
            <a:r>
              <a:rPr lang="en-US" altLang="zh-CN" b="1" dirty="0">
                <a:solidFill>
                  <a:srgbClr val="FF0000"/>
                </a:solidFill>
              </a:rPr>
              <a:t>instantiations of these classes </a:t>
            </a:r>
            <a:r>
              <a:rPr lang="en-US" altLang="zh-CN" dirty="0"/>
              <a:t>rather than the primitive number types.</a:t>
            </a:r>
          </a:p>
          <a:p>
            <a:endParaRPr lang="en-US" altLang="zh-CN" dirty="0"/>
          </a:p>
          <a:p>
            <a:r>
              <a:rPr lang="en-US" altLang="zh-CN" dirty="0"/>
              <a:t>Strings</a:t>
            </a:r>
          </a:p>
          <a:p>
            <a:pPr lvl="1"/>
            <a:r>
              <a:rPr lang="en-US" altLang="zh-CN" dirty="0"/>
              <a:t>This section describes using the </a:t>
            </a:r>
            <a:r>
              <a:rPr lang="en-US" altLang="zh-CN" b="1" dirty="0">
                <a:solidFill>
                  <a:srgbClr val="FF0000"/>
                </a:solidFill>
              </a:rPr>
              <a:t>String class </a:t>
            </a:r>
            <a:r>
              <a:rPr lang="en-US" altLang="zh-CN" dirty="0"/>
              <a:t>to create and manipulate strings. It also compares the String and </a:t>
            </a:r>
            <a:r>
              <a:rPr lang="en-US" altLang="zh-CN" dirty="0" err="1"/>
              <a:t>StringBuilder</a:t>
            </a:r>
            <a:r>
              <a:rPr lang="en-US" altLang="zh-CN" dirty="0"/>
              <a:t> classes.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614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 Numbers Classes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When working with numbers, most of the time you use the primitive types in your code.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基本类型数据不是对象，而有时需要使用对象或可引用的类型，完成操作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Java</a:t>
            </a:r>
            <a:r>
              <a:rPr lang="zh-CN" altLang="en-US" dirty="0">
                <a:solidFill>
                  <a:srgbClr val="FF0000"/>
                </a:solidFill>
              </a:rPr>
              <a:t>为每种基本数据类型提供了一个包装类</a:t>
            </a:r>
            <a:r>
              <a:rPr lang="en-US" altLang="zh-CN" dirty="0"/>
              <a:t>(wrapper classes)</a:t>
            </a:r>
          </a:p>
          <a:p>
            <a:r>
              <a:rPr lang="zh-CN" altLang="en-US" dirty="0"/>
              <a:t>这些类可以将基本类型的数据“包装”成对象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85" y="1916832"/>
            <a:ext cx="1733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69" y="2364308"/>
            <a:ext cx="22002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35522"/>
            <a:ext cx="23717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2147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63952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装箱</a:t>
            </a:r>
            <a:r>
              <a:rPr lang="zh-CN" altLang="en-US" dirty="0"/>
              <a:t>，基本数据类型转为相应包装类的对象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拆箱</a:t>
            </a:r>
            <a:r>
              <a:rPr lang="zh-CN" altLang="en-US" dirty="0"/>
              <a:t>，相反，将基本数据类型对象转为基本数据类型</a:t>
            </a:r>
            <a:endParaRPr lang="en-US" altLang="zh-CN" dirty="0"/>
          </a:p>
          <a:p>
            <a:r>
              <a:rPr lang="zh-CN" altLang="en-US" dirty="0"/>
              <a:t>包装类在</a:t>
            </a:r>
            <a:r>
              <a:rPr lang="en-US" altLang="zh-CN" dirty="0" err="1"/>
              <a:t>java.lang</a:t>
            </a:r>
            <a:r>
              <a:rPr lang="zh-CN" altLang="en-US" dirty="0"/>
              <a:t>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880" y="1700808"/>
            <a:ext cx="3744416" cy="45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948264" y="2564904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首字母大写的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引用类型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704" y="2847188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首字母小写的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基本数据类型</a:t>
            </a:r>
          </a:p>
        </p:txBody>
      </p:sp>
    </p:spTree>
    <p:extLst>
      <p:ext uri="{BB962C8B-B14F-4D97-AF65-F5344CB8AC3E}">
        <p14:creationId xmlns:p14="http://schemas.microsoft.com/office/powerpoint/2010/main" val="3638273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zh-CN" altLang="en-US" dirty="0"/>
              <a:t>使用包装类可以完成：</a:t>
            </a:r>
          </a:p>
          <a:p>
            <a:pPr lvl="1"/>
            <a:r>
              <a:rPr lang="zh-CN" altLang="en-US" dirty="0"/>
              <a:t>必须声明使用类型的参数。例如，定义集合时，必须声明集合中元素的</a:t>
            </a:r>
            <a:r>
              <a:rPr lang="zh-CN" altLang="en-US" dirty="0">
                <a:solidFill>
                  <a:srgbClr val="FF0000"/>
                </a:solidFill>
              </a:rPr>
              <a:t>引用类型</a:t>
            </a:r>
          </a:p>
          <a:p>
            <a:pPr lvl="1"/>
            <a:r>
              <a:rPr lang="zh-CN" altLang="en-US" dirty="0"/>
              <a:t>支持作为对象的操作</a:t>
            </a:r>
            <a:endParaRPr lang="en-US" altLang="zh-CN" dirty="0"/>
          </a:p>
          <a:p>
            <a:pPr lvl="1"/>
            <a:r>
              <a:rPr lang="zh-CN" altLang="en-US" dirty="0"/>
              <a:t>基本类型数据间的转换，与</a:t>
            </a:r>
            <a:r>
              <a:rPr lang="en-US" altLang="zh-CN" dirty="0"/>
              <a:t>String</a:t>
            </a:r>
            <a:r>
              <a:rPr lang="zh-CN" altLang="en-US" dirty="0"/>
              <a:t>间的转换</a:t>
            </a:r>
            <a:r>
              <a:rPr lang="en-US" altLang="zh-CN" dirty="0"/>
              <a:t>/</a:t>
            </a:r>
            <a:r>
              <a:rPr lang="zh-CN" altLang="en-US" dirty="0"/>
              <a:t>比较</a:t>
            </a:r>
            <a:r>
              <a:rPr lang="en-US" altLang="zh-CN" dirty="0"/>
              <a:t>/</a:t>
            </a:r>
            <a:r>
              <a:rPr lang="zh-CN" altLang="en-US" dirty="0"/>
              <a:t>计算等等操作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384" y="2321457"/>
            <a:ext cx="1800200" cy="77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2680" y="2381979"/>
            <a:ext cx="1632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基本数据类型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不是对象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无任何方法执行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5" y="3212976"/>
            <a:ext cx="3736505" cy="2813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25893" y="4574616"/>
            <a:ext cx="1838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Integer</a:t>
            </a:r>
            <a:r>
              <a:rPr lang="zh-CN" altLang="en-US" sz="1600" b="1" dirty="0">
                <a:solidFill>
                  <a:srgbClr val="FF0000"/>
                </a:solidFill>
              </a:rPr>
              <a:t>类型对象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提供各种操作方法</a:t>
            </a:r>
          </a:p>
        </p:txBody>
      </p:sp>
    </p:spTree>
    <p:extLst>
      <p:ext uri="{BB962C8B-B14F-4D97-AF65-F5344CB8AC3E}">
        <p14:creationId xmlns:p14="http://schemas.microsoft.com/office/powerpoint/2010/main" val="622669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zh-CN" altLang="en-US" dirty="0"/>
              <a:t>所有数字类型具有相同的方法，因此仅以</a:t>
            </a:r>
            <a:r>
              <a:rPr lang="en-US" altLang="zh-CN" dirty="0"/>
              <a:t>Integer</a:t>
            </a:r>
            <a:r>
              <a:rPr lang="zh-CN" altLang="en-US" dirty="0"/>
              <a:t>为例</a:t>
            </a:r>
            <a:endParaRPr lang="en-US" altLang="zh-CN" dirty="0"/>
          </a:p>
          <a:p>
            <a:r>
              <a:rPr lang="zh-CN" altLang="en-US" dirty="0"/>
              <a:t>基本类型数据转为对应封装类的对象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68760"/>
            <a:ext cx="3118259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72064" y="1674317"/>
            <a:ext cx="28424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每个封装类中都提供了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将对应的基本类型转为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封装类型对象的静态方法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将</a:t>
            </a:r>
            <a:r>
              <a:rPr lang="en-US" altLang="zh-CN" sz="1600" b="1" dirty="0">
                <a:solidFill>
                  <a:srgbClr val="FF0000"/>
                </a:solidFill>
              </a:rPr>
              <a:t>String</a:t>
            </a:r>
            <a:r>
              <a:rPr lang="zh-CN" altLang="en-US" sz="1600" b="1" dirty="0">
                <a:solidFill>
                  <a:srgbClr val="FF0000"/>
                </a:solidFill>
              </a:rPr>
              <a:t>转为相应类型的方法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2064" y="3652436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将</a:t>
            </a:r>
            <a:r>
              <a:rPr lang="en-US" altLang="zh-CN" sz="1600" b="1" dirty="0" err="1">
                <a:solidFill>
                  <a:srgbClr val="FF0000"/>
                </a:solidFill>
              </a:rPr>
              <a:t>int</a:t>
            </a:r>
            <a:r>
              <a:rPr lang="zh-CN" altLang="en-US" sz="1600" b="1" dirty="0">
                <a:solidFill>
                  <a:srgbClr val="FF0000"/>
                </a:solidFill>
              </a:rPr>
              <a:t>基本类型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将</a:t>
            </a:r>
            <a:r>
              <a:rPr lang="en-US" altLang="zh-CN" sz="1600" b="1" dirty="0">
                <a:solidFill>
                  <a:srgbClr val="FF0000"/>
                </a:solidFill>
              </a:rPr>
              <a:t>string</a:t>
            </a:r>
            <a:r>
              <a:rPr lang="zh-CN" altLang="en-US" sz="1600" b="1" dirty="0">
                <a:solidFill>
                  <a:srgbClr val="FF0000"/>
                </a:solidFill>
              </a:rPr>
              <a:t>类型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转为</a:t>
            </a:r>
            <a:r>
              <a:rPr lang="en-US" altLang="zh-CN" sz="1600" b="1" dirty="0">
                <a:solidFill>
                  <a:srgbClr val="FF0000"/>
                </a:solidFill>
              </a:rPr>
              <a:t>Integer</a:t>
            </a:r>
            <a:r>
              <a:rPr lang="zh-CN" altLang="en-US" sz="1600" b="1" dirty="0">
                <a:solidFill>
                  <a:srgbClr val="FF0000"/>
                </a:solidFill>
              </a:rPr>
              <a:t>类型的对象</a:t>
            </a:r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3793535"/>
            <a:ext cx="38671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561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String</a:t>
            </a:r>
            <a:r>
              <a:rPr lang="zh-CN" altLang="en-US" dirty="0"/>
              <a:t>转为</a:t>
            </a:r>
            <a:r>
              <a:rPr lang="en-US" altLang="zh-CN" dirty="0" err="1"/>
              <a:t>int</a:t>
            </a:r>
            <a:r>
              <a:rPr lang="zh-CN" altLang="en-US" dirty="0"/>
              <a:t>基本类型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比较，取最大</a:t>
            </a:r>
            <a:r>
              <a:rPr lang="en-US" altLang="zh-CN" dirty="0"/>
              <a:t>/</a:t>
            </a:r>
            <a:r>
              <a:rPr lang="zh-CN" altLang="en-US" dirty="0"/>
              <a:t>最小等</a:t>
            </a:r>
            <a:r>
              <a:rPr lang="en-US" altLang="zh-CN" dirty="0"/>
              <a:t>static</a:t>
            </a:r>
            <a:r>
              <a:rPr lang="zh-CN" altLang="en-US" dirty="0"/>
              <a:t>方法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38684"/>
            <a:ext cx="3312368" cy="106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60643"/>
            <a:ext cx="506306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789040"/>
            <a:ext cx="5328592" cy="49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703" y="3759716"/>
            <a:ext cx="720080" cy="52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14" y="4940536"/>
            <a:ext cx="4074572" cy="1295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18957" y="5232884"/>
            <a:ext cx="2145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源码是通过调用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Math</a:t>
            </a:r>
            <a:r>
              <a:rPr lang="zh-CN" altLang="en-US" sz="1600" b="1" dirty="0">
                <a:solidFill>
                  <a:srgbClr val="FF0000"/>
                </a:solidFill>
              </a:rPr>
              <a:t>中的方法实现的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2843808" y="4287775"/>
            <a:ext cx="1224136" cy="130072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461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zh-CN" altLang="en-US" dirty="0"/>
              <a:t>转为其他基本数字类型的方法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09280"/>
            <a:ext cx="271462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04048" y="1052736"/>
            <a:ext cx="2045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支持将对象转为其他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基本类型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非封装类型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86" y="2852935"/>
            <a:ext cx="4009405" cy="955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664" y="3209925"/>
            <a:ext cx="8286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11591"/>
            <a:ext cx="3149433" cy="535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48724" y="4149080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转回</a:t>
            </a:r>
            <a:r>
              <a:rPr lang="en-US" altLang="zh-CN" sz="1600" b="1" dirty="0" err="1">
                <a:solidFill>
                  <a:srgbClr val="FF0000"/>
                </a:solidFill>
              </a:rPr>
              <a:t>int</a:t>
            </a:r>
            <a:r>
              <a:rPr lang="zh-CN" altLang="en-US" sz="1600" b="1" dirty="0">
                <a:solidFill>
                  <a:srgbClr val="FF0000"/>
                </a:solidFill>
              </a:rPr>
              <a:t>基本类型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311408-AB4F-46EA-B8EA-52EA70EA94F1}"/>
              </a:ext>
            </a:extLst>
          </p:cNvPr>
          <p:cNvSpPr txBox="1"/>
          <p:nvPr/>
        </p:nvSpPr>
        <p:spPr>
          <a:xfrm>
            <a:off x="3166934" y="3470068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将基本数据类型整数转对象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将对象转为双精度</a:t>
            </a:r>
          </a:p>
        </p:txBody>
      </p:sp>
    </p:spTree>
    <p:extLst>
      <p:ext uri="{BB962C8B-B14F-4D97-AF65-F5344CB8AC3E}">
        <p14:creationId xmlns:p14="http://schemas.microsoft.com/office/powerpoint/2010/main" val="320706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dirty="0" err="1"/>
              <a:t>Autoboxing</a:t>
            </a:r>
            <a:r>
              <a:rPr lang="en-US" altLang="zh-CN" dirty="0"/>
              <a:t> and Unboxing</a:t>
            </a:r>
          </a:p>
          <a:p>
            <a:r>
              <a:rPr lang="en-US" altLang="zh-CN" dirty="0"/>
              <a:t>Java5</a:t>
            </a:r>
            <a:r>
              <a:rPr lang="zh-CN" altLang="en-US" dirty="0"/>
              <a:t>后，编译器基于数据类型自动完成拆</a:t>
            </a:r>
            <a:r>
              <a:rPr lang="en-US" altLang="zh-CN" dirty="0"/>
              <a:t>/</a:t>
            </a:r>
            <a:r>
              <a:rPr lang="zh-CN" altLang="en-US" dirty="0"/>
              <a:t>装箱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40951"/>
            <a:ext cx="2519060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86225" y="1703722"/>
            <a:ext cx="2335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支持自动完成装箱</a:t>
            </a:r>
            <a:r>
              <a:rPr lang="en-US" altLang="zh-CN" sz="1600" b="1" dirty="0">
                <a:solidFill>
                  <a:srgbClr val="FF0000"/>
                </a:solidFill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</a:rPr>
              <a:t>拆箱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52589"/>
            <a:ext cx="81724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83768" y="2675940"/>
            <a:ext cx="4230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反编译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底层依然基于</a:t>
            </a:r>
            <a:r>
              <a:rPr lang="en-US" altLang="zh-CN" sz="1600" b="1" dirty="0" err="1">
                <a:solidFill>
                  <a:srgbClr val="FF0000"/>
                </a:solidFill>
              </a:rPr>
              <a:t>valueOf</a:t>
            </a:r>
            <a:r>
              <a:rPr lang="en-US" altLang="zh-CN" sz="1600" b="1" dirty="0">
                <a:solidFill>
                  <a:srgbClr val="FF0000"/>
                </a:solidFill>
              </a:rPr>
              <a:t>()/</a:t>
            </a:r>
            <a:r>
              <a:rPr lang="en-US" altLang="zh-CN" sz="1600" b="1" dirty="0" err="1">
                <a:solidFill>
                  <a:srgbClr val="FF0000"/>
                </a:solidFill>
              </a:rPr>
              <a:t>intValue</a:t>
            </a:r>
            <a:r>
              <a:rPr lang="en-US" altLang="zh-CN" sz="1600" b="1" dirty="0">
                <a:solidFill>
                  <a:srgbClr val="FF0000"/>
                </a:solidFill>
              </a:rPr>
              <a:t>()</a:t>
            </a:r>
            <a:r>
              <a:rPr lang="zh-CN" altLang="en-US" sz="1600" b="1" dirty="0">
                <a:solidFill>
                  <a:srgbClr val="FF0000"/>
                </a:solidFill>
              </a:rPr>
              <a:t>方法实现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736" y="5013176"/>
            <a:ext cx="4271196" cy="66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箭头连接符 4"/>
          <p:cNvCxnSpPr/>
          <p:nvPr/>
        </p:nvCxnSpPr>
        <p:spPr>
          <a:xfrm>
            <a:off x="4599155" y="3260715"/>
            <a:ext cx="116861" cy="182446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7" idx="2"/>
          </p:cNvCxnSpPr>
          <p:nvPr/>
        </p:nvCxnSpPr>
        <p:spPr>
          <a:xfrm flipH="1">
            <a:off x="3346644" y="3260715"/>
            <a:ext cx="1252511" cy="218450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17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800" dirty="0"/>
              <a:t>Abstract Classes Compared to Interfaces</a:t>
            </a:r>
            <a:endParaRPr lang="zh-CN" altLang="en-US" sz="3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38936"/>
          </a:xfrm>
        </p:spPr>
        <p:txBody>
          <a:bodyPr>
            <a:normAutofit/>
          </a:bodyPr>
          <a:lstStyle/>
          <a:p>
            <a:r>
              <a:rPr lang="zh-CN" altLang="en-US" dirty="0"/>
              <a:t>抽象类与接口相似，均不能被实例化，均可声明抽象</a:t>
            </a:r>
            <a:r>
              <a:rPr lang="en-US" altLang="zh-CN" dirty="0"/>
              <a:t>/</a:t>
            </a:r>
            <a:r>
              <a:rPr lang="zh-CN" altLang="en-US" dirty="0"/>
              <a:t>非抽象</a:t>
            </a:r>
            <a:r>
              <a:rPr lang="en-US" altLang="zh-CN" dirty="0"/>
              <a:t>/</a:t>
            </a:r>
            <a:r>
              <a:rPr lang="zh-CN" altLang="en-US" dirty="0"/>
              <a:t>公有</a:t>
            </a:r>
            <a:r>
              <a:rPr lang="en-US" altLang="zh-CN" dirty="0"/>
              <a:t>/</a:t>
            </a:r>
            <a:r>
              <a:rPr lang="zh-CN" altLang="en-US" dirty="0"/>
              <a:t>私有</a:t>
            </a:r>
            <a:r>
              <a:rPr lang="en-US" altLang="zh-CN" dirty="0"/>
              <a:t>/</a:t>
            </a:r>
            <a:r>
              <a:rPr lang="zh-CN" altLang="en-US" dirty="0"/>
              <a:t>静态等等成员</a:t>
            </a:r>
            <a:endParaRPr lang="en-US" altLang="zh-CN" dirty="0"/>
          </a:p>
          <a:p>
            <a:pPr lvl="1"/>
            <a:r>
              <a:rPr lang="zh-CN" altLang="en-US" dirty="0"/>
              <a:t>抽象类，关注于为子类提供支持，单继承限制子类扩展</a:t>
            </a:r>
            <a:endParaRPr lang="en-US" altLang="zh-CN" dirty="0"/>
          </a:p>
          <a:p>
            <a:pPr lvl="1"/>
            <a:r>
              <a:rPr lang="zh-CN" altLang="en-US" dirty="0"/>
              <a:t>接口，关注于能力服务，不耦合具体实现</a:t>
            </a:r>
            <a:endParaRPr lang="en-US" altLang="zh-CN" dirty="0"/>
          </a:p>
          <a:p>
            <a:r>
              <a:rPr lang="zh-CN" altLang="en-US" dirty="0"/>
              <a:t>使用抽象类场景</a:t>
            </a:r>
            <a:endParaRPr lang="en-US" altLang="zh-CN" dirty="0"/>
          </a:p>
          <a:p>
            <a:pPr lvl="1"/>
            <a:r>
              <a:rPr lang="zh-CN" altLang="en-US" dirty="0"/>
              <a:t>期望相关类共享公共代码及约束</a:t>
            </a:r>
            <a:r>
              <a:rPr lang="en-US" altLang="zh-CN" dirty="0"/>
              <a:t>(</a:t>
            </a:r>
            <a:r>
              <a:rPr lang="zh-CN" altLang="en-US" dirty="0"/>
              <a:t>包含抽象方法的模板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期望相关类有具有各自特有的属性行为</a:t>
            </a:r>
            <a:endParaRPr lang="en-US" altLang="zh-CN" dirty="0"/>
          </a:p>
          <a:p>
            <a:r>
              <a:rPr lang="zh-CN" altLang="en-US" dirty="0"/>
              <a:t>使用接口场景</a:t>
            </a:r>
            <a:endParaRPr lang="en-US" altLang="zh-CN" dirty="0"/>
          </a:p>
          <a:p>
            <a:pPr lvl="1"/>
            <a:r>
              <a:rPr lang="zh-CN" altLang="en-US" dirty="0"/>
              <a:t>期望一些类能提供相同的能力但又彼此无关</a:t>
            </a:r>
            <a:endParaRPr lang="en-US" altLang="zh-CN" dirty="0"/>
          </a:p>
          <a:p>
            <a:pPr lvl="1"/>
            <a:r>
              <a:rPr lang="zh-CN" altLang="en-US" dirty="0"/>
              <a:t>期望使用指定的能力服务，而不关心其实现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45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/>
          <a:lstStyle/>
          <a:p>
            <a:r>
              <a:rPr lang="zh-CN" altLang="en-US" dirty="0"/>
              <a:t>装箱拆箱性能测试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64704"/>
            <a:ext cx="4419600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129807" y="1231075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装箱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49019" y="1826627"/>
            <a:ext cx="135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装箱</a:t>
            </a: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</a:rPr>
              <a:t>拆箱</a:t>
            </a:r>
            <a:r>
              <a:rPr lang="en-US" altLang="zh-CN" sz="1600" b="1" dirty="0">
                <a:solidFill>
                  <a:srgbClr val="FF0000"/>
                </a:solidFill>
              </a:rPr>
              <a:t>+1)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032" y="2612553"/>
            <a:ext cx="14287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箭头连接符 5"/>
          <p:cNvCxnSpPr/>
          <p:nvPr/>
        </p:nvCxnSpPr>
        <p:spPr>
          <a:xfrm>
            <a:off x="3407083" y="2780928"/>
            <a:ext cx="2761949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3407083" y="3140968"/>
            <a:ext cx="2761949" cy="1800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6093A352-E29E-46FD-9FA1-38B813D083C3}"/>
              </a:ext>
            </a:extLst>
          </p:cNvPr>
          <p:cNvSpPr txBox="1"/>
          <p:nvPr/>
        </p:nvSpPr>
        <p:spPr>
          <a:xfrm>
            <a:off x="2032589" y="5110501"/>
            <a:ext cx="3401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基于基本数据类型从累加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效率远大于基于对象拆装箱的累加</a:t>
            </a:r>
          </a:p>
        </p:txBody>
      </p:sp>
    </p:spTree>
    <p:extLst>
      <p:ext uri="{BB962C8B-B14F-4D97-AF65-F5344CB8AC3E}">
        <p14:creationId xmlns:p14="http://schemas.microsoft.com/office/powerpoint/2010/main" val="3087929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63952"/>
          </a:xfrm>
        </p:spPr>
        <p:txBody>
          <a:bodyPr/>
          <a:lstStyle/>
          <a:p>
            <a:r>
              <a:rPr lang="zh-CN" altLang="en-US" dirty="0"/>
              <a:t>基本类型数据的计算效率，远高于基于对象计算的效率</a:t>
            </a:r>
            <a:r>
              <a:rPr lang="en-US" altLang="zh-CN" dirty="0"/>
              <a:t>(</a:t>
            </a:r>
            <a:r>
              <a:rPr lang="zh-CN" altLang="en-US" dirty="0"/>
              <a:t>需要先拆箱，再计算，再装箱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因此，不要在装箱拆箱状态下计算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包装类的适用场景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作为引用类型声明使用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与字符串相互转换的方法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基本数字类型间的转换；也可以用强制转换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717032"/>
            <a:ext cx="5164809" cy="118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32040" y="3706997"/>
            <a:ext cx="2252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集合内的元素类型必须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是一种引用类型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94" y="5357903"/>
            <a:ext cx="506306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20178" y="5794394"/>
            <a:ext cx="22220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通过</a:t>
            </a:r>
            <a:r>
              <a:rPr lang="en-US" altLang="zh-CN" sz="1600" b="1" dirty="0">
                <a:solidFill>
                  <a:srgbClr val="FF0000"/>
                </a:solidFill>
              </a:rPr>
              <a:t>HTTP</a:t>
            </a:r>
            <a:r>
              <a:rPr lang="zh-CN" altLang="en-US" sz="1600" b="1" dirty="0">
                <a:solidFill>
                  <a:srgbClr val="FF0000"/>
                </a:solidFill>
              </a:rPr>
              <a:t>请求传递的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参数为</a:t>
            </a:r>
            <a:r>
              <a:rPr lang="en-US" altLang="zh-CN" sz="1600" b="1" dirty="0">
                <a:solidFill>
                  <a:srgbClr val="FF0000"/>
                </a:solidFill>
              </a:rPr>
              <a:t>String</a:t>
            </a:r>
            <a:r>
              <a:rPr lang="zh-CN" altLang="en-US" sz="1600" b="1" dirty="0">
                <a:solidFill>
                  <a:srgbClr val="FF0000"/>
                </a:solidFill>
              </a:rPr>
              <a:t>类型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需进行转换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62027" y="4996164"/>
            <a:ext cx="4168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934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Beyond Basic Arithmetic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Math class </a:t>
            </a:r>
            <a:r>
              <a:rPr lang="en-US" altLang="zh-CN" dirty="0"/>
              <a:t>in the </a:t>
            </a:r>
            <a:r>
              <a:rPr lang="en-US" altLang="zh-CN" dirty="0" err="1"/>
              <a:t>java.lang</a:t>
            </a:r>
            <a:r>
              <a:rPr lang="en-US" altLang="zh-CN" dirty="0"/>
              <a:t> package provides methods and constants for doing more advanced mathematical computation.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通过算术运算符实现基本算术等操作</a:t>
            </a:r>
            <a:endParaRPr lang="en-US" altLang="zh-CN" dirty="0"/>
          </a:p>
          <a:p>
            <a:r>
              <a:rPr lang="en-US" altLang="zh-CN" dirty="0" err="1"/>
              <a:t>java.lang</a:t>
            </a:r>
            <a:r>
              <a:rPr lang="zh-CN" altLang="en-US" dirty="0"/>
              <a:t>包中的</a:t>
            </a:r>
            <a:r>
              <a:rPr lang="en-US" altLang="zh-CN" dirty="0"/>
              <a:t>Math</a:t>
            </a:r>
            <a:r>
              <a:rPr lang="zh-CN" altLang="en-US" dirty="0"/>
              <a:t>类为更高级的数学计算提供了方法和常量</a:t>
            </a:r>
            <a:endParaRPr lang="en-US" altLang="zh-CN" dirty="0"/>
          </a:p>
          <a:p>
            <a:r>
              <a:rPr lang="en-US" altLang="zh-CN" dirty="0" err="1"/>
              <a:t>java.lang</a:t>
            </a:r>
            <a:r>
              <a:rPr lang="zh-CN" altLang="en-US" dirty="0"/>
              <a:t>下为</a:t>
            </a:r>
            <a:r>
              <a:rPr lang="en-US" altLang="zh-CN" dirty="0"/>
              <a:t>Java</a:t>
            </a:r>
            <a:r>
              <a:rPr lang="zh-CN" altLang="en-US" dirty="0"/>
              <a:t>基本包，不需要显式</a:t>
            </a:r>
            <a:r>
              <a:rPr lang="en-US" altLang="zh-CN" dirty="0"/>
              <a:t>import</a:t>
            </a:r>
            <a:r>
              <a:rPr lang="zh-CN" altLang="en-US" dirty="0"/>
              <a:t>引入成员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405" y="4221088"/>
            <a:ext cx="3990001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2044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17410" name="Picture 2" descr="http://faculty.orangecoastcollege.edu/sgilbert/book/03-3-MathFunctions-B/images/mathfunction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-25656"/>
            <a:ext cx="6912768" cy="691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976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648"/>
            <a:ext cx="59721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632123"/>
            <a:ext cx="21621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72"/>
            <a:ext cx="58864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159" y="2631275"/>
            <a:ext cx="1296144" cy="105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22737" y="4060130"/>
            <a:ext cx="1972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ceil()</a:t>
            </a:r>
            <a:r>
              <a:rPr lang="zh-CN" altLang="en-US" sz="1600" b="1" dirty="0">
                <a:solidFill>
                  <a:srgbClr val="FF0000"/>
                </a:solidFill>
              </a:rPr>
              <a:t>，向上取整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floor()</a:t>
            </a:r>
            <a:r>
              <a:rPr lang="zh-CN" altLang="en-US" sz="1600" b="1" dirty="0">
                <a:solidFill>
                  <a:srgbClr val="FF0000"/>
                </a:solidFill>
              </a:rPr>
              <a:t>，向下取整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round()</a:t>
            </a:r>
            <a:r>
              <a:rPr lang="zh-CN" altLang="en-US" sz="1600" b="1" dirty="0">
                <a:solidFill>
                  <a:srgbClr val="FF0000"/>
                </a:solidFill>
              </a:rPr>
              <a:t>，四舍五入</a:t>
            </a:r>
          </a:p>
        </p:txBody>
      </p:sp>
    </p:spTree>
    <p:extLst>
      <p:ext uri="{BB962C8B-B14F-4D97-AF65-F5344CB8AC3E}">
        <p14:creationId xmlns:p14="http://schemas.microsoft.com/office/powerpoint/2010/main" val="1925566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207968"/>
          </a:xfrm>
        </p:spPr>
        <p:txBody>
          <a:bodyPr/>
          <a:lstStyle/>
          <a:p>
            <a:r>
              <a:rPr lang="en-US" altLang="zh-CN" dirty="0"/>
              <a:t>Random Numbers. The random() method returns a pseudo-randomly selected number between 0.0 and 1.0. The range includes 0.0 but not 1.0.</a:t>
            </a:r>
          </a:p>
          <a:p>
            <a:r>
              <a:rPr lang="en-US" altLang="zh-CN" dirty="0"/>
              <a:t>double </a:t>
            </a:r>
            <a:r>
              <a:rPr lang="en-US" altLang="zh-CN" dirty="0" err="1"/>
              <a:t>Math.random</a:t>
            </a:r>
            <a:r>
              <a:rPr lang="en-US" altLang="zh-CN" dirty="0"/>
              <a:t>()</a:t>
            </a:r>
            <a:r>
              <a:rPr lang="zh-CN" altLang="en-US" dirty="0"/>
              <a:t>，获取一个</a:t>
            </a:r>
            <a:r>
              <a:rPr lang="en-US" altLang="zh-CN" dirty="0"/>
              <a:t>&gt;=0.0</a:t>
            </a:r>
            <a:r>
              <a:rPr lang="zh-CN" altLang="en-US" dirty="0"/>
              <a:t>，</a:t>
            </a:r>
            <a:r>
              <a:rPr lang="en-US" altLang="zh-CN" dirty="0"/>
              <a:t>&lt;1</a:t>
            </a:r>
            <a:r>
              <a:rPr lang="zh-CN" altLang="en-US" dirty="0"/>
              <a:t>的</a:t>
            </a:r>
            <a:r>
              <a:rPr lang="en-US" altLang="zh-CN" dirty="0"/>
              <a:t>double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也可通过</a:t>
            </a:r>
            <a:r>
              <a:rPr lang="en-US" altLang="zh-CN" dirty="0" err="1"/>
              <a:t>java.util.Random</a:t>
            </a:r>
            <a:r>
              <a:rPr lang="zh-CN" altLang="en-US" dirty="0"/>
              <a:t>类实现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4110"/>
            <a:ext cx="4392488" cy="876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401" y="1973238"/>
            <a:ext cx="21240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933056"/>
            <a:ext cx="48577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A59CCF0-1A89-4120-A40E-018554BDA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4005064"/>
            <a:ext cx="6048672" cy="91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1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Strings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Strings, which are widely used in Java programming, are a sequence of characters. In the Java programming language</a:t>
            </a:r>
            <a:r>
              <a:rPr lang="en-US" altLang="zh-CN" dirty="0">
                <a:solidFill>
                  <a:srgbClr val="FF0000"/>
                </a:solidFill>
              </a:rPr>
              <a:t>, strings are objects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The Java platform provides the </a:t>
            </a:r>
            <a:r>
              <a:rPr lang="en-US" altLang="zh-CN" dirty="0">
                <a:solidFill>
                  <a:srgbClr val="FF0000"/>
                </a:solidFill>
              </a:rPr>
              <a:t>String class </a:t>
            </a:r>
            <a:r>
              <a:rPr lang="en-US" altLang="zh-CN" dirty="0"/>
              <a:t>to create and manipulate strings.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82" y="3546085"/>
            <a:ext cx="4219771" cy="116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97" y="4789282"/>
            <a:ext cx="1008112" cy="46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76651" y="3389353"/>
            <a:ext cx="28264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当使用双引号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扩起一系列字符时，即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定义了一个字符串的字面量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编译器会创建一个</a:t>
            </a:r>
            <a:r>
              <a:rPr lang="en-US" altLang="zh-CN" sz="1600" b="1" dirty="0">
                <a:solidFill>
                  <a:srgbClr val="FF0000"/>
                </a:solidFill>
              </a:rPr>
              <a:t>string</a:t>
            </a:r>
            <a:r>
              <a:rPr lang="zh-CN" altLang="en-US" sz="1600" b="1" dirty="0">
                <a:solidFill>
                  <a:srgbClr val="FF0000"/>
                </a:solidFill>
              </a:rPr>
              <a:t>对象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无需手动使用</a:t>
            </a:r>
            <a:r>
              <a:rPr lang="en-US" altLang="zh-CN" sz="1600" b="1" dirty="0">
                <a:solidFill>
                  <a:srgbClr val="FF0000"/>
                </a:solidFill>
              </a:rPr>
              <a:t>new</a:t>
            </a:r>
            <a:r>
              <a:rPr lang="zh-CN" altLang="en-US" sz="1600" b="1" dirty="0">
                <a:solidFill>
                  <a:srgbClr val="FF0000"/>
                </a:solidFill>
              </a:rPr>
              <a:t>操作符</a:t>
            </a:r>
          </a:p>
        </p:txBody>
      </p:sp>
    </p:spTree>
    <p:extLst>
      <p:ext uri="{BB962C8B-B14F-4D97-AF65-F5344CB8AC3E}">
        <p14:creationId xmlns:p14="http://schemas.microsoft.com/office/powerpoint/2010/main" val="212335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63952"/>
          </a:xfrm>
        </p:spPr>
        <p:txBody>
          <a:bodyPr>
            <a:normAutofit/>
          </a:bodyPr>
          <a:lstStyle/>
          <a:p>
            <a:r>
              <a:rPr lang="en-US" altLang="zh-CN" dirty="0"/>
              <a:t>The String class is </a:t>
            </a:r>
            <a:r>
              <a:rPr lang="en-US" altLang="zh-CN" dirty="0">
                <a:solidFill>
                  <a:srgbClr val="FF0000"/>
                </a:solidFill>
              </a:rPr>
              <a:t>immutable</a:t>
            </a:r>
            <a:r>
              <a:rPr lang="en-US" altLang="zh-CN" dirty="0"/>
              <a:t>, so that once it is created a </a:t>
            </a:r>
            <a:r>
              <a:rPr lang="en-US" altLang="zh-CN" dirty="0">
                <a:solidFill>
                  <a:srgbClr val="FF0000"/>
                </a:solidFill>
              </a:rPr>
              <a:t>String object cannot be changed</a:t>
            </a:r>
            <a:r>
              <a:rPr lang="en-US" altLang="zh-CN" dirty="0"/>
              <a:t>. The String class has a number of methods, some of which will be discussed below, that appear to modify strings. Since strings are immutable, what these methods really do is create and </a:t>
            </a:r>
            <a:r>
              <a:rPr lang="en-US" altLang="zh-CN" dirty="0">
                <a:solidFill>
                  <a:srgbClr val="FF0000"/>
                </a:solidFill>
              </a:rPr>
              <a:t>return a new string </a:t>
            </a:r>
            <a:r>
              <a:rPr lang="en-US" altLang="zh-CN" dirty="0"/>
              <a:t>that contains the result of the operation.</a:t>
            </a:r>
          </a:p>
          <a:p>
            <a:r>
              <a:rPr lang="zh-CN" altLang="en-US" dirty="0"/>
              <a:t>不可变类型</a:t>
            </a:r>
            <a:r>
              <a:rPr lang="en-US" altLang="zh-CN" dirty="0"/>
              <a:t>(immutable)/</a:t>
            </a:r>
            <a:r>
              <a:rPr lang="zh-CN" altLang="en-US" dirty="0"/>
              <a:t>可变类型</a:t>
            </a:r>
            <a:r>
              <a:rPr lang="en-US" altLang="zh-CN" dirty="0"/>
              <a:t>(mutable)</a:t>
            </a:r>
            <a:r>
              <a:rPr lang="zh-CN" altLang="en-US" dirty="0"/>
              <a:t>，其创建对象中的数据是否允许改变</a:t>
            </a:r>
            <a:endParaRPr lang="en-US" altLang="zh-CN" dirty="0"/>
          </a:p>
          <a:p>
            <a:r>
              <a:rPr lang="en-US" altLang="zh-CN" dirty="0"/>
              <a:t>String</a:t>
            </a:r>
            <a:r>
              <a:rPr lang="zh-CN" altLang="en-US" dirty="0"/>
              <a:t>类是不可变类型，因此，一旦创建了一个字符串就不能改变他的内容</a:t>
            </a:r>
            <a:endParaRPr lang="en-US" altLang="zh-CN" dirty="0"/>
          </a:p>
          <a:p>
            <a:r>
              <a:rPr lang="zh-CN" altLang="en-US" dirty="0"/>
              <a:t>有许多方法似乎修改了字符串的内容和长度，其实，这些方法真正做的，是创建并返回一个包含操作结果的</a:t>
            </a:r>
            <a:r>
              <a:rPr lang="zh-CN" altLang="en-US" dirty="0">
                <a:solidFill>
                  <a:srgbClr val="FF0000"/>
                </a:solidFill>
              </a:rPr>
              <a:t>新字符串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9593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2754E-EF07-4268-9BB9-D58CAE5E5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525"/>
            <a:ext cx="8229600" cy="6188075"/>
          </a:xfrm>
        </p:spPr>
        <p:txBody>
          <a:bodyPr/>
          <a:lstStyle/>
          <a:p>
            <a:r>
              <a:rPr lang="en-US" altLang="zh-CN" dirty="0"/>
              <a:t>equals()</a:t>
            </a:r>
            <a:r>
              <a:rPr lang="zh-CN" altLang="en-US" dirty="0"/>
              <a:t>方法，比较字符串的字面量是否相同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BD3163-BAC1-41BA-9C09-73079BE2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19D54C-91CD-4EA5-BF34-906C205E0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93" y="2585559"/>
            <a:ext cx="4896544" cy="12317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40D30B-905A-454D-AD4F-FC802DE47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697590"/>
            <a:ext cx="7272808" cy="1666685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CF3FEFE-3205-4200-993A-8EF2320249AE}"/>
              </a:ext>
            </a:extLst>
          </p:cNvPr>
          <p:cNvCxnSpPr>
            <a:cxnSpLocks/>
          </p:cNvCxnSpPr>
          <p:nvPr/>
        </p:nvCxnSpPr>
        <p:spPr>
          <a:xfrm flipH="1">
            <a:off x="2423627" y="2364275"/>
            <a:ext cx="2580421" cy="41665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4">
            <a:extLst>
              <a:ext uri="{FF2B5EF4-FFF2-40B4-BE49-F238E27FC236}">
                <a16:creationId xmlns:a16="http://schemas.microsoft.com/office/drawing/2014/main" id="{D66B65BD-9FF9-443F-8885-5618A4D41CAB}"/>
              </a:ext>
            </a:extLst>
          </p:cNvPr>
          <p:cNvSpPr txBox="1"/>
          <p:nvPr/>
        </p:nvSpPr>
        <p:spPr>
          <a:xfrm>
            <a:off x="5674798" y="2602359"/>
            <a:ext cx="28729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String</a:t>
            </a:r>
            <a:r>
              <a:rPr lang="zh-CN" altLang="en-US" sz="1600" b="1" dirty="0">
                <a:solidFill>
                  <a:srgbClr val="FF0000"/>
                </a:solidFill>
              </a:rPr>
              <a:t>重写了</a:t>
            </a:r>
            <a:r>
              <a:rPr lang="en-US" altLang="zh-CN" sz="1600" b="1" dirty="0">
                <a:solidFill>
                  <a:srgbClr val="FF0000"/>
                </a:solidFill>
              </a:rPr>
              <a:t>Object</a:t>
            </a:r>
            <a:r>
              <a:rPr lang="zh-CN" altLang="en-US" sz="1600" b="1" dirty="0">
                <a:solidFill>
                  <a:srgbClr val="FF0000"/>
                </a:solidFill>
              </a:rPr>
              <a:t>类的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equals()</a:t>
            </a:r>
            <a:r>
              <a:rPr lang="zh-CN" altLang="en-US" sz="1600" b="1" dirty="0">
                <a:solidFill>
                  <a:srgbClr val="FF0000"/>
                </a:solidFill>
              </a:rPr>
              <a:t>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不再是基于引用判断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而是基于字符串中的每个字符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E3B0259-AC14-4B03-B6BC-529D7DAC5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51" y="4523281"/>
            <a:ext cx="4362482" cy="109538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8B2B255-C8E8-482C-B2F8-E691BFDD5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4938249"/>
            <a:ext cx="666755" cy="485779"/>
          </a:xfrm>
          <a:prstGeom prst="rect">
            <a:avLst/>
          </a:prstGeom>
        </p:spPr>
      </p:pic>
      <p:sp>
        <p:nvSpPr>
          <p:cNvPr id="13" name="TextBox 8">
            <a:extLst>
              <a:ext uri="{FF2B5EF4-FFF2-40B4-BE49-F238E27FC236}">
                <a16:creationId xmlns:a16="http://schemas.microsoft.com/office/drawing/2014/main" id="{00A086C3-62AB-4ABE-A073-411D9F132210}"/>
              </a:ext>
            </a:extLst>
          </p:cNvPr>
          <p:cNvSpPr txBox="1"/>
          <p:nvPr/>
        </p:nvSpPr>
        <p:spPr>
          <a:xfrm>
            <a:off x="4031940" y="4188393"/>
            <a:ext cx="2045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字符串字面量相同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但，不是同一个对象</a:t>
            </a:r>
          </a:p>
        </p:txBody>
      </p:sp>
    </p:spTree>
    <p:extLst>
      <p:ext uri="{BB962C8B-B14F-4D97-AF65-F5344CB8AC3E}">
        <p14:creationId xmlns:p14="http://schemas.microsoft.com/office/powerpoint/2010/main" val="1169415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3593D-7B78-4C28-A017-A3FF6CDA1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525"/>
            <a:ext cx="8229600" cy="6188075"/>
          </a:xfrm>
        </p:spPr>
        <p:txBody>
          <a:bodyPr/>
          <a:lstStyle/>
          <a:p>
            <a:r>
              <a:rPr lang="zh-CN" altLang="en-US" dirty="0"/>
              <a:t>声明字面量字符串变量时，</a:t>
            </a:r>
            <a:r>
              <a:rPr lang="en-US" altLang="zh-CN" dirty="0"/>
              <a:t>JVM</a:t>
            </a:r>
            <a:r>
              <a:rPr lang="zh-CN" altLang="en-US" dirty="0"/>
              <a:t>先在字符串常量池中查找是否有相同字面量的字符串对象。有则返回引用，没有则创建字符串对象并置于池中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new</a:t>
            </a:r>
            <a:r>
              <a:rPr lang="zh-CN" altLang="en-US" dirty="0"/>
              <a:t>操作符创建字符串对象，按普通对象处理</a:t>
            </a:r>
            <a:endParaRPr lang="en-US" altLang="zh-CN" dirty="0"/>
          </a:p>
          <a:p>
            <a:r>
              <a:rPr lang="en-US" altLang="zh-CN" dirty="0"/>
              <a:t>JVM</a:t>
            </a:r>
            <a:r>
              <a:rPr lang="zh-CN" altLang="en-US" dirty="0"/>
              <a:t>启动时会创建</a:t>
            </a:r>
            <a:r>
              <a:rPr lang="en-US" altLang="zh-CN" dirty="0"/>
              <a:t>8+1</a:t>
            </a:r>
            <a:r>
              <a:rPr lang="zh-CN" altLang="en-US" dirty="0"/>
              <a:t>个常量池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D99F34-1A91-4D4A-87C3-DE8F76F1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ACEC27-8056-4734-A80B-3392AE06B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59" y="2708920"/>
            <a:ext cx="4923207" cy="18462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2010051-08A3-47E6-9763-AEB7CB9AD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88" y="3632021"/>
            <a:ext cx="720080" cy="897330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C52B94DA-6688-4818-8F3F-0D21046F319A}"/>
              </a:ext>
            </a:extLst>
          </p:cNvPr>
          <p:cNvSpPr txBox="1"/>
          <p:nvPr/>
        </p:nvSpPr>
        <p:spPr>
          <a:xfrm>
            <a:off x="2843808" y="3212976"/>
            <a:ext cx="2872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定义了一个字符串的字面量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执行时会创建一个字符串对象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E34018E4-1A9E-485A-BAEB-FFE3E511D0C8}"/>
              </a:ext>
            </a:extLst>
          </p:cNvPr>
          <p:cNvSpPr txBox="1"/>
          <p:nvPr/>
        </p:nvSpPr>
        <p:spPr>
          <a:xfrm>
            <a:off x="1604907" y="2470468"/>
            <a:ext cx="2459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>
                <a:solidFill>
                  <a:srgbClr val="FF0000"/>
                </a:solidFill>
              </a:rPr>
              <a:t>手动创建字符串类型对象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E74085EF-4718-4A35-8217-E974E9DDB68F}"/>
              </a:ext>
            </a:extLst>
          </p:cNvPr>
          <p:cNvSpPr txBox="1"/>
          <p:nvPr/>
        </p:nvSpPr>
        <p:spPr>
          <a:xfrm>
            <a:off x="4211512" y="4518311"/>
            <a:ext cx="2590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intern()</a:t>
            </a:r>
            <a:r>
              <a:rPr lang="zh-CN" altLang="en-US" sz="1600" b="1" dirty="0">
                <a:solidFill>
                  <a:srgbClr val="FF0000"/>
                </a:solidFill>
              </a:rPr>
              <a:t>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将</a:t>
            </a:r>
            <a:r>
              <a:rPr lang="en-US" altLang="zh-CN" sz="1600" b="1" dirty="0">
                <a:solidFill>
                  <a:srgbClr val="FF0000"/>
                </a:solidFill>
              </a:rPr>
              <a:t>str1</a:t>
            </a:r>
            <a:r>
              <a:rPr lang="zh-CN" altLang="en-US" sz="1600" b="1" dirty="0">
                <a:solidFill>
                  <a:srgbClr val="FF0000"/>
                </a:solidFill>
              </a:rPr>
              <a:t>对象置于常量池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因此，</a:t>
            </a:r>
            <a:r>
              <a:rPr lang="en-US" altLang="zh-CN" sz="1600" b="1" dirty="0">
                <a:solidFill>
                  <a:srgbClr val="FF0000"/>
                </a:solidFill>
              </a:rPr>
              <a:t>str2</a:t>
            </a:r>
            <a:r>
              <a:rPr lang="zh-CN" altLang="en-US" sz="1600" b="1" dirty="0">
                <a:solidFill>
                  <a:srgbClr val="FF0000"/>
                </a:solidFill>
              </a:rPr>
              <a:t>与</a:t>
            </a:r>
            <a:r>
              <a:rPr lang="en-US" altLang="zh-CN" sz="1600" b="1" dirty="0">
                <a:solidFill>
                  <a:srgbClr val="FF0000"/>
                </a:solidFill>
              </a:rPr>
              <a:t>str3</a:t>
            </a:r>
            <a:r>
              <a:rPr lang="zh-CN" altLang="en-US" sz="1600" b="1" dirty="0">
                <a:solidFill>
                  <a:srgbClr val="FF0000"/>
                </a:solidFill>
              </a:rPr>
              <a:t>引用相同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568A28-E940-459B-B092-CA4A058E5943}"/>
              </a:ext>
            </a:extLst>
          </p:cNvPr>
          <p:cNvSpPr txBox="1"/>
          <p:nvPr/>
        </p:nvSpPr>
        <p:spPr>
          <a:xfrm>
            <a:off x="6084168" y="2708920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新的字符串对象，放入堆中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14E0EF-48A4-493B-AD24-AA7984D059CF}"/>
              </a:ext>
            </a:extLst>
          </p:cNvPr>
          <p:cNvSpPr txBox="1"/>
          <p:nvPr/>
        </p:nvSpPr>
        <p:spPr>
          <a:xfrm>
            <a:off x="6084168" y="3001193"/>
            <a:ext cx="2666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将对象的字面量放入常量池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0EE7F7B-8474-40CC-B8BF-FCD3230F8F7A}"/>
              </a:ext>
            </a:extLst>
          </p:cNvPr>
          <p:cNvSpPr txBox="1"/>
          <p:nvPr/>
        </p:nvSpPr>
        <p:spPr>
          <a:xfrm>
            <a:off x="6090267" y="3339747"/>
            <a:ext cx="2915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字符串常量，也被放入常量池</a:t>
            </a:r>
          </a:p>
        </p:txBody>
      </p:sp>
    </p:spTree>
    <p:extLst>
      <p:ext uri="{BB962C8B-B14F-4D97-AF65-F5344CB8AC3E}">
        <p14:creationId xmlns:p14="http://schemas.microsoft.com/office/powerpoint/2010/main" val="54252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5105400" cy="620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2564904"/>
            <a:ext cx="34932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基于泛型的抽象的数据持久化组件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已实现所有类型对象的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基本增删改查操作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子类仅需声明其特殊的查询方法即可</a:t>
            </a:r>
          </a:p>
        </p:txBody>
      </p:sp>
    </p:spTree>
    <p:extLst>
      <p:ext uri="{BB962C8B-B14F-4D97-AF65-F5344CB8AC3E}">
        <p14:creationId xmlns:p14="http://schemas.microsoft.com/office/powerpoint/2010/main" val="309178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54960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接口不同的实现类，可以提供不同的实现</a:t>
            </a:r>
            <a:endParaRPr lang="en-US" altLang="zh-CN" dirty="0"/>
          </a:p>
          <a:p>
            <a:r>
              <a:rPr lang="zh-CN" altLang="en-US" dirty="0"/>
              <a:t>但是，如何让同一个类的不同对象，提供不同的实现？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9062"/>
            <a:ext cx="3672408" cy="69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207" y="1083984"/>
            <a:ext cx="5727532" cy="2579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0665" y="757060"/>
            <a:ext cx="5420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6" y="3722924"/>
            <a:ext cx="41243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880767"/>
            <a:ext cx="32385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箭头连接符 6"/>
          <p:cNvCxnSpPr/>
          <p:nvPr/>
        </p:nvCxnSpPr>
        <p:spPr>
          <a:xfrm flipV="1">
            <a:off x="4932040" y="397998"/>
            <a:ext cx="0" cy="69761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39752" y="3928700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如何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让不同学生有不同的实现？</a:t>
            </a:r>
          </a:p>
        </p:txBody>
      </p:sp>
    </p:spTree>
    <p:extLst>
      <p:ext uri="{BB962C8B-B14F-4D97-AF65-F5344CB8AC3E}">
        <p14:creationId xmlns:p14="http://schemas.microsoft.com/office/powerpoint/2010/main" val="63478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Anonymous Classes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匿名类</a:t>
            </a:r>
            <a:r>
              <a:rPr lang="en-US" altLang="zh-CN" dirty="0"/>
              <a:t>/</a:t>
            </a:r>
            <a:r>
              <a:rPr lang="zh-CN" altLang="en-US" dirty="0"/>
              <a:t>匿名内部类，能够使代码更加简洁</a:t>
            </a:r>
            <a:endParaRPr lang="en-US" altLang="zh-CN" dirty="0"/>
          </a:p>
          <a:p>
            <a:r>
              <a:rPr lang="zh-CN" altLang="en-US" dirty="0"/>
              <a:t>匿名内部类，能够</a:t>
            </a:r>
            <a:r>
              <a:rPr lang="zh-CN" altLang="en-US" dirty="0">
                <a:solidFill>
                  <a:srgbClr val="FF0000"/>
                </a:solidFill>
              </a:rPr>
              <a:t>同时的一步到位的</a:t>
            </a:r>
            <a:r>
              <a:rPr lang="zh-CN" altLang="en-US" dirty="0"/>
              <a:t>，声明和创建一个实现</a:t>
            </a:r>
            <a:r>
              <a:rPr lang="en-US" altLang="zh-CN" dirty="0"/>
              <a:t>/</a:t>
            </a:r>
            <a:r>
              <a:rPr lang="zh-CN" altLang="en-US" dirty="0"/>
              <a:t>继承的接口</a:t>
            </a:r>
            <a:r>
              <a:rPr lang="en-US" altLang="zh-CN" dirty="0"/>
              <a:t>/</a:t>
            </a:r>
            <a:r>
              <a:rPr lang="zh-CN" altLang="en-US" dirty="0"/>
              <a:t>抽象类的实现类和对象。</a:t>
            </a:r>
            <a:endParaRPr lang="en-US" altLang="zh-CN" dirty="0"/>
          </a:p>
          <a:p>
            <a:r>
              <a:rPr lang="zh-CN" altLang="en-US" dirty="0"/>
              <a:t>动态创建的实现类</a:t>
            </a:r>
            <a:r>
              <a:rPr lang="en-US" altLang="zh-CN" dirty="0"/>
              <a:t>/</a:t>
            </a:r>
            <a:r>
              <a:rPr lang="zh-CN" altLang="en-US" dirty="0"/>
              <a:t>子类没有名称，但可以像正常类一样使用</a:t>
            </a:r>
            <a:endParaRPr lang="en-US" altLang="zh-CN" dirty="0"/>
          </a:p>
          <a:p>
            <a:r>
              <a:rPr lang="zh-CN" altLang="en-US" dirty="0"/>
              <a:t>适合于仅声明使用一次的不会被复用的类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348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如何实现不同学生，具有相同能力但不同实现方式？</a:t>
            </a:r>
            <a:endParaRPr lang="en-US" altLang="zh-CN" dirty="0"/>
          </a:p>
          <a:p>
            <a:r>
              <a:rPr lang="zh-CN" altLang="en-US" dirty="0"/>
              <a:t>每创建一个学生对象，单独针对此学生写一个能力接口的实现类，创建实现类的对象，封装？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9062"/>
            <a:ext cx="3672408" cy="69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72200" y="105610"/>
            <a:ext cx="1218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依然是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原来的接口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92" y="1514805"/>
            <a:ext cx="3818420" cy="1637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076056" y="1484784"/>
            <a:ext cx="32864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如果由类实现接口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则全部学生具有相同的实现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因此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将学习能力作为类的一个拥有属性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从而，每一个学生拥有自己的姓名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以及自己的学习能力实现方式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965902" y="397998"/>
            <a:ext cx="1822122" cy="193577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17398" y="930206"/>
            <a:ext cx="3371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81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421761"/>
            <a:ext cx="54102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8640"/>
            <a:ext cx="42291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68144" y="192021"/>
            <a:ext cx="2609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创建一个具体的学生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需提供一个</a:t>
            </a:r>
            <a:r>
              <a:rPr lang="en-US" altLang="zh-CN" sz="1600" b="1" dirty="0">
                <a:solidFill>
                  <a:srgbClr val="FF0000"/>
                </a:solidFill>
              </a:rPr>
              <a:t>Learnable</a:t>
            </a:r>
            <a:r>
              <a:rPr lang="zh-CN" altLang="en-US" sz="1600" b="1" dirty="0">
                <a:solidFill>
                  <a:srgbClr val="FF0000"/>
                </a:solidFill>
              </a:rPr>
              <a:t>接口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的实现类对象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99046"/>
            <a:ext cx="58388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58479" y="1557196"/>
            <a:ext cx="2252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通过</a:t>
            </a:r>
            <a:r>
              <a:rPr lang="en-US" altLang="zh-CN" sz="1600" b="1" dirty="0">
                <a:solidFill>
                  <a:srgbClr val="FF0000"/>
                </a:solidFill>
              </a:rPr>
              <a:t>new</a:t>
            </a:r>
            <a:r>
              <a:rPr lang="zh-CN" altLang="en-US" sz="1600" b="1" dirty="0">
                <a:solidFill>
                  <a:srgbClr val="FF0000"/>
                </a:solidFill>
              </a:rPr>
              <a:t>操作符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直接“构造”接口对象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912540"/>
            <a:ext cx="4737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05352" y="4725144"/>
            <a:ext cx="2045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编译器自动创建一个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接口的实现类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并创建对象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25422" y="3734210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与真实的实现类相同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必须实现接口中的抽象方法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9632" y="2852936"/>
            <a:ext cx="4737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404664"/>
            <a:ext cx="708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step0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1803417"/>
            <a:ext cx="665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step1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1504" y="3688043"/>
            <a:ext cx="689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step2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800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8" y="0"/>
            <a:ext cx="5751778" cy="616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9992" y="2415223"/>
            <a:ext cx="28729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同样抽象的行为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每个学生封装各自不同的实现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而无需创建过多的实现类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264" y="5157192"/>
            <a:ext cx="4623725" cy="1129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80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991944"/>
          </a:xfrm>
        </p:spPr>
        <p:txBody>
          <a:bodyPr/>
          <a:lstStyle/>
          <a:p>
            <a:r>
              <a:rPr lang="zh-CN" altLang="en-US" dirty="0"/>
              <a:t>动态创建实现类，动态生成字节码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08720"/>
            <a:ext cx="4336257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7093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ln w="25400">
          <a:solidFill>
            <a:srgbClr val="FF0000"/>
          </a:solidFill>
          <a:headEnd type="arrow"/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smtClean="0">
            <a:solidFill>
              <a:srgbClr val="FF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5423</TotalTime>
  <Words>1731</Words>
  <Application>Microsoft Office PowerPoint</Application>
  <PresentationFormat>全屏显示(4:3)</PresentationFormat>
  <Paragraphs>262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Calibri</vt:lpstr>
      <vt:lpstr>Constantia</vt:lpstr>
      <vt:lpstr>Wingdings 2</vt:lpstr>
      <vt:lpstr>Lecture</vt:lpstr>
      <vt:lpstr>Java Programming</vt:lpstr>
      <vt:lpstr>Abstract Classes Compared to Interfaces</vt:lpstr>
      <vt:lpstr>PowerPoint 演示文稿</vt:lpstr>
      <vt:lpstr>PowerPoint 演示文稿</vt:lpstr>
      <vt:lpstr>Anonymous Classes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Part4 - Interfaces and Inheritance - Summary</vt:lpstr>
      <vt:lpstr>Part5 - Numbers and Strings</vt:lpstr>
      <vt:lpstr>The Numbers Classes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Beyond Basic Arithmetic</vt:lpstr>
      <vt:lpstr>PowerPoint 演示文稿</vt:lpstr>
      <vt:lpstr>PowerPoint 演示文稿</vt:lpstr>
      <vt:lpstr>PowerPoint 演示文稿</vt:lpstr>
      <vt:lpstr>Strings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Web开发技术</dc:title>
  <dc:creator>BO</dc:creator>
  <cp:lastModifiedBy>刘 思远</cp:lastModifiedBy>
  <cp:revision>877</cp:revision>
  <dcterms:created xsi:type="dcterms:W3CDTF">2014-08-14T05:26:17Z</dcterms:created>
  <dcterms:modified xsi:type="dcterms:W3CDTF">2021-04-09T04:32:44Z</dcterms:modified>
</cp:coreProperties>
</file>