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4" autoAdjust="0"/>
    <p:restoredTop sz="81520" autoAdjust="0"/>
  </p:normalViewPr>
  <p:slideViewPr>
    <p:cSldViewPr>
      <p:cViewPr varScale="1">
        <p:scale>
          <a:sx n="95" d="100"/>
          <a:sy n="95" d="100"/>
        </p:scale>
        <p:origin x="11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P10 – IO &amp;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Always Close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Closing a stream </a:t>
            </a:r>
            <a:r>
              <a:rPr lang="en-US" altLang="zh-CN" dirty="0"/>
              <a:t>when it's no longer needed is very important — so important that </a:t>
            </a:r>
            <a:r>
              <a:rPr lang="en-US" altLang="zh-CN" dirty="0" err="1"/>
              <a:t>CopyBytes</a:t>
            </a:r>
            <a:r>
              <a:rPr lang="en-US" altLang="zh-CN" dirty="0"/>
              <a:t> uses a </a:t>
            </a:r>
            <a:r>
              <a:rPr lang="en-US" altLang="zh-CN" dirty="0">
                <a:solidFill>
                  <a:srgbClr val="FF0000"/>
                </a:solidFill>
              </a:rPr>
              <a:t>finally block </a:t>
            </a:r>
            <a:r>
              <a:rPr lang="en-US" altLang="zh-CN" dirty="0"/>
              <a:t>to guarantee that both streams will be </a:t>
            </a:r>
            <a:r>
              <a:rPr lang="en-US" altLang="zh-CN" dirty="0">
                <a:solidFill>
                  <a:srgbClr val="FF0000"/>
                </a:solidFill>
              </a:rPr>
              <a:t>closed even if an error occurs</a:t>
            </a:r>
            <a:r>
              <a:rPr lang="en-US" altLang="zh-CN" dirty="0"/>
              <a:t>. This practice helps avoid serious resource leaks.</a:t>
            </a:r>
          </a:p>
          <a:p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流，不会像其他对象，因失去引用而自动释放占用的内存资源。因此，所有</a:t>
            </a:r>
            <a:r>
              <a:rPr lang="en-US" altLang="zh-CN" dirty="0"/>
              <a:t>IO</a:t>
            </a:r>
            <a:r>
              <a:rPr lang="zh-CN" altLang="en-US" dirty="0"/>
              <a:t>流必须被</a:t>
            </a:r>
            <a:r>
              <a:rPr lang="zh-CN" altLang="en-US" dirty="0">
                <a:solidFill>
                  <a:srgbClr val="FF0000"/>
                </a:solidFill>
              </a:rPr>
              <a:t>正确关闭</a:t>
            </a:r>
            <a:r>
              <a:rPr lang="zh-CN" altLang="en-US" dirty="0"/>
              <a:t>，否则会导致内存溢出</a:t>
            </a:r>
            <a:endParaRPr lang="en-US" altLang="zh-CN" dirty="0"/>
          </a:p>
          <a:p>
            <a:r>
              <a:rPr lang="zh-CN" altLang="en-US" dirty="0"/>
              <a:t>为确保无论是否出现异常，资源均被关闭，应在</a:t>
            </a:r>
            <a:r>
              <a:rPr lang="en-US" altLang="zh-CN" dirty="0"/>
              <a:t>finally</a:t>
            </a:r>
            <a:r>
              <a:rPr lang="zh-CN" altLang="en-US" dirty="0"/>
              <a:t>块中关闭资源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0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7FFE0E-B113-4A52-8D90-E15DBB87D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5" y="34692"/>
            <a:ext cx="510540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F7A4DA9D-45D5-4D15-9AEF-92BC9956EC91}"/>
              </a:ext>
            </a:extLst>
          </p:cNvPr>
          <p:cNvSpPr txBox="1"/>
          <p:nvPr/>
        </p:nvSpPr>
        <p:spPr>
          <a:xfrm>
            <a:off x="4029907" y="223332"/>
            <a:ext cx="312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完整的，内部处理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异常的代码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FCA9E6C-2511-4677-949C-DDC13D058AD5}"/>
              </a:ext>
            </a:extLst>
          </p:cNvPr>
          <p:cNvSpPr txBox="1"/>
          <p:nvPr/>
        </p:nvSpPr>
        <p:spPr>
          <a:xfrm>
            <a:off x="5635529" y="1087428"/>
            <a:ext cx="301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FileInputStream</a:t>
            </a:r>
            <a:r>
              <a:rPr lang="zh-CN" altLang="en-US" sz="1600" b="1" dirty="0">
                <a:solidFill>
                  <a:srgbClr val="FF0000"/>
                </a:solidFill>
              </a:rPr>
              <a:t>类的构造函数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抛出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03592-8646-46CF-8D22-9E593CEDD9D6}"/>
              </a:ext>
            </a:extLst>
          </p:cNvPr>
          <p:cNvSpPr txBox="1"/>
          <p:nvPr/>
        </p:nvSpPr>
        <p:spPr>
          <a:xfrm>
            <a:off x="3710142" y="2032015"/>
            <a:ext cx="193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read()/write()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抛出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81B47EA-FA16-48DC-8D19-E354DD387877}"/>
              </a:ext>
            </a:extLst>
          </p:cNvPr>
          <p:cNvSpPr txBox="1"/>
          <p:nvPr/>
        </p:nvSpPr>
        <p:spPr>
          <a:xfrm>
            <a:off x="3058672" y="3103652"/>
            <a:ext cx="184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流必须被关闭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因此置于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4D87307-1377-481E-8641-CE97E5161AA3}"/>
              </a:ext>
            </a:extLst>
          </p:cNvPr>
          <p:cNvSpPr txBox="1"/>
          <p:nvPr/>
        </p:nvSpPr>
        <p:spPr>
          <a:xfrm>
            <a:off x="3980431" y="4543812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2EF0959-4D40-495B-8235-7C31F9A01980}"/>
              </a:ext>
            </a:extLst>
          </p:cNvPr>
          <p:cNvSpPr txBox="1"/>
          <p:nvPr/>
        </p:nvSpPr>
        <p:spPr>
          <a:xfrm>
            <a:off x="3810687" y="4685252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close()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抛出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因此必须继续处理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FEE9163-BD0B-4CF3-8AB0-22AA2FA0F9DB}"/>
              </a:ext>
            </a:extLst>
          </p:cNvPr>
          <p:cNvSpPr txBox="1"/>
          <p:nvPr/>
        </p:nvSpPr>
        <p:spPr>
          <a:xfrm>
            <a:off x="5974123" y="3823732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大量啰嗦冗余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与业务逻辑无关的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模板代码</a:t>
            </a:r>
          </a:p>
        </p:txBody>
      </p:sp>
    </p:spTree>
    <p:extLst>
      <p:ext uri="{BB962C8B-B14F-4D97-AF65-F5344CB8AC3E}">
        <p14:creationId xmlns:p14="http://schemas.microsoft.com/office/powerpoint/2010/main" val="357358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try-with-resources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try-with-resources statement is a try statement that declares one or more resources. </a:t>
            </a:r>
            <a:r>
              <a:rPr lang="en-US" altLang="zh-CN" dirty="0">
                <a:solidFill>
                  <a:srgbClr val="FF0000"/>
                </a:solidFill>
              </a:rPr>
              <a:t>A resource is an object that must be closed after the program is finished with it</a:t>
            </a:r>
            <a:r>
              <a:rPr lang="en-US" altLang="zh-CN" dirty="0"/>
              <a:t>. The try-with-resources statement ensures that each resource is closed at the end of the statement. Any object that implements </a:t>
            </a:r>
            <a:r>
              <a:rPr lang="en-US" altLang="zh-CN" dirty="0" err="1"/>
              <a:t>java.lang.AutoCloseable</a:t>
            </a:r>
            <a:r>
              <a:rPr lang="en-US" altLang="zh-CN" dirty="0"/>
              <a:t>, which includes all objects which implement </a:t>
            </a:r>
            <a:r>
              <a:rPr lang="en-US" altLang="zh-CN" dirty="0" err="1"/>
              <a:t>java.io.Closeable</a:t>
            </a:r>
            <a:r>
              <a:rPr lang="en-US" altLang="zh-CN" dirty="0"/>
              <a:t>, can be used as a resource.</a:t>
            </a:r>
          </a:p>
          <a:p>
            <a:r>
              <a:rPr lang="en-US" altLang="zh-CN" dirty="0"/>
              <a:t>try-with-resources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语句中，声明需要关闭的资源</a:t>
            </a:r>
            <a:r>
              <a:rPr lang="zh-CN" altLang="en-US" dirty="0"/>
              <a:t>，从而可以保证，无论</a:t>
            </a:r>
            <a:r>
              <a:rPr lang="en-US" altLang="zh-CN" dirty="0"/>
              <a:t>try</a:t>
            </a:r>
            <a:r>
              <a:rPr lang="zh-CN" altLang="en-US" dirty="0"/>
              <a:t>块是否引发异常，资源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块结束后自动关闭</a:t>
            </a:r>
            <a:r>
              <a:rPr lang="en-US" altLang="zh-CN" dirty="0"/>
              <a:t>(Java7)</a:t>
            </a:r>
          </a:p>
          <a:p>
            <a:r>
              <a:rPr lang="zh-CN" altLang="en-US" dirty="0"/>
              <a:t>任何实现了</a:t>
            </a:r>
            <a:r>
              <a:rPr lang="en-US" altLang="zh-CN" dirty="0" err="1"/>
              <a:t>java.lang.</a:t>
            </a:r>
            <a:r>
              <a:rPr lang="en-US" altLang="zh-CN" dirty="0" err="1">
                <a:solidFill>
                  <a:srgbClr val="FF0000"/>
                </a:solidFill>
              </a:rPr>
              <a:t>AutoCloseable</a:t>
            </a:r>
            <a:r>
              <a:rPr lang="zh-CN" altLang="en-US" dirty="0"/>
              <a:t>接口的类型，均是支持自动关闭的资源类型</a:t>
            </a:r>
            <a:endParaRPr lang="en-US" altLang="zh-CN" dirty="0"/>
          </a:p>
          <a:p>
            <a:r>
              <a:rPr lang="en-US" altLang="zh-CN" dirty="0" err="1"/>
              <a:t>java.io.Closeable</a:t>
            </a:r>
            <a:r>
              <a:rPr lang="zh-CN" altLang="en-US" dirty="0"/>
              <a:t>接口继承</a:t>
            </a:r>
            <a:r>
              <a:rPr lang="en-US" altLang="zh-CN" dirty="0" err="1"/>
              <a:t>AutoCloseable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>
                <a:solidFill>
                  <a:srgbClr val="00B0F0"/>
                </a:solidFill>
              </a:rPr>
              <a:t>资源的自动关闭，与异常无关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58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原全部需要手动调用</a:t>
            </a:r>
            <a:r>
              <a:rPr lang="en-US" altLang="zh-CN" dirty="0"/>
              <a:t>close()</a:t>
            </a:r>
            <a:r>
              <a:rPr lang="zh-CN" altLang="en-US" dirty="0"/>
              <a:t>方法关闭的资源，全部支持</a:t>
            </a:r>
            <a:r>
              <a:rPr lang="en-US" altLang="zh-CN" dirty="0"/>
              <a:t>try-with-resources</a:t>
            </a:r>
            <a:r>
              <a:rPr lang="zh-CN" altLang="en-US" dirty="0"/>
              <a:t>自动关闭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A65D5E-116F-4007-BD08-589C77DC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23431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AB1C52-07A6-4844-8507-32BDE0F7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94" y="1104977"/>
            <a:ext cx="28098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F31E8E6D-7F69-4CAB-A9E4-E288BA3AE577}"/>
              </a:ext>
            </a:extLst>
          </p:cNvPr>
          <p:cNvSpPr txBox="1"/>
          <p:nvPr/>
        </p:nvSpPr>
        <p:spPr>
          <a:xfrm>
            <a:off x="2741197" y="3553249"/>
            <a:ext cx="358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内，声明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中使用的资源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而非在</a:t>
            </a:r>
            <a:r>
              <a:rPr lang="en-US" altLang="zh-CN" sz="1600" b="1" dirty="0">
                <a:solidFill>
                  <a:srgbClr val="FF0000"/>
                </a:solidFill>
              </a:rPr>
              <a:t>try{}</a:t>
            </a:r>
            <a:r>
              <a:rPr lang="zh-CN" altLang="en-US" sz="1600" b="1" dirty="0">
                <a:solidFill>
                  <a:srgbClr val="FF0000"/>
                </a:solidFill>
              </a:rPr>
              <a:t>块内，声明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资源将在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语句结束后，自动关闭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AFBB7CA-0421-48D7-878C-EA6C4E68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0" y="4633368"/>
            <a:ext cx="8784976" cy="75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BF06FD-5949-48DB-B2B4-0DE44F52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7" y="406853"/>
            <a:ext cx="517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AD8F9-2CCA-44D4-B44C-2CA176D46A50}"/>
              </a:ext>
            </a:extLst>
          </p:cNvPr>
          <p:cNvSpPr txBox="1"/>
          <p:nvPr/>
        </p:nvSpPr>
        <p:spPr>
          <a:xfrm>
            <a:off x="4142201" y="3158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执行顺序测试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5E670A9-5422-42A9-A65A-355F652F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6292"/>
            <a:ext cx="4920555" cy="270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C5710-5C22-4F6E-8110-21C33C3B2E28}"/>
              </a:ext>
            </a:extLst>
          </p:cNvPr>
          <p:cNvSpPr txBox="1"/>
          <p:nvPr/>
        </p:nvSpPr>
        <p:spPr>
          <a:xfrm>
            <a:off x="953345" y="1677738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84045-051F-42AB-A943-8A56B795DF2D}"/>
              </a:ext>
            </a:extLst>
          </p:cNvPr>
          <p:cNvSpPr txBox="1"/>
          <p:nvPr/>
        </p:nvSpPr>
        <p:spPr>
          <a:xfrm>
            <a:off x="5201817" y="885276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自定义支持自动关闭的资源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DD4A-BCC0-4FB4-B6E6-0BE91A1AE8D8}"/>
              </a:ext>
            </a:extLst>
          </p:cNvPr>
          <p:cNvSpPr txBox="1"/>
          <p:nvPr/>
        </p:nvSpPr>
        <p:spPr>
          <a:xfrm>
            <a:off x="4782176" y="4176532"/>
            <a:ext cx="1632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即使引发异常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依然先关闭资源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后执行异常处理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最后执行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FD1BB80-7D29-49FB-8884-A736CCF1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081" y="2494160"/>
            <a:ext cx="1296144" cy="18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3DA009B2-784D-4AC6-A085-DE17D2FE26BC}"/>
              </a:ext>
            </a:extLst>
          </p:cNvPr>
          <p:cNvSpPr txBox="1"/>
          <p:nvPr/>
        </p:nvSpPr>
        <p:spPr>
          <a:xfrm>
            <a:off x="4142201" y="1637204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语句中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创建自动关闭资源对象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2E2961-9E69-4B53-A4A0-72C103A24732}"/>
              </a:ext>
            </a:extLst>
          </p:cNvPr>
          <p:cNvSpPr txBox="1"/>
          <p:nvPr/>
        </p:nvSpPr>
        <p:spPr>
          <a:xfrm>
            <a:off x="7092280" y="1677738"/>
            <a:ext cx="178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只要从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大括号往外跳，就先执行关闭</a:t>
            </a:r>
          </a:p>
        </p:txBody>
      </p:sp>
    </p:spTree>
    <p:extLst>
      <p:ext uri="{BB962C8B-B14F-4D97-AF65-F5344CB8AC3E}">
        <p14:creationId xmlns:p14="http://schemas.microsoft.com/office/powerpoint/2010/main" val="36890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try</a:t>
            </a:r>
            <a:r>
              <a:rPr lang="zh-CN" altLang="en-US" dirty="0"/>
              <a:t>语句中声明使用资源后，</a:t>
            </a:r>
            <a:r>
              <a:rPr lang="zh-CN" altLang="en-US" dirty="0">
                <a:solidFill>
                  <a:srgbClr val="FF0000"/>
                </a:solidFill>
              </a:rPr>
              <a:t>执行顺序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无异常，在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块执行后，自动关闭资源，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zh-CN" altLang="en-US" dirty="0">
                <a:solidFill>
                  <a:srgbClr val="FF0000"/>
                </a:solidFill>
              </a:rPr>
              <a:t>块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引发异常，自动关闭资源，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块，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zh-CN" altLang="en-US" dirty="0">
                <a:solidFill>
                  <a:srgbClr val="FF0000"/>
                </a:solidFill>
              </a:rPr>
              <a:t>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try-with-resources</a:t>
            </a:r>
            <a:r>
              <a:rPr lang="zh-CN" altLang="en-US" dirty="0"/>
              <a:t>语句，极大的简化了资源处理代码，使开发者无需关心资源状态，无需关心资源对象的创建顺序，无需关心资源对象的正确关闭方式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71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A9DBA53-F53D-452A-8B73-B46D086E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27" y="3877674"/>
            <a:ext cx="864096" cy="61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911BF51-4EAE-45B6-8319-117AD1AD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37" y="3565530"/>
            <a:ext cx="26193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ABAF956-6B9B-4D24-B5D0-63D55C65AF4C}"/>
              </a:ext>
            </a:extLst>
          </p:cNvPr>
          <p:cNvSpPr txBox="1"/>
          <p:nvPr/>
        </p:nvSpPr>
        <p:spPr>
          <a:xfrm>
            <a:off x="2943323" y="-7954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基于资源自动关闭简化的代码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块关闭资源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633D327-4F2F-46FA-87BD-304EF293B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6" y="637314"/>
            <a:ext cx="8718828" cy="258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78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Java9</a:t>
            </a:r>
            <a:r>
              <a:rPr lang="zh-CN" altLang="en-US" dirty="0"/>
              <a:t>，进一步简化，在</a:t>
            </a:r>
            <a:r>
              <a:rPr lang="en-US" altLang="zh-CN" dirty="0"/>
              <a:t>try</a:t>
            </a:r>
            <a:r>
              <a:rPr lang="zh-CN" altLang="en-US" dirty="0"/>
              <a:t>语句中声明需关闭的资源即可。因此，</a:t>
            </a:r>
            <a:r>
              <a:rPr lang="en-US" altLang="zh-CN" dirty="0"/>
              <a:t>IO</a:t>
            </a:r>
            <a:r>
              <a:rPr lang="zh-CN" altLang="en-US" dirty="0"/>
              <a:t>流允许在</a:t>
            </a:r>
            <a:r>
              <a:rPr lang="en-US" altLang="zh-CN" dirty="0"/>
              <a:t>try</a:t>
            </a:r>
            <a:r>
              <a:rPr lang="zh-CN" altLang="en-US" dirty="0"/>
              <a:t>语句外创建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E910F5-0489-4592-8579-CF8584C7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51574"/>
            <a:ext cx="8496944" cy="273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9FC23-44FC-412C-82BE-53D47FDEF2EC}"/>
              </a:ext>
            </a:extLst>
          </p:cNvPr>
          <p:cNvSpPr txBox="1"/>
          <p:nvPr/>
        </p:nvSpPr>
        <p:spPr>
          <a:xfrm>
            <a:off x="1907704" y="4031894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但资源的自动关闭，与受检异常的显式处理无关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构造流受检异常的处理，依然是必须的</a:t>
            </a:r>
          </a:p>
        </p:txBody>
      </p:sp>
    </p:spTree>
    <p:extLst>
      <p:ext uri="{BB962C8B-B14F-4D97-AF65-F5344CB8AC3E}">
        <p14:creationId xmlns:p14="http://schemas.microsoft.com/office/powerpoint/2010/main" val="254720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 err="1"/>
              <a:t>Java.io.InputStream</a:t>
            </a:r>
            <a:endParaRPr lang="en-US" altLang="zh-CN" dirty="0"/>
          </a:p>
          <a:p>
            <a:pPr lvl="1"/>
            <a:r>
              <a:rPr lang="en-US" altLang="zh-CN" dirty="0"/>
              <a:t>int read(byte[] b)</a:t>
            </a:r>
            <a:r>
              <a:rPr lang="zh-CN" altLang="en-US" dirty="0"/>
              <a:t>，将流中字节读取到</a:t>
            </a:r>
            <a:r>
              <a:rPr lang="zh-CN" altLang="en-US" b="1" dirty="0">
                <a:solidFill>
                  <a:srgbClr val="FF0000"/>
                </a:solidFill>
              </a:rPr>
              <a:t>字节数组</a:t>
            </a:r>
            <a:r>
              <a:rPr lang="en-US" altLang="zh-CN" dirty="0"/>
              <a:t>b</a:t>
            </a:r>
            <a:r>
              <a:rPr lang="zh-CN" altLang="en-US" dirty="0"/>
              <a:t>中，第</a:t>
            </a:r>
            <a:r>
              <a:rPr lang="en-US" altLang="zh-CN" dirty="0"/>
              <a:t>1</a:t>
            </a:r>
            <a:r>
              <a:rPr lang="zh-CN" altLang="en-US" dirty="0"/>
              <a:t>个字节置入数组</a:t>
            </a:r>
            <a:r>
              <a:rPr lang="en-US" altLang="zh-CN" dirty="0"/>
              <a:t>0</a:t>
            </a:r>
            <a:r>
              <a:rPr lang="zh-CN" altLang="en-US" dirty="0"/>
              <a:t>位置</a:t>
            </a:r>
            <a:r>
              <a:rPr lang="en-US" altLang="zh-CN" dirty="0"/>
              <a:t>…</a:t>
            </a:r>
            <a:r>
              <a:rPr lang="zh-CN" altLang="en-US" dirty="0"/>
              <a:t>，直到读取到数组</a:t>
            </a:r>
            <a:r>
              <a:rPr lang="en-US" altLang="zh-CN" dirty="0"/>
              <a:t>b</a:t>
            </a:r>
            <a:r>
              <a:rPr lang="zh-CN" altLang="en-US" dirty="0"/>
              <a:t>长度的字节位置为止；返回读取的字节长度；如果没有可读字节，返回</a:t>
            </a:r>
            <a:r>
              <a:rPr lang="en-US" altLang="zh-CN" dirty="0"/>
              <a:t>-1</a:t>
            </a:r>
          </a:p>
          <a:p>
            <a:r>
              <a:rPr lang="en-US" altLang="zh-CN" dirty="0" err="1"/>
              <a:t>Java.io.OutputStream</a:t>
            </a:r>
            <a:endParaRPr lang="en-US" altLang="zh-CN" dirty="0"/>
          </a:p>
          <a:p>
            <a:pPr lvl="1"/>
            <a:r>
              <a:rPr lang="en-US" altLang="zh-CN" dirty="0"/>
              <a:t>void write(byte[] b, int off, int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  <a:r>
              <a:rPr lang="zh-CN" altLang="en-US" dirty="0"/>
              <a:t>，从</a:t>
            </a:r>
            <a:r>
              <a:rPr lang="zh-CN" altLang="en-US" b="1" dirty="0">
                <a:solidFill>
                  <a:srgbClr val="FF0000"/>
                </a:solidFill>
              </a:rPr>
              <a:t>字节数组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off</a:t>
            </a:r>
            <a:r>
              <a:rPr lang="zh-CN" altLang="en-US" dirty="0"/>
              <a:t>位置开始读取，至长度</a:t>
            </a:r>
            <a:r>
              <a:rPr lang="en-US" altLang="zh-CN" dirty="0" err="1"/>
              <a:t>len</a:t>
            </a:r>
            <a:r>
              <a:rPr lang="zh-CN" altLang="en-US" dirty="0"/>
              <a:t>结束；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76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A5F3515-80E8-45C3-921E-80E8A8BA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823"/>
            <a:ext cx="78295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E96B42B-B655-424E-953D-E2F0A62A4FBF}"/>
              </a:ext>
            </a:extLst>
          </p:cNvPr>
          <p:cNvSpPr txBox="1"/>
          <p:nvPr/>
        </p:nvSpPr>
        <p:spPr>
          <a:xfrm>
            <a:off x="1439144" y="2439323"/>
            <a:ext cx="431560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</a:rPr>
              <a:t>字节长度的字符数组作为缓冲区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从流中读取字节数组长度的字节</a:t>
            </a:r>
            <a:r>
              <a:rPr lang="en-US" altLang="zh-CN" sz="1600" b="1" dirty="0">
                <a:solidFill>
                  <a:srgbClr val="FF0000"/>
                </a:solidFill>
              </a:rPr>
              <a:t>(4)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</a:t>
            </a:r>
            <a:r>
              <a:rPr lang="en-US" altLang="zh-CN" sz="1600" b="1" dirty="0">
                <a:solidFill>
                  <a:srgbClr val="FF0000"/>
                </a:solidFill>
              </a:rPr>
              <a:t>1234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写入字节数组缓冲区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从字节数组缓冲区的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位置读取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至</a:t>
            </a:r>
            <a:r>
              <a:rPr lang="en-US" altLang="zh-CN" sz="1600" b="1" dirty="0">
                <a:solidFill>
                  <a:srgbClr val="FF0000"/>
                </a:solidFill>
              </a:rPr>
              <a:t>read()</a:t>
            </a:r>
            <a:r>
              <a:rPr lang="zh-CN" altLang="en-US" sz="1600" b="1" dirty="0">
                <a:solidFill>
                  <a:srgbClr val="FF0000"/>
                </a:solidFill>
              </a:rPr>
              <a:t>本次读取的字节长度</a:t>
            </a:r>
            <a:r>
              <a:rPr lang="en-US" altLang="zh-CN" sz="1600" b="1" dirty="0">
                <a:solidFill>
                  <a:srgbClr val="FF0000"/>
                </a:solidFill>
              </a:rPr>
              <a:t>(4)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</a:t>
            </a:r>
            <a:r>
              <a:rPr lang="en-US" altLang="zh-CN" sz="1600" b="1" dirty="0">
                <a:solidFill>
                  <a:srgbClr val="FF0000"/>
                </a:solidFill>
              </a:rPr>
              <a:t>1234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写入输出流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从流中继续读取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读取到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个字节，写入缓冲区，</a:t>
            </a:r>
            <a:r>
              <a:rPr lang="en-US" altLang="zh-CN" sz="1600" b="1" dirty="0" err="1">
                <a:solidFill>
                  <a:srgbClr val="FF0000"/>
                </a:solidFill>
              </a:rPr>
              <a:t>len</a:t>
            </a:r>
            <a:r>
              <a:rPr lang="en-US" altLang="zh-CN" sz="1600" b="1" dirty="0">
                <a:solidFill>
                  <a:srgbClr val="FF0000"/>
                </a:solidFill>
              </a:rPr>
              <a:t>=1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从缓冲区的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位置读取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长度，即第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个元素，</a:t>
            </a:r>
            <a:r>
              <a:rPr lang="en-US" altLang="zh-CN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写入输出流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从流中继续读取，无字节返回</a:t>
            </a:r>
            <a:r>
              <a:rPr lang="en-US" altLang="zh-CN" sz="1600" b="1" dirty="0">
                <a:solidFill>
                  <a:srgbClr val="FF0000"/>
                </a:solidFill>
              </a:rPr>
              <a:t>-1</a:t>
            </a:r>
            <a:r>
              <a:rPr lang="zh-CN" altLang="en-US" sz="1600" b="1" dirty="0">
                <a:solidFill>
                  <a:srgbClr val="FF0000"/>
                </a:solidFill>
              </a:rPr>
              <a:t>，结束循环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6C6EE67-A47E-4F79-9D9D-56E83FB0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08" y="1450967"/>
            <a:ext cx="1459979" cy="19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72B70C-10CD-4E25-B649-01ED7770D521}"/>
              </a:ext>
            </a:extLst>
          </p:cNvPr>
          <p:cNvSpPr txBox="1"/>
          <p:nvPr/>
        </p:nvSpPr>
        <p:spPr>
          <a:xfrm>
            <a:off x="5364088" y="1472290"/>
            <a:ext cx="145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读取满了，就返回缓冲区长度</a:t>
            </a:r>
            <a:r>
              <a:rPr lang="en-US" altLang="zh-CN" sz="1600" b="1" dirty="0">
                <a:solidFill>
                  <a:srgbClr val="FF0000"/>
                </a:solidFill>
              </a:rPr>
              <a:t>——4</a:t>
            </a: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</a:t>
            </a:r>
            <a:r>
              <a:rPr lang="en-US" altLang="zh-CN" sz="1600" b="1" dirty="0">
                <a:solidFill>
                  <a:srgbClr val="FF0000"/>
                </a:solidFill>
              </a:rPr>
              <a:t>off</a:t>
            </a:r>
            <a:r>
              <a:rPr lang="zh-CN" altLang="en-US" sz="1600" b="1" dirty="0">
                <a:solidFill>
                  <a:srgbClr val="FF0000"/>
                </a:solidFill>
              </a:rPr>
              <a:t>开始</a:t>
            </a:r>
            <a:r>
              <a:rPr lang="en-US" altLang="zh-CN" sz="1600" b="1" dirty="0" err="1">
                <a:solidFill>
                  <a:srgbClr val="FF0000"/>
                </a:solidFill>
              </a:rPr>
              <a:t>len</a:t>
            </a:r>
            <a:r>
              <a:rPr lang="zh-CN" altLang="en-US" sz="1600" b="1" dirty="0">
                <a:solidFill>
                  <a:srgbClr val="FF0000"/>
                </a:solidFill>
              </a:rPr>
              <a:t>长度</a:t>
            </a:r>
          </a:p>
        </p:txBody>
      </p:sp>
    </p:spTree>
    <p:extLst>
      <p:ext uri="{BB962C8B-B14F-4D97-AF65-F5344CB8AC3E}">
        <p14:creationId xmlns:p14="http://schemas.microsoft.com/office/powerpoint/2010/main" val="14160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I/O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I/O Stream represents an </a:t>
            </a:r>
            <a:r>
              <a:rPr lang="en-US" altLang="zh-CN" dirty="0">
                <a:solidFill>
                  <a:srgbClr val="FF0000"/>
                </a:solidFill>
              </a:rPr>
              <a:t>input source </a:t>
            </a:r>
            <a:r>
              <a:rPr lang="en-US" altLang="zh-CN" dirty="0"/>
              <a:t>or an </a:t>
            </a:r>
            <a:r>
              <a:rPr lang="en-US" altLang="zh-CN" dirty="0">
                <a:solidFill>
                  <a:srgbClr val="FF0000"/>
                </a:solidFill>
              </a:rPr>
              <a:t>output destination</a:t>
            </a:r>
            <a:r>
              <a:rPr lang="en-US" altLang="zh-CN" dirty="0"/>
              <a:t>. A stream can represent many different kinds of sources and destinations, including disk files, devices, other programs, and memory arrays.</a:t>
            </a:r>
          </a:p>
          <a:p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流，可以表示不同类型的输入源与输出目标</a:t>
            </a:r>
            <a:endParaRPr lang="en-US" altLang="zh-CN" dirty="0"/>
          </a:p>
          <a:p>
            <a:r>
              <a:rPr lang="zh-CN" altLang="en-US" dirty="0"/>
              <a:t>输入源和输出目标，可以是保存，生成或使用数据的：磁盘文件</a:t>
            </a:r>
            <a:r>
              <a:rPr lang="en-US" altLang="zh-CN" dirty="0"/>
              <a:t>/</a:t>
            </a:r>
            <a:r>
              <a:rPr lang="zh-CN" altLang="en-US" dirty="0"/>
              <a:t>外部设备</a:t>
            </a:r>
            <a:r>
              <a:rPr lang="en-US" altLang="zh-CN" dirty="0"/>
              <a:t>/</a:t>
            </a:r>
            <a:r>
              <a:rPr lang="zh-CN" altLang="en-US"/>
              <a:t>远程</a:t>
            </a:r>
            <a:r>
              <a:rPr lang="zh-CN" altLang="en-US" dirty="0"/>
              <a:t>网络等等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75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280B55-56CD-492B-8FD0-671AEB64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438279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BDB5CBC-A14A-40A9-9C85-FC931909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06" y="871736"/>
            <a:ext cx="1872208" cy="184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263E597D-8DB2-416E-877D-FBE5B1B57238}"/>
              </a:ext>
            </a:extLst>
          </p:cNvPr>
          <p:cNvSpPr txBox="1"/>
          <p:nvPr/>
        </p:nvSpPr>
        <p:spPr>
          <a:xfrm>
            <a:off x="2768556" y="112905"/>
            <a:ext cx="435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使用没有指定字节数组起始位置的</a:t>
            </a:r>
            <a:r>
              <a:rPr lang="en-US" altLang="zh-CN" sz="1600" b="1" dirty="0">
                <a:solidFill>
                  <a:srgbClr val="FF0000"/>
                </a:solidFill>
              </a:rPr>
              <a:t>write()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05EF05D-1C67-43EE-9F96-E1DB0863B7FA}"/>
              </a:ext>
            </a:extLst>
          </p:cNvPr>
          <p:cNvSpPr txBox="1"/>
          <p:nvPr/>
        </p:nvSpPr>
        <p:spPr>
          <a:xfrm>
            <a:off x="3084267" y="2731739"/>
            <a:ext cx="2872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缓冲区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</a:rPr>
              <a:t>个字节，因此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第一次读取：</a:t>
            </a:r>
            <a:r>
              <a:rPr lang="en-US" altLang="zh-CN" sz="1600" b="1" dirty="0">
                <a:solidFill>
                  <a:srgbClr val="FF0000"/>
                </a:solidFill>
              </a:rPr>
              <a:t>1234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写入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最后一次读取</a:t>
            </a:r>
            <a:r>
              <a:rPr lang="en-US" altLang="zh-CN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由于没有自动清空数组的操作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因此仅覆盖数组中的数据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并将未覆盖位置数据一并写入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（即没有规定范围）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8E70ACB6-933F-4BD8-98C3-55B680F5C577}"/>
              </a:ext>
            </a:extLst>
          </p:cNvPr>
          <p:cNvSpPr txBox="1"/>
          <p:nvPr/>
        </p:nvSpPr>
        <p:spPr>
          <a:xfrm>
            <a:off x="2685474" y="5071112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缓冲区字节数组设置过低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是为了演示循环读写操作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实际开发中应调整到合适的大小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E21527-DE07-47AE-AC53-ECCB6870EAFC}"/>
              </a:ext>
            </a:extLst>
          </p:cNvPr>
          <p:cNvSpPr txBox="1"/>
          <p:nvPr/>
        </p:nvSpPr>
        <p:spPr>
          <a:xfrm>
            <a:off x="251520" y="3356992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byte</a:t>
            </a:r>
            <a:r>
              <a:rPr lang="zh-CN" altLang="en-US" sz="1600" b="1" dirty="0">
                <a:solidFill>
                  <a:srgbClr val="FF0000"/>
                </a:solidFill>
              </a:rPr>
              <a:t>数组中装的</a:t>
            </a:r>
            <a:r>
              <a:rPr lang="zh-CN" altLang="en-US" sz="1600" b="1">
                <a:solidFill>
                  <a:srgbClr val="FF0000"/>
                </a:solidFill>
              </a:rPr>
              <a:t>是字节，比如</a:t>
            </a:r>
            <a:r>
              <a:rPr lang="en-US" altLang="zh-CN" sz="1600" b="1" dirty="0">
                <a:solidFill>
                  <a:srgbClr val="FF0000"/>
                </a:solidFill>
              </a:rPr>
              <a:t>input</a:t>
            </a:r>
            <a:r>
              <a:rPr lang="zh-CN" altLang="en-US" sz="1600" b="1" dirty="0">
                <a:solidFill>
                  <a:srgbClr val="FF0000"/>
                </a:solidFill>
              </a:rPr>
              <a:t>里是</a:t>
            </a:r>
            <a:r>
              <a:rPr lang="en-US" altLang="zh-CN" sz="1600" b="1" dirty="0">
                <a:solidFill>
                  <a:srgbClr val="FF0000"/>
                </a:solidFill>
              </a:rPr>
              <a:t>12345</a:t>
            </a:r>
            <a:r>
              <a:rPr lang="zh-CN" altLang="en-US" sz="1600" b="1" dirty="0">
                <a:solidFill>
                  <a:srgbClr val="FF0000"/>
                </a:solidFill>
              </a:rPr>
              <a:t>，那么字节数组里是</a:t>
            </a:r>
            <a:r>
              <a:rPr lang="en-US" altLang="zh-CN" sz="1600" b="1" dirty="0">
                <a:solidFill>
                  <a:srgbClr val="FF0000"/>
                </a:solidFill>
              </a:rPr>
              <a:t>49</a:t>
            </a:r>
            <a:r>
              <a:rPr lang="zh-CN" altLang="en-US" sz="1600" b="1" dirty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50.</a:t>
            </a:r>
            <a:r>
              <a:rPr lang="zh-CN" altLang="en-US" sz="1600" b="1" dirty="0">
                <a:solidFill>
                  <a:srgbClr val="FF0000"/>
                </a:solidFill>
              </a:rPr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17765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InputStream</a:t>
            </a:r>
            <a:r>
              <a:rPr lang="en-US" altLang="zh-CN" dirty="0"/>
              <a:t> to </a:t>
            </a:r>
            <a:r>
              <a:rPr lang="en-US" altLang="zh-CN" dirty="0" err="1"/>
              <a:t>OutputStream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即使基于字节数组作为缓冲区，仍需考虑长度</a:t>
            </a:r>
            <a:r>
              <a:rPr lang="en-US" altLang="zh-CN" dirty="0"/>
              <a:t>/</a:t>
            </a:r>
            <a:r>
              <a:rPr lang="zh-CN" altLang="en-US" dirty="0"/>
              <a:t>读取</a:t>
            </a:r>
            <a:r>
              <a:rPr lang="en-US" altLang="zh-CN" dirty="0"/>
              <a:t>/</a:t>
            </a:r>
            <a:r>
              <a:rPr lang="zh-CN" altLang="en-US" dirty="0"/>
              <a:t>写入</a:t>
            </a:r>
            <a:r>
              <a:rPr lang="en-US" altLang="zh-CN" dirty="0"/>
              <a:t>/</a:t>
            </a:r>
            <a:r>
              <a:rPr lang="zh-CN" altLang="en-US" dirty="0"/>
              <a:t>位移等操作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transferTo</a:t>
            </a:r>
            <a:r>
              <a:rPr lang="en-US" altLang="zh-CN" dirty="0"/>
              <a:t>(out) throws </a:t>
            </a:r>
            <a:r>
              <a:rPr lang="en-US" altLang="zh-CN" dirty="0" err="1"/>
              <a:t>IOExecption</a:t>
            </a:r>
            <a:r>
              <a:rPr lang="zh-CN" altLang="en-US" dirty="0"/>
              <a:t>，</a:t>
            </a:r>
            <a:r>
              <a:rPr lang="en-US" altLang="zh-CN" dirty="0" err="1"/>
              <a:t>InputStream</a:t>
            </a:r>
            <a:r>
              <a:rPr lang="zh-CN" altLang="en-US" dirty="0"/>
              <a:t>类中方法，支持直接将输入流“转移至”一个输出流，返回总字节长度</a:t>
            </a:r>
            <a:r>
              <a:rPr lang="en-US" altLang="zh-CN" dirty="0"/>
              <a:t>(Java9)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DD30DF-C0CA-4682-891D-EECEAD07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0" y="3212976"/>
            <a:ext cx="91440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DBA3752-B47C-4D9B-AB4D-624A012CA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28" y="4518075"/>
            <a:ext cx="17526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25EC5BA-E689-4DED-8E1B-80C66600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37" y="4437112"/>
            <a:ext cx="18288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F6C874C-2E8D-4FBC-99D1-E883D09C4682}"/>
              </a:ext>
            </a:extLst>
          </p:cNvPr>
          <p:cNvCxnSpPr/>
          <p:nvPr/>
        </p:nvCxnSpPr>
        <p:spPr>
          <a:xfrm flipV="1">
            <a:off x="3956528" y="5529542"/>
            <a:ext cx="2376264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1E476D-1478-4B08-B258-FBD3E7781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6525"/>
            <a:ext cx="8172400" cy="40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D1391D11-A588-4EC5-963C-6EC3517CF898}"/>
              </a:ext>
            </a:extLst>
          </p:cNvPr>
          <p:cNvSpPr txBox="1"/>
          <p:nvPr/>
        </p:nvSpPr>
        <p:spPr>
          <a:xfrm>
            <a:off x="3815408" y="3590796"/>
            <a:ext cx="266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与集合</a:t>
            </a:r>
            <a:r>
              <a:rPr lang="en-US" altLang="zh-CN" sz="1600" b="1" dirty="0" err="1">
                <a:solidFill>
                  <a:srgbClr val="FF0000"/>
                </a:solidFill>
              </a:rPr>
              <a:t>removeIf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方法相似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封装了复杂的实现操作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进一步简化开发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2722934-6A9F-4A4E-914F-7EE87073E2E2}"/>
              </a:ext>
            </a:extLst>
          </p:cNvPr>
          <p:cNvSpPr txBox="1"/>
          <p:nvPr/>
        </p:nvSpPr>
        <p:spPr>
          <a:xfrm>
            <a:off x="3523108" y="136525"/>
            <a:ext cx="2852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transferTo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方法源码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8192</a:t>
            </a:r>
            <a:r>
              <a:rPr lang="zh-CN" altLang="en-US" sz="1600" b="1" dirty="0">
                <a:solidFill>
                  <a:srgbClr val="FF0000"/>
                </a:solidFill>
              </a:rPr>
              <a:t>长度的字节数组</a:t>
            </a:r>
          </a:p>
        </p:txBody>
      </p:sp>
    </p:spTree>
    <p:extLst>
      <p:ext uri="{BB962C8B-B14F-4D97-AF65-F5344CB8AC3E}">
        <p14:creationId xmlns:p14="http://schemas.microsoft.com/office/powerpoint/2010/main" val="53837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Character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提供了字符流操作</a:t>
            </a:r>
            <a:r>
              <a:rPr lang="en-US" altLang="zh-CN" dirty="0">
                <a:solidFill>
                  <a:srgbClr val="FF0000"/>
                </a:solidFill>
              </a:rPr>
              <a:t>(Character Streams)</a:t>
            </a:r>
            <a:r>
              <a:rPr lang="zh-CN" altLang="en-US" dirty="0">
                <a:solidFill>
                  <a:srgbClr val="FF0000"/>
                </a:solidFill>
              </a:rPr>
              <a:t>，支持直接读写文本文件内容，而无需手动完成字节到字符的转换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（还有字节流的操作，但是由于汉子是双字节编码，可能编码方式的不同，会出现乱码）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 err="1"/>
              <a:t>BufferedReader</a:t>
            </a:r>
            <a:r>
              <a:rPr lang="en-US" altLang="zh-CN" dirty="0"/>
              <a:t>/</a:t>
            </a:r>
            <a:r>
              <a:rPr lang="en-US" altLang="zh-CN" dirty="0" err="1"/>
              <a:t>InputStreamReader</a:t>
            </a:r>
            <a:r>
              <a:rPr lang="zh-CN" altLang="en-US" dirty="0"/>
              <a:t>等，基于缓冲区从字符输入流中读取文本</a:t>
            </a:r>
            <a:r>
              <a:rPr lang="en-US" altLang="zh-CN" dirty="0"/>
              <a:t>(</a:t>
            </a:r>
            <a:r>
              <a:rPr lang="zh-CN" altLang="en-US" dirty="0"/>
              <a:t>不再学习讨论</a:t>
            </a:r>
            <a:r>
              <a:rPr lang="en-US" altLang="zh-CN" dirty="0"/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byte[] </a:t>
            </a:r>
            <a:r>
              <a:rPr lang="en-US" altLang="zh-CN" dirty="0" err="1">
                <a:solidFill>
                  <a:srgbClr val="FF0000"/>
                </a:solidFill>
              </a:rPr>
              <a:t>readAllBytes</a:t>
            </a:r>
            <a:r>
              <a:rPr lang="en-US" altLang="zh-CN" dirty="0">
                <a:solidFill>
                  <a:srgbClr val="FF0000"/>
                </a:solidFill>
              </a:rPr>
              <a:t>​() </a:t>
            </a:r>
            <a:r>
              <a:rPr lang="en-US" altLang="zh-CN" dirty="0"/>
              <a:t>throws </a:t>
            </a:r>
            <a:r>
              <a:rPr lang="en-US" altLang="zh-CN" dirty="0" err="1"/>
              <a:t>IOException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InputStream</a:t>
            </a:r>
            <a:r>
              <a:rPr lang="zh-CN" altLang="en-US" dirty="0"/>
              <a:t>类中方法，</a:t>
            </a:r>
            <a:r>
              <a:rPr lang="zh-CN" altLang="en-US" dirty="0">
                <a:solidFill>
                  <a:srgbClr val="FF0000"/>
                </a:solidFill>
              </a:rPr>
              <a:t>支持直接将流中所有字节读出到字节数组</a:t>
            </a:r>
            <a:r>
              <a:rPr lang="en-US" altLang="zh-CN" dirty="0"/>
              <a:t>(Java9)</a:t>
            </a:r>
          </a:p>
          <a:p>
            <a:pPr lvl="1"/>
            <a:r>
              <a:rPr lang="zh-CN" altLang="en-US" dirty="0"/>
              <a:t>将所有输入流中字节，一次读出到字节数组，没有缓冲区。因此，不应用于读取包含大量数据的输入流</a:t>
            </a:r>
            <a:endParaRPr lang="en-US" altLang="zh-CN" dirty="0"/>
          </a:p>
          <a:p>
            <a:r>
              <a:rPr lang="en-US" altLang="zh-CN" dirty="0" err="1"/>
              <a:t>Files.readString</a:t>
            </a:r>
            <a:r>
              <a:rPr lang="en-US" altLang="zh-CN" dirty="0"/>
              <a:t>(path)</a:t>
            </a:r>
            <a:r>
              <a:rPr lang="zh-CN" altLang="en-US" dirty="0"/>
              <a:t>，处理文件操作时讨论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62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需求：按字符串，读取指定文本文件中的内容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077DE3-8781-47E7-A55E-30D262AE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6" y="1322487"/>
            <a:ext cx="2304256" cy="228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13D8E96-44FF-4D79-9B08-4B29396C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077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BF160C-9D41-4104-BBCE-7E8451B65CF6}"/>
              </a:ext>
            </a:extLst>
          </p:cNvPr>
          <p:cNvSpPr txBox="1"/>
          <p:nvPr/>
        </p:nvSpPr>
        <p:spPr>
          <a:xfrm>
            <a:off x="2030466" y="1916832"/>
            <a:ext cx="2872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类支持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基于字节数组的构造函数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可将文本文件读出为字节数组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基于字节数组创建字符串对象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D1C0328-753D-481F-9481-C49F28C9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22" y="4275990"/>
            <a:ext cx="2095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A053C7-135E-4CC3-BDA4-240F90E61AC8}"/>
              </a:ext>
            </a:extLst>
          </p:cNvPr>
          <p:cNvSpPr txBox="1"/>
          <p:nvPr/>
        </p:nvSpPr>
        <p:spPr>
          <a:xfrm>
            <a:off x="1883374" y="4566056"/>
            <a:ext cx="3299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中文</a:t>
            </a:r>
            <a:r>
              <a:rPr lang="en-US" altLang="zh-CN" sz="1600" b="1" dirty="0">
                <a:solidFill>
                  <a:srgbClr val="FF0000"/>
                </a:solidFill>
              </a:rPr>
              <a:t>win7</a:t>
            </a:r>
            <a:r>
              <a:rPr lang="zh-CN" altLang="en-US" sz="1600" b="1" dirty="0">
                <a:solidFill>
                  <a:srgbClr val="FF0000"/>
                </a:solidFill>
              </a:rPr>
              <a:t>下创建的</a:t>
            </a:r>
            <a:r>
              <a:rPr lang="en-US" altLang="zh-CN" sz="1600" b="1" dirty="0">
                <a:solidFill>
                  <a:srgbClr val="FF0000"/>
                </a:solidFill>
              </a:rPr>
              <a:t>txt</a:t>
            </a:r>
            <a:r>
              <a:rPr lang="zh-CN" altLang="en-US" sz="1600" b="1" dirty="0">
                <a:solidFill>
                  <a:srgbClr val="FF0000"/>
                </a:solidFill>
              </a:rPr>
              <a:t>文件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GBK</a:t>
            </a:r>
            <a:r>
              <a:rPr lang="zh-CN" altLang="en-US" sz="1600" b="1" dirty="0">
                <a:solidFill>
                  <a:srgbClr val="FF0000"/>
                </a:solidFill>
              </a:rPr>
              <a:t>编码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而，</a:t>
            </a:r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UTF-8</a:t>
            </a:r>
            <a:r>
              <a:rPr lang="zh-CN" altLang="en-US" sz="1600" b="1" dirty="0">
                <a:solidFill>
                  <a:srgbClr val="FF0000"/>
                </a:solidFill>
              </a:rPr>
              <a:t>编码字符集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乱码：当编码与解码不符时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F9820E-FCE2-41B7-BA7C-45FA875E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843698" cy="12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57AF3923-3BF1-408A-A75F-1E8F81750909}"/>
              </a:ext>
            </a:extLst>
          </p:cNvPr>
          <p:cNvSpPr txBox="1"/>
          <p:nvPr/>
        </p:nvSpPr>
        <p:spPr>
          <a:xfrm>
            <a:off x="3087880" y="2348880"/>
            <a:ext cx="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BDB8CBF6-CED6-48B9-8CC5-8727060A0596}"/>
              </a:ext>
            </a:extLst>
          </p:cNvPr>
          <p:cNvSpPr txBox="1"/>
          <p:nvPr/>
        </p:nvSpPr>
        <p:spPr>
          <a:xfrm>
            <a:off x="2151776" y="1772816"/>
            <a:ext cx="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CFE5B85-6C03-44C5-9556-4DA24461C56A}"/>
              </a:ext>
            </a:extLst>
          </p:cNvPr>
          <p:cNvSpPr txBox="1"/>
          <p:nvPr/>
        </p:nvSpPr>
        <p:spPr>
          <a:xfrm>
            <a:off x="2379729" y="1611078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支持声明字符集的构造函数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CCAA115-BA90-4E99-967B-147D2BB5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928" y="2510938"/>
            <a:ext cx="1497552" cy="164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C4F2E82-B6DB-46B1-BFD6-FA42F6FDD937}"/>
              </a:ext>
            </a:extLst>
          </p:cNvPr>
          <p:cNvSpPr txBox="1"/>
          <p:nvPr/>
        </p:nvSpPr>
        <p:spPr>
          <a:xfrm>
            <a:off x="6179376" y="1336255"/>
            <a:ext cx="263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中文</a:t>
            </a:r>
            <a:r>
              <a:rPr lang="en-US" altLang="zh-CN" sz="1600" b="1" dirty="0">
                <a:solidFill>
                  <a:srgbClr val="FF0000"/>
                </a:solidFill>
              </a:rPr>
              <a:t>win10</a:t>
            </a:r>
            <a:r>
              <a:rPr lang="zh-CN" altLang="en-US" sz="1600" b="1" dirty="0">
                <a:solidFill>
                  <a:srgbClr val="FF0000"/>
                </a:solidFill>
              </a:rPr>
              <a:t>，默认使用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UTF-8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因此无需声明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3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当读写普通文件</a:t>
            </a:r>
            <a:r>
              <a:rPr lang="en-US" altLang="zh-CN" dirty="0"/>
              <a:t>(</a:t>
            </a:r>
            <a:r>
              <a:rPr lang="zh-CN" altLang="en-US" dirty="0"/>
              <a:t>任何二进制文件</a:t>
            </a:r>
            <a:r>
              <a:rPr lang="en-US" altLang="zh-CN" dirty="0"/>
              <a:t>)</a:t>
            </a:r>
            <a:r>
              <a:rPr lang="zh-CN" altLang="en-US" dirty="0"/>
              <a:t>时，使用基于字节数组缓冲区的基本输入输出流处理；或基于</a:t>
            </a:r>
            <a:r>
              <a:rPr lang="en-US" altLang="zh-CN" dirty="0"/>
              <a:t>java9</a:t>
            </a:r>
            <a:r>
              <a:rPr lang="zh-CN" altLang="en-US" dirty="0"/>
              <a:t>中方法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当读写文本文件时，使用</a:t>
            </a:r>
            <a:r>
              <a:rPr lang="en-US" altLang="zh-CN" dirty="0" err="1"/>
              <a:t>BufferedReader</a:t>
            </a:r>
            <a:r>
              <a:rPr lang="zh-CN" altLang="en-US" dirty="0"/>
              <a:t>等基于文本优化的字符输入输出流处理；或基于</a:t>
            </a:r>
            <a:r>
              <a:rPr lang="en-US" altLang="zh-CN" dirty="0"/>
              <a:t>Java9</a:t>
            </a:r>
            <a:r>
              <a:rPr lang="zh-CN" altLang="en-US" dirty="0"/>
              <a:t>中方法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92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Picture 2" descr="Reading information into a program.">
            <a:extLst>
              <a:ext uri="{FF2B5EF4-FFF2-40B4-BE49-F238E27FC236}">
                <a16:creationId xmlns:a16="http://schemas.microsoft.com/office/drawing/2014/main" id="{BB0AB990-0441-454D-889F-79DA49555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8" y="161305"/>
            <a:ext cx="8208912" cy="260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riting information from a program.">
            <a:extLst>
              <a:ext uri="{FF2B5EF4-FFF2-40B4-BE49-F238E27FC236}">
                <a16:creationId xmlns:a16="http://schemas.microsoft.com/office/drawing/2014/main" id="{4819A29B-F3CB-4207-AF40-53EF14CB8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8" y="3689697"/>
            <a:ext cx="8208912" cy="26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AB6483DB-AAFE-408D-AD43-317493EA1606}"/>
              </a:ext>
            </a:extLst>
          </p:cNvPr>
          <p:cNvSpPr txBox="1"/>
          <p:nvPr/>
        </p:nvSpPr>
        <p:spPr>
          <a:xfrm>
            <a:off x="2427747" y="-7972"/>
            <a:ext cx="4093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程序基于输入流</a:t>
            </a:r>
            <a:r>
              <a:rPr lang="en-US" altLang="zh-CN" sz="1600" b="1" dirty="0">
                <a:solidFill>
                  <a:srgbClr val="FF0000"/>
                </a:solidFill>
              </a:rPr>
              <a:t>(Input Stream)</a:t>
            </a:r>
            <a:r>
              <a:rPr lang="zh-CN" altLang="en-US" sz="1600" b="1" dirty="0">
                <a:solidFill>
                  <a:srgbClr val="FF0000"/>
                </a:solidFill>
              </a:rPr>
              <a:t>从源读取数据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0B8A8-0BA9-4822-B660-E323095331A8}"/>
              </a:ext>
            </a:extLst>
          </p:cNvPr>
          <p:cNvSpPr txBox="1"/>
          <p:nvPr/>
        </p:nvSpPr>
        <p:spPr>
          <a:xfrm>
            <a:off x="2240997" y="3193041"/>
            <a:ext cx="4454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程序基于输出流</a:t>
            </a:r>
            <a:r>
              <a:rPr lang="en-US" altLang="zh-CN" sz="1600" b="1" dirty="0">
                <a:solidFill>
                  <a:srgbClr val="FF0000"/>
                </a:solidFill>
              </a:rPr>
              <a:t>(Output Stream)</a:t>
            </a:r>
            <a:r>
              <a:rPr lang="zh-CN" altLang="en-US" sz="1600" b="1" dirty="0">
                <a:solidFill>
                  <a:srgbClr val="FF0000"/>
                </a:solidFill>
              </a:rPr>
              <a:t>将数据写入目标</a:t>
            </a:r>
          </a:p>
        </p:txBody>
      </p:sp>
    </p:spTree>
    <p:extLst>
      <p:ext uri="{BB962C8B-B14F-4D97-AF65-F5344CB8AC3E}">
        <p14:creationId xmlns:p14="http://schemas.microsoft.com/office/powerpoint/2010/main" val="421785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Input Stream</a:t>
            </a:r>
            <a:r>
              <a:rPr lang="zh-CN" altLang="en-US" dirty="0"/>
              <a:t>输入流，用于从数据源读取数据</a:t>
            </a:r>
            <a:endParaRPr lang="en-US" altLang="zh-CN" dirty="0"/>
          </a:p>
          <a:p>
            <a:r>
              <a:rPr lang="en-US" altLang="zh-CN" dirty="0"/>
              <a:t>Output Stream</a:t>
            </a:r>
            <a:r>
              <a:rPr lang="zh-CN" altLang="en-US" dirty="0"/>
              <a:t>输出流，用于将数据写入输出目标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流，支持不同类型的数据，简单字节</a:t>
            </a:r>
            <a:r>
              <a:rPr lang="en-US" altLang="zh-CN" dirty="0"/>
              <a:t>/</a:t>
            </a:r>
            <a:r>
              <a:rPr lang="zh-CN" altLang="en-US" dirty="0"/>
              <a:t>原始数据类型</a:t>
            </a:r>
            <a:r>
              <a:rPr lang="en-US" altLang="zh-CN" dirty="0"/>
              <a:t>/</a:t>
            </a:r>
            <a:r>
              <a:rPr lang="zh-CN" altLang="en-US" dirty="0"/>
              <a:t>本地化字符</a:t>
            </a:r>
            <a:r>
              <a:rPr lang="en-US" altLang="zh-CN" dirty="0"/>
              <a:t>/</a:t>
            </a:r>
            <a:r>
              <a:rPr lang="zh-CN" altLang="en-US" dirty="0"/>
              <a:t>对象等等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流，将不同的输入</a:t>
            </a:r>
            <a:r>
              <a:rPr lang="en-US" altLang="zh-CN" dirty="0"/>
              <a:t>/</a:t>
            </a:r>
            <a:r>
              <a:rPr lang="zh-CN" altLang="en-US" dirty="0"/>
              <a:t>输出，已相同的方式操作；创建的不同类型的流，有不同的实现方式，不同类型的流又有各自特有的操作方式</a:t>
            </a:r>
            <a:endParaRPr lang="en-US" altLang="zh-CN" dirty="0"/>
          </a:p>
          <a:p>
            <a:r>
              <a:rPr lang="zh-CN" altLang="en-US" dirty="0"/>
              <a:t>无论内部如何工作，所有</a:t>
            </a:r>
            <a:r>
              <a:rPr lang="en-US" altLang="zh-CN" dirty="0"/>
              <a:t>IO</a:t>
            </a:r>
            <a:r>
              <a:rPr lang="zh-CN" altLang="en-US" dirty="0"/>
              <a:t>流呈现出的都是相同的，简单的模式：程序中流入或流出的一系列数据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IO</a:t>
            </a:r>
            <a:r>
              <a:rPr lang="zh-CN" altLang="en-US" dirty="0"/>
              <a:t>流，是数据源</a:t>
            </a:r>
            <a:r>
              <a:rPr lang="en-US" altLang="zh-CN" dirty="0"/>
              <a:t>/</a:t>
            </a:r>
            <a:r>
              <a:rPr lang="zh-CN" altLang="en-US" dirty="0"/>
              <a:t>数据目标，输入</a:t>
            </a:r>
            <a:r>
              <a:rPr lang="en-US" altLang="zh-CN" dirty="0"/>
              <a:t>/</a:t>
            </a:r>
            <a:r>
              <a:rPr lang="zh-CN" altLang="en-US" dirty="0"/>
              <a:t>输出的抽象表示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7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数据文件是基于</a:t>
            </a:r>
            <a:r>
              <a:rPr lang="en-US" altLang="zh-CN" dirty="0"/>
              <a:t>byte</a:t>
            </a:r>
            <a:r>
              <a:rPr lang="zh-CN" altLang="en-US" dirty="0"/>
              <a:t>而非</a:t>
            </a:r>
            <a:r>
              <a:rPr lang="en-US" altLang="zh-CN" dirty="0"/>
              <a:t>bit</a:t>
            </a:r>
            <a:r>
              <a:rPr lang="zh-CN" altLang="en-US" dirty="0"/>
              <a:t>，保存以及传输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个字节</a:t>
            </a:r>
            <a:r>
              <a:rPr lang="en-US" altLang="zh-CN" dirty="0"/>
              <a:t>(byte) == 8</a:t>
            </a:r>
            <a:r>
              <a:rPr lang="zh-CN" altLang="en-US" dirty="0"/>
              <a:t>个二进制位</a:t>
            </a:r>
            <a:r>
              <a:rPr lang="en-US" altLang="zh-CN" dirty="0"/>
              <a:t>(bit)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个二进制位</a:t>
            </a:r>
            <a:r>
              <a:rPr lang="en-US" altLang="zh-CN" dirty="0"/>
              <a:t>(bit) </a:t>
            </a:r>
            <a:r>
              <a:rPr lang="zh-CN" altLang="en-US" dirty="0"/>
              <a:t>，可以用</a:t>
            </a:r>
            <a:r>
              <a:rPr lang="en-US" altLang="zh-CN" dirty="0"/>
              <a:t> </a:t>
            </a:r>
            <a:r>
              <a:rPr lang="zh-CN" altLang="en-US" dirty="0"/>
              <a:t>十进制整数表示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1</a:t>
            </a:r>
            <a:r>
              <a:rPr lang="zh-CN" altLang="en-US" dirty="0"/>
              <a:t>个字节可以用</a:t>
            </a:r>
            <a:r>
              <a:rPr lang="en-US" altLang="zh-CN" dirty="0"/>
              <a:t>255</a:t>
            </a:r>
            <a:r>
              <a:rPr lang="zh-CN" altLang="en-US" dirty="0"/>
              <a:t>以内的十进制整数表示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个字符</a:t>
            </a:r>
            <a:r>
              <a:rPr lang="en-US" altLang="zh-CN" dirty="0"/>
              <a:t>(char)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占的字节与编码有关</a:t>
            </a:r>
            <a:r>
              <a:rPr lang="zh-CN" altLang="en-US" dirty="0"/>
              <a:t>。英文字符占</a:t>
            </a:r>
            <a:r>
              <a:rPr lang="en-US" altLang="zh-CN" dirty="0"/>
              <a:t>1</a:t>
            </a:r>
            <a:r>
              <a:rPr lang="zh-CN" altLang="en-US" dirty="0"/>
              <a:t>个字节；中文字符，在</a:t>
            </a:r>
            <a:r>
              <a:rPr lang="en-US" altLang="zh-CN" dirty="0"/>
              <a:t>UTF8</a:t>
            </a:r>
            <a:r>
              <a:rPr lang="zh-CN" altLang="en-US" dirty="0"/>
              <a:t>中占</a:t>
            </a:r>
            <a:r>
              <a:rPr lang="en-US" altLang="zh-CN" dirty="0"/>
              <a:t>3</a:t>
            </a:r>
            <a:r>
              <a:rPr lang="zh-CN" altLang="en-US" dirty="0"/>
              <a:t>个字节，在</a:t>
            </a:r>
            <a:r>
              <a:rPr lang="en-US" altLang="zh-CN" dirty="0"/>
              <a:t>GBK</a:t>
            </a:r>
            <a:r>
              <a:rPr lang="zh-CN" altLang="en-US" dirty="0"/>
              <a:t>中占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D76B9B-45B4-46DF-B730-43827263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3" y="3597598"/>
            <a:ext cx="792088" cy="58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1F90C8F-9702-46C4-BB96-5038D2BA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36450"/>
            <a:ext cx="2664296" cy="60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B80A56F-6038-4579-BAF3-8B7646BAB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1008"/>
            <a:ext cx="3168352" cy="122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BAF8DEEF-BE19-4A52-BDC9-BF5CCD697DA6}"/>
              </a:ext>
            </a:extLst>
          </p:cNvPr>
          <p:cNvSpPr txBox="1"/>
          <p:nvPr/>
        </p:nvSpPr>
        <p:spPr>
          <a:xfrm>
            <a:off x="1775542" y="5185103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中文</a:t>
            </a:r>
            <a:r>
              <a:rPr lang="en-US" altLang="zh-CN" sz="1600" b="1" dirty="0">
                <a:solidFill>
                  <a:srgbClr val="FF0000"/>
                </a:solidFill>
              </a:rPr>
              <a:t>Win7</a:t>
            </a:r>
            <a:r>
              <a:rPr lang="zh-CN" altLang="en-US" sz="1600" b="1" dirty="0">
                <a:solidFill>
                  <a:srgbClr val="FF0000"/>
                </a:solidFill>
              </a:rPr>
              <a:t>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GBK</a:t>
            </a:r>
            <a:r>
              <a:rPr lang="zh-CN" altLang="en-US" sz="1600" b="1" dirty="0">
                <a:solidFill>
                  <a:srgbClr val="FF0000"/>
                </a:solidFill>
              </a:rPr>
              <a:t>字符集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2FD2778-C4AA-47B8-824B-8A0557052D10}"/>
              </a:ext>
            </a:extLst>
          </p:cNvPr>
          <p:cNvSpPr txBox="1"/>
          <p:nvPr/>
        </p:nvSpPr>
        <p:spPr>
          <a:xfrm>
            <a:off x="1707618" y="5715868"/>
            <a:ext cx="3408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中文</a:t>
            </a:r>
            <a:r>
              <a:rPr lang="en-US" altLang="zh-CN" sz="1600" b="1" dirty="0">
                <a:solidFill>
                  <a:srgbClr val="FF0000"/>
                </a:solidFill>
              </a:rPr>
              <a:t>Win10</a:t>
            </a:r>
            <a:r>
              <a:rPr lang="zh-CN" altLang="en-US" sz="1600" b="1" dirty="0">
                <a:solidFill>
                  <a:srgbClr val="FF0000"/>
                </a:solidFill>
              </a:rPr>
              <a:t>系统默认使用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UTF8</a:t>
            </a:r>
            <a:r>
              <a:rPr lang="zh-CN" altLang="en-US" sz="1600" b="1" dirty="0">
                <a:solidFill>
                  <a:srgbClr val="FF0000"/>
                </a:solidFill>
              </a:rPr>
              <a:t>字符集</a:t>
            </a:r>
          </a:p>
        </p:txBody>
      </p:sp>
    </p:spTree>
    <p:extLst>
      <p:ext uri="{BB962C8B-B14F-4D97-AF65-F5344CB8AC3E}">
        <p14:creationId xmlns:p14="http://schemas.microsoft.com/office/powerpoint/2010/main" val="35075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59967B-80FF-4E24-A6E6-BB35C8A4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69" y="423327"/>
            <a:ext cx="648072" cy="6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6B15F4B-00C4-4F00-9425-9C0B8AFA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26" y="564274"/>
            <a:ext cx="2657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3BCA0C8-1EA4-4FF2-BCFE-3B513492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1" y="1322859"/>
            <a:ext cx="613023" cy="58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31ECBB4-B812-459B-8176-C376E1ED9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4784"/>
            <a:ext cx="2543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9A7277E-DA33-4ADC-967D-BA762F16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294" y="2189297"/>
            <a:ext cx="536636" cy="6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88E6E0C7-02D2-4A7E-B6FA-2DF079D6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25" y="2388690"/>
            <a:ext cx="2590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D824BE88-0F29-43EC-AADD-AA9A8E4F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16" y="2980711"/>
            <a:ext cx="490861" cy="67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4011E066-4FDA-4B8E-8704-9CB15057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10" y="3141965"/>
            <a:ext cx="2638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F65A72-1D86-4D57-AEE9-118CD520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00" y="3797175"/>
            <a:ext cx="792088" cy="58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43790037-A27D-48FF-841F-FAC8BF19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96690"/>
            <a:ext cx="27241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7E6D63C0-50DA-4642-8B80-B905796A4BE9}"/>
              </a:ext>
            </a:extLst>
          </p:cNvPr>
          <p:cNvSpPr txBox="1"/>
          <p:nvPr/>
        </p:nvSpPr>
        <p:spPr>
          <a:xfrm>
            <a:off x="2493984" y="254050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数字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，由整数</a:t>
            </a:r>
            <a:r>
              <a:rPr lang="en-US" altLang="zh-CN" sz="1600" b="1" dirty="0">
                <a:solidFill>
                  <a:srgbClr val="FF0000"/>
                </a:solidFill>
              </a:rPr>
              <a:t>48</a:t>
            </a:r>
            <a:r>
              <a:rPr lang="zh-CN" altLang="en-US" sz="1600" b="1" dirty="0">
                <a:solidFill>
                  <a:srgbClr val="FF0000"/>
                </a:solidFill>
              </a:rPr>
              <a:t>表示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167ED829-CD49-4BD1-A0D8-FF736D6D5E46}"/>
              </a:ext>
            </a:extLst>
          </p:cNvPr>
          <p:cNvSpPr txBox="1"/>
          <p:nvPr/>
        </p:nvSpPr>
        <p:spPr>
          <a:xfrm>
            <a:off x="2018632" y="4415815"/>
            <a:ext cx="284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GBK</a:t>
            </a:r>
            <a:r>
              <a:rPr lang="zh-CN" altLang="en-US" sz="1600" b="1" dirty="0">
                <a:solidFill>
                  <a:srgbClr val="FF0000"/>
                </a:solidFill>
              </a:rPr>
              <a:t>中文占用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个字节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</a:rPr>
              <a:t>255</a:t>
            </a:r>
            <a:r>
              <a:rPr lang="zh-CN" altLang="en-US" sz="1600" b="1" dirty="0">
                <a:solidFill>
                  <a:srgbClr val="FF0000"/>
                </a:solidFill>
              </a:rPr>
              <a:t>内的十进制整数表示</a:t>
            </a:r>
          </a:p>
        </p:txBody>
      </p:sp>
    </p:spTree>
    <p:extLst>
      <p:ext uri="{BB962C8B-B14F-4D97-AF65-F5344CB8AC3E}">
        <p14:creationId xmlns:p14="http://schemas.microsoft.com/office/powerpoint/2010/main" val="33735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Java.io.InputStream</a:t>
            </a:r>
            <a:r>
              <a:rPr lang="zh-CN" altLang="en-US" dirty="0"/>
              <a:t>抽象类，输入流操作的超类，支持子类以基本字节的方式操作二进制数据</a:t>
            </a:r>
            <a:endParaRPr lang="en-US" altLang="zh-CN" dirty="0"/>
          </a:p>
          <a:p>
            <a:pPr lvl="1"/>
            <a:r>
              <a:rPr lang="en-US" altLang="zh-CN" dirty="0"/>
              <a:t>int read()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，抽象方法，由具体子类实现。返回流中下一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en-US" altLang="zh-CN" dirty="0"/>
              <a:t>(</a:t>
            </a:r>
            <a:r>
              <a:rPr lang="zh-CN" altLang="en-US" dirty="0"/>
              <a:t>必然是</a:t>
            </a:r>
            <a:r>
              <a:rPr lang="en-US" altLang="zh-CN" dirty="0">
                <a:solidFill>
                  <a:srgbClr val="FF0000"/>
                </a:solidFill>
              </a:rPr>
              <a:t>0-255</a:t>
            </a:r>
            <a:r>
              <a:rPr lang="zh-CN" altLang="en-US" dirty="0">
                <a:solidFill>
                  <a:srgbClr val="FF0000"/>
                </a:solidFill>
              </a:rPr>
              <a:t>之间的整数</a:t>
            </a:r>
            <a:r>
              <a:rPr lang="zh-CN" altLang="en-US" dirty="0"/>
              <a:t>表示</a:t>
            </a:r>
            <a:r>
              <a:rPr lang="en-US" altLang="zh-CN" dirty="0"/>
              <a:t>)(</a:t>
            </a:r>
            <a:r>
              <a:rPr lang="zh-CN" altLang="en-US"/>
              <a:t>字节对应的十进制</a:t>
            </a:r>
            <a:r>
              <a:rPr lang="zh-CN" altLang="en-US" dirty="0"/>
              <a:t>整数</a:t>
            </a:r>
            <a:r>
              <a:rPr lang="en-US" altLang="zh-CN" dirty="0"/>
              <a:t>)</a:t>
            </a:r>
            <a:r>
              <a:rPr lang="zh-CN" altLang="en-US" dirty="0"/>
              <a:t>，如果到达流末没有可读字节，返回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基本子类，</a:t>
            </a:r>
            <a:r>
              <a:rPr lang="en-US" altLang="zh-CN" dirty="0" err="1"/>
              <a:t>ByteArrayInputStream</a:t>
            </a:r>
            <a:r>
              <a:rPr lang="zh-CN" altLang="en-US" dirty="0"/>
              <a:t>，</a:t>
            </a:r>
            <a:r>
              <a:rPr lang="en-US" altLang="zh-CN" dirty="0" err="1"/>
              <a:t>FileInputStream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 err="1"/>
              <a:t>Java.io.OutputStream</a:t>
            </a:r>
            <a:r>
              <a:rPr lang="zh-CN" altLang="en-US" dirty="0"/>
              <a:t>抽象类</a:t>
            </a:r>
            <a:endParaRPr lang="en-US" altLang="zh-CN" dirty="0"/>
          </a:p>
          <a:p>
            <a:pPr lvl="1"/>
            <a:r>
              <a:rPr lang="en-US" altLang="zh-CN" dirty="0"/>
              <a:t>void write(</a:t>
            </a:r>
            <a:r>
              <a:rPr lang="en-US" altLang="zh-CN" dirty="0">
                <a:solidFill>
                  <a:srgbClr val="FF0000"/>
                </a:solidFill>
              </a:rPr>
              <a:t>int b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 </a:t>
            </a:r>
            <a:r>
              <a:rPr lang="zh-CN" altLang="en-US" dirty="0"/>
              <a:t>，抽象方法。</a:t>
            </a:r>
            <a:r>
              <a:rPr lang="zh-CN" altLang="en-US" dirty="0">
                <a:solidFill>
                  <a:srgbClr val="FF0000"/>
                </a:solidFill>
              </a:rPr>
              <a:t>将十进制数按字节</a:t>
            </a:r>
            <a:r>
              <a:rPr lang="zh-CN" altLang="en-US" dirty="0"/>
              <a:t>，写入输出流</a:t>
            </a:r>
            <a:endParaRPr lang="en-US" altLang="zh-CN" dirty="0"/>
          </a:p>
          <a:p>
            <a:pPr lvl="1"/>
            <a:r>
              <a:rPr lang="zh-CN" altLang="en-US" dirty="0"/>
              <a:t>基本子类，</a:t>
            </a:r>
            <a:r>
              <a:rPr lang="en-US" altLang="zh-CN" dirty="0" err="1"/>
              <a:t>ByteArrayOutputStream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FileOutputStream</a:t>
            </a:r>
            <a:r>
              <a:rPr lang="zh-CN" altLang="en-US" dirty="0"/>
              <a:t>，等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基于单字节的基本</a:t>
            </a:r>
            <a:r>
              <a:rPr lang="en-US" altLang="zh-CN" dirty="0"/>
              <a:t>read()/write()</a:t>
            </a:r>
            <a:r>
              <a:rPr lang="zh-CN" altLang="en-US" dirty="0"/>
              <a:t>方法，</a:t>
            </a:r>
            <a:r>
              <a:rPr lang="zh-CN" altLang="en-US" dirty="0">
                <a:solidFill>
                  <a:srgbClr val="FF0000"/>
                </a:solidFill>
              </a:rPr>
              <a:t>仅用于理解</a:t>
            </a:r>
            <a:r>
              <a:rPr lang="en-US" altLang="zh-CN" dirty="0"/>
              <a:t>IO</a:t>
            </a:r>
            <a:r>
              <a:rPr lang="zh-CN" altLang="en-US" dirty="0"/>
              <a:t>流执行过程，实际开发不会使用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42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E5FCE4F-A518-4029-A32E-82D928C27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9" y="113313"/>
            <a:ext cx="8167173" cy="32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0F087BE-2196-4CC1-9CAC-C58B4982F18B}"/>
              </a:ext>
            </a:extLst>
          </p:cNvPr>
          <p:cNvSpPr txBox="1"/>
          <p:nvPr/>
        </p:nvSpPr>
        <p:spPr>
          <a:xfrm>
            <a:off x="6422013" y="1075927"/>
            <a:ext cx="2749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基于指定文件创建输入流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基于指定文件创建输出流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输入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输出流的构造函数，均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抛出</a:t>
            </a:r>
            <a:r>
              <a:rPr lang="en-US" altLang="zh-CN" sz="1600" b="1" dirty="0" err="1">
                <a:solidFill>
                  <a:srgbClr val="FF0000"/>
                </a:solidFill>
              </a:rPr>
              <a:t>IOException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4411372-3083-4F0F-9CBB-981E798CF85A}"/>
              </a:ext>
            </a:extLst>
          </p:cNvPr>
          <p:cNvSpPr txBox="1"/>
          <p:nvPr/>
        </p:nvSpPr>
        <p:spPr>
          <a:xfrm>
            <a:off x="1669485" y="931911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从输入流中循环读取字节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直到返回</a:t>
            </a:r>
            <a:r>
              <a:rPr lang="en-US" altLang="zh-CN" sz="1600" b="1" dirty="0">
                <a:solidFill>
                  <a:srgbClr val="FF0000"/>
                </a:solidFill>
              </a:rPr>
              <a:t>-1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2123E1A-B6AC-42C3-A69C-61EB6763DD77}"/>
              </a:ext>
            </a:extLst>
          </p:cNvPr>
          <p:cNvSpPr txBox="1"/>
          <p:nvPr/>
        </p:nvSpPr>
        <p:spPr>
          <a:xfrm>
            <a:off x="2807002" y="208403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将十进制整数按字节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循环追加到输出流中保存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9A40B82-C314-43B6-A62A-3F69F8A528B5}"/>
              </a:ext>
            </a:extLst>
          </p:cNvPr>
          <p:cNvSpPr txBox="1"/>
          <p:nvPr/>
        </p:nvSpPr>
        <p:spPr>
          <a:xfrm>
            <a:off x="2029525" y="29481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输入输出流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！必须关闭资源！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D5C0C30-DEEF-4CC1-93AA-AA17E6A12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41" y="2588095"/>
            <a:ext cx="1483025" cy="204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AA9F0BC-D1E5-46B2-955E-3D2988A8D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" y="5324399"/>
            <a:ext cx="8220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1CC0AB88-ED2A-4253-92AA-2931FD41EE19}"/>
              </a:ext>
            </a:extLst>
          </p:cNvPr>
          <p:cNvSpPr txBox="1"/>
          <p:nvPr/>
        </p:nvSpPr>
        <p:spPr>
          <a:xfrm>
            <a:off x="1957517" y="5155122"/>
            <a:ext cx="301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FileInputStream</a:t>
            </a:r>
            <a:r>
              <a:rPr lang="zh-CN" altLang="en-US" sz="1600" b="1" dirty="0">
                <a:solidFill>
                  <a:srgbClr val="FF0000"/>
                </a:solidFill>
              </a:rPr>
              <a:t>类的构造函数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93FE1D-884D-476E-84CB-8B8FD5B6F182}"/>
              </a:ext>
            </a:extLst>
          </p:cNvPr>
          <p:cNvSpPr txBox="1"/>
          <p:nvPr/>
        </p:nvSpPr>
        <p:spPr>
          <a:xfrm>
            <a:off x="5580112" y="587727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构造函数允许抛异常</a:t>
            </a:r>
          </a:p>
        </p:txBody>
      </p:sp>
    </p:spTree>
    <p:extLst>
      <p:ext uri="{BB962C8B-B14F-4D97-AF65-F5344CB8AC3E}">
        <p14:creationId xmlns:p14="http://schemas.microsoft.com/office/powerpoint/2010/main" val="30500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Picture 2" descr="Simple byte stream input and output.">
            <a:extLst>
              <a:ext uri="{FF2B5EF4-FFF2-40B4-BE49-F238E27FC236}">
                <a16:creationId xmlns:a16="http://schemas.microsoft.com/office/drawing/2014/main" id="{7F4340B8-744C-4055-8A90-FC6E753CE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624"/>
            <a:ext cx="7416824" cy="592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FD9B03D-4A91-4DEE-B94B-5F849F0B3F21}"/>
              </a:ext>
            </a:extLst>
          </p:cNvPr>
          <p:cNvSpPr txBox="1"/>
          <p:nvPr/>
        </p:nvSpPr>
        <p:spPr>
          <a:xfrm>
            <a:off x="5148064" y="1412776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r>
              <a:rPr lang="en-US" altLang="zh-CN" sz="1600" b="1" dirty="0">
                <a:solidFill>
                  <a:srgbClr val="FF0000"/>
                </a:solidFill>
              </a:rPr>
              <a:t>byte b</a:t>
            </a:r>
            <a:r>
              <a:rPr lang="zh-CN" altLang="en-US" sz="1600" b="1" dirty="0">
                <a:solidFill>
                  <a:srgbClr val="FF0000"/>
                </a:solidFill>
              </a:rPr>
              <a:t>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读取字节不是字母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24972D6-6F4A-44DE-AC67-45AEF8309409}"/>
              </a:ext>
            </a:extLst>
          </p:cNvPr>
          <p:cNvSpPr txBox="1"/>
          <p:nvPr/>
        </p:nvSpPr>
        <p:spPr>
          <a:xfrm>
            <a:off x="5624155" y="301843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转为整数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3EA94C9-2C8B-46E7-963D-5293F27F0F04}"/>
              </a:ext>
            </a:extLst>
          </p:cNvPr>
          <p:cNvSpPr txBox="1"/>
          <p:nvPr/>
        </p:nvSpPr>
        <p:spPr>
          <a:xfrm>
            <a:off x="5417367" y="42678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将整数按字节写入</a:t>
            </a:r>
          </a:p>
        </p:txBody>
      </p:sp>
    </p:spTree>
    <p:extLst>
      <p:ext uri="{BB962C8B-B14F-4D97-AF65-F5344CB8AC3E}">
        <p14:creationId xmlns:p14="http://schemas.microsoft.com/office/powerpoint/2010/main" val="164609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5998</TotalTime>
  <Words>1790</Words>
  <Application>Microsoft Office PowerPoint</Application>
  <PresentationFormat>全屏显示(4:3)</PresentationFormat>
  <Paragraphs>190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Calibri</vt:lpstr>
      <vt:lpstr>Constantia</vt:lpstr>
      <vt:lpstr>Wingdings 2</vt:lpstr>
      <vt:lpstr>Lecture</vt:lpstr>
      <vt:lpstr>Java Programming</vt:lpstr>
      <vt:lpstr>I/O Streams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Always Close Streams</vt:lpstr>
      <vt:lpstr>PowerPoint 演示文稿</vt:lpstr>
      <vt:lpstr>The try-with-resources Statement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InputStream to OutputStream</vt:lpstr>
      <vt:lpstr>PowerPoint 演示文稿</vt:lpstr>
      <vt:lpstr>Character Streams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1134</cp:revision>
  <dcterms:created xsi:type="dcterms:W3CDTF">2014-08-14T05:26:17Z</dcterms:created>
  <dcterms:modified xsi:type="dcterms:W3CDTF">2021-05-20T12:27:07Z</dcterms:modified>
</cp:coreProperties>
</file>