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646200-D802-4063-887C-70599B762ED5}">
          <p14:sldIdLst>
            <p14:sldId id="256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4" autoAdjust="0"/>
    <p:restoredTop sz="81520" autoAdjust="0"/>
  </p:normalViewPr>
  <p:slideViewPr>
    <p:cSldViewPr>
      <p:cViewPr varScale="1">
        <p:scale>
          <a:sx n="95" d="100"/>
          <a:sy n="95" d="100"/>
        </p:scale>
        <p:origin x="49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65E9-F2AE-4D18-9C6F-3C50487B17B6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EA338-E04F-4CB7-8733-A1E92CBF49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4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EA338-E04F-4CB7-8733-A1E92CBF4988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zh-CN" dirty="0"/>
              <a:t>Java EE</a:t>
            </a:r>
            <a:r>
              <a:rPr kumimoji="0" lang="zh-CN" altLang="en-US" dirty="0"/>
              <a:t>架构技术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A74D-1CE1-4B9B-BD1B-7B4E6494617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034A-9ED6-436B-A844-CF55608510AA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CA5-881F-48A3-9C4B-D3B7288C0E5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6E00-DF08-4EA8-BA4E-A834B8FFB5B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B218-6411-4DD1-B7AE-318AD44DC88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928-C6FC-4E8C-950F-B3D211B0015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9C8C-96D9-4394-868C-B1E39B85B4B1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8154-2480-4261-945F-FAEE5534B25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2BDE-545B-4B41-B087-79F4837C2AA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131E-7834-4060-80D4-7D402E1012F7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9729-56FD-4A92-9A9B-8F9B114A0830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8825" y="139545"/>
            <a:ext cx="8229600" cy="74802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41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2032B8-BD5C-48B0-AE7B-74B3D4C0660F}" type="datetime1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40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/>
              <a:t>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P10 – IO &amp;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/>
              <a:t>Joining Paths</a:t>
            </a:r>
          </a:p>
          <a:p>
            <a:pPr lvl="1"/>
            <a:r>
              <a:rPr lang="en-US" altLang="zh-CN" dirty="0"/>
              <a:t>Path resolve(Path other)</a:t>
            </a:r>
            <a:r>
              <a:rPr lang="zh-CN" altLang="en-US" dirty="0"/>
              <a:t>方法，将</a:t>
            </a:r>
            <a:r>
              <a:rPr lang="zh-CN" altLang="en-US" dirty="0">
                <a:solidFill>
                  <a:srgbClr val="FF0000"/>
                </a:solidFill>
              </a:rPr>
              <a:t>路径拼接</a:t>
            </a:r>
            <a:r>
              <a:rPr lang="zh-CN" altLang="en-US" dirty="0"/>
              <a:t>为一个新路径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Path.of</a:t>
            </a:r>
            <a:r>
              <a:rPr lang="en-US" altLang="zh-CN" dirty="0"/>
              <a:t>(String… more)</a:t>
            </a:r>
            <a:r>
              <a:rPr lang="zh-CN" altLang="en-US" dirty="0"/>
              <a:t>方法，基于参数数组实现</a:t>
            </a:r>
            <a:endParaRPr lang="en-US" altLang="zh-CN" dirty="0"/>
          </a:p>
          <a:p>
            <a:r>
              <a:rPr lang="en-US" altLang="zh-CN" dirty="0"/>
              <a:t>Path</a:t>
            </a:r>
            <a:r>
              <a:rPr lang="zh-CN" altLang="en-US" dirty="0"/>
              <a:t>支持路径比较等操作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50C83-223F-47B4-BCBF-B2EDD843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641522"/>
            <a:ext cx="2476500" cy="1019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70AD18-7A8D-426F-9891-4D82D3FA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8" y="2564904"/>
            <a:ext cx="5286373" cy="2376264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A64B0703-A6F5-47A3-A448-2E589660F986}"/>
              </a:ext>
            </a:extLst>
          </p:cNvPr>
          <p:cNvSpPr txBox="1"/>
          <p:nvPr/>
        </p:nvSpPr>
        <p:spPr>
          <a:xfrm>
            <a:off x="4283968" y="479802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>
                <a:solidFill>
                  <a:srgbClr val="FF0000"/>
                </a:solidFill>
              </a:rPr>
              <a:t>equals()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E19A57-6D46-4EC3-B84D-81C0BD8F68AE}"/>
              </a:ext>
            </a:extLst>
          </p:cNvPr>
          <p:cNvSpPr txBox="1"/>
          <p:nvPr/>
        </p:nvSpPr>
        <p:spPr>
          <a:xfrm>
            <a:off x="3462506" y="3884601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方法的路径拼接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无需手动添加目录的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正斜杠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0813E0-6EC2-4701-A0C6-E5BA9AC26B35}"/>
              </a:ext>
            </a:extLst>
          </p:cNvPr>
          <p:cNvCxnSpPr>
            <a:cxnSpLocks/>
          </p:cNvCxnSpPr>
          <p:nvPr/>
        </p:nvCxnSpPr>
        <p:spPr>
          <a:xfrm flipV="1">
            <a:off x="3341764" y="4513988"/>
            <a:ext cx="3030436" cy="3462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39E69-E41D-42AA-9260-97441C39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5085904" cy="1464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3820E2-8F94-40BB-A40F-1175B61CD7AD}"/>
              </a:ext>
            </a:extLst>
          </p:cNvPr>
          <p:cNvSpPr txBox="1"/>
          <p:nvPr/>
        </p:nvSpPr>
        <p:spPr>
          <a:xfrm>
            <a:off x="1835696" y="2600960"/>
            <a:ext cx="4598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path</a:t>
            </a:r>
            <a:r>
              <a:rPr lang="zh-CN" altLang="en-US" sz="1600" b="1" dirty="0">
                <a:solidFill>
                  <a:srgbClr val="FF0000"/>
                </a:solidFill>
              </a:rPr>
              <a:t>字符串拼接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与基于</a:t>
            </a:r>
            <a:r>
              <a:rPr lang="en-US" altLang="zh-CN" sz="1600" b="1" dirty="0">
                <a:solidFill>
                  <a:srgbClr val="FF0000"/>
                </a:solidFill>
              </a:rPr>
              <a:t>resolve()</a:t>
            </a:r>
            <a:r>
              <a:rPr lang="zh-CN" altLang="en-US" sz="1600" b="1" dirty="0">
                <a:solidFill>
                  <a:srgbClr val="FF0000"/>
                </a:solidFill>
              </a:rPr>
              <a:t>方法路径拼接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是完全不同的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因此，应正确使用</a:t>
            </a:r>
            <a:r>
              <a:rPr lang="en-US" altLang="zh-CN" sz="1600" b="1" dirty="0">
                <a:solidFill>
                  <a:srgbClr val="FF0000"/>
                </a:solidFill>
              </a:rPr>
              <a:t>resolve()</a:t>
            </a:r>
            <a:r>
              <a:rPr lang="zh-CN" altLang="en-US" sz="1600" b="1" dirty="0">
                <a:solidFill>
                  <a:srgbClr val="FF0000"/>
                </a:solidFill>
              </a:rPr>
              <a:t>方法实现拼接文件路径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E39A8-28F5-43EB-A3B0-A2BF939A5453}"/>
              </a:ext>
            </a:extLst>
          </p:cNvPr>
          <p:cNvSpPr txBox="1"/>
          <p:nvPr/>
        </p:nvSpPr>
        <p:spPr>
          <a:xfrm>
            <a:off x="4427984" y="1876243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自动为目录</a:t>
            </a:r>
            <a:r>
              <a:rPr lang="en-US" altLang="zh-CN" sz="1600" b="1" dirty="0">
                <a:solidFill>
                  <a:srgbClr val="FF0000"/>
                </a:solidFill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</a:rPr>
              <a:t>文件路径的拼接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添加斜杠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B9B2FA-D521-48A6-B25E-5B73CA58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52277"/>
            <a:ext cx="2428875" cy="14001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841454C-2D93-45FF-A34D-76C03CC156C1}"/>
              </a:ext>
            </a:extLst>
          </p:cNvPr>
          <p:cNvCxnSpPr>
            <a:cxnSpLocks/>
          </p:cNvCxnSpPr>
          <p:nvPr/>
        </p:nvCxnSpPr>
        <p:spPr>
          <a:xfrm flipV="1">
            <a:off x="4067944" y="1124744"/>
            <a:ext cx="2664296" cy="312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561573-9B17-403F-9D95-824C3E88EE98}"/>
              </a:ext>
            </a:extLst>
          </p:cNvPr>
          <p:cNvCxnSpPr>
            <a:cxnSpLocks/>
          </p:cNvCxnSpPr>
          <p:nvPr/>
        </p:nvCxnSpPr>
        <p:spPr>
          <a:xfrm flipV="1">
            <a:off x="3635896" y="1573758"/>
            <a:ext cx="4104456" cy="230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1B76161-CB6D-450B-943B-8E2F8DC6F1C7}"/>
              </a:ext>
            </a:extLst>
          </p:cNvPr>
          <p:cNvSpPr txBox="1"/>
          <p:nvPr/>
        </p:nvSpPr>
        <p:spPr>
          <a:xfrm>
            <a:off x="3753794" y="855938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！错误！不能按字符串式拼接</a:t>
            </a:r>
          </a:p>
        </p:txBody>
      </p:sp>
    </p:spTree>
    <p:extLst>
      <p:ext uri="{BB962C8B-B14F-4D97-AF65-F5344CB8AC3E}">
        <p14:creationId xmlns:p14="http://schemas.microsoft.com/office/powerpoint/2010/main" val="291373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java.nio.file.Files</a:t>
            </a:r>
            <a:r>
              <a:rPr lang="zh-CN" altLang="en-US" dirty="0">
                <a:solidFill>
                  <a:srgbClr val="00B050"/>
                </a:solidFill>
              </a:rPr>
              <a:t>工具类</a:t>
            </a:r>
            <a:r>
              <a:rPr lang="zh-CN" altLang="en-US" dirty="0"/>
              <a:t>，提供了丰富的</a:t>
            </a:r>
            <a:r>
              <a:rPr lang="zh-CN" altLang="en-US" dirty="0">
                <a:solidFill>
                  <a:srgbClr val="00B050"/>
                </a:solidFill>
              </a:rPr>
              <a:t>静态方法</a:t>
            </a:r>
            <a:r>
              <a:rPr lang="zh-CN" altLang="en-US" dirty="0"/>
              <a:t>，读取</a:t>
            </a:r>
            <a:r>
              <a:rPr lang="en-US" altLang="zh-CN" dirty="0"/>
              <a:t>/</a:t>
            </a:r>
            <a:r>
              <a:rPr lang="zh-CN" altLang="en-US" dirty="0"/>
              <a:t>写入</a:t>
            </a:r>
            <a:r>
              <a:rPr lang="en-US" altLang="zh-CN" dirty="0"/>
              <a:t>/</a:t>
            </a:r>
            <a:r>
              <a:rPr lang="zh-CN" altLang="en-US" dirty="0"/>
              <a:t>操作，文件与目录</a:t>
            </a:r>
            <a:endParaRPr lang="en-US" altLang="zh-CN" dirty="0"/>
          </a:p>
          <a:p>
            <a:r>
              <a:rPr lang="en-US" altLang="zh-CN" dirty="0"/>
              <a:t>Files</a:t>
            </a:r>
            <a:r>
              <a:rPr lang="zh-CN" altLang="en-US" dirty="0"/>
              <a:t>方法基于</a:t>
            </a:r>
            <a:r>
              <a:rPr lang="en-US" altLang="zh-CN" dirty="0"/>
              <a:t>Path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Checking a File or Directory</a:t>
            </a:r>
          </a:p>
          <a:p>
            <a:r>
              <a:rPr lang="en-US" altLang="zh-CN" dirty="0"/>
              <a:t>Creating a</a:t>
            </a:r>
            <a:r>
              <a:rPr lang="zh-CN" altLang="en-US" dirty="0"/>
              <a:t> </a:t>
            </a:r>
            <a:r>
              <a:rPr lang="en-US" altLang="zh-CN" dirty="0"/>
              <a:t>File or Directory</a:t>
            </a:r>
          </a:p>
          <a:p>
            <a:r>
              <a:rPr lang="en-US" altLang="zh-CN" dirty="0"/>
              <a:t>Copying a File or Directory</a:t>
            </a:r>
          </a:p>
          <a:p>
            <a:r>
              <a:rPr lang="en-US" altLang="zh-CN" dirty="0"/>
              <a:t>Moving a File or Directory</a:t>
            </a:r>
          </a:p>
          <a:p>
            <a:r>
              <a:rPr lang="en-US" altLang="zh-CN" dirty="0"/>
              <a:t>Deleting a File or Directory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Checking a File or Directory </a:t>
            </a:r>
            <a:r>
              <a:rPr lang="zh-CN" altLang="en-US" dirty="0"/>
              <a:t>检测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exists(Path path)/</a:t>
            </a:r>
            <a:r>
              <a:rPr lang="en-US" altLang="zh-CN" dirty="0" err="1"/>
              <a:t>notExists</a:t>
            </a:r>
            <a:r>
              <a:rPr lang="en-US" altLang="zh-CN" dirty="0"/>
              <a:t>(Path path)</a:t>
            </a:r>
            <a:r>
              <a:rPr lang="zh-CN" altLang="en-US" dirty="0"/>
              <a:t>，</a:t>
            </a:r>
            <a:r>
              <a:rPr lang="en-US" altLang="zh-CN" dirty="0"/>
              <a:t>Path</a:t>
            </a:r>
            <a:r>
              <a:rPr lang="zh-CN" altLang="en-US" dirty="0"/>
              <a:t>路径是否存在</a:t>
            </a:r>
          </a:p>
          <a:p>
            <a:pPr lvl="1"/>
            <a:r>
              <a:rPr lang="en-US" altLang="zh-CN" dirty="0"/>
              <a:t>Boolean </a:t>
            </a:r>
            <a:r>
              <a:rPr lang="en-US" altLang="zh-CN" dirty="0" err="1"/>
              <a:t>isDirectory</a:t>
            </a:r>
            <a:r>
              <a:rPr lang="en-US" altLang="zh-CN" dirty="0"/>
              <a:t>(Path path)</a:t>
            </a:r>
            <a:r>
              <a:rPr lang="zh-CN" altLang="en-US" dirty="0"/>
              <a:t>，</a:t>
            </a:r>
            <a:r>
              <a:rPr lang="en-US" altLang="zh-CN" dirty="0"/>
              <a:t>path</a:t>
            </a:r>
            <a:r>
              <a:rPr lang="zh-CN" altLang="en-US" dirty="0"/>
              <a:t>是否为目录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FC9B6D8-C3F9-4117-854D-DF75D7C01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356992"/>
            <a:ext cx="12192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DB1C43-AE1C-489C-A81E-A8D6BDD2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8" y="2636912"/>
            <a:ext cx="5787056" cy="252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3AB470-BBB8-4F03-B6D4-1110EF61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16832"/>
            <a:ext cx="6040458" cy="3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Creating a Directory</a:t>
            </a:r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createDirectory</a:t>
            </a:r>
            <a:r>
              <a:rPr lang="en-US" altLang="zh-CN" dirty="0"/>
              <a:t>(Path </a:t>
            </a:r>
            <a:r>
              <a:rPr lang="en-US" altLang="zh-CN" dirty="0" err="1"/>
              <a:t>dir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。目录路径已存在则异常；目录路径为多级目录，异常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>
                <a:solidFill>
                  <a:srgbClr val="FF0000"/>
                </a:solidFill>
              </a:rPr>
              <a:t>createDirectories</a:t>
            </a:r>
            <a:r>
              <a:rPr lang="en-US" altLang="zh-CN" dirty="0"/>
              <a:t>(Path </a:t>
            </a:r>
            <a:r>
              <a:rPr lang="en-US" altLang="zh-CN" dirty="0" err="1"/>
              <a:t>dir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。自动创建多级不存在目录；目录已存在，无异常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282EDD4-E67A-4DCA-824B-FAEFE301B553}"/>
              </a:ext>
            </a:extLst>
          </p:cNvPr>
          <p:cNvSpPr txBox="1"/>
          <p:nvPr/>
        </p:nvSpPr>
        <p:spPr>
          <a:xfrm>
            <a:off x="2425216" y="383096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createDirectories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创建自动创建所有不存在目录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67AEEA-8B5B-46FC-B727-D9B43984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56864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Creating a File</a:t>
            </a:r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createFile</a:t>
            </a:r>
            <a:r>
              <a:rPr lang="en-US" altLang="zh-CN" dirty="0"/>
              <a:t>(path)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。基于指定路径，创建文件。文件存在，异常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44FCD-5E78-4E0D-96E9-70A0D3B9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8" y="1988840"/>
            <a:ext cx="8568952" cy="7992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FFDD16-53B5-4311-AF0C-591ABCABBC82}"/>
              </a:ext>
            </a:extLst>
          </p:cNvPr>
          <p:cNvSpPr txBox="1"/>
          <p:nvPr/>
        </p:nvSpPr>
        <p:spPr>
          <a:xfrm>
            <a:off x="3098750" y="3064604"/>
            <a:ext cx="257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D:/test</a:t>
            </a:r>
            <a:r>
              <a:rPr lang="zh-CN" altLang="en-US" sz="1600" b="1" dirty="0">
                <a:solidFill>
                  <a:srgbClr val="FF0000"/>
                </a:solidFill>
              </a:rPr>
              <a:t>下，创建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目录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目录下，创建</a:t>
            </a:r>
            <a:r>
              <a:rPr lang="en-US" altLang="zh-CN" sz="1600" b="1" dirty="0">
                <a:solidFill>
                  <a:srgbClr val="FF0000"/>
                </a:solidFill>
              </a:rPr>
              <a:t>a.txt</a:t>
            </a:r>
            <a:r>
              <a:rPr lang="zh-CN" altLang="en-US" sz="1600" b="1" dirty="0">
                <a:solidFill>
                  <a:srgbClr val="FF0000"/>
                </a:solidFill>
              </a:rPr>
              <a:t>文件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F5D1BB-6216-4707-AAB4-6EB291EF9DD9}"/>
              </a:ext>
            </a:extLst>
          </p:cNvPr>
          <p:cNvSpPr txBox="1"/>
          <p:nvPr/>
        </p:nvSpPr>
        <p:spPr>
          <a:xfrm>
            <a:off x="2909060" y="151706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目录可能不存在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因此，先创建目录</a:t>
            </a:r>
          </a:p>
        </p:txBody>
      </p:sp>
    </p:spTree>
    <p:extLst>
      <p:ext uri="{BB962C8B-B14F-4D97-AF65-F5344CB8AC3E}">
        <p14:creationId xmlns:p14="http://schemas.microsoft.com/office/powerpoint/2010/main" val="18880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Copying a File or Directory</a:t>
            </a:r>
          </a:p>
          <a:p>
            <a:pPr lvl="1"/>
            <a:r>
              <a:rPr lang="en-US" altLang="zh-CN" dirty="0"/>
              <a:t>Path copy(Path source, Path target, </a:t>
            </a:r>
            <a:r>
              <a:rPr lang="en-US" altLang="zh-CN" dirty="0" err="1"/>
              <a:t>CopyOption</a:t>
            </a:r>
            <a:r>
              <a:rPr lang="en-US" altLang="zh-CN" dirty="0"/>
              <a:t>... options)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，将文件复制到目标文件。默认，如果文件已经存在，异常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source</a:t>
            </a:r>
            <a:r>
              <a:rPr lang="zh-CN" altLang="en-US" dirty="0"/>
              <a:t>为目录，不会复制里面的文件，仅相当于创建一个空目录</a:t>
            </a:r>
            <a:endParaRPr lang="en-US" altLang="zh-CN" dirty="0"/>
          </a:p>
          <a:p>
            <a:pPr lvl="1"/>
            <a:r>
              <a:rPr lang="en-US" altLang="zh-CN" dirty="0" err="1"/>
              <a:t>java.nio.file.StandardCopyOption</a:t>
            </a:r>
            <a:r>
              <a:rPr lang="zh-CN" altLang="en-US" dirty="0"/>
              <a:t>枚举，</a:t>
            </a:r>
            <a:r>
              <a:rPr lang="zh-CN" altLang="en-US" dirty="0">
                <a:solidFill>
                  <a:srgbClr val="FF0000"/>
                </a:solidFill>
              </a:rPr>
              <a:t>实现了</a:t>
            </a:r>
            <a:r>
              <a:rPr lang="en-US" altLang="zh-CN" dirty="0" err="1">
                <a:solidFill>
                  <a:srgbClr val="FF0000"/>
                </a:solidFill>
              </a:rPr>
              <a:t>CopyOption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，复制选项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A63B46-3876-4E6A-82EF-11BDA1A9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9000"/>
            <a:ext cx="3301788" cy="142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0A78B85B-5816-46FB-9218-84250DBE23B5}"/>
              </a:ext>
            </a:extLst>
          </p:cNvPr>
          <p:cNvSpPr txBox="1"/>
          <p:nvPr/>
        </p:nvSpPr>
        <p:spPr>
          <a:xfrm>
            <a:off x="4572000" y="3833320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将文件作为原子文件系统操作移动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多线程操作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将属性复制到新文件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如果存在，替换现有文件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7B5962C-1369-4124-822F-37E14416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42" y="4749800"/>
            <a:ext cx="18383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17DD54-D335-4BD3-ACDA-91A6D4A5F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5463"/>
            <a:ext cx="5447928" cy="677991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25D3B678-34D1-4D6F-A39F-DDCDD1C35E74}"/>
              </a:ext>
            </a:extLst>
          </p:cNvPr>
          <p:cNvSpPr txBox="1"/>
          <p:nvPr/>
        </p:nvSpPr>
        <p:spPr>
          <a:xfrm>
            <a:off x="4003407" y="532518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覆盖文件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BEFA538-75AC-4D52-A495-91656E21D76C}"/>
              </a:ext>
            </a:extLst>
          </p:cNvPr>
          <p:cNvSpPr txBox="1"/>
          <p:nvPr/>
        </p:nvSpPr>
        <p:spPr>
          <a:xfrm>
            <a:off x="851968" y="5838363"/>
            <a:ext cx="3006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</a:rPr>
              <a:t>copy() 2</a:t>
            </a:r>
            <a:r>
              <a:rPr lang="zh-CN" altLang="en-US" sz="1600" b="1" dirty="0">
                <a:solidFill>
                  <a:srgbClr val="FF0000"/>
                </a:solidFill>
              </a:rPr>
              <a:t>个参数的默认方法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如果目标文件已经存在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异常无法复制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7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Moving a File or Directory</a:t>
            </a:r>
          </a:p>
          <a:p>
            <a:pPr lvl="1"/>
            <a:r>
              <a:rPr lang="en-US" altLang="zh-CN" dirty="0"/>
              <a:t>Path move(Path source, Path target, </a:t>
            </a:r>
            <a:r>
              <a:rPr lang="en-US" altLang="zh-CN" dirty="0" err="1"/>
              <a:t>CopyOption</a:t>
            </a:r>
            <a:r>
              <a:rPr lang="en-US" altLang="zh-CN" dirty="0"/>
              <a:t>... options)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，将文件移动或重命名为目标文件。</a:t>
            </a:r>
            <a:endParaRPr lang="en-US" altLang="zh-CN" dirty="0"/>
          </a:p>
          <a:p>
            <a:pPr lvl="1"/>
            <a:r>
              <a:rPr lang="zh-CN" altLang="en-US" dirty="0"/>
              <a:t>默认，如果目标文件存在，则异常，可通过</a:t>
            </a:r>
            <a:r>
              <a:rPr lang="en-US" altLang="zh-CN" dirty="0"/>
              <a:t>options</a:t>
            </a:r>
            <a:r>
              <a:rPr lang="zh-CN" altLang="en-US" dirty="0"/>
              <a:t>参数声明移动选项</a:t>
            </a:r>
            <a:endParaRPr lang="en-US" altLang="zh-CN" dirty="0"/>
          </a:p>
          <a:p>
            <a:pPr lvl="1"/>
            <a:r>
              <a:rPr lang="zh-CN" altLang="en-US" dirty="0"/>
              <a:t>如果在本目录下移动，相当于文件改名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03B42-060E-487C-A7FE-A3CED90943CE}"/>
              </a:ext>
            </a:extLst>
          </p:cNvPr>
          <p:cNvSpPr txBox="1"/>
          <p:nvPr/>
        </p:nvSpPr>
        <p:spPr>
          <a:xfrm>
            <a:off x="5220072" y="3984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将目录改名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与目录可以不为空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E5F90E1-77BF-4264-B37C-58EFA598B4E4}"/>
              </a:ext>
            </a:extLst>
          </p:cNvPr>
          <p:cNvSpPr txBox="1"/>
          <p:nvPr/>
        </p:nvSpPr>
        <p:spPr>
          <a:xfrm>
            <a:off x="1678377" y="3566161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416D221-9EBB-4101-B645-B64B9398E4E8}"/>
              </a:ext>
            </a:extLst>
          </p:cNvPr>
          <p:cNvSpPr txBox="1"/>
          <p:nvPr/>
        </p:nvSpPr>
        <p:spPr>
          <a:xfrm>
            <a:off x="1246329" y="4673657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0D9CB87-FA6B-4C92-A77C-F62F52345B83}"/>
              </a:ext>
            </a:extLst>
          </p:cNvPr>
          <p:cNvSpPr txBox="1"/>
          <p:nvPr/>
        </p:nvSpPr>
        <p:spPr>
          <a:xfrm>
            <a:off x="5148064" y="3013479"/>
            <a:ext cx="373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在相同目录下移动，重命名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则相当于将</a:t>
            </a:r>
            <a:r>
              <a:rPr lang="en-US" altLang="zh-CN" sz="1600" b="1" dirty="0">
                <a:solidFill>
                  <a:srgbClr val="FF0000"/>
                </a:solidFill>
              </a:rPr>
              <a:t>input.txt</a:t>
            </a:r>
            <a:r>
              <a:rPr lang="zh-CN" altLang="en-US" sz="1600" b="1" dirty="0">
                <a:solidFill>
                  <a:srgbClr val="FF0000"/>
                </a:solidFill>
              </a:rPr>
              <a:t>改名为</a:t>
            </a:r>
            <a:r>
              <a:rPr lang="en-US" altLang="zh-CN" sz="1600" b="1" dirty="0">
                <a:solidFill>
                  <a:srgbClr val="FF0000"/>
                </a:solidFill>
              </a:rPr>
              <a:t>output.txt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92584F-7607-418F-A688-38C99EDC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12" y="2952680"/>
            <a:ext cx="4382588" cy="7282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7B0197-CEC8-435B-8C87-669CAAD0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61048"/>
            <a:ext cx="4228931" cy="6766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8982E7-B5C8-4227-BCB4-A6C4DFB7A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24" y="5200090"/>
            <a:ext cx="2698534" cy="13032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AF7635-37BE-438F-961D-C37AC5C6D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9" y="5009855"/>
            <a:ext cx="4661875" cy="1178347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2A3B06A8-3C16-48AA-B0C4-EB98863434DD}"/>
              </a:ext>
            </a:extLst>
          </p:cNvPr>
          <p:cNvSpPr txBox="1"/>
          <p:nvPr/>
        </p:nvSpPr>
        <p:spPr>
          <a:xfrm>
            <a:off x="5392640" y="4928720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不同目录，则移动文件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9D9237-0133-47CC-82F8-28B24A6BD0BB}"/>
              </a:ext>
            </a:extLst>
          </p:cNvPr>
          <p:cNvSpPr txBox="1"/>
          <p:nvPr/>
        </p:nvSpPr>
        <p:spPr>
          <a:xfrm>
            <a:off x="4139952" y="5661248"/>
            <a:ext cx="110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确保目录一定存在</a:t>
            </a:r>
          </a:p>
        </p:txBody>
      </p:sp>
    </p:spTree>
    <p:extLst>
      <p:ext uri="{BB962C8B-B14F-4D97-AF65-F5344CB8AC3E}">
        <p14:creationId xmlns:p14="http://schemas.microsoft.com/office/powerpoint/2010/main" val="29236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5"/>
            <a:ext cx="8229600" cy="61880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Deleting a File or Directory</a:t>
            </a:r>
          </a:p>
          <a:p>
            <a:pPr lvl="1"/>
            <a:r>
              <a:rPr lang="en-US" altLang="zh-CN" dirty="0"/>
              <a:t>void delete(Path path)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。删除指定路径；路径不存在，异常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deleteIfExists</a:t>
            </a:r>
            <a:r>
              <a:rPr lang="en-US" altLang="zh-CN" dirty="0"/>
              <a:t>(Path path)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。路径不存在，不删除。返回是否删除成功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如果路径为目录，目录中包含文件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即不为空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种删除均异常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B56D53-73E6-438C-9345-0919D4EF2981}"/>
              </a:ext>
            </a:extLst>
          </p:cNvPr>
          <p:cNvSpPr txBox="1"/>
          <p:nvPr/>
        </p:nvSpPr>
        <p:spPr>
          <a:xfrm>
            <a:off x="6084168" y="4697229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需求删除目录，及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目录下的全部子目录及文件？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4F4FEF-AC48-4674-B8FB-8E0D2E14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2" y="4036079"/>
            <a:ext cx="4465712" cy="6774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C57069-B186-439D-930F-06007BF1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412851"/>
            <a:ext cx="5359920" cy="680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341CA7-DAB4-45E7-B941-CEC3659DA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70" y="2908492"/>
            <a:ext cx="5184576" cy="702163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52B114A6-7C72-4B3E-93A4-4B12B300A291}"/>
              </a:ext>
            </a:extLst>
          </p:cNvPr>
          <p:cNvSpPr txBox="1"/>
          <p:nvPr/>
        </p:nvSpPr>
        <p:spPr>
          <a:xfrm>
            <a:off x="1331640" y="4836623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目录不为空，异常</a:t>
            </a:r>
          </a:p>
        </p:txBody>
      </p:sp>
    </p:spTree>
    <p:extLst>
      <p:ext uri="{BB962C8B-B14F-4D97-AF65-F5344CB8AC3E}">
        <p14:creationId xmlns:p14="http://schemas.microsoft.com/office/powerpoint/2010/main" val="28258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Stream&lt;Path&gt; walk(Path start, int </a:t>
            </a:r>
            <a:r>
              <a:rPr lang="en-US" altLang="zh-CN" dirty="0" err="1"/>
              <a:t>maxDepth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r>
              <a:rPr lang="en-US" altLang="zh-CN" dirty="0"/>
              <a:t>Stream&lt;Path&gt; walk(Path start) 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r>
              <a:rPr lang="zh-CN" altLang="en-US" dirty="0"/>
              <a:t>遍历，基于指定深度遍历</a:t>
            </a:r>
            <a:r>
              <a:rPr lang="en-US" altLang="zh-CN" dirty="0"/>
              <a:t>path</a:t>
            </a:r>
            <a:r>
              <a:rPr lang="zh-CN" altLang="en-US" dirty="0"/>
              <a:t>路径中的文件</a:t>
            </a:r>
            <a:endParaRPr lang="en-US" altLang="zh-CN" dirty="0"/>
          </a:p>
          <a:p>
            <a:r>
              <a:rPr lang="zh-CN" altLang="en-US" dirty="0"/>
              <a:t>避免了基于</a:t>
            </a:r>
            <a:r>
              <a:rPr lang="en-US" altLang="zh-CN" dirty="0"/>
              <a:t>IO File</a:t>
            </a:r>
            <a:r>
              <a:rPr lang="zh-CN" altLang="en-US" dirty="0"/>
              <a:t>的递归调用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B2739-BA0F-4085-A13F-A9F40679469F}"/>
              </a:ext>
            </a:extLst>
          </p:cNvPr>
          <p:cNvSpPr txBox="1"/>
          <p:nvPr/>
        </p:nvSpPr>
        <p:spPr>
          <a:xfrm>
            <a:off x="2462367" y="5749460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级深度，则不会再进入内部的目录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FE775E-E98A-46F1-AD13-B383871B8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469216"/>
            <a:ext cx="2015281" cy="10143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27AA6F-BDD9-4CDE-8632-93380401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" y="3645024"/>
            <a:ext cx="5688632" cy="1047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4FC23B-C547-4CA0-B5B0-366F079E9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996952"/>
            <a:ext cx="1899405" cy="28205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6F6449C-5580-402F-8043-346C5DD74CAC}"/>
              </a:ext>
            </a:extLst>
          </p:cNvPr>
          <p:cNvSpPr txBox="1"/>
          <p:nvPr/>
        </p:nvSpPr>
        <p:spPr>
          <a:xfrm>
            <a:off x="2462367" y="5026510"/>
            <a:ext cx="390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不仅包括内部，也包括自己，即第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1072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a Path?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file system stores and organizes files on some form of media, generally one or more hard drives, in such a way that they can be easily retrieved. Most file systems in use today store the files in a tree (or hierarchical) structure.</a:t>
            </a:r>
          </a:p>
          <a:p>
            <a:r>
              <a:rPr lang="zh-CN" altLang="en-US" dirty="0"/>
              <a:t>文件系统，在某种形式的介质上存储和组织文件</a:t>
            </a:r>
            <a:r>
              <a:rPr lang="en-US" altLang="zh-CN" dirty="0"/>
              <a:t>(</a:t>
            </a:r>
            <a:r>
              <a:rPr lang="zh-CN" altLang="en-US" dirty="0"/>
              <a:t>例如，一个或多个硬盘驱动器</a:t>
            </a:r>
            <a:r>
              <a:rPr lang="en-US" altLang="zh-CN" dirty="0"/>
              <a:t>)</a:t>
            </a:r>
            <a:r>
              <a:rPr lang="zh-CN" altLang="en-US" dirty="0"/>
              <a:t>，以便于检索</a:t>
            </a:r>
            <a:endParaRPr lang="en-US" altLang="zh-CN" dirty="0"/>
          </a:p>
          <a:p>
            <a:r>
              <a:rPr lang="zh-CN" altLang="en-US" dirty="0"/>
              <a:t>目前，文件系统均以树型</a:t>
            </a:r>
            <a:r>
              <a:rPr lang="en-US" altLang="zh-CN" dirty="0"/>
              <a:t>(</a:t>
            </a:r>
            <a:r>
              <a:rPr lang="zh-CN" altLang="en-US" dirty="0"/>
              <a:t>或分层</a:t>
            </a:r>
            <a:r>
              <a:rPr lang="en-US" altLang="zh-CN" dirty="0"/>
              <a:t>)</a:t>
            </a:r>
            <a:r>
              <a:rPr lang="zh-CN" altLang="en-US" dirty="0"/>
              <a:t>结构存储文件</a:t>
            </a:r>
            <a:endParaRPr lang="en-US" altLang="zh-CN" dirty="0"/>
          </a:p>
          <a:p>
            <a:r>
              <a:rPr lang="zh-CN" altLang="en-US" dirty="0"/>
              <a:t>树顶部是一个或多个根节点，在根节点下，有文件和目录</a:t>
            </a:r>
            <a:endParaRPr lang="en-US" altLang="zh-CN" dirty="0"/>
          </a:p>
          <a:p>
            <a:r>
              <a:rPr lang="zh-CN" altLang="en-US" dirty="0"/>
              <a:t>每个目录可以包含文件和子目录，这些文件和子目录又可以包含文件和子目录等等，可能达到几乎无限的深度</a:t>
            </a:r>
            <a:r>
              <a:rPr lang="en-US" altLang="zh-CN" dirty="0"/>
              <a:t>(windows</a:t>
            </a:r>
            <a:r>
              <a:rPr lang="zh-CN" altLang="en-US" dirty="0"/>
              <a:t>下文件全名有长度限制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41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需求：在指定目录下，检索指定文件，全部删除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2D94045-42A3-4BC0-A6A5-DD302F5999F6}"/>
              </a:ext>
            </a:extLst>
          </p:cNvPr>
          <p:cNvSpPr txBox="1"/>
          <p:nvPr/>
        </p:nvSpPr>
        <p:spPr>
          <a:xfrm>
            <a:off x="1921754" y="4514994"/>
            <a:ext cx="4074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由于函数式接口没有声明抛出异常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 err="1">
                <a:solidFill>
                  <a:srgbClr val="FF0000"/>
                </a:solidFill>
              </a:rPr>
              <a:t>Labmda</a:t>
            </a:r>
            <a:r>
              <a:rPr lang="zh-CN" altLang="en-US" sz="1600" b="1" dirty="0">
                <a:solidFill>
                  <a:srgbClr val="FF0000"/>
                </a:solidFill>
              </a:rPr>
              <a:t>表达式的结果也禁止抛出异常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所有受检异常必须在内部捕获处理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36536-9DA5-4764-BE93-BB53D3A9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42" y="842586"/>
            <a:ext cx="6393185" cy="3246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2FC64E-226D-47D8-9543-7ACFC72F493E}"/>
              </a:ext>
            </a:extLst>
          </p:cNvPr>
          <p:cNvSpPr txBox="1"/>
          <p:nvPr/>
        </p:nvSpPr>
        <p:spPr>
          <a:xfrm>
            <a:off x="5306130" y="91459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预删除文件为相对路径描述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因此，需要比较文件的名称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275B05-6A74-4BF8-9B26-3DBE5EB046E2}"/>
              </a:ext>
            </a:extLst>
          </p:cNvPr>
          <p:cNvSpPr txBox="1"/>
          <p:nvPr/>
        </p:nvSpPr>
        <p:spPr>
          <a:xfrm>
            <a:off x="5508104" y="1836176"/>
            <a:ext cx="2646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转化成相对路径，即文件名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过滤出要删的文件</a:t>
            </a:r>
          </a:p>
        </p:txBody>
      </p:sp>
    </p:spTree>
    <p:extLst>
      <p:ext uri="{BB962C8B-B14F-4D97-AF65-F5344CB8AC3E}">
        <p14:creationId xmlns:p14="http://schemas.microsoft.com/office/powerpoint/2010/main" val="221572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需求：删除指定的，包含文件</a:t>
            </a:r>
            <a:r>
              <a:rPr lang="en-US" altLang="zh-CN" dirty="0"/>
              <a:t>/</a:t>
            </a:r>
            <a:r>
              <a:rPr lang="zh-CN" altLang="en-US" dirty="0"/>
              <a:t>目录的整个文件目录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619CF8-1A14-4FC8-8800-978BA183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628800"/>
            <a:ext cx="2428875" cy="2152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3DD23D-F89A-4B13-8981-952092CB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4752528" cy="287840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FDDD7550-D894-42D2-BCCF-1401893E4869}"/>
              </a:ext>
            </a:extLst>
          </p:cNvPr>
          <p:cNvSpPr txBox="1"/>
          <p:nvPr/>
        </p:nvSpPr>
        <p:spPr>
          <a:xfrm>
            <a:off x="2972723" y="84321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进入目录后逆向排序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先文件，后目录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FEB7E5-53B8-4DE6-9C1E-45DEA33B5B93}"/>
              </a:ext>
            </a:extLst>
          </p:cNvPr>
          <p:cNvSpPr txBox="1"/>
          <p:nvPr/>
        </p:nvSpPr>
        <p:spPr>
          <a:xfrm>
            <a:off x="5796136" y="843216"/>
            <a:ext cx="2428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删除按流实现倒序，最后删除自己</a:t>
            </a:r>
          </a:p>
        </p:txBody>
      </p:sp>
    </p:spTree>
    <p:extLst>
      <p:ext uri="{BB962C8B-B14F-4D97-AF65-F5344CB8AC3E}">
        <p14:creationId xmlns:p14="http://schemas.microsoft.com/office/powerpoint/2010/main" val="38306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zh-CN" altLang="en-US" dirty="0"/>
              <a:t>需求：按字符串，读取指定文本文件中的内容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Files.readString</a:t>
            </a:r>
            <a:r>
              <a:rPr lang="en-US" altLang="zh-CN" dirty="0"/>
              <a:t>(path, charset)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，基于指定路径及</a:t>
            </a:r>
            <a:r>
              <a:rPr lang="zh-CN" altLang="en-US" dirty="0">
                <a:solidFill>
                  <a:srgbClr val="FF0000"/>
                </a:solidFill>
              </a:rPr>
              <a:t>字符集（即编码格式）</a:t>
            </a:r>
            <a:r>
              <a:rPr lang="zh-CN" altLang="en-US" dirty="0"/>
              <a:t>读取文本文件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CD26561-9BF5-4167-A13B-6160860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1" y="3304787"/>
            <a:ext cx="138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B70FA7-7AA5-4709-B884-9615DA96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1608949"/>
            <a:ext cx="8820472" cy="729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AD8DE0-951C-4055-B2F5-A58D25F94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29" y="2845531"/>
            <a:ext cx="26003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占位符 425986">
            <a:extLst>
              <a:ext uri="{FF2B5EF4-FFF2-40B4-BE49-F238E27FC236}">
                <a16:creationId xmlns:a16="http://schemas.microsoft.com/office/drawing/2014/main" id="{BD34A0A3-01E9-4982-8639-52B00D04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260648"/>
            <a:ext cx="4536504" cy="5902325"/>
          </a:xfrm>
          <a:ln/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/home/sally/</a:t>
            </a:r>
            <a:r>
              <a:rPr lang="en-US" altLang="zh-CN" dirty="0" err="1"/>
              <a:t>statusReport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C:\home\sally\statusReport</a:t>
            </a:r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：路径建议使用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反斜杠表示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windows</a:t>
            </a:r>
            <a:r>
              <a:rPr lang="zh-CN" altLang="en-US" dirty="0"/>
              <a:t>下的路径也应描述为</a:t>
            </a:r>
            <a:endParaRPr lang="en-US" altLang="zh-CN" dirty="0"/>
          </a:p>
          <a:p>
            <a:r>
              <a:rPr lang="en-US" altLang="zh-CN" dirty="0"/>
              <a:t>C:/home/sally/statusReport</a:t>
            </a:r>
          </a:p>
        </p:txBody>
      </p:sp>
      <p:pic>
        <p:nvPicPr>
          <p:cNvPr id="6" name="Picture 2" descr="Sample directory structure">
            <a:extLst>
              <a:ext uri="{FF2B5EF4-FFF2-40B4-BE49-F238E27FC236}">
                <a16:creationId xmlns:a16="http://schemas.microsoft.com/office/drawing/2014/main" id="{A7300DD5-9EB0-4BCF-9CB5-1F881FC86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2656"/>
            <a:ext cx="373132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8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Absolute &amp; Relative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绝对路径</a:t>
            </a:r>
            <a:r>
              <a:rPr lang="zh-CN" altLang="en-US" dirty="0"/>
              <a:t>，始终包含根元素和查找文件所需的完整目录列表。 例如，</a:t>
            </a:r>
            <a:r>
              <a:rPr lang="en-US" altLang="zh-CN" dirty="0"/>
              <a:t>D:/test/a.txt</a:t>
            </a:r>
            <a:r>
              <a:rPr lang="zh-CN" altLang="en-US" dirty="0"/>
              <a:t>。找到文件所需的所有信息都包含在路径声明中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相对路径</a:t>
            </a:r>
            <a:r>
              <a:rPr lang="zh-CN" altLang="en-US" dirty="0"/>
              <a:t>，例如，</a:t>
            </a:r>
            <a:r>
              <a:rPr lang="en-US" altLang="zh-CN" dirty="0"/>
              <a:t>a.txt</a:t>
            </a:r>
            <a:r>
              <a:rPr lang="zh-CN" altLang="en-US" dirty="0"/>
              <a:t>。没有更多信息，程序将无法访问。即，相对路径，最终也必须基于绝对路径描述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71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File I/O(Featuring NIO.2)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 err="1"/>
              <a:t>Java.io.File</a:t>
            </a:r>
            <a:r>
              <a:rPr lang="zh-CN" altLang="en-US" sz="2800" dirty="0"/>
              <a:t>类，包含耦合了文件路径声明，以及文件操作方法的类；且是同步阻塞的</a:t>
            </a:r>
            <a:r>
              <a:rPr lang="en-US" altLang="zh-CN" sz="2800" dirty="0"/>
              <a:t>(</a:t>
            </a:r>
            <a:r>
              <a:rPr lang="zh-CN" altLang="en-US" sz="2800" dirty="0"/>
              <a:t>不再学习讨论</a:t>
            </a:r>
            <a:r>
              <a:rPr lang="en-US" altLang="zh-CN" sz="2800" dirty="0"/>
              <a:t>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/>
              <a:t>NIO2</a:t>
            </a:r>
            <a:r>
              <a:rPr lang="zh-CN" altLang="en-US" sz="2800" dirty="0"/>
              <a:t> </a:t>
            </a:r>
            <a:r>
              <a:rPr lang="en-US" altLang="zh-CN" sz="2800" dirty="0"/>
              <a:t>(java8)</a:t>
            </a:r>
            <a:r>
              <a:rPr lang="zh-CN" altLang="en-US" sz="2800" dirty="0"/>
              <a:t>，将文件路径与文件操作，分离；且支持异步非阻塞</a:t>
            </a:r>
            <a:endParaRPr lang="en-US" altLang="zh-CN" dirty="0"/>
          </a:p>
          <a:p>
            <a:pPr lvl="1"/>
            <a:r>
              <a:rPr lang="en-US" altLang="zh-CN" dirty="0" err="1"/>
              <a:t>java.nio.file.Path</a:t>
            </a:r>
            <a:r>
              <a:rPr lang="zh-CN" altLang="en-US" dirty="0"/>
              <a:t>接口，系统文件</a:t>
            </a:r>
            <a:r>
              <a:rPr lang="en-US" altLang="zh-CN" dirty="0"/>
              <a:t>/</a:t>
            </a:r>
            <a:r>
              <a:rPr lang="zh-CN" altLang="en-US" dirty="0"/>
              <a:t>目录的路径</a:t>
            </a:r>
            <a:endParaRPr lang="en-US" altLang="zh-CN" dirty="0"/>
          </a:p>
          <a:p>
            <a:pPr lvl="1"/>
            <a:r>
              <a:rPr lang="en-US" altLang="zh-CN" dirty="0" err="1"/>
              <a:t>java.nio.file.Files</a:t>
            </a:r>
            <a:r>
              <a:rPr lang="zh-CN" altLang="en-US" dirty="0"/>
              <a:t>工具类，包含处理文件操作的方法，包括文件的，创建，删除，复制，移动等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5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2312-14DC-47C1-BC04-9FD3FAE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Interface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An object that may be used to locate a file in a file system. It will typically represent a system dependent </a:t>
            </a:r>
            <a:r>
              <a:rPr lang="en-US" altLang="zh-CN" b="1" dirty="0">
                <a:solidFill>
                  <a:srgbClr val="FF0000"/>
                </a:solidFill>
              </a:rPr>
              <a:t>file path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java.nio.file.Path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Path</a:t>
            </a:r>
            <a:r>
              <a:rPr lang="zh-CN" altLang="en-US" dirty="0"/>
              <a:t>接口可以表示一个绝对的</a:t>
            </a:r>
            <a:r>
              <a:rPr lang="en-US" altLang="zh-CN" dirty="0"/>
              <a:t>/</a:t>
            </a:r>
            <a:r>
              <a:rPr lang="zh-CN" altLang="en-US" dirty="0"/>
              <a:t>相对的文件</a:t>
            </a:r>
            <a:r>
              <a:rPr lang="en-US" altLang="zh-CN" dirty="0"/>
              <a:t>/</a:t>
            </a:r>
            <a:r>
              <a:rPr lang="zh-CN" altLang="en-US" dirty="0"/>
              <a:t>目录的，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代表一个不依赖于系统的文件路径。即运行在不同操作系统下，</a:t>
            </a:r>
            <a:r>
              <a:rPr lang="en-US" altLang="zh-CN" dirty="0"/>
              <a:t>Path</a:t>
            </a:r>
            <a:r>
              <a:rPr lang="zh-CN" altLang="en-US" dirty="0"/>
              <a:t>的具体实现不同</a:t>
            </a:r>
            <a:r>
              <a:rPr lang="en-US" altLang="zh-CN" dirty="0"/>
              <a:t>(windows/</a:t>
            </a:r>
            <a:r>
              <a:rPr lang="en-US" altLang="zh-CN" dirty="0" err="1"/>
              <a:t>linux</a:t>
            </a:r>
            <a:r>
              <a:rPr lang="en-US" altLang="zh-CN" dirty="0"/>
              <a:t>)</a:t>
            </a:r>
            <a:r>
              <a:rPr lang="zh-CN" altLang="en-US" dirty="0"/>
              <a:t>，但开发者仅需面向</a:t>
            </a:r>
            <a:r>
              <a:rPr lang="en-US" altLang="zh-CN" dirty="0"/>
              <a:t>Path</a:t>
            </a:r>
            <a:r>
              <a:rPr lang="zh-CN" altLang="en-US" dirty="0"/>
              <a:t>描述路径，不同系统，而无需关心操作系统差异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仅用于描述路径</a:t>
            </a:r>
            <a:r>
              <a:rPr lang="zh-CN" altLang="en-US" dirty="0"/>
              <a:t>，不包含对指定路径的操作方法</a:t>
            </a:r>
            <a:endParaRPr lang="en-US" altLang="zh-CN" dirty="0"/>
          </a:p>
          <a:p>
            <a:r>
              <a:rPr lang="zh-CN" altLang="en-US" dirty="0"/>
              <a:t>相对路径不能以“</a:t>
            </a:r>
            <a:r>
              <a:rPr lang="en-US" altLang="zh-CN" dirty="0"/>
              <a:t>/</a:t>
            </a:r>
            <a:r>
              <a:rPr lang="zh-CN" altLang="en-US" dirty="0"/>
              <a:t>”开始。例如，</a:t>
            </a:r>
            <a:endParaRPr lang="en-US" altLang="zh-CN" dirty="0"/>
          </a:p>
          <a:p>
            <a:pPr lvl="1"/>
            <a:r>
              <a:rPr lang="en-US" altLang="zh-CN" dirty="0"/>
              <a:t>/example/a.txt</a:t>
            </a:r>
            <a:r>
              <a:rPr lang="zh-CN" altLang="en-US" dirty="0"/>
              <a:t>，描述的是绝对路径</a:t>
            </a:r>
            <a:endParaRPr lang="en-US" altLang="zh-CN" dirty="0"/>
          </a:p>
          <a:p>
            <a:pPr lvl="1"/>
            <a:r>
              <a:rPr lang="en-US" altLang="zh-CN" dirty="0"/>
              <a:t>example/a.txt</a:t>
            </a:r>
            <a:r>
              <a:rPr lang="zh-CN" altLang="en-US" dirty="0"/>
              <a:t>，是相对路径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A4530E-AA4A-4207-87C6-F4A9C5785312}"/>
              </a:ext>
            </a:extLst>
          </p:cNvPr>
          <p:cNvSpPr txBox="1"/>
          <p:nvPr/>
        </p:nvSpPr>
        <p:spPr>
          <a:xfrm>
            <a:off x="5436096" y="6001921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开头代表绝对</a:t>
            </a:r>
          </a:p>
        </p:txBody>
      </p:sp>
    </p:spTree>
    <p:extLst>
      <p:ext uri="{BB962C8B-B14F-4D97-AF65-F5344CB8AC3E}">
        <p14:creationId xmlns:p14="http://schemas.microsoft.com/office/powerpoint/2010/main" val="8454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en-US" altLang="zh-CN" dirty="0"/>
              <a:t>Creating a Path</a:t>
            </a:r>
          </a:p>
          <a:p>
            <a:r>
              <a:rPr lang="en-US" altLang="zh-CN" dirty="0" err="1"/>
              <a:t>java.nio.file.Paths</a:t>
            </a:r>
            <a:r>
              <a:rPr lang="zh-CN" altLang="en-US" dirty="0"/>
              <a:t>工具类，通过转换路径字符串或</a:t>
            </a:r>
            <a:r>
              <a:rPr lang="en-US" altLang="zh-CN" dirty="0"/>
              <a:t>URI</a:t>
            </a:r>
            <a:r>
              <a:rPr lang="zh-CN" altLang="en-US" dirty="0"/>
              <a:t>来创建</a:t>
            </a:r>
            <a:r>
              <a:rPr lang="en-US" altLang="zh-CN" dirty="0"/>
              <a:t>Path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Paths</a:t>
            </a:r>
            <a:r>
              <a:rPr lang="zh-CN" altLang="en-US" dirty="0"/>
              <a:t>类自动按系统的文件路径格式处理路径</a:t>
            </a:r>
            <a:endParaRPr lang="en-US" altLang="zh-CN" dirty="0"/>
          </a:p>
          <a:p>
            <a:pPr lvl="1"/>
            <a:r>
              <a:rPr lang="en-US" altLang="zh-CN" dirty="0"/>
              <a:t>Path get(String path)</a:t>
            </a:r>
          </a:p>
          <a:p>
            <a:pPr lvl="1"/>
            <a:r>
              <a:rPr lang="en-US" altLang="zh-CN" dirty="0"/>
              <a:t>Path get(Uri 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Path.of</a:t>
            </a:r>
            <a:r>
              <a:rPr lang="en-US" altLang="zh-CN" dirty="0"/>
              <a:t>(String path)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接口中的静态方法创建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(Java11)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896092-E99F-4BA2-A12B-B7032941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4" y="3861048"/>
            <a:ext cx="78009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B5A12FA-4899-4EF6-839D-C2EBB8E6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91" y="5517232"/>
            <a:ext cx="5400600" cy="4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F617FBC-B27D-4A8F-9641-2F2CB5DE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91" y="5373216"/>
            <a:ext cx="5400600" cy="4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9918CB1-2D03-4042-9C39-14C7AFCDB661}"/>
              </a:ext>
            </a:extLst>
          </p:cNvPr>
          <p:cNvCxnSpPr/>
          <p:nvPr/>
        </p:nvCxnSpPr>
        <p:spPr>
          <a:xfrm>
            <a:off x="2560827" y="4221088"/>
            <a:ext cx="1152128" cy="140190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DD2E48-A287-4717-9619-EBEA735F5B2E}"/>
              </a:ext>
            </a:extLst>
          </p:cNvPr>
          <p:cNvSpPr txBox="1"/>
          <p:nvPr/>
        </p:nvSpPr>
        <p:spPr>
          <a:xfrm>
            <a:off x="3495849" y="4966014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A311F3-2705-4121-AE68-B7387EFF2D43}"/>
              </a:ext>
            </a:extLst>
          </p:cNvPr>
          <p:cNvSpPr txBox="1"/>
          <p:nvPr/>
        </p:nvSpPr>
        <p:spPr>
          <a:xfrm>
            <a:off x="3716112" y="3574722"/>
            <a:ext cx="2290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Path</a:t>
            </a:r>
            <a:r>
              <a:rPr lang="zh-CN" altLang="en-US" sz="1600" b="1" dirty="0">
                <a:solidFill>
                  <a:srgbClr val="FF0000"/>
                </a:solidFill>
              </a:rPr>
              <a:t>接口下的静态方法</a:t>
            </a:r>
          </a:p>
        </p:txBody>
      </p:sp>
    </p:spTree>
    <p:extLst>
      <p:ext uri="{BB962C8B-B14F-4D97-AF65-F5344CB8AC3E}">
        <p14:creationId xmlns:p14="http://schemas.microsoft.com/office/powerpoint/2010/main" val="39007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2"/>
          </a:xfrm>
        </p:spPr>
        <p:txBody>
          <a:bodyPr/>
          <a:lstStyle/>
          <a:p>
            <a:r>
              <a:rPr lang="zh-CN" altLang="en-US" dirty="0"/>
              <a:t>底层，自动基于当前运行的文件系统操作，实现文件与系统的解耦。即，相同的文件操作代码，可运行在不同系统上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</a:t>
            </a:r>
            <a:r>
              <a:rPr lang="en-US" altLang="zh-CN" dirty="0"/>
              <a:t>IO</a:t>
            </a:r>
            <a:r>
              <a:rPr lang="zh-CN" altLang="en-US" dirty="0"/>
              <a:t>下的</a:t>
            </a:r>
            <a:r>
              <a:rPr lang="en-US" altLang="zh-CN" dirty="0"/>
              <a:t>File</a:t>
            </a:r>
            <a:r>
              <a:rPr lang="zh-CN" altLang="en-US" dirty="0"/>
              <a:t>类，无基于运行系统自动转换路径实现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540222-6E83-42E8-8975-114AB607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938853" cy="97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2AA204-9988-4804-9B09-10B1A39B2D90}"/>
              </a:ext>
            </a:extLst>
          </p:cNvPr>
          <p:cNvSpPr txBox="1"/>
          <p:nvPr/>
        </p:nvSpPr>
        <p:spPr>
          <a:xfrm>
            <a:off x="3059832" y="1592691"/>
            <a:ext cx="133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err="1">
                <a:solidFill>
                  <a:srgbClr val="FF0000"/>
                </a:solidFill>
              </a:rPr>
              <a:t>Path.of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</a:p>
        </p:txBody>
      </p:sp>
    </p:spTree>
    <p:extLst>
      <p:ext uri="{BB962C8B-B14F-4D97-AF65-F5344CB8AC3E}">
        <p14:creationId xmlns:p14="http://schemas.microsoft.com/office/powerpoint/2010/main" val="276469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429DE-7DC9-4DE1-B107-54A6ACB5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/>
          <a:lstStyle/>
          <a:p>
            <a:r>
              <a:rPr lang="en-US" altLang="zh-CN" dirty="0"/>
              <a:t>Path</a:t>
            </a:r>
            <a:r>
              <a:rPr lang="zh-CN" altLang="en-US" dirty="0"/>
              <a:t>定义了许多获取文件数据信息的方法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getFileName</a:t>
            </a:r>
            <a:r>
              <a:rPr lang="en-US" altLang="zh-CN" dirty="0"/>
              <a:t>()</a:t>
            </a:r>
            <a:r>
              <a:rPr lang="zh-CN" altLang="en-US" dirty="0"/>
              <a:t>，返回文件名或名称元素序列的最后一个元素。即，最后一个路径描述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en-US" dirty="0"/>
              <a:t>，返回父目录的路径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getRoot</a:t>
            </a:r>
            <a:r>
              <a:rPr lang="en-US" altLang="zh-CN" dirty="0"/>
              <a:t>()</a:t>
            </a:r>
            <a:r>
              <a:rPr lang="zh-CN" altLang="en-US" dirty="0"/>
              <a:t>，返回路径的根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961B7-D19A-48B8-93A6-9A49B42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3EA1A-6496-4825-87F7-6FB85E68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66016"/>
            <a:ext cx="2856979" cy="1613353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3F5B6CCE-3B13-4F2F-B4C9-3ED66EA4DD5F}"/>
              </a:ext>
            </a:extLst>
          </p:cNvPr>
          <p:cNvSpPr txBox="1"/>
          <p:nvPr/>
        </p:nvSpPr>
        <p:spPr>
          <a:xfrm>
            <a:off x="3275856" y="5148286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Path</a:t>
            </a:r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因此可直接控制台输出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但以上方法的返回值不是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41ED61-733D-45D7-835C-829686427739}"/>
              </a:ext>
            </a:extLst>
          </p:cNvPr>
          <p:cNvSpPr txBox="1"/>
          <p:nvPr/>
        </p:nvSpPr>
        <p:spPr>
          <a:xfrm>
            <a:off x="6875326" y="4077072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路径自动转为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默认</a:t>
            </a:r>
            <a:r>
              <a:rPr lang="en-US" altLang="zh-CN" sz="1600" b="1" dirty="0">
                <a:solidFill>
                  <a:srgbClr val="FF0000"/>
                </a:solidFill>
              </a:rPr>
              <a:t>Win</a:t>
            </a:r>
            <a:r>
              <a:rPr lang="zh-CN" altLang="en-US" sz="1600" b="1" dirty="0">
                <a:solidFill>
                  <a:srgbClr val="FF0000"/>
                </a:solidFill>
              </a:rPr>
              <a:t>系统的正斜杠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98EFE4-F76B-43A5-A175-9E6A0CF6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2492896"/>
            <a:ext cx="5184576" cy="21007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35C782-94AB-4839-8ECE-F7E3318CBFE3}"/>
              </a:ext>
            </a:extLst>
          </p:cNvPr>
          <p:cNvSpPr txBox="1"/>
          <p:nvPr/>
        </p:nvSpPr>
        <p:spPr>
          <a:xfrm>
            <a:off x="6948264" y="2281241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不同文件系统的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具体实现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E51C5C-9972-4492-97FD-E4CA5695916B}"/>
              </a:ext>
            </a:extLst>
          </p:cNvPr>
          <p:cNvCxnSpPr/>
          <p:nvPr/>
        </p:nvCxnSpPr>
        <p:spPr>
          <a:xfrm flipH="1" flipV="1">
            <a:off x="2915816" y="3810452"/>
            <a:ext cx="1800200" cy="1337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54F26D-80FB-4714-B090-355F5A9820B8}"/>
              </a:ext>
            </a:extLst>
          </p:cNvPr>
          <p:cNvCxnSpPr>
            <a:cxnSpLocks/>
          </p:cNvCxnSpPr>
          <p:nvPr/>
        </p:nvCxnSpPr>
        <p:spPr>
          <a:xfrm flipV="1">
            <a:off x="3275856" y="3356992"/>
            <a:ext cx="2880320" cy="3265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3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headEnd type="arrow"/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rgbClr val="FF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6017</TotalTime>
  <Words>1547</Words>
  <Application>Microsoft Office PowerPoint</Application>
  <PresentationFormat>全屏显示(4:3)</PresentationFormat>
  <Paragraphs>177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Calibri</vt:lpstr>
      <vt:lpstr>Constantia</vt:lpstr>
      <vt:lpstr>Wingdings 2</vt:lpstr>
      <vt:lpstr>Lecture</vt:lpstr>
      <vt:lpstr>Java Programming</vt:lpstr>
      <vt:lpstr>What Is a Path?</vt:lpstr>
      <vt:lpstr>PowerPoint 演示文稿</vt:lpstr>
      <vt:lpstr>PowerPoint 演示文稿</vt:lpstr>
      <vt:lpstr>File I/O(Featuring NIO.2)</vt:lpstr>
      <vt:lpstr>Interface Path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Web开发技术</dc:title>
  <dc:creator>BO</dc:creator>
  <cp:lastModifiedBy>刘 思远</cp:lastModifiedBy>
  <cp:revision>1141</cp:revision>
  <dcterms:created xsi:type="dcterms:W3CDTF">2014-08-14T05:26:17Z</dcterms:created>
  <dcterms:modified xsi:type="dcterms:W3CDTF">2021-05-20T13:27:36Z</dcterms:modified>
</cp:coreProperties>
</file>