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315" r:id="rId3"/>
    <p:sldId id="353" r:id="rId4"/>
    <p:sldId id="354" r:id="rId5"/>
    <p:sldId id="318" r:id="rId6"/>
    <p:sldId id="319" r:id="rId7"/>
    <p:sldId id="355" r:id="rId8"/>
    <p:sldId id="321" r:id="rId9"/>
    <p:sldId id="322" r:id="rId10"/>
    <p:sldId id="32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646200-D802-4063-887C-70599B762ED5}">
          <p14:sldIdLst>
            <p14:sldId id="256"/>
            <p14:sldId id="315"/>
            <p14:sldId id="353"/>
            <p14:sldId id="354"/>
            <p14:sldId id="318"/>
            <p14:sldId id="319"/>
            <p14:sldId id="355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4" autoAdjust="0"/>
    <p:restoredTop sz="81520" autoAdjust="0"/>
  </p:normalViewPr>
  <p:slideViewPr>
    <p:cSldViewPr>
      <p:cViewPr varScale="1">
        <p:scale>
          <a:sx n="95" d="100"/>
          <a:sy n="95" d="100"/>
        </p:scale>
        <p:origin x="499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3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P11 </a:t>
            </a:r>
            <a:r>
              <a:rPr lang="en-US" altLang="zh-CN"/>
              <a:t>– Design Patterns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/>
              <a:t>Part11 </a:t>
            </a:r>
            <a:r>
              <a:rPr lang="en-US" altLang="zh-CN" sz="4800" dirty="0"/>
              <a:t>–</a:t>
            </a:r>
            <a:r>
              <a:rPr lang="en-US" altLang="zh-CN" dirty="0"/>
              <a:t>Design Patterns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1124745"/>
          <a:ext cx="8712968" cy="105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content</a:t>
                      </a:r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Design Patterns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理解</a:t>
                      </a:r>
                      <a:r>
                        <a:rPr lang="en-US" altLang="zh-CN" sz="1900" dirty="0"/>
                        <a:t>Builder</a:t>
                      </a:r>
                      <a:r>
                        <a:rPr lang="zh-CN" altLang="en-US" sz="1900" dirty="0"/>
                        <a:t>设计模式；理解</a:t>
                      </a:r>
                      <a:r>
                        <a:rPr lang="en-US" altLang="zh-CN" sz="1900" dirty="0"/>
                        <a:t>Java</a:t>
                      </a:r>
                      <a:r>
                        <a:rPr lang="zh-CN" altLang="en-US" sz="1900" dirty="0"/>
                        <a:t>类的种类；理解单例设计模式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48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86" y="3292825"/>
            <a:ext cx="529555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 Patterns: Builder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设计一个包含若干必选属性，以及许多可选属性对象的构造的方法</a:t>
            </a:r>
            <a:endParaRPr lang="en-US" altLang="zh-CN" dirty="0"/>
          </a:p>
          <a:p>
            <a:pPr lvl="1"/>
            <a:r>
              <a:rPr lang="zh-CN" altLang="en-US" dirty="0"/>
              <a:t>通过提供多个构造函数？排列组合提供可选属性</a:t>
            </a:r>
            <a:endParaRPr lang="en-US" altLang="zh-CN" dirty="0"/>
          </a:p>
          <a:p>
            <a:pPr lvl="1"/>
            <a:r>
              <a:rPr lang="zh-CN" altLang="en-US" dirty="0"/>
              <a:t>通过调用属性</a:t>
            </a:r>
            <a:r>
              <a:rPr lang="en-US" altLang="zh-CN" dirty="0"/>
              <a:t>setter</a:t>
            </a:r>
            <a:r>
              <a:rPr lang="zh-CN" altLang="en-US" dirty="0"/>
              <a:t>方法？对象的创建过程被分割</a:t>
            </a:r>
            <a:endParaRPr lang="en-US" altLang="zh-CN" dirty="0"/>
          </a:p>
          <a:p>
            <a:pPr lvl="1"/>
            <a:r>
              <a:rPr lang="zh-CN" altLang="en-US" dirty="0"/>
              <a:t>通过静态工厂类？过多的方法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090" y="4077072"/>
            <a:ext cx="30796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模拟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构造一个</a:t>
            </a:r>
            <a:r>
              <a:rPr lang="en-US" altLang="zh-CN" sz="1600" b="1" dirty="0">
                <a:solidFill>
                  <a:srgbClr val="FF0000"/>
                </a:solidFill>
              </a:rPr>
              <a:t>http</a:t>
            </a:r>
            <a:r>
              <a:rPr lang="zh-CN" altLang="en-US" sz="1600" b="1" dirty="0">
                <a:solidFill>
                  <a:srgbClr val="FF0000"/>
                </a:solidFill>
              </a:rPr>
              <a:t>处理对象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必须指定请求地址以及请求端口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可以指定是否基于主线程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指定缓存路径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指定请求拦截器</a:t>
            </a:r>
          </a:p>
        </p:txBody>
      </p:sp>
    </p:spTree>
    <p:extLst>
      <p:ext uri="{BB962C8B-B14F-4D97-AF65-F5344CB8AC3E}">
        <p14:creationId xmlns:p14="http://schemas.microsoft.com/office/powerpoint/2010/main" val="217814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" y="0"/>
            <a:ext cx="5000625" cy="66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7984" y="1916832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提供基于必选项的构造函数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8" y="3406689"/>
            <a:ext cx="3730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为每一个可选属性提供同名的添加方法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并继续返回</a:t>
            </a:r>
            <a:r>
              <a:rPr lang="en-US" altLang="zh-CN" sz="1600" b="1" dirty="0">
                <a:solidFill>
                  <a:srgbClr val="FF0000"/>
                </a:solidFill>
              </a:rPr>
              <a:t>builder</a:t>
            </a:r>
            <a:r>
              <a:rPr lang="zh-CN" altLang="en-US" sz="1600" b="1" dirty="0">
                <a:solidFill>
                  <a:srgbClr val="FF0000"/>
                </a:solidFill>
              </a:rPr>
              <a:t>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供后续属性添加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404664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>
                <a:solidFill>
                  <a:srgbClr val="FF0000"/>
                </a:solidFill>
              </a:rPr>
              <a:t>Builder</a:t>
            </a:r>
            <a:r>
              <a:rPr lang="zh-CN" altLang="en-US" sz="1600" b="1" dirty="0">
                <a:solidFill>
                  <a:srgbClr val="FF0000"/>
                </a:solidFill>
              </a:rPr>
              <a:t>模式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5877273"/>
            <a:ext cx="3381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提供转为指定对象的方法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并将封装好所需属性的</a:t>
            </a:r>
            <a:r>
              <a:rPr lang="en-US" altLang="zh-CN" sz="1600" b="1" dirty="0">
                <a:solidFill>
                  <a:srgbClr val="FF0000"/>
                </a:solidFill>
              </a:rPr>
              <a:t>builder</a:t>
            </a:r>
            <a:r>
              <a:rPr lang="zh-CN" altLang="en-US" sz="1600" b="1" dirty="0">
                <a:solidFill>
                  <a:srgbClr val="FF0000"/>
                </a:solidFill>
              </a:rPr>
              <a:t>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传入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" y="0"/>
            <a:ext cx="4577912" cy="46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1340768"/>
            <a:ext cx="29674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仅提供私有构造函数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防止外部创建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只能基于</a:t>
            </a:r>
            <a:r>
              <a:rPr lang="en-US" altLang="zh-CN" sz="1600" b="1" dirty="0">
                <a:solidFill>
                  <a:srgbClr val="FF0000"/>
                </a:solidFill>
              </a:rPr>
              <a:t>builder</a:t>
            </a:r>
            <a:r>
              <a:rPr lang="zh-CN" altLang="en-US" sz="1600" b="1" dirty="0">
                <a:solidFill>
                  <a:srgbClr val="FF0000"/>
                </a:solidFill>
              </a:rPr>
              <a:t>中封装的属性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真正构造所需对象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" y="5013176"/>
            <a:ext cx="7704856" cy="113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84" y="4653136"/>
            <a:ext cx="416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4342598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Builder</a:t>
            </a:r>
            <a:r>
              <a:rPr lang="zh-CN" altLang="en-US" sz="1600" b="1" dirty="0">
                <a:solidFill>
                  <a:srgbClr val="FF0000"/>
                </a:solidFill>
              </a:rPr>
              <a:t>为内部类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1067" y="5568884"/>
            <a:ext cx="3381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先构造</a:t>
            </a:r>
            <a:r>
              <a:rPr lang="en-US" altLang="zh-CN" sz="1600" b="1" dirty="0">
                <a:solidFill>
                  <a:srgbClr val="FF0000"/>
                </a:solidFill>
              </a:rPr>
              <a:t>builder</a:t>
            </a:r>
            <a:r>
              <a:rPr lang="zh-CN" altLang="en-US" sz="1600" b="1" dirty="0">
                <a:solidFill>
                  <a:srgbClr val="FF0000"/>
                </a:solidFill>
              </a:rPr>
              <a:t>对象，写出必选参数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可选的参数调用方法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最后转为指定对象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2742017"/>
            <a:ext cx="261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且每个属性仅有</a:t>
            </a:r>
            <a:r>
              <a:rPr lang="en-US" altLang="zh-CN" sz="1600" b="1" dirty="0">
                <a:solidFill>
                  <a:srgbClr val="FF0000"/>
                </a:solidFill>
              </a:rPr>
              <a:t>getter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通过</a:t>
            </a:r>
            <a:r>
              <a:rPr lang="en-US" altLang="zh-CN" sz="1600" b="1" dirty="0">
                <a:solidFill>
                  <a:srgbClr val="FF0000"/>
                </a:solidFill>
              </a:rPr>
              <a:t>Builder</a:t>
            </a:r>
            <a:r>
              <a:rPr lang="zh-CN" altLang="en-US" sz="1600" b="1" dirty="0">
                <a:solidFill>
                  <a:srgbClr val="FF0000"/>
                </a:solidFill>
              </a:rPr>
              <a:t>往里装</a:t>
            </a:r>
          </a:p>
        </p:txBody>
      </p:sp>
    </p:spTree>
    <p:extLst>
      <p:ext uri="{BB962C8B-B14F-4D97-AF65-F5344CB8AC3E}">
        <p14:creationId xmlns:p14="http://schemas.microsoft.com/office/powerpoint/2010/main" val="212913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8295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Builder</a:t>
            </a:r>
            <a:r>
              <a:rPr lang="zh-CN" altLang="en-US" dirty="0"/>
              <a:t>模式，适合于有多种选择属性的复杂对象的构造</a:t>
            </a:r>
            <a:endParaRPr lang="en-US" altLang="zh-CN" dirty="0"/>
          </a:p>
          <a:p>
            <a:r>
              <a:rPr lang="zh-CN" altLang="en-US" dirty="0"/>
              <a:t>为属性复杂的类设计一个内部</a:t>
            </a:r>
            <a:r>
              <a:rPr lang="en-US" altLang="zh-CN" dirty="0"/>
              <a:t>Builder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先创建</a:t>
            </a:r>
            <a:r>
              <a:rPr lang="en-US" altLang="zh-CN" dirty="0"/>
              <a:t>builder</a:t>
            </a:r>
            <a:r>
              <a:rPr lang="zh-CN" altLang="en-US" dirty="0"/>
              <a:t>对象并添加属性，后在类的内部转为对象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0" y="56295"/>
            <a:ext cx="7488832" cy="160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1" y="2104793"/>
            <a:ext cx="6155581" cy="170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71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 Patterns: Singleton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在应用的领域设计中，</a:t>
            </a:r>
            <a:r>
              <a:rPr lang="en-US" altLang="zh-CN" dirty="0"/>
              <a:t>Java</a:t>
            </a:r>
            <a:r>
              <a:rPr lang="zh-CN" altLang="en-US" dirty="0"/>
              <a:t>更适合基于贫血模型</a:t>
            </a:r>
            <a:r>
              <a:rPr lang="en-US" altLang="zh-CN" dirty="0"/>
              <a:t>(Anemic Domain Model)</a:t>
            </a:r>
            <a:r>
              <a:rPr lang="zh-CN" altLang="en-US" dirty="0"/>
              <a:t>的设计与开发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用于封装数据的类：</a:t>
            </a:r>
            <a:endParaRPr lang="en-US" altLang="zh-CN" dirty="0"/>
          </a:p>
          <a:p>
            <a:pPr lvl="1"/>
            <a:r>
              <a:rPr lang="zh-CN" altLang="en-US" dirty="0"/>
              <a:t>用户</a:t>
            </a:r>
            <a:r>
              <a:rPr lang="en-US" altLang="zh-CN" dirty="0"/>
              <a:t>/</a:t>
            </a:r>
            <a:r>
              <a:rPr lang="zh-CN" altLang="en-US" dirty="0"/>
              <a:t>学生</a:t>
            </a:r>
            <a:r>
              <a:rPr lang="en-US" altLang="zh-CN" dirty="0"/>
              <a:t>/</a:t>
            </a:r>
            <a:r>
              <a:rPr lang="zh-CN" altLang="en-US" dirty="0"/>
              <a:t>班级</a:t>
            </a:r>
            <a:r>
              <a:rPr lang="en-US" altLang="zh-CN" dirty="0"/>
              <a:t>/</a:t>
            </a:r>
            <a:r>
              <a:rPr lang="zh-CN" altLang="en-US" dirty="0"/>
              <a:t>订单</a:t>
            </a:r>
            <a:r>
              <a:rPr lang="en-US" altLang="zh-CN" dirty="0"/>
              <a:t>/</a:t>
            </a:r>
            <a:r>
              <a:rPr lang="zh-CN" altLang="en-US" dirty="0"/>
              <a:t>地址</a:t>
            </a:r>
            <a:r>
              <a:rPr lang="en-US" altLang="zh-CN" dirty="0"/>
              <a:t>/</a:t>
            </a:r>
            <a:r>
              <a:rPr lang="zh-CN" altLang="en-US" dirty="0"/>
              <a:t>课程等</a:t>
            </a:r>
            <a:r>
              <a:rPr lang="en-US" altLang="zh-CN" dirty="0"/>
              <a:t>(Entity</a:t>
            </a:r>
            <a:r>
              <a:rPr lang="zh-CN" altLang="en-US" dirty="0"/>
              <a:t>实体类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封装保存数据</a:t>
            </a:r>
            <a:r>
              <a:rPr lang="en-US" altLang="zh-CN" dirty="0"/>
              <a:t>(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  <a:r>
              <a:rPr lang="zh-CN" altLang="en-US" dirty="0"/>
              <a:t>，但并不包含任何数据的业务操作</a:t>
            </a:r>
            <a:endParaRPr lang="en-US" altLang="zh-CN" dirty="0"/>
          </a:p>
          <a:p>
            <a:r>
              <a:rPr lang="zh-CN" altLang="en-US" dirty="0"/>
              <a:t>用于提供服务的类：</a:t>
            </a:r>
            <a:endParaRPr lang="en-US" altLang="zh-CN" dirty="0"/>
          </a:p>
          <a:p>
            <a:pPr lvl="1"/>
            <a:r>
              <a:rPr lang="zh-CN" altLang="en-US" dirty="0"/>
              <a:t>具有主函数的程序入口类，辅助工具类，业务逻辑类</a:t>
            </a:r>
            <a:r>
              <a:rPr lang="en-US" altLang="zh-CN" dirty="0"/>
              <a:t>(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  <a:r>
              <a:rPr lang="zh-CN" altLang="en-US" dirty="0"/>
              <a:t>，数据持久化类</a:t>
            </a:r>
            <a:r>
              <a:rPr lang="en-US" altLang="zh-CN" dirty="0"/>
              <a:t>(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无需保存操作状态，用于操作</a:t>
            </a:r>
            <a:r>
              <a:rPr lang="en-US" altLang="zh-CN" dirty="0"/>
              <a:t>(</a:t>
            </a:r>
            <a:r>
              <a:rPr lang="zh-CN" altLang="en-US" dirty="0"/>
              <a:t>行为</a:t>
            </a:r>
            <a:r>
              <a:rPr lang="en-US" altLang="zh-CN" dirty="0"/>
              <a:t>)</a:t>
            </a:r>
            <a:r>
              <a:rPr lang="zh-CN" altLang="en-US" dirty="0"/>
              <a:t>保存在实体对象中的数据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39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3457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" y="908720"/>
            <a:ext cx="49434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7479" y="640547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62960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760" y="2276872"/>
            <a:ext cx="3599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104" y="1412776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提供组件的实现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但对外隐藏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仅包内可见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128" y="3645025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对外提供组件工厂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创建单例组件对象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静态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6128" y="293222"/>
            <a:ext cx="240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提供对外服务组件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接口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A6E9B-3D28-47CC-9146-605F6A00A023}"/>
              </a:ext>
            </a:extLst>
          </p:cNvPr>
          <p:cNvSpPr txBox="1"/>
          <p:nvPr/>
        </p:nvSpPr>
        <p:spPr>
          <a:xfrm>
            <a:off x="3275856" y="278092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工厂模式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7889B0-F380-4F1A-B30B-3513C7914D9E}"/>
              </a:ext>
            </a:extLst>
          </p:cNvPr>
          <p:cNvSpPr txBox="1"/>
          <p:nvPr/>
        </p:nvSpPr>
        <p:spPr>
          <a:xfrm>
            <a:off x="6444208" y="3212976"/>
            <a:ext cx="147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单例模式</a:t>
            </a:r>
          </a:p>
        </p:txBody>
      </p:sp>
    </p:spTree>
    <p:extLst>
      <p:ext uri="{BB962C8B-B14F-4D97-AF65-F5344CB8AC3E}">
        <p14:creationId xmlns:p14="http://schemas.microsoft.com/office/powerpoint/2010/main" val="282636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7131" y="3384416"/>
            <a:ext cx="3079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使用时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外界只能通过提供的组件工厂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获取组件的单例对象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从而使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使用者无需关心组件的具体实现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41" y="2276872"/>
            <a:ext cx="238655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24" y="127827"/>
            <a:ext cx="7075947" cy="152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50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296"/>
            <a:ext cx="4933950" cy="230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" y="2492897"/>
            <a:ext cx="65151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6178" y="112474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仅暴露接口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65479" y="4581129"/>
            <a:ext cx="1838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工厂的创建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工厂中组件的创建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均对外隐藏</a:t>
            </a:r>
          </a:p>
        </p:txBody>
      </p:sp>
    </p:spTree>
    <p:extLst>
      <p:ext uri="{BB962C8B-B14F-4D97-AF65-F5344CB8AC3E}">
        <p14:creationId xmlns:p14="http://schemas.microsoft.com/office/powerpoint/2010/main" val="2131163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5902</TotalTime>
  <Words>453</Words>
  <Application>Microsoft Office PowerPoint</Application>
  <PresentationFormat>全屏显示(4:3)</PresentationFormat>
  <Paragraphs>88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Calibri</vt:lpstr>
      <vt:lpstr>Constantia</vt:lpstr>
      <vt:lpstr>Wingdings 2</vt:lpstr>
      <vt:lpstr>Lecture</vt:lpstr>
      <vt:lpstr>Java Programming</vt:lpstr>
      <vt:lpstr>Design Patterns: Builder Pattern</vt:lpstr>
      <vt:lpstr>PowerPoint 演示文稿</vt:lpstr>
      <vt:lpstr>PowerPoint 演示文稿</vt:lpstr>
      <vt:lpstr>PowerPoint 演示文稿</vt:lpstr>
      <vt:lpstr>Design Patterns: Singleton Pattern</vt:lpstr>
      <vt:lpstr>PowerPoint 演示文稿</vt:lpstr>
      <vt:lpstr>PowerPoint 演示文稿</vt:lpstr>
      <vt:lpstr>PowerPoint 演示文稿</vt:lpstr>
      <vt:lpstr>Part11 –Design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刘 思远</cp:lastModifiedBy>
  <cp:revision>1135</cp:revision>
  <dcterms:created xsi:type="dcterms:W3CDTF">2014-08-14T05:26:17Z</dcterms:created>
  <dcterms:modified xsi:type="dcterms:W3CDTF">2021-05-14T03:25:34Z</dcterms:modified>
</cp:coreProperties>
</file>