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4"/>
  </p:notesMasterIdLst>
  <p:sldIdLst>
    <p:sldId id="256" r:id="rId2"/>
    <p:sldId id="365" r:id="rId3"/>
    <p:sldId id="366" r:id="rId4"/>
    <p:sldId id="326" r:id="rId5"/>
    <p:sldId id="327" r:id="rId6"/>
    <p:sldId id="330" r:id="rId7"/>
    <p:sldId id="389" r:id="rId8"/>
    <p:sldId id="331" r:id="rId9"/>
    <p:sldId id="333" r:id="rId10"/>
    <p:sldId id="370" r:id="rId11"/>
    <p:sldId id="335" r:id="rId12"/>
    <p:sldId id="353" r:id="rId13"/>
    <p:sldId id="372" r:id="rId14"/>
    <p:sldId id="354" r:id="rId15"/>
    <p:sldId id="373" r:id="rId16"/>
    <p:sldId id="356" r:id="rId17"/>
    <p:sldId id="374" r:id="rId18"/>
    <p:sldId id="357" r:id="rId19"/>
    <p:sldId id="375" r:id="rId20"/>
    <p:sldId id="376" r:id="rId21"/>
    <p:sldId id="361" r:id="rId22"/>
    <p:sldId id="380" r:id="rId23"/>
    <p:sldId id="382" r:id="rId24"/>
    <p:sldId id="383" r:id="rId25"/>
    <p:sldId id="384" r:id="rId26"/>
    <p:sldId id="385" r:id="rId27"/>
    <p:sldId id="386" r:id="rId28"/>
    <p:sldId id="337" r:id="rId29"/>
    <p:sldId id="378" r:id="rId30"/>
    <p:sldId id="387" r:id="rId31"/>
    <p:sldId id="367" r:id="rId32"/>
    <p:sldId id="364"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1646200-D802-4063-887C-70599B762ED5}">
          <p14:sldIdLst>
            <p14:sldId id="256"/>
            <p14:sldId id="365"/>
            <p14:sldId id="366"/>
            <p14:sldId id="326"/>
            <p14:sldId id="327"/>
            <p14:sldId id="330"/>
            <p14:sldId id="389"/>
            <p14:sldId id="331"/>
            <p14:sldId id="333"/>
            <p14:sldId id="370"/>
            <p14:sldId id="335"/>
            <p14:sldId id="353"/>
            <p14:sldId id="372"/>
            <p14:sldId id="354"/>
            <p14:sldId id="373"/>
            <p14:sldId id="356"/>
            <p14:sldId id="374"/>
            <p14:sldId id="357"/>
            <p14:sldId id="375"/>
            <p14:sldId id="376"/>
            <p14:sldId id="361"/>
            <p14:sldId id="380"/>
            <p14:sldId id="382"/>
            <p14:sldId id="383"/>
            <p14:sldId id="384"/>
            <p14:sldId id="385"/>
            <p14:sldId id="386"/>
            <p14:sldId id="337"/>
            <p14:sldId id="378"/>
            <p14:sldId id="387"/>
            <p14:sldId id="367"/>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1520" autoAdjust="0"/>
  </p:normalViewPr>
  <p:slideViewPr>
    <p:cSldViewPr>
      <p:cViewPr varScale="1">
        <p:scale>
          <a:sx n="95" d="100"/>
          <a:sy n="95" d="100"/>
        </p:scale>
        <p:origin x="111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2021/5/17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extLst>
      <p:ext uri="{BB962C8B-B14F-4D97-AF65-F5344CB8AC3E}">
        <p14:creationId xmlns:p14="http://schemas.microsoft.com/office/powerpoint/2010/main" val="345574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extLst>
      <p:ext uri="{BB962C8B-B14F-4D97-AF65-F5344CB8AC3E}">
        <p14:creationId xmlns:p14="http://schemas.microsoft.com/office/powerpoint/2010/main" val="340615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2021/5/17</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2021/5/17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2021/5/17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2021/5/17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2021/5/17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2021/5/17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2021/5/17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2021/5/17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2021/5/17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2021/5/17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2021/5/17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2021/5/17</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P12 – Date &amp; Time</a:t>
            </a:r>
            <a:endParaRPr lang="zh-CN" altLang="en-US" dirty="0"/>
          </a:p>
        </p:txBody>
      </p:sp>
    </p:spTree>
    <p:extLst>
      <p:ext uri="{BB962C8B-B14F-4D97-AF65-F5344CB8AC3E}">
        <p14:creationId xmlns:p14="http://schemas.microsoft.com/office/powerpoint/2010/main" val="9689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0" y="1122958"/>
            <a:ext cx="4587270"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387" y="1122958"/>
            <a:ext cx="1047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8204" y="2814100"/>
            <a:ext cx="13430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579997" y="2077627"/>
            <a:ext cx="2252540" cy="584775"/>
          </a:xfrm>
          <a:prstGeom prst="rect">
            <a:avLst/>
          </a:prstGeom>
          <a:noFill/>
        </p:spPr>
        <p:txBody>
          <a:bodyPr wrap="none" rtlCol="0">
            <a:spAutoFit/>
          </a:bodyPr>
          <a:lstStyle/>
          <a:p>
            <a:r>
              <a:rPr lang="en-US" altLang="zh-CN" sz="1600" b="1" dirty="0">
                <a:solidFill>
                  <a:srgbClr val="FF0000"/>
                </a:solidFill>
              </a:rPr>
              <a:t>of()</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基于指定参数创建实例</a:t>
            </a:r>
          </a:p>
        </p:txBody>
      </p:sp>
      <p:cxnSp>
        <p:nvCxnSpPr>
          <p:cNvPr id="9" name="直接箭头连接符 8"/>
          <p:cNvCxnSpPr>
            <a:stCxn id="8" idx="1"/>
          </p:cNvCxnSpPr>
          <p:nvPr/>
        </p:nvCxnSpPr>
        <p:spPr>
          <a:xfrm flipH="1" flipV="1">
            <a:off x="3789988" y="1738080"/>
            <a:ext cx="790009" cy="6319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1"/>
          </p:cNvCxnSpPr>
          <p:nvPr/>
        </p:nvCxnSpPr>
        <p:spPr>
          <a:xfrm flipH="1">
            <a:off x="2853883" y="2370015"/>
            <a:ext cx="1726114" cy="4440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4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996952"/>
            <a:ext cx="7596336" cy="2650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normAutofit fontScale="90000"/>
          </a:bodyPr>
          <a:lstStyle/>
          <a:p>
            <a:r>
              <a:rPr lang="en-US" altLang="zh-CN" dirty="0" err="1"/>
              <a:t>LocalDate</a:t>
            </a:r>
            <a:endParaRPr lang="zh-CN" altLang="en-US" dirty="0"/>
          </a:p>
        </p:txBody>
      </p:sp>
      <p:sp>
        <p:nvSpPr>
          <p:cNvPr id="3" name="内容占位符 2"/>
          <p:cNvSpPr>
            <a:spLocks noGrp="1"/>
          </p:cNvSpPr>
          <p:nvPr>
            <p:ph idx="1"/>
          </p:nvPr>
        </p:nvSpPr>
        <p:spPr/>
        <p:txBody>
          <a:bodyPr/>
          <a:lstStyle/>
          <a:p>
            <a:r>
              <a:rPr lang="en-US" altLang="zh-CN" dirty="0" err="1"/>
              <a:t>java.time.LocalDate</a:t>
            </a:r>
            <a:r>
              <a:rPr lang="zh-CN" altLang="en-US" dirty="0"/>
              <a:t>类，表示日历中的年月日，即没有时间的日期</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735357"/>
            <a:ext cx="67818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475656" y="2547116"/>
            <a:ext cx="4054315"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5" name="TextBox 14"/>
          <p:cNvSpPr txBox="1"/>
          <p:nvPr/>
        </p:nvSpPr>
        <p:spPr>
          <a:xfrm>
            <a:off x="4932040" y="3204787"/>
            <a:ext cx="2212465" cy="830997"/>
          </a:xfrm>
          <a:prstGeom prst="rect">
            <a:avLst/>
          </a:prstGeom>
          <a:noFill/>
        </p:spPr>
        <p:txBody>
          <a:bodyPr wrap="none" rtlCol="0">
            <a:spAutoFit/>
          </a:bodyPr>
          <a:lstStyle/>
          <a:p>
            <a:r>
              <a:rPr lang="zh-CN" altLang="en-US" sz="1600" b="1" dirty="0">
                <a:solidFill>
                  <a:srgbClr val="FF0000"/>
                </a:solidFill>
              </a:rPr>
              <a:t>默认提供的方法</a:t>
            </a:r>
            <a:endParaRPr lang="en-US" altLang="zh-CN" sz="1600" b="1" dirty="0">
              <a:solidFill>
                <a:srgbClr val="FF0000"/>
              </a:solidFill>
            </a:endParaRPr>
          </a:p>
          <a:p>
            <a:r>
              <a:rPr lang="zh-CN" altLang="en-US" sz="1600" b="1" dirty="0">
                <a:solidFill>
                  <a:srgbClr val="FF0000"/>
                </a:solidFill>
              </a:rPr>
              <a:t>可以获取星期</a:t>
            </a:r>
            <a:r>
              <a:rPr lang="en-US" altLang="zh-CN" sz="1600" b="1" dirty="0">
                <a:solidFill>
                  <a:srgbClr val="FF0000"/>
                </a:solidFill>
              </a:rPr>
              <a:t>/</a:t>
            </a:r>
            <a:r>
              <a:rPr lang="zh-CN" altLang="en-US" sz="1600" b="1" dirty="0">
                <a:solidFill>
                  <a:srgbClr val="FF0000"/>
                </a:solidFill>
              </a:rPr>
              <a:t>月</a:t>
            </a:r>
            <a:r>
              <a:rPr lang="en-US" altLang="zh-CN" sz="1600" b="1" dirty="0">
                <a:solidFill>
                  <a:srgbClr val="FF0000"/>
                </a:solidFill>
              </a:rPr>
              <a:t>/</a:t>
            </a:r>
            <a:r>
              <a:rPr lang="zh-CN" altLang="en-US" sz="1600" b="1" dirty="0">
                <a:solidFill>
                  <a:srgbClr val="FF0000"/>
                </a:solidFill>
              </a:rPr>
              <a:t>年等</a:t>
            </a:r>
            <a:endParaRPr lang="en-US" altLang="zh-CN" sz="1600" b="1" dirty="0">
              <a:solidFill>
                <a:srgbClr val="FF0000"/>
              </a:solidFill>
            </a:endParaRPr>
          </a:p>
          <a:p>
            <a:r>
              <a:rPr lang="zh-CN" altLang="en-US" sz="1600" b="1" dirty="0">
                <a:solidFill>
                  <a:srgbClr val="FF0000"/>
                </a:solidFill>
              </a:rPr>
              <a:t>基本时间数据</a:t>
            </a:r>
          </a:p>
        </p:txBody>
      </p:sp>
      <p:cxnSp>
        <p:nvCxnSpPr>
          <p:cNvPr id="9" name="直接箭头连接符 8"/>
          <p:cNvCxnSpPr/>
          <p:nvPr/>
        </p:nvCxnSpPr>
        <p:spPr>
          <a:xfrm flipV="1">
            <a:off x="4932040" y="4005064"/>
            <a:ext cx="2592288"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632" y="5728900"/>
            <a:ext cx="2459328" cy="584775"/>
          </a:xfrm>
          <a:prstGeom prst="rect">
            <a:avLst/>
          </a:prstGeom>
          <a:noFill/>
        </p:spPr>
        <p:txBody>
          <a:bodyPr wrap="none" rtlCol="0">
            <a:spAutoFit/>
          </a:bodyPr>
          <a:lstStyle/>
          <a:p>
            <a:r>
              <a:rPr lang="zh-CN" altLang="en-US" sz="1600" b="1" dirty="0">
                <a:solidFill>
                  <a:srgbClr val="FF0000"/>
                </a:solidFill>
              </a:rPr>
              <a:t>该日是全年的第多少周？</a:t>
            </a:r>
            <a:endParaRPr lang="en-US" altLang="zh-CN" sz="1600" b="1" dirty="0">
              <a:solidFill>
                <a:srgbClr val="FF0000"/>
              </a:solidFill>
            </a:endParaRPr>
          </a:p>
          <a:p>
            <a:r>
              <a:rPr lang="zh-CN" altLang="en-US" sz="1600" b="1" dirty="0">
                <a:solidFill>
                  <a:srgbClr val="FF0000"/>
                </a:solidFill>
              </a:rPr>
              <a:t>该日是月中的第几周？</a:t>
            </a: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3264725"/>
            <a:ext cx="16764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196914" y="5369964"/>
            <a:ext cx="2666114" cy="1569660"/>
          </a:xfrm>
          <a:prstGeom prst="rect">
            <a:avLst/>
          </a:prstGeom>
          <a:noFill/>
        </p:spPr>
        <p:txBody>
          <a:bodyPr wrap="none" rtlCol="0">
            <a:spAutoFit/>
          </a:bodyPr>
          <a:lstStyle/>
          <a:p>
            <a:r>
              <a:rPr lang="zh-CN" altLang="en-US" sz="1600" b="1" dirty="0">
                <a:solidFill>
                  <a:srgbClr val="FF0000"/>
                </a:solidFill>
              </a:rPr>
              <a:t>日期相等</a:t>
            </a:r>
            <a:endParaRPr lang="en-US" altLang="zh-CN" sz="1600" b="1" dirty="0">
              <a:solidFill>
                <a:srgbClr val="FF0000"/>
              </a:solidFill>
            </a:endParaRPr>
          </a:p>
          <a:p>
            <a:r>
              <a:rPr lang="zh-CN" altLang="en-US" sz="1600" b="1" dirty="0">
                <a:solidFill>
                  <a:srgbClr val="FF0000"/>
                </a:solidFill>
              </a:rPr>
              <a:t>但每次基于原日期对象修改</a:t>
            </a:r>
            <a:endParaRPr lang="en-US" altLang="zh-CN" sz="1600" b="1" dirty="0">
              <a:solidFill>
                <a:srgbClr val="FF0000"/>
              </a:solidFill>
            </a:endParaRPr>
          </a:p>
          <a:p>
            <a:r>
              <a:rPr lang="zh-CN" altLang="en-US" sz="1600" b="1" dirty="0">
                <a:solidFill>
                  <a:srgbClr val="FF0000"/>
                </a:solidFill>
              </a:rPr>
              <a:t>均返回一个新日期对象</a:t>
            </a:r>
            <a:endParaRPr lang="en-US" altLang="zh-CN" sz="1600" b="1" dirty="0">
              <a:solidFill>
                <a:srgbClr val="FF0000"/>
              </a:solidFill>
            </a:endParaRPr>
          </a:p>
          <a:p>
            <a:r>
              <a:rPr lang="en-US" altLang="zh-CN" sz="1600" b="1" dirty="0">
                <a:solidFill>
                  <a:srgbClr val="FF0000"/>
                </a:solidFill>
              </a:rPr>
              <a:t>(</a:t>
            </a:r>
            <a:r>
              <a:rPr lang="zh-CN" altLang="en-US" sz="1600" b="1" dirty="0">
                <a:solidFill>
                  <a:srgbClr val="FF0000"/>
                </a:solidFill>
              </a:rPr>
              <a:t>对象的不可变性</a:t>
            </a:r>
            <a:r>
              <a:rPr lang="en-US" altLang="zh-CN" sz="1600" b="1" dirty="0">
                <a:solidFill>
                  <a:srgbClr val="FF0000"/>
                </a:solidFill>
              </a:rPr>
              <a:t>)</a:t>
            </a:r>
          </a:p>
          <a:p>
            <a:endParaRPr lang="en-US" altLang="zh-CN" sz="1600" b="1" dirty="0">
              <a:solidFill>
                <a:srgbClr val="FF0000"/>
              </a:solidFill>
            </a:endParaRPr>
          </a:p>
          <a:p>
            <a:r>
              <a:rPr lang="zh-CN" altLang="en-US" sz="1600" b="1" dirty="0">
                <a:solidFill>
                  <a:srgbClr val="FF0000"/>
                </a:solidFill>
              </a:rPr>
              <a:t>不是同一个对象</a:t>
            </a:r>
          </a:p>
        </p:txBody>
      </p:sp>
      <p:cxnSp>
        <p:nvCxnSpPr>
          <p:cNvPr id="14" name="直接箭头连接符 13"/>
          <p:cNvCxnSpPr/>
          <p:nvPr/>
        </p:nvCxnSpPr>
        <p:spPr>
          <a:xfrm flipV="1">
            <a:off x="3347864" y="5229200"/>
            <a:ext cx="4119736"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88024" y="4478368"/>
            <a:ext cx="1838965" cy="338554"/>
          </a:xfrm>
          <a:prstGeom prst="rect">
            <a:avLst/>
          </a:prstGeom>
          <a:noFill/>
        </p:spPr>
        <p:txBody>
          <a:bodyPr wrap="none" rtlCol="0">
            <a:spAutoFit/>
          </a:bodyPr>
          <a:lstStyle/>
          <a:p>
            <a:r>
              <a:rPr lang="zh-CN" altLang="en-US" sz="1600" b="1" dirty="0">
                <a:solidFill>
                  <a:srgbClr val="FF0000"/>
                </a:solidFill>
              </a:rPr>
              <a:t>可基于枚举及数字</a:t>
            </a:r>
          </a:p>
        </p:txBody>
      </p:sp>
    </p:spTree>
    <p:extLst>
      <p:ext uri="{BB962C8B-B14F-4D97-AF65-F5344CB8AC3E}">
        <p14:creationId xmlns:p14="http://schemas.microsoft.com/office/powerpoint/2010/main" val="47936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1"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TemporalField</a:t>
            </a:r>
            <a:endParaRPr lang="zh-CN" altLang="en-US" dirty="0"/>
          </a:p>
        </p:txBody>
      </p:sp>
      <p:sp>
        <p:nvSpPr>
          <p:cNvPr id="3" name="内容占位符 2"/>
          <p:cNvSpPr>
            <a:spLocks noGrp="1"/>
          </p:cNvSpPr>
          <p:nvPr>
            <p:ph idx="1"/>
          </p:nvPr>
        </p:nvSpPr>
        <p:spPr>
          <a:xfrm>
            <a:off x="457200" y="914400"/>
            <a:ext cx="4906888" cy="5410200"/>
          </a:xfrm>
        </p:spPr>
        <p:txBody>
          <a:bodyPr/>
          <a:lstStyle/>
          <a:p>
            <a:pPr marL="274320" lvl="1" indent="-274320">
              <a:buClr>
                <a:schemeClr val="accent3"/>
              </a:buClr>
              <a:buSzPct val="95000"/>
            </a:pPr>
            <a:r>
              <a:rPr lang="en-US" altLang="zh-CN" dirty="0" err="1"/>
              <a:t>java.time.temporal.TemporalField</a:t>
            </a:r>
            <a:r>
              <a:rPr lang="zh-CN" altLang="en-US" dirty="0"/>
              <a:t>接口。将时间划分为有意义的</a:t>
            </a:r>
            <a:r>
              <a:rPr lang="zh-CN" altLang="en-US" dirty="0">
                <a:solidFill>
                  <a:srgbClr val="FF0000"/>
                </a:solidFill>
              </a:rPr>
              <a:t>属性</a:t>
            </a:r>
            <a:r>
              <a:rPr lang="zh-CN" altLang="en-US" dirty="0"/>
              <a:t>。包括有用但不常用的，基本日期</a:t>
            </a:r>
            <a:r>
              <a:rPr lang="en-US" altLang="zh-CN" dirty="0"/>
              <a:t>/</a:t>
            </a:r>
            <a:r>
              <a:rPr lang="zh-CN" altLang="en-US" dirty="0"/>
              <a:t>时间段不包含的属性数据。接口的实现</a:t>
            </a:r>
            <a:endParaRPr lang="en-US" altLang="zh-CN" dirty="0"/>
          </a:p>
          <a:p>
            <a:pPr lvl="1"/>
            <a:r>
              <a:rPr lang="en-US" altLang="zh-CN" dirty="0" err="1">
                <a:solidFill>
                  <a:srgbClr val="FF0000"/>
                </a:solidFill>
              </a:rPr>
              <a:t>ChronoField</a:t>
            </a:r>
            <a:r>
              <a:rPr lang="zh-CN" altLang="en-US" dirty="0">
                <a:solidFill>
                  <a:srgbClr val="FF0000"/>
                </a:solidFill>
              </a:rPr>
              <a:t>枚举</a:t>
            </a:r>
            <a:endParaRPr lang="en-US" altLang="zh-CN" b="1" dirty="0">
              <a:solidFill>
                <a:srgbClr val="FF0000"/>
              </a:solidFill>
            </a:endParaRPr>
          </a:p>
          <a:p>
            <a:pPr lvl="1"/>
            <a:r>
              <a:rPr lang="en-US" altLang="zh-CN" dirty="0" err="1"/>
              <a:t>WeekFields</a:t>
            </a:r>
            <a:r>
              <a:rPr lang="zh-CN" altLang="en-US" dirty="0"/>
              <a:t>类，提供基于周的字段</a:t>
            </a:r>
            <a:endParaRPr lang="en-US" altLang="zh-CN" dirty="0"/>
          </a:p>
          <a:p>
            <a:pPr lvl="1"/>
            <a:r>
              <a:rPr lang="en-US" altLang="zh-CN" dirty="0" err="1"/>
              <a:t>ISOFields</a:t>
            </a:r>
            <a:r>
              <a:rPr lang="zh-CN" altLang="en-US" dirty="0"/>
              <a:t>类</a:t>
            </a:r>
            <a:endParaRPr lang="en-US" altLang="zh-CN" dirty="0"/>
          </a:p>
          <a:p>
            <a:endParaRPr lang="en-US" altLang="zh-CN" dirty="0"/>
          </a:p>
          <a:p>
            <a:r>
              <a:rPr lang="en-US" altLang="zh-CN" dirty="0">
                <a:solidFill>
                  <a:srgbClr val="FF0000"/>
                </a:solidFill>
              </a:rPr>
              <a:t>int get(</a:t>
            </a:r>
            <a:r>
              <a:rPr lang="en-US" altLang="zh-CN" dirty="0" err="1">
                <a:solidFill>
                  <a:srgbClr val="FF0000"/>
                </a:solidFill>
              </a:rPr>
              <a:t>TemporalField</a:t>
            </a:r>
            <a:r>
              <a:rPr lang="en-US" altLang="zh-CN" dirty="0">
                <a:solidFill>
                  <a:srgbClr val="FF0000"/>
                </a:solidFill>
              </a:rPr>
              <a:t> field)</a:t>
            </a:r>
            <a:r>
              <a:rPr lang="zh-CN" altLang="en-US" dirty="0">
                <a:solidFill>
                  <a:srgbClr val="FF0000"/>
                </a:solidFill>
              </a:rPr>
              <a:t>。获取指定单位数据</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692696"/>
            <a:ext cx="3409950" cy="587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a:extLst>
              <a:ext uri="{FF2B5EF4-FFF2-40B4-BE49-F238E27FC236}">
                <a16:creationId xmlns:a16="http://schemas.microsoft.com/office/drawing/2014/main" id="{20380A63-BC4C-4CA6-93D9-0496974FA8CC}"/>
              </a:ext>
            </a:extLst>
          </p:cNvPr>
          <p:cNvSpPr txBox="1"/>
          <p:nvPr/>
        </p:nvSpPr>
        <p:spPr>
          <a:xfrm>
            <a:off x="6120196" y="354142"/>
            <a:ext cx="1814664" cy="338554"/>
          </a:xfrm>
          <a:prstGeom prst="rect">
            <a:avLst/>
          </a:prstGeom>
          <a:noFill/>
        </p:spPr>
        <p:txBody>
          <a:bodyPr wrap="none" rtlCol="0">
            <a:spAutoFit/>
          </a:bodyPr>
          <a:lstStyle/>
          <a:p>
            <a:r>
              <a:rPr lang="en-US" altLang="zh-CN" sz="1600" b="1" dirty="0" err="1">
                <a:solidFill>
                  <a:srgbClr val="FF0000"/>
                </a:solidFill>
              </a:rPr>
              <a:t>ChronoField</a:t>
            </a:r>
            <a:r>
              <a:rPr lang="zh-CN" altLang="en-US" sz="1600" b="1" dirty="0">
                <a:solidFill>
                  <a:srgbClr val="FF0000"/>
                </a:solidFill>
              </a:rPr>
              <a:t>枚举</a:t>
            </a:r>
          </a:p>
        </p:txBody>
      </p:sp>
    </p:spTree>
    <p:extLst>
      <p:ext uri="{BB962C8B-B14F-4D97-AF65-F5344CB8AC3E}">
        <p14:creationId xmlns:p14="http://schemas.microsoft.com/office/powerpoint/2010/main" val="169330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3655"/>
            <a:ext cx="661035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675" y="1412776"/>
            <a:ext cx="29813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17376"/>
            <a:ext cx="74104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21059" y="3790641"/>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9" y="4675807"/>
            <a:ext cx="54006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5381" y="4583951"/>
            <a:ext cx="22574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712866" y="4349368"/>
            <a:ext cx="2252540" cy="338554"/>
          </a:xfrm>
          <a:prstGeom prst="rect">
            <a:avLst/>
          </a:prstGeom>
          <a:noFill/>
        </p:spPr>
        <p:txBody>
          <a:bodyPr wrap="none" rtlCol="0">
            <a:spAutoFit/>
          </a:bodyPr>
          <a:lstStyle/>
          <a:p>
            <a:r>
              <a:rPr lang="zh-CN" altLang="en-US" sz="1600" b="1" dirty="0">
                <a:solidFill>
                  <a:srgbClr val="FF0000"/>
                </a:solidFill>
              </a:rPr>
              <a:t>基于当前日期创建对象</a:t>
            </a:r>
          </a:p>
        </p:txBody>
      </p:sp>
      <p:cxnSp>
        <p:nvCxnSpPr>
          <p:cNvPr id="3" name="直接箭头连接符 2">
            <a:extLst>
              <a:ext uri="{FF2B5EF4-FFF2-40B4-BE49-F238E27FC236}">
                <a16:creationId xmlns:a16="http://schemas.microsoft.com/office/drawing/2014/main" id="{4345772D-04EE-40E2-9E07-110FED7374C7}"/>
              </a:ext>
            </a:extLst>
          </p:cNvPr>
          <p:cNvCxnSpPr>
            <a:cxnSpLocks/>
          </p:cNvCxnSpPr>
          <p:nvPr/>
        </p:nvCxnSpPr>
        <p:spPr>
          <a:xfrm flipH="1">
            <a:off x="1259632" y="407611"/>
            <a:ext cx="432048" cy="7891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18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TemporalUnit</a:t>
            </a:r>
            <a:endParaRPr lang="zh-CN" altLang="en-US" dirty="0"/>
          </a:p>
        </p:txBody>
      </p:sp>
      <p:sp>
        <p:nvSpPr>
          <p:cNvPr id="3" name="内容占位符 2"/>
          <p:cNvSpPr>
            <a:spLocks noGrp="1"/>
          </p:cNvSpPr>
          <p:nvPr>
            <p:ph idx="1"/>
          </p:nvPr>
        </p:nvSpPr>
        <p:spPr/>
        <p:txBody>
          <a:bodyPr/>
          <a:lstStyle/>
          <a:p>
            <a:r>
              <a:rPr lang="en-US" altLang="zh-CN" dirty="0" err="1"/>
              <a:t>java.time.temporal.TemporalUnit</a:t>
            </a:r>
            <a:r>
              <a:rPr lang="zh-CN" altLang="en-US" dirty="0"/>
              <a:t>接口。时间单位，如世纪</a:t>
            </a:r>
            <a:r>
              <a:rPr lang="en-US" altLang="zh-CN" dirty="0"/>
              <a:t>/</a:t>
            </a:r>
            <a:r>
              <a:rPr lang="zh-CN" altLang="en-US" dirty="0"/>
              <a:t>年</a:t>
            </a:r>
            <a:r>
              <a:rPr lang="en-US" altLang="zh-CN" dirty="0"/>
              <a:t>/</a:t>
            </a:r>
            <a:r>
              <a:rPr lang="zh-CN" altLang="en-US" dirty="0"/>
              <a:t>月</a:t>
            </a:r>
            <a:r>
              <a:rPr lang="en-US" altLang="zh-CN" dirty="0"/>
              <a:t>/</a:t>
            </a:r>
            <a:r>
              <a:rPr lang="zh-CN" altLang="en-US" dirty="0"/>
              <a:t>日</a:t>
            </a:r>
            <a:r>
              <a:rPr lang="en-US" altLang="zh-CN" dirty="0"/>
              <a:t>/</a:t>
            </a:r>
            <a:r>
              <a:rPr lang="zh-CN" altLang="en-US" dirty="0"/>
              <a:t>小时</a:t>
            </a:r>
            <a:r>
              <a:rPr lang="en-US" altLang="zh-CN" dirty="0"/>
              <a:t>/</a:t>
            </a:r>
            <a:r>
              <a:rPr lang="zh-CN" altLang="en-US" dirty="0"/>
              <a:t>分钟</a:t>
            </a:r>
            <a:r>
              <a:rPr lang="en-US" altLang="zh-CN" dirty="0"/>
              <a:t>/</a:t>
            </a:r>
            <a:r>
              <a:rPr lang="zh-CN" altLang="en-US" dirty="0"/>
              <a:t>秒。</a:t>
            </a:r>
            <a:endParaRPr lang="en-US" altLang="zh-CN" dirty="0"/>
          </a:p>
          <a:p>
            <a:r>
              <a:rPr lang="en-US" altLang="zh-CN" dirty="0" err="1">
                <a:solidFill>
                  <a:srgbClr val="FF0000"/>
                </a:solidFill>
              </a:rPr>
              <a:t>ChronoUnit</a:t>
            </a:r>
            <a:r>
              <a:rPr lang="zh-CN" altLang="en-US" dirty="0">
                <a:solidFill>
                  <a:srgbClr val="FF0000"/>
                </a:solidFill>
              </a:rPr>
              <a:t>枚举，实现了</a:t>
            </a:r>
            <a:r>
              <a:rPr lang="en-US" altLang="zh-CN" dirty="0" err="1">
                <a:solidFill>
                  <a:srgbClr val="FF0000"/>
                </a:solidFill>
              </a:rPr>
              <a:t>TemporalUnit</a:t>
            </a:r>
            <a:r>
              <a:rPr lang="zh-CN" altLang="en-US" dirty="0">
                <a:solidFill>
                  <a:srgbClr val="FF0000"/>
                </a:solidFill>
              </a:rPr>
              <a:t>接口</a:t>
            </a:r>
            <a:endParaRPr lang="en-US" altLang="zh-CN" dirty="0">
              <a:solidFill>
                <a:srgbClr val="FF0000"/>
              </a:solidFill>
            </a:endParaRPr>
          </a:p>
          <a:p>
            <a:pPr lvl="1"/>
            <a:r>
              <a:rPr lang="en-US" altLang="zh-CN" dirty="0"/>
              <a:t>YEARS</a:t>
            </a:r>
          </a:p>
          <a:p>
            <a:pPr lvl="1"/>
            <a:r>
              <a:rPr lang="en-US" altLang="zh-CN" dirty="0"/>
              <a:t>MONTHS</a:t>
            </a:r>
          </a:p>
          <a:p>
            <a:pPr lvl="1"/>
            <a:r>
              <a:rPr lang="en-US" altLang="zh-CN" dirty="0"/>
              <a:t>WEEKS</a:t>
            </a:r>
          </a:p>
          <a:p>
            <a:pPr lvl="1"/>
            <a:r>
              <a:rPr lang="en-US" altLang="zh-CN" dirty="0"/>
              <a:t>DAYS</a:t>
            </a:r>
          </a:p>
          <a:p>
            <a:pPr lvl="1"/>
            <a:r>
              <a:rPr lang="en-US" altLang="zh-CN" dirty="0"/>
              <a:t>HOURS</a:t>
            </a:r>
          </a:p>
          <a:p>
            <a:pPr lvl="1"/>
            <a:r>
              <a:rPr lang="en-US" altLang="zh-CN" dirty="0"/>
              <a:t>MINUTS</a:t>
            </a:r>
          </a:p>
          <a:p>
            <a:pPr lvl="1"/>
            <a:r>
              <a:rPr lang="en-US" altLang="zh-CN" dirty="0"/>
              <a:t>…………..</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Tree>
    <p:extLst>
      <p:ext uri="{BB962C8B-B14F-4D97-AF65-F5344CB8AC3E}">
        <p14:creationId xmlns:p14="http://schemas.microsoft.com/office/powerpoint/2010/main" val="403855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649881" cy="4226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362450"/>
            <a:ext cx="448627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15616" y="4057475"/>
            <a:ext cx="3712876"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6" name="TextBox 5"/>
          <p:cNvSpPr txBox="1"/>
          <p:nvPr/>
        </p:nvSpPr>
        <p:spPr>
          <a:xfrm>
            <a:off x="4828492" y="2293421"/>
            <a:ext cx="2228495" cy="830997"/>
          </a:xfrm>
          <a:prstGeom prst="rect">
            <a:avLst/>
          </a:prstGeom>
          <a:noFill/>
        </p:spPr>
        <p:txBody>
          <a:bodyPr wrap="none" rtlCol="0">
            <a:spAutoFit/>
          </a:bodyPr>
          <a:lstStyle/>
          <a:p>
            <a:r>
              <a:rPr lang="en-US" altLang="zh-CN" sz="1600" b="1" dirty="0">
                <a:solidFill>
                  <a:srgbClr val="FF0000"/>
                </a:solidFill>
              </a:rPr>
              <a:t>plus()/minus()</a:t>
            </a:r>
            <a:r>
              <a:rPr lang="zh-CN" altLang="en-US" sz="1600" b="1" dirty="0">
                <a:solidFill>
                  <a:srgbClr val="FF0000"/>
                </a:solidFill>
              </a:rPr>
              <a:t>等方法</a:t>
            </a:r>
            <a:endParaRPr lang="en-US" altLang="zh-CN" sz="1600" b="1" dirty="0">
              <a:solidFill>
                <a:srgbClr val="FF0000"/>
              </a:solidFill>
            </a:endParaRPr>
          </a:p>
          <a:p>
            <a:r>
              <a:rPr lang="zh-CN" altLang="en-US" sz="1600" b="1" dirty="0">
                <a:solidFill>
                  <a:srgbClr val="FF0000"/>
                </a:solidFill>
              </a:rPr>
              <a:t>参数</a:t>
            </a:r>
            <a:r>
              <a:rPr lang="en-US" altLang="zh-CN" sz="1600" b="1" dirty="0">
                <a:solidFill>
                  <a:srgbClr val="FF0000"/>
                </a:solidFill>
              </a:rPr>
              <a:t>1</a:t>
            </a:r>
            <a:r>
              <a:rPr lang="zh-CN" altLang="en-US" sz="1600" b="1" dirty="0">
                <a:solidFill>
                  <a:srgbClr val="FF0000"/>
                </a:solidFill>
              </a:rPr>
              <a:t>：数字</a:t>
            </a:r>
            <a:endParaRPr lang="en-US" altLang="zh-CN" sz="1600" b="1" dirty="0">
              <a:solidFill>
                <a:srgbClr val="FF0000"/>
              </a:solidFill>
            </a:endParaRPr>
          </a:p>
          <a:p>
            <a:r>
              <a:rPr lang="zh-CN" altLang="en-US" sz="1600" b="1" dirty="0">
                <a:solidFill>
                  <a:srgbClr val="FF0000"/>
                </a:solidFill>
              </a:rPr>
              <a:t>参数</a:t>
            </a:r>
            <a:r>
              <a:rPr lang="en-US" altLang="zh-CN" sz="1600" b="1" dirty="0">
                <a:solidFill>
                  <a:srgbClr val="FF0000"/>
                </a:solidFill>
              </a:rPr>
              <a:t>2</a:t>
            </a:r>
            <a:r>
              <a:rPr lang="zh-CN" altLang="en-US" sz="1600" b="1" dirty="0">
                <a:solidFill>
                  <a:srgbClr val="FF0000"/>
                </a:solidFill>
              </a:rPr>
              <a:t>：单位</a:t>
            </a:r>
          </a:p>
        </p:txBody>
      </p:sp>
      <p:sp>
        <p:nvSpPr>
          <p:cNvPr id="7" name="TextBox 6"/>
          <p:cNvSpPr txBox="1"/>
          <p:nvPr/>
        </p:nvSpPr>
        <p:spPr>
          <a:xfrm>
            <a:off x="3491880" y="3400994"/>
            <a:ext cx="1890261" cy="830997"/>
          </a:xfrm>
          <a:prstGeom prst="rect">
            <a:avLst/>
          </a:prstGeom>
          <a:noFill/>
        </p:spPr>
        <p:txBody>
          <a:bodyPr wrap="none" rtlCol="0">
            <a:spAutoFit/>
          </a:bodyPr>
          <a:lstStyle/>
          <a:p>
            <a:r>
              <a:rPr lang="zh-CN" altLang="en-US" sz="1600" b="1" dirty="0">
                <a:solidFill>
                  <a:srgbClr val="FF0000"/>
                </a:solidFill>
              </a:rPr>
              <a:t>直接提供操作单位</a:t>
            </a:r>
            <a:endParaRPr lang="en-US" altLang="zh-CN" sz="1600" b="1" dirty="0">
              <a:solidFill>
                <a:srgbClr val="FF0000"/>
              </a:solidFill>
            </a:endParaRPr>
          </a:p>
          <a:p>
            <a:r>
              <a:rPr lang="en-US" altLang="zh-CN" sz="1600" b="1" dirty="0" err="1">
                <a:solidFill>
                  <a:srgbClr val="FF0000"/>
                </a:solidFill>
              </a:rPr>
              <a:t>plusX</a:t>
            </a:r>
            <a:r>
              <a:rPr lang="en-US" altLang="zh-CN" sz="1600" b="1" dirty="0">
                <a:solidFill>
                  <a:srgbClr val="FF0000"/>
                </a:solidFill>
              </a:rPr>
              <a:t>()/</a:t>
            </a:r>
            <a:r>
              <a:rPr lang="en-US" altLang="zh-CN" sz="1600" b="1" dirty="0" err="1">
                <a:solidFill>
                  <a:srgbClr val="FF0000"/>
                </a:solidFill>
              </a:rPr>
              <a:t>minusX</a:t>
            </a:r>
            <a:r>
              <a:rPr lang="en-US" altLang="zh-CN" sz="1600" b="1" dirty="0">
                <a:solidFill>
                  <a:srgbClr val="FF0000"/>
                </a:solidFill>
              </a:rPr>
              <a:t>()</a:t>
            </a:r>
          </a:p>
          <a:p>
            <a:r>
              <a:rPr lang="zh-CN" altLang="en-US" sz="1600" b="1" dirty="0">
                <a:solidFill>
                  <a:srgbClr val="FF0000"/>
                </a:solidFill>
              </a:rPr>
              <a:t>方法</a:t>
            </a:r>
          </a:p>
        </p:txBody>
      </p:sp>
      <p:sp>
        <p:nvSpPr>
          <p:cNvPr id="2" name="文本框 1">
            <a:extLst>
              <a:ext uri="{FF2B5EF4-FFF2-40B4-BE49-F238E27FC236}">
                <a16:creationId xmlns:a16="http://schemas.microsoft.com/office/drawing/2014/main" id="{BDC21175-A4DC-4B05-AB9D-38504D95AF72}"/>
              </a:ext>
            </a:extLst>
          </p:cNvPr>
          <p:cNvSpPr txBox="1"/>
          <p:nvPr/>
        </p:nvSpPr>
        <p:spPr>
          <a:xfrm>
            <a:off x="3275856" y="139727"/>
            <a:ext cx="1890261" cy="338554"/>
          </a:xfrm>
          <a:prstGeom prst="rect">
            <a:avLst/>
          </a:prstGeom>
          <a:noFill/>
        </p:spPr>
        <p:txBody>
          <a:bodyPr wrap="square" rtlCol="0">
            <a:spAutoFit/>
          </a:bodyPr>
          <a:lstStyle/>
          <a:p>
            <a:r>
              <a:rPr lang="zh-CN" altLang="en-US" sz="1600" b="1" dirty="0">
                <a:solidFill>
                  <a:srgbClr val="FF0000"/>
                </a:solidFill>
              </a:rPr>
              <a:t>加了十年</a:t>
            </a:r>
          </a:p>
        </p:txBody>
      </p:sp>
    </p:spTree>
    <p:extLst>
      <p:ext uri="{BB962C8B-B14F-4D97-AF65-F5344CB8AC3E}">
        <p14:creationId xmlns:p14="http://schemas.microsoft.com/office/powerpoint/2010/main" val="1382619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412776"/>
            <a:ext cx="67532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normAutofit fontScale="90000"/>
          </a:bodyPr>
          <a:lstStyle/>
          <a:p>
            <a:r>
              <a:rPr lang="en-US" altLang="zh-CN" dirty="0" err="1"/>
              <a:t>LocalTime</a:t>
            </a:r>
            <a:endParaRPr lang="zh-CN" altLang="en-US" dirty="0"/>
          </a:p>
        </p:txBody>
      </p:sp>
      <p:sp>
        <p:nvSpPr>
          <p:cNvPr id="3" name="内容占位符 2"/>
          <p:cNvSpPr>
            <a:spLocks noGrp="1"/>
          </p:cNvSpPr>
          <p:nvPr>
            <p:ph idx="1"/>
          </p:nvPr>
        </p:nvSpPr>
        <p:spPr>
          <a:xfrm>
            <a:off x="467544" y="890496"/>
            <a:ext cx="8229600" cy="5410200"/>
          </a:xfrm>
        </p:spPr>
        <p:txBody>
          <a:bodyPr/>
          <a:lstStyle/>
          <a:p>
            <a:r>
              <a:rPr lang="en-US" altLang="zh-CN" dirty="0" err="1"/>
              <a:t>java.time.LocalTime</a:t>
            </a:r>
            <a:r>
              <a:rPr lang="zh-CN" altLang="en-US" dirty="0"/>
              <a:t>类。表示日期的时间</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7" name="TextBox 6"/>
          <p:cNvSpPr txBox="1"/>
          <p:nvPr/>
        </p:nvSpPr>
        <p:spPr>
          <a:xfrm>
            <a:off x="2768977" y="2791220"/>
            <a:ext cx="3029997"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4" y="3513981"/>
            <a:ext cx="685800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6311" y="3680668"/>
            <a:ext cx="10382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141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4664"/>
            <a:ext cx="679132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123728" y="3717032"/>
            <a:ext cx="4437433" cy="1077218"/>
          </a:xfrm>
          <a:prstGeom prst="rect">
            <a:avLst/>
          </a:prstGeom>
          <a:noFill/>
        </p:spPr>
        <p:txBody>
          <a:bodyPr wrap="none" rtlCol="0">
            <a:spAutoFit/>
          </a:bodyPr>
          <a:lstStyle/>
          <a:p>
            <a:r>
              <a:rPr lang="zh-CN" altLang="en-US" sz="1600" b="1" dirty="0">
                <a:solidFill>
                  <a:srgbClr val="FF0000"/>
                </a:solidFill>
              </a:rPr>
              <a:t>基于不同类型</a:t>
            </a:r>
            <a:r>
              <a:rPr lang="en-US" altLang="zh-CN" sz="1600" b="1" dirty="0">
                <a:solidFill>
                  <a:srgbClr val="FF0000"/>
                </a:solidFill>
              </a:rPr>
              <a:t>(</a:t>
            </a:r>
            <a:r>
              <a:rPr lang="zh-CN" altLang="en-US" sz="1600" b="1" dirty="0">
                <a:solidFill>
                  <a:srgbClr val="FF0000"/>
                </a:solidFill>
              </a:rPr>
              <a:t>日期</a:t>
            </a:r>
            <a:r>
              <a:rPr lang="en-US" altLang="zh-CN" sz="1600" b="1" dirty="0">
                <a:solidFill>
                  <a:srgbClr val="FF0000"/>
                </a:solidFill>
              </a:rPr>
              <a:t>/</a:t>
            </a:r>
            <a:r>
              <a:rPr lang="zh-CN" altLang="en-US" sz="1600" b="1" dirty="0">
                <a:solidFill>
                  <a:srgbClr val="FF0000"/>
                </a:solidFill>
              </a:rPr>
              <a:t>时间</a:t>
            </a:r>
            <a:r>
              <a:rPr lang="en-US" altLang="zh-CN" sz="1600" b="1" dirty="0">
                <a:solidFill>
                  <a:srgbClr val="FF0000"/>
                </a:solidFill>
              </a:rPr>
              <a:t>/</a:t>
            </a:r>
            <a:r>
              <a:rPr lang="zh-CN" altLang="en-US" sz="1600" b="1" dirty="0">
                <a:solidFill>
                  <a:srgbClr val="FF0000"/>
                </a:solidFill>
              </a:rPr>
              <a:t>日期时间</a:t>
            </a:r>
            <a:r>
              <a:rPr lang="en-US" altLang="zh-CN" sz="1600" b="1" dirty="0">
                <a:solidFill>
                  <a:srgbClr val="FF0000"/>
                </a:solidFill>
              </a:rPr>
              <a:t>)</a:t>
            </a:r>
            <a:r>
              <a:rPr lang="zh-CN" altLang="en-US" sz="1600" b="1" dirty="0">
                <a:solidFill>
                  <a:srgbClr val="FF0000"/>
                </a:solidFill>
              </a:rPr>
              <a:t>对象的操作</a:t>
            </a:r>
            <a:endParaRPr lang="en-US" altLang="zh-CN" sz="1600" b="1" dirty="0">
              <a:solidFill>
                <a:srgbClr val="FF0000"/>
              </a:solidFill>
            </a:endParaRPr>
          </a:p>
          <a:p>
            <a:r>
              <a:rPr lang="zh-CN" altLang="en-US" sz="1600" b="1" dirty="0">
                <a:solidFill>
                  <a:srgbClr val="FF0000"/>
                </a:solidFill>
              </a:rPr>
              <a:t>设计的抽象的</a:t>
            </a:r>
            <a:r>
              <a:rPr lang="en-US" altLang="zh-CN" sz="1600" b="1" dirty="0">
                <a:solidFill>
                  <a:srgbClr val="FF0000"/>
                </a:solidFill>
              </a:rPr>
              <a:t>plus()/minus()</a:t>
            </a:r>
            <a:r>
              <a:rPr lang="zh-CN" altLang="en-US" sz="1600" b="1" dirty="0">
                <a:solidFill>
                  <a:srgbClr val="FF0000"/>
                </a:solidFill>
              </a:rPr>
              <a:t>方法</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简单优雅利于理解</a:t>
            </a:r>
            <a:endParaRPr lang="en-US" altLang="zh-CN" sz="1600" b="1" dirty="0">
              <a:solidFill>
                <a:srgbClr val="FF0000"/>
              </a:solidFill>
            </a:endParaRP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21" y="1340768"/>
            <a:ext cx="72580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702550"/>
            <a:ext cx="10096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54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fade">
                                      <p:cBhvr>
                                        <p:cTn id="7" dur="500"/>
                                        <p:tgtEl>
                                          <p:spTgt spid="61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LocalDateTime</a:t>
            </a:r>
            <a:endParaRPr lang="zh-CN" altLang="en-US" dirty="0"/>
          </a:p>
        </p:txBody>
      </p:sp>
      <p:sp>
        <p:nvSpPr>
          <p:cNvPr id="3" name="内容占位符 2"/>
          <p:cNvSpPr>
            <a:spLocks noGrp="1"/>
          </p:cNvSpPr>
          <p:nvPr>
            <p:ph idx="1"/>
          </p:nvPr>
        </p:nvSpPr>
        <p:spPr/>
        <p:txBody>
          <a:bodyPr/>
          <a:lstStyle/>
          <a:p>
            <a:r>
              <a:rPr lang="en-US" altLang="zh-CN" dirty="0" err="1"/>
              <a:t>java.time.LocalDateTime</a:t>
            </a:r>
            <a:r>
              <a:rPr lang="zh-CN" altLang="en-US" dirty="0"/>
              <a:t>类。表示无时区的日期与时间。整合了</a:t>
            </a:r>
            <a:r>
              <a:rPr lang="en-US" altLang="zh-CN" dirty="0" err="1"/>
              <a:t>LocalDate</a:t>
            </a:r>
            <a:r>
              <a:rPr lang="en-US" altLang="zh-CN" dirty="0"/>
              <a:t>/</a:t>
            </a:r>
            <a:r>
              <a:rPr lang="en-US" altLang="zh-CN" dirty="0" err="1"/>
              <a:t>LocalTime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60848"/>
            <a:ext cx="8568952" cy="2639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014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496944" cy="2689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789040"/>
            <a:ext cx="17716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411760" y="3068960"/>
            <a:ext cx="3700052" cy="338554"/>
          </a:xfrm>
          <a:prstGeom prst="rect">
            <a:avLst/>
          </a:prstGeom>
          <a:noFill/>
        </p:spPr>
        <p:txBody>
          <a:bodyPr wrap="none" rtlCol="0">
            <a:spAutoFit/>
          </a:bodyPr>
          <a:lstStyle/>
          <a:p>
            <a:r>
              <a:rPr lang="zh-CN" altLang="en-US" sz="1600" b="1" dirty="0">
                <a:solidFill>
                  <a:srgbClr val="FF0000"/>
                </a:solidFill>
              </a:rPr>
              <a:t>可通过多种参数组合创建日期时间对象</a:t>
            </a:r>
          </a:p>
        </p:txBody>
      </p:sp>
    </p:spTree>
    <p:extLst>
      <p:ext uri="{BB962C8B-B14F-4D97-AF65-F5344CB8AC3E}">
        <p14:creationId xmlns:p14="http://schemas.microsoft.com/office/powerpoint/2010/main" val="359067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5400" dirty="0"/>
              <a:t>Part12 – Date &amp; Time</a:t>
            </a:r>
            <a:endParaRPr lang="zh-CN" altLang="en-US" dirty="0"/>
          </a:p>
        </p:txBody>
      </p:sp>
      <p:sp>
        <p:nvSpPr>
          <p:cNvPr id="3" name="内容占位符 2"/>
          <p:cNvSpPr>
            <a:spLocks noGrp="1"/>
          </p:cNvSpPr>
          <p:nvPr>
            <p:ph idx="1"/>
          </p:nvPr>
        </p:nvSpPr>
        <p:spPr/>
        <p:txBody>
          <a:bodyPr/>
          <a:lstStyle/>
          <a:p>
            <a:r>
              <a:rPr lang="en-US" altLang="zh-CN" dirty="0"/>
              <a:t>Time seems to be a simple subject; even an inexpensive watch can provide a reasonably accurate date and time. However, with closer examination, you realize the subtle complexities and many factors that affect your understanding of time. For example, the result of adding one month to January 31 is different for a leap year than for other years. Time zones also add complexity. </a:t>
            </a:r>
          </a:p>
          <a:p>
            <a:endParaRPr lang="en-US" altLang="zh-CN" dirty="0"/>
          </a:p>
          <a:p>
            <a:r>
              <a:rPr lang="en-US" altLang="zh-CN" dirty="0" err="1"/>
              <a:t>java.util</a:t>
            </a:r>
            <a:r>
              <a:rPr lang="en-US" altLang="zh-CN" dirty="0"/>
              <a:t>:</a:t>
            </a:r>
            <a:r>
              <a:rPr lang="zh-CN" altLang="en-US" dirty="0"/>
              <a:t> </a:t>
            </a:r>
            <a:r>
              <a:rPr lang="en-US" altLang="zh-CN" dirty="0"/>
              <a:t>Date/Calendar</a:t>
            </a:r>
          </a:p>
          <a:p>
            <a:r>
              <a:rPr lang="en-US" altLang="zh-CN" dirty="0" err="1"/>
              <a:t>java.time</a:t>
            </a:r>
            <a:r>
              <a:rPr lang="en-US" altLang="zh-CN" dirty="0"/>
              <a:t>: Instant/</a:t>
            </a:r>
            <a:r>
              <a:rPr lang="en-US" altLang="zh-CN" dirty="0" err="1"/>
              <a:t>LocalDate</a:t>
            </a:r>
            <a:r>
              <a:rPr lang="en-US" altLang="zh-CN" dirty="0"/>
              <a:t>/</a:t>
            </a:r>
            <a:r>
              <a:rPr lang="en-US" altLang="zh-CN" dirty="0" err="1"/>
              <a:t>LocalTime</a:t>
            </a:r>
            <a:r>
              <a:rPr lang="en-US" altLang="zh-CN" dirty="0"/>
              <a:t> /</a:t>
            </a:r>
            <a:r>
              <a:rPr lang="en-US" altLang="zh-CN" dirty="0" err="1"/>
              <a:t>LocalDateTime</a:t>
            </a:r>
            <a:r>
              <a:rPr lang="en-US" altLang="zh-CN" dirty="0"/>
              <a:t> ……(Java8)</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295846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0010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603539"/>
            <a:ext cx="722947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03638" y="2048300"/>
            <a:ext cx="1218603" cy="338554"/>
          </a:xfrm>
          <a:prstGeom prst="rect">
            <a:avLst/>
          </a:prstGeom>
          <a:noFill/>
        </p:spPr>
        <p:txBody>
          <a:bodyPr wrap="none" rtlCol="0">
            <a:spAutoFit/>
          </a:bodyPr>
          <a:lstStyle/>
          <a:p>
            <a:r>
              <a:rPr lang="zh-CN" altLang="en-US" sz="1600" b="1" dirty="0">
                <a:solidFill>
                  <a:srgbClr val="FF0000"/>
                </a:solidFill>
              </a:rPr>
              <a:t>支持周操作</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2394113"/>
            <a:ext cx="2447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箭头连接符 2"/>
          <p:cNvCxnSpPr/>
          <p:nvPr/>
        </p:nvCxnSpPr>
        <p:spPr>
          <a:xfrm flipV="1">
            <a:off x="2503638" y="2564904"/>
            <a:ext cx="4012578" cy="720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65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err="1"/>
              <a:t>withX</a:t>
            </a:r>
            <a:r>
              <a:rPr lang="en-US" altLang="zh-CN" dirty="0"/>
              <a:t>()</a:t>
            </a:r>
            <a:r>
              <a:rPr lang="zh-CN" altLang="en-US" dirty="0"/>
              <a:t>，基于当前日期</a:t>
            </a:r>
            <a:r>
              <a:rPr lang="en-US" altLang="zh-CN" dirty="0"/>
              <a:t>/</a:t>
            </a:r>
            <a:r>
              <a:rPr lang="zh-CN" altLang="en-US" dirty="0"/>
              <a:t>时间，设置指定字段值，其他时间字段的值不变，返回新日期</a:t>
            </a:r>
            <a:r>
              <a:rPr lang="en-US" altLang="zh-CN" dirty="0"/>
              <a:t>/</a:t>
            </a:r>
            <a:r>
              <a:rPr lang="zh-CN" altLang="en-US" dirty="0"/>
              <a:t>时间结果</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78200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140968"/>
            <a:ext cx="193357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131840" y="4144684"/>
            <a:ext cx="2045753" cy="584775"/>
          </a:xfrm>
          <a:prstGeom prst="rect">
            <a:avLst/>
          </a:prstGeom>
          <a:noFill/>
        </p:spPr>
        <p:txBody>
          <a:bodyPr wrap="none" rtlCol="0">
            <a:spAutoFit/>
          </a:bodyPr>
          <a:lstStyle/>
          <a:p>
            <a:r>
              <a:rPr lang="zh-CN" altLang="en-US" sz="1600" b="1" dirty="0">
                <a:solidFill>
                  <a:srgbClr val="FF0000"/>
                </a:solidFill>
              </a:rPr>
              <a:t>设置为所在周的周一</a:t>
            </a:r>
            <a:endParaRPr lang="en-US" altLang="zh-CN" sz="1600" b="1" dirty="0">
              <a:solidFill>
                <a:srgbClr val="FF0000"/>
              </a:solidFill>
            </a:endParaRPr>
          </a:p>
          <a:p>
            <a:r>
              <a:rPr lang="zh-CN" altLang="en-US" sz="1600" b="1" dirty="0">
                <a:solidFill>
                  <a:srgbClr val="FF0000"/>
                </a:solidFill>
              </a:rPr>
              <a:t>返回新对象</a:t>
            </a:r>
          </a:p>
        </p:txBody>
      </p:sp>
    </p:spTree>
    <p:extLst>
      <p:ext uri="{BB962C8B-B14F-4D97-AF65-F5344CB8AC3E}">
        <p14:creationId xmlns:p14="http://schemas.microsoft.com/office/powerpoint/2010/main" val="82777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fade">
                                      <p:cBhvr>
                                        <p:cTn id="10"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Parsing &amp; Formatting</a:t>
            </a:r>
            <a:endParaRPr lang="zh-CN" altLang="en-US" dirty="0"/>
          </a:p>
        </p:txBody>
      </p:sp>
      <p:sp>
        <p:nvSpPr>
          <p:cNvPr id="3" name="内容占位符 2"/>
          <p:cNvSpPr>
            <a:spLocks noGrp="1"/>
          </p:cNvSpPr>
          <p:nvPr>
            <p:ph idx="1"/>
          </p:nvPr>
        </p:nvSpPr>
        <p:spPr/>
        <p:txBody>
          <a:bodyPr>
            <a:normAutofit/>
          </a:bodyPr>
          <a:lstStyle/>
          <a:p>
            <a:r>
              <a:rPr lang="en-US" altLang="zh-CN" dirty="0"/>
              <a:t>Java</a:t>
            </a:r>
            <a:r>
              <a:rPr lang="zh-CN" altLang="en-US" dirty="0"/>
              <a:t>提供了，基于</a:t>
            </a:r>
            <a:r>
              <a:rPr lang="en-US" altLang="zh-CN" dirty="0"/>
              <a:t>ISO</a:t>
            </a:r>
            <a:r>
              <a:rPr lang="zh-CN" altLang="en-US" dirty="0"/>
              <a:t>默认格式的解析</a:t>
            </a:r>
            <a:r>
              <a:rPr lang="en-US" altLang="zh-CN" dirty="0"/>
              <a:t>/</a:t>
            </a:r>
            <a:r>
              <a:rPr lang="zh-CN" altLang="en-US" dirty="0"/>
              <a:t>格式化方法，以及基于自定义格式的解析</a:t>
            </a:r>
            <a:r>
              <a:rPr lang="en-US" altLang="zh-CN" dirty="0"/>
              <a:t>/</a:t>
            </a:r>
            <a:r>
              <a:rPr lang="zh-CN" altLang="en-US" dirty="0"/>
              <a:t>格式化方法</a:t>
            </a:r>
            <a:endParaRPr lang="en-US" altLang="zh-CN" dirty="0"/>
          </a:p>
          <a:p>
            <a:r>
              <a:rPr lang="en-US" altLang="zh-CN" dirty="0" err="1"/>
              <a:t>java.time.format.DateTimeFormatter</a:t>
            </a:r>
            <a:r>
              <a:rPr lang="zh-CN" altLang="en-US" dirty="0"/>
              <a:t>类，指定解析</a:t>
            </a:r>
            <a:r>
              <a:rPr lang="en-US" altLang="zh-CN" dirty="0"/>
              <a:t>/</a:t>
            </a:r>
            <a:r>
              <a:rPr lang="zh-CN" altLang="en-US" dirty="0"/>
              <a:t>格式化的格式模板</a:t>
            </a:r>
            <a:endParaRPr lang="en-US" altLang="zh-CN" dirty="0"/>
          </a:p>
          <a:p>
            <a:pPr lvl="1"/>
            <a:r>
              <a:rPr lang="en-US" altLang="zh-CN" dirty="0" err="1"/>
              <a:t>DateTimeFormatter</a:t>
            </a:r>
            <a:r>
              <a:rPr lang="en-US" altLang="zh-CN" dirty="0"/>
              <a:t> </a:t>
            </a:r>
            <a:r>
              <a:rPr lang="en-US" altLang="zh-CN" dirty="0" err="1"/>
              <a:t>ofPattern</a:t>
            </a:r>
            <a:r>
              <a:rPr lang="en-US" altLang="zh-CN" dirty="0"/>
              <a:t>(String pattern)</a:t>
            </a:r>
            <a:r>
              <a:rPr lang="zh-CN" altLang="en-US" dirty="0"/>
              <a:t>，基于指定格式</a:t>
            </a:r>
            <a:r>
              <a:rPr lang="en-US" altLang="zh-CN" dirty="0"/>
              <a:t>(</a:t>
            </a:r>
            <a:r>
              <a:rPr lang="zh-CN" altLang="en-US" dirty="0"/>
              <a:t>字符串</a:t>
            </a:r>
            <a:r>
              <a:rPr lang="en-US" altLang="zh-CN" dirty="0"/>
              <a:t>)</a:t>
            </a:r>
            <a:r>
              <a:rPr lang="zh-CN" altLang="en-US" dirty="0"/>
              <a:t>，创建日期时间</a:t>
            </a:r>
            <a:r>
              <a:rPr lang="zh-CN" altLang="en-US" dirty="0">
                <a:solidFill>
                  <a:srgbClr val="FF0000"/>
                </a:solidFill>
              </a:rPr>
              <a:t>格式对象</a:t>
            </a:r>
            <a:endParaRPr lang="en-US" altLang="zh-CN" dirty="0">
              <a:solidFill>
                <a:srgbClr val="FF0000"/>
              </a:solidFill>
            </a:endParaRPr>
          </a:p>
          <a:p>
            <a:endParaRPr lang="en-US" altLang="zh-CN" dirty="0"/>
          </a:p>
          <a:p>
            <a:r>
              <a:rPr lang="en-US" altLang="zh-CN" dirty="0"/>
              <a:t>String format(</a:t>
            </a:r>
            <a:r>
              <a:rPr lang="en-US" altLang="zh-CN" dirty="0" err="1"/>
              <a:t>DateTimeFormatter</a:t>
            </a:r>
            <a:r>
              <a:rPr lang="en-US" altLang="zh-CN" dirty="0"/>
              <a:t> </a:t>
            </a:r>
            <a:r>
              <a:rPr lang="en-US" altLang="zh-CN" dirty="0" err="1"/>
              <a:t>df</a:t>
            </a:r>
            <a:r>
              <a:rPr lang="en-US" altLang="zh-CN" dirty="0"/>
              <a:t>)</a:t>
            </a:r>
            <a:r>
              <a:rPr lang="zh-CN" altLang="en-US" dirty="0"/>
              <a:t>，将日期时间对象，基于</a:t>
            </a:r>
            <a:r>
              <a:rPr lang="zh-CN" altLang="en-US" dirty="0">
                <a:solidFill>
                  <a:srgbClr val="FF0000"/>
                </a:solidFill>
              </a:rPr>
              <a:t>指定格式</a:t>
            </a:r>
            <a:r>
              <a:rPr lang="zh-CN" altLang="en-US" dirty="0"/>
              <a:t>转为字符串</a:t>
            </a:r>
            <a:r>
              <a:rPr lang="en-US" altLang="zh-CN" dirty="0"/>
              <a:t>(</a:t>
            </a:r>
            <a:r>
              <a:rPr lang="zh-CN" altLang="en-US" dirty="0"/>
              <a:t>日期时间实例级方法</a:t>
            </a:r>
            <a:r>
              <a:rPr lang="en-US" altLang="zh-CN" dirty="0"/>
              <a:t>)</a:t>
            </a:r>
          </a:p>
          <a:p>
            <a:r>
              <a:rPr lang="en-US" altLang="zh-CN" dirty="0"/>
              <a:t>X parse(String in, </a:t>
            </a:r>
            <a:r>
              <a:rPr lang="en-US" altLang="zh-CN" dirty="0" err="1"/>
              <a:t>dt</a:t>
            </a:r>
            <a:r>
              <a:rPr lang="en-US" altLang="zh-CN" dirty="0"/>
              <a:t>)</a:t>
            </a:r>
            <a:r>
              <a:rPr lang="zh-CN" altLang="en-US" dirty="0"/>
              <a:t>，将指定字符串与</a:t>
            </a:r>
            <a:r>
              <a:rPr lang="zh-CN" altLang="en-US" dirty="0">
                <a:solidFill>
                  <a:srgbClr val="FF0000"/>
                </a:solidFill>
              </a:rPr>
              <a:t>指定格式</a:t>
            </a:r>
            <a:r>
              <a:rPr lang="zh-CN" altLang="en-US" dirty="0"/>
              <a:t>，转为日期时间对象</a:t>
            </a:r>
            <a:r>
              <a:rPr lang="en-US" altLang="zh-CN" dirty="0"/>
              <a:t>(</a:t>
            </a:r>
            <a:r>
              <a:rPr lang="zh-CN" altLang="en-US" dirty="0"/>
              <a:t>日期时间类的静态方法</a:t>
            </a:r>
            <a:r>
              <a:rPr lang="en-US" altLang="zh-CN" dirty="0"/>
              <a:t>)</a:t>
            </a:r>
          </a:p>
          <a:p>
            <a:r>
              <a:rPr lang="zh-CN" altLang="en-US" dirty="0"/>
              <a:t>无法基于格式转换，将抛出异常</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218909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Date and Time Patterns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7700"/>
            <a:ext cx="9144000" cy="547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459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8640"/>
            <a:ext cx="7560840" cy="3443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35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 y="980728"/>
            <a:ext cx="8987760" cy="3396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57200" y="188640"/>
            <a:ext cx="8229600" cy="6135960"/>
          </a:xfrm>
        </p:spPr>
        <p:txBody>
          <a:bodyPr/>
          <a:lstStyle/>
          <a:p>
            <a:r>
              <a:rPr lang="en-US" altLang="zh-CN" dirty="0"/>
              <a:t>String format(</a:t>
            </a:r>
            <a:r>
              <a:rPr lang="en-US" altLang="zh-CN" dirty="0" err="1"/>
              <a:t>DateTimeFormatter</a:t>
            </a:r>
            <a:r>
              <a:rPr lang="en-US" altLang="zh-CN" dirty="0"/>
              <a:t> </a:t>
            </a:r>
            <a:r>
              <a:rPr lang="en-US" altLang="zh-CN" dirty="0" err="1"/>
              <a:t>df</a:t>
            </a:r>
            <a:r>
              <a:rPr lang="en-US" altLang="zh-CN" dirty="0"/>
              <a:t>)</a:t>
            </a:r>
            <a:r>
              <a:rPr lang="zh-CN" altLang="en-US" dirty="0"/>
              <a:t>，将日期时间对象，基于指定格式转为字符串</a:t>
            </a:r>
            <a:r>
              <a:rPr lang="en-US" altLang="zh-CN" dirty="0"/>
              <a:t>(</a:t>
            </a:r>
            <a:r>
              <a:rPr lang="zh-CN" altLang="en-US" dirty="0"/>
              <a:t>日期时间实例级方法</a:t>
            </a:r>
            <a:r>
              <a:rPr lang="en-US" altLang="zh-CN"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
        <p:nvSpPr>
          <p:cNvPr id="6" name="TextBox 5"/>
          <p:cNvSpPr txBox="1"/>
          <p:nvPr/>
        </p:nvSpPr>
        <p:spPr>
          <a:xfrm>
            <a:off x="683568" y="4797152"/>
            <a:ext cx="2045753" cy="584775"/>
          </a:xfrm>
          <a:prstGeom prst="rect">
            <a:avLst/>
          </a:prstGeom>
          <a:noFill/>
        </p:spPr>
        <p:txBody>
          <a:bodyPr wrap="none" rtlCol="0">
            <a:spAutoFit/>
          </a:bodyPr>
          <a:lstStyle/>
          <a:p>
            <a:r>
              <a:rPr lang="zh-CN" altLang="en-US" sz="1600" b="1" dirty="0">
                <a:solidFill>
                  <a:srgbClr val="FF0000"/>
                </a:solidFill>
              </a:rPr>
              <a:t>对相同日期时间对象</a:t>
            </a:r>
            <a:endParaRPr lang="en-US" altLang="zh-CN" sz="1600" b="1" dirty="0">
              <a:solidFill>
                <a:srgbClr val="FF0000"/>
              </a:solidFill>
            </a:endParaRPr>
          </a:p>
          <a:p>
            <a:r>
              <a:rPr lang="zh-CN" altLang="en-US" sz="1600" b="1" dirty="0">
                <a:solidFill>
                  <a:srgbClr val="FF0000"/>
                </a:solidFill>
              </a:rPr>
              <a:t>基于不同模板格式化</a:t>
            </a:r>
            <a:endParaRPr lang="en-US" altLang="zh-CN" sz="1600" b="1" dirty="0">
              <a:solidFill>
                <a:srgbClr val="FF0000"/>
              </a:solidFill>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926273"/>
            <a:ext cx="41148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箭头连接符 7"/>
          <p:cNvCxnSpPr/>
          <p:nvPr/>
        </p:nvCxnSpPr>
        <p:spPr>
          <a:xfrm flipH="1">
            <a:off x="6372200" y="2060847"/>
            <a:ext cx="1224136" cy="32403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04960" y="3173196"/>
            <a:ext cx="772969" cy="338554"/>
          </a:xfrm>
          <a:prstGeom prst="rect">
            <a:avLst/>
          </a:prstGeom>
          <a:noFill/>
        </p:spPr>
        <p:txBody>
          <a:bodyPr wrap="none" rtlCol="0">
            <a:spAutoFit/>
          </a:bodyPr>
          <a:lstStyle/>
          <a:p>
            <a:r>
              <a:rPr lang="en-US" altLang="zh-CN" sz="1600" b="1" dirty="0">
                <a:solidFill>
                  <a:srgbClr val="FF0000"/>
                </a:solidFill>
              </a:rPr>
              <a:t>12</a:t>
            </a:r>
            <a:r>
              <a:rPr lang="zh-CN" altLang="en-US" sz="1600" b="1" dirty="0">
                <a:solidFill>
                  <a:srgbClr val="FF0000"/>
                </a:solidFill>
              </a:rPr>
              <a:t>小时</a:t>
            </a:r>
          </a:p>
        </p:txBody>
      </p:sp>
      <p:cxnSp>
        <p:nvCxnSpPr>
          <p:cNvPr id="10" name="直接箭头连接符 9"/>
          <p:cNvCxnSpPr/>
          <p:nvPr/>
        </p:nvCxnSpPr>
        <p:spPr>
          <a:xfrm flipH="1" flipV="1">
            <a:off x="7452320" y="2971690"/>
            <a:ext cx="144016" cy="3707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470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X parse(String in, </a:t>
            </a:r>
            <a:r>
              <a:rPr lang="en-US" altLang="zh-CN" dirty="0" err="1"/>
              <a:t>dt</a:t>
            </a:r>
            <a:r>
              <a:rPr lang="en-US" altLang="zh-CN" dirty="0"/>
              <a:t>)</a:t>
            </a:r>
            <a:r>
              <a:rPr lang="zh-CN" altLang="en-US" dirty="0"/>
              <a:t>，将指定字符串与指定格式，转为日期时间对象</a:t>
            </a:r>
            <a:r>
              <a:rPr lang="en-US" altLang="zh-CN" dirty="0"/>
              <a:t>(</a:t>
            </a:r>
            <a:r>
              <a:rPr lang="zh-CN" altLang="en-US" dirty="0"/>
              <a:t>日期时间类的静态方法</a:t>
            </a: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62960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1648" y="1914178"/>
            <a:ext cx="12001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7544" y="3378478"/>
            <a:ext cx="3712876"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2" y="3991370"/>
            <a:ext cx="59912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3788" y="32766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5373" y="444380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075130" y="5373216"/>
            <a:ext cx="2459328" cy="830997"/>
          </a:xfrm>
          <a:prstGeom prst="rect">
            <a:avLst/>
          </a:prstGeom>
          <a:noFill/>
        </p:spPr>
        <p:txBody>
          <a:bodyPr wrap="none" rtlCol="0">
            <a:spAutoFit/>
          </a:bodyPr>
          <a:lstStyle/>
          <a:p>
            <a:r>
              <a:rPr lang="zh-CN" altLang="en-US" sz="1600" b="1" dirty="0">
                <a:solidFill>
                  <a:srgbClr val="FF0000"/>
                </a:solidFill>
              </a:rPr>
              <a:t>将指定日期时间的字符串</a:t>
            </a:r>
            <a:endParaRPr lang="en-US" altLang="zh-CN" sz="1600" b="1" dirty="0">
              <a:solidFill>
                <a:srgbClr val="FF0000"/>
              </a:solidFill>
            </a:endParaRPr>
          </a:p>
          <a:p>
            <a:r>
              <a:rPr lang="zh-CN" altLang="en-US" sz="1600" b="1" dirty="0">
                <a:solidFill>
                  <a:srgbClr val="FF0000"/>
                </a:solidFill>
              </a:rPr>
              <a:t>抽象出格式模板</a:t>
            </a:r>
            <a:endParaRPr lang="en-US" altLang="zh-CN" sz="1600" b="1" dirty="0">
              <a:solidFill>
                <a:srgbClr val="FF0000"/>
              </a:solidFill>
            </a:endParaRPr>
          </a:p>
          <a:p>
            <a:r>
              <a:rPr lang="zh-CN" altLang="en-US" sz="1600" b="1" dirty="0">
                <a:solidFill>
                  <a:srgbClr val="FF0000"/>
                </a:solidFill>
              </a:rPr>
              <a:t>再，转为对象</a:t>
            </a:r>
            <a:endParaRPr lang="en-US" altLang="zh-CN" sz="1600" b="1" dirty="0">
              <a:solidFill>
                <a:srgbClr val="FF0000"/>
              </a:solidFill>
            </a:endParaRPr>
          </a:p>
        </p:txBody>
      </p:sp>
    </p:spTree>
    <p:extLst>
      <p:ext uri="{BB962C8B-B14F-4D97-AF65-F5344CB8AC3E}">
        <p14:creationId xmlns:p14="http://schemas.microsoft.com/office/powerpoint/2010/main" val="3232183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72827"/>
            <a:ext cx="67437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5" y="50751"/>
            <a:ext cx="61150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8" y="215563"/>
            <a:ext cx="1265090" cy="584775"/>
          </a:xfrm>
          <a:prstGeom prst="rect">
            <a:avLst/>
          </a:prstGeom>
          <a:noFill/>
        </p:spPr>
        <p:txBody>
          <a:bodyPr wrap="none" rtlCol="0">
            <a:spAutoFit/>
          </a:bodyPr>
          <a:lstStyle/>
          <a:p>
            <a:r>
              <a:rPr lang="zh-CN" altLang="en-US" sz="1600" b="1" dirty="0">
                <a:solidFill>
                  <a:srgbClr val="FF0000"/>
                </a:solidFill>
              </a:rPr>
              <a:t>格式模板</a:t>
            </a:r>
            <a:r>
              <a:rPr lang="en-US" altLang="zh-CN" sz="1600" b="1" dirty="0" err="1">
                <a:solidFill>
                  <a:srgbClr val="FF0000"/>
                </a:solidFill>
              </a:rPr>
              <a:t>dd</a:t>
            </a:r>
            <a:endParaRPr lang="en-US" altLang="zh-CN" sz="1600" b="1" dirty="0">
              <a:solidFill>
                <a:srgbClr val="FF0000"/>
              </a:solidFill>
            </a:endParaRPr>
          </a:p>
          <a:p>
            <a:r>
              <a:rPr lang="zh-CN" altLang="en-US" sz="1600" b="1" dirty="0">
                <a:solidFill>
                  <a:srgbClr val="FF0000"/>
                </a:solidFill>
              </a:rPr>
              <a:t>为</a:t>
            </a:r>
            <a:r>
              <a:rPr lang="en-US" altLang="zh-CN" sz="1600" b="1" dirty="0">
                <a:solidFill>
                  <a:srgbClr val="FF0000"/>
                </a:solidFill>
              </a:rPr>
              <a:t>2</a:t>
            </a:r>
            <a:r>
              <a:rPr lang="zh-CN" altLang="en-US" sz="1600" b="1" dirty="0">
                <a:solidFill>
                  <a:srgbClr val="FF0000"/>
                </a:solidFill>
              </a:rPr>
              <a:t>位，日</a:t>
            </a:r>
            <a:endParaRPr lang="en-US" altLang="zh-CN" sz="1600" b="1" dirty="0">
              <a:solidFill>
                <a:srgbClr val="FF0000"/>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8" y="2495550"/>
            <a:ext cx="49434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9552" y="2087252"/>
            <a:ext cx="4395755"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837" y="3516679"/>
            <a:ext cx="77628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436096" y="2614846"/>
            <a:ext cx="1806905" cy="584775"/>
          </a:xfrm>
          <a:prstGeom prst="rect">
            <a:avLst/>
          </a:prstGeom>
          <a:noFill/>
        </p:spPr>
        <p:txBody>
          <a:bodyPr wrap="none" rtlCol="0">
            <a:spAutoFit/>
          </a:bodyPr>
          <a:lstStyle/>
          <a:p>
            <a:r>
              <a:rPr lang="zh-CN" altLang="en-US" sz="1600" b="1" dirty="0">
                <a:solidFill>
                  <a:srgbClr val="FF0000"/>
                </a:solidFill>
              </a:rPr>
              <a:t>格式模板</a:t>
            </a:r>
            <a:r>
              <a:rPr lang="en-US" altLang="zh-CN" sz="1600" b="1" dirty="0" err="1">
                <a:solidFill>
                  <a:srgbClr val="FF0000"/>
                </a:solidFill>
              </a:rPr>
              <a:t>hh</a:t>
            </a:r>
            <a:endParaRPr lang="en-US" altLang="zh-CN" sz="1600" b="1" dirty="0">
              <a:solidFill>
                <a:srgbClr val="FF0000"/>
              </a:solidFill>
            </a:endParaRPr>
          </a:p>
          <a:p>
            <a:r>
              <a:rPr lang="zh-CN" altLang="en-US" sz="1600" b="1" dirty="0">
                <a:solidFill>
                  <a:srgbClr val="FF0000"/>
                </a:solidFill>
              </a:rPr>
              <a:t>为</a:t>
            </a:r>
            <a:r>
              <a:rPr lang="en-US" altLang="zh-CN" sz="1600" b="1" dirty="0">
                <a:solidFill>
                  <a:srgbClr val="FF0000"/>
                </a:solidFill>
              </a:rPr>
              <a:t>12</a:t>
            </a:r>
            <a:r>
              <a:rPr lang="zh-CN" altLang="en-US" sz="1600" b="1" dirty="0">
                <a:solidFill>
                  <a:srgbClr val="FF0000"/>
                </a:solidFill>
              </a:rPr>
              <a:t>小时制，小时</a:t>
            </a:r>
            <a:endParaRPr lang="en-US" altLang="zh-CN" sz="1600" b="1" dirty="0">
              <a:solidFill>
                <a:srgbClr val="FF0000"/>
              </a:solidFill>
            </a:endParaRPr>
          </a:p>
        </p:txBody>
      </p:sp>
      <p:sp>
        <p:nvSpPr>
          <p:cNvPr id="10" name="TextBox 9"/>
          <p:cNvSpPr txBox="1"/>
          <p:nvPr/>
        </p:nvSpPr>
        <p:spPr>
          <a:xfrm>
            <a:off x="3491880" y="4581128"/>
            <a:ext cx="1218603" cy="584775"/>
          </a:xfrm>
          <a:prstGeom prst="rect">
            <a:avLst/>
          </a:prstGeom>
          <a:noFill/>
        </p:spPr>
        <p:txBody>
          <a:bodyPr wrap="none" rtlCol="0">
            <a:spAutoFit/>
          </a:bodyPr>
          <a:lstStyle/>
          <a:p>
            <a:r>
              <a:rPr lang="zh-CN" altLang="en-US" sz="1600" b="1" dirty="0">
                <a:solidFill>
                  <a:srgbClr val="FF0000"/>
                </a:solidFill>
              </a:rPr>
              <a:t>无法格式化</a:t>
            </a:r>
            <a:endParaRPr lang="en-US" altLang="zh-CN" sz="1600" b="1" dirty="0">
              <a:solidFill>
                <a:srgbClr val="FF0000"/>
              </a:solidFill>
            </a:endParaRPr>
          </a:p>
          <a:p>
            <a:r>
              <a:rPr lang="zh-CN" altLang="en-US" sz="1600" b="1" dirty="0">
                <a:solidFill>
                  <a:srgbClr val="FF0000"/>
                </a:solidFill>
              </a:rPr>
              <a:t>异常</a:t>
            </a:r>
          </a:p>
        </p:txBody>
      </p:sp>
    </p:spTree>
    <p:extLst>
      <p:ext uri="{BB962C8B-B14F-4D97-AF65-F5344CB8AC3E}">
        <p14:creationId xmlns:p14="http://schemas.microsoft.com/office/powerpoint/2010/main" val="232503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fade">
                                      <p:cBhvr>
                                        <p:cTn id="15" dur="500"/>
                                        <p:tgtEl>
                                          <p:spTgt spid="61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until(Temporal </a:t>
            </a:r>
            <a:r>
              <a:rPr lang="en-US" altLang="zh-CN" dirty="0" err="1"/>
              <a:t>endExclusive</a:t>
            </a:r>
            <a:r>
              <a:rPr lang="en-US" altLang="zh-CN" dirty="0"/>
              <a:t>, </a:t>
            </a:r>
            <a:r>
              <a:rPr lang="en-US" altLang="zh-CN" dirty="0" err="1"/>
              <a:t>TemporalUnit</a:t>
            </a:r>
            <a:r>
              <a:rPr lang="en-US" altLang="zh-CN" dirty="0"/>
              <a:t> unit)</a:t>
            </a:r>
            <a:r>
              <a:rPr lang="zh-CN" altLang="en-US" dirty="0"/>
              <a:t>方法，基于指定时间单位，计算两日期</a:t>
            </a:r>
            <a:r>
              <a:rPr lang="en-US" altLang="zh-CN" dirty="0"/>
              <a:t>/</a:t>
            </a:r>
            <a:r>
              <a:rPr lang="zh-CN" altLang="en-US" dirty="0"/>
              <a:t>时间点的差值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77914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715" y="4293096"/>
            <a:ext cx="25431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923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81534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747753" y="3356992"/>
            <a:ext cx="2872902" cy="1569660"/>
          </a:xfrm>
          <a:prstGeom prst="rect">
            <a:avLst/>
          </a:prstGeom>
          <a:noFill/>
        </p:spPr>
        <p:txBody>
          <a:bodyPr wrap="none" rtlCol="0">
            <a:spAutoFit/>
          </a:bodyPr>
          <a:lstStyle/>
          <a:p>
            <a:r>
              <a:rPr lang="zh-CN" altLang="en-US" sz="1600" b="1" dirty="0">
                <a:solidFill>
                  <a:srgbClr val="FF0000"/>
                </a:solidFill>
              </a:rPr>
              <a:t>基于</a:t>
            </a:r>
            <a:r>
              <a:rPr lang="en-US" altLang="zh-CN" sz="1600" b="1" dirty="0">
                <a:solidFill>
                  <a:srgbClr val="FF0000"/>
                </a:solidFill>
              </a:rPr>
              <a:t>ID</a:t>
            </a:r>
            <a:r>
              <a:rPr lang="zh-CN" altLang="en-US" sz="1600" b="1" dirty="0">
                <a:solidFill>
                  <a:srgbClr val="FF0000"/>
                </a:solidFill>
              </a:rPr>
              <a:t>获取作业对象</a:t>
            </a:r>
            <a:endParaRPr lang="en-US" altLang="zh-CN" sz="1600" b="1" dirty="0">
              <a:solidFill>
                <a:srgbClr val="FF0000"/>
              </a:solidFill>
            </a:endParaRPr>
          </a:p>
          <a:p>
            <a:r>
              <a:rPr lang="zh-CN" altLang="en-US" sz="1600" b="1" dirty="0">
                <a:solidFill>
                  <a:srgbClr val="FF0000"/>
                </a:solidFill>
              </a:rPr>
              <a:t>获取作业的截止日期时间属性</a:t>
            </a:r>
            <a:endParaRPr lang="en-US" altLang="zh-CN" sz="1600" b="1" dirty="0">
              <a:solidFill>
                <a:srgbClr val="FF0000"/>
              </a:solidFill>
            </a:endParaRPr>
          </a:p>
          <a:p>
            <a:r>
              <a:rPr lang="zh-CN" altLang="en-US" sz="1600" b="1" dirty="0">
                <a:solidFill>
                  <a:srgbClr val="FF0000"/>
                </a:solidFill>
              </a:rPr>
              <a:t>如果</a:t>
            </a:r>
            <a:endParaRPr lang="en-US" altLang="zh-CN" sz="1600" b="1" dirty="0">
              <a:solidFill>
                <a:srgbClr val="FF0000"/>
              </a:solidFill>
            </a:endParaRPr>
          </a:p>
          <a:p>
            <a:r>
              <a:rPr lang="zh-CN" altLang="en-US" sz="1600" b="1" dirty="0">
                <a:solidFill>
                  <a:srgbClr val="FF0000"/>
                </a:solidFill>
              </a:rPr>
              <a:t>当前日期时间，晚于</a:t>
            </a:r>
            <a:endParaRPr lang="en-US" altLang="zh-CN" sz="1600" b="1" dirty="0">
              <a:solidFill>
                <a:srgbClr val="FF0000"/>
              </a:solidFill>
            </a:endParaRPr>
          </a:p>
          <a:p>
            <a:r>
              <a:rPr lang="zh-CN" altLang="en-US" sz="1600" b="1" dirty="0">
                <a:solidFill>
                  <a:srgbClr val="FF0000"/>
                </a:solidFill>
              </a:rPr>
              <a:t>作业截止日期日期</a:t>
            </a:r>
            <a:endParaRPr lang="en-US" altLang="zh-CN" sz="1600" b="1" dirty="0">
              <a:solidFill>
                <a:srgbClr val="FF0000"/>
              </a:solidFill>
            </a:endParaRPr>
          </a:p>
          <a:p>
            <a:r>
              <a:rPr lang="zh-CN" altLang="en-US" sz="1600" b="1" dirty="0">
                <a:solidFill>
                  <a:srgbClr val="FF0000"/>
                </a:solidFill>
              </a:rPr>
              <a:t>则提交失败</a:t>
            </a:r>
            <a:endParaRPr lang="en-US" altLang="zh-CN" sz="1600" b="1" dirty="0">
              <a:solidFill>
                <a:srgbClr val="FF0000"/>
              </a:solidFill>
            </a:endParaRPr>
          </a:p>
        </p:txBody>
      </p:sp>
    </p:spTree>
    <p:extLst>
      <p:ext uri="{BB962C8B-B14F-4D97-AF65-F5344CB8AC3E}">
        <p14:creationId xmlns:p14="http://schemas.microsoft.com/office/powerpoint/2010/main" val="365253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UTC(Universal Time Coordinated)</a:t>
            </a:r>
            <a:r>
              <a:rPr lang="zh-CN" altLang="en-US" dirty="0"/>
              <a:t>，协调世界时，由国际无线电咨询委员会规定和推荐，并由国际时间局</a:t>
            </a:r>
            <a:r>
              <a:rPr lang="en-US" altLang="zh-CN" dirty="0"/>
              <a:t>(BIH)</a:t>
            </a:r>
            <a:r>
              <a:rPr lang="zh-CN" altLang="en-US" dirty="0"/>
              <a:t>负责保持的时间标度</a:t>
            </a:r>
            <a:endParaRPr lang="en-US" altLang="zh-CN" dirty="0"/>
          </a:p>
          <a:p>
            <a:r>
              <a:rPr lang="en-US" altLang="zh-CN" dirty="0"/>
              <a:t>GMT(Greenwich Mean Time)</a:t>
            </a:r>
            <a:r>
              <a:rPr lang="zh-CN" altLang="en-US" dirty="0"/>
              <a:t>，格林威治时间，与</a:t>
            </a:r>
            <a:r>
              <a:rPr lang="en-US" altLang="zh-CN" dirty="0"/>
              <a:t>UTC</a:t>
            </a:r>
            <a:r>
              <a:rPr lang="zh-CN" altLang="en-US" dirty="0"/>
              <a:t>相同</a:t>
            </a:r>
            <a:endParaRPr lang="en-US" altLang="zh-CN" dirty="0"/>
          </a:p>
          <a:p>
            <a:r>
              <a:rPr lang="en-US" altLang="zh-CN" dirty="0"/>
              <a:t>CST(China Standard Time)</a:t>
            </a:r>
            <a:r>
              <a:rPr lang="zh-CN" altLang="en-US" dirty="0"/>
              <a:t>，中国标准时间。</a:t>
            </a:r>
            <a:r>
              <a:rPr lang="en-US" altLang="zh-CN" dirty="0"/>
              <a:t>CST</a:t>
            </a:r>
            <a:r>
              <a:rPr lang="zh-CN" altLang="en-US" dirty="0"/>
              <a:t> </a:t>
            </a:r>
            <a:r>
              <a:rPr lang="en-US" altLang="zh-CN" dirty="0"/>
              <a:t>= UTC/GMT + 8</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73016"/>
            <a:ext cx="67722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499992" y="3995199"/>
            <a:ext cx="2045753" cy="830997"/>
          </a:xfrm>
          <a:prstGeom prst="rect">
            <a:avLst/>
          </a:prstGeom>
          <a:noFill/>
        </p:spPr>
        <p:txBody>
          <a:bodyPr wrap="none" rtlCol="0">
            <a:spAutoFit/>
          </a:bodyPr>
          <a:lstStyle/>
          <a:p>
            <a:r>
              <a:rPr lang="en-US" altLang="zh-CN" sz="1600" b="1" dirty="0">
                <a:solidFill>
                  <a:srgbClr val="FF0000"/>
                </a:solidFill>
              </a:rPr>
              <a:t>MySQL8</a:t>
            </a:r>
            <a:r>
              <a:rPr lang="zh-CN" altLang="en-US" sz="1600" b="1" dirty="0">
                <a:solidFill>
                  <a:srgbClr val="FF0000"/>
                </a:solidFill>
              </a:rPr>
              <a:t>数据库</a:t>
            </a:r>
            <a:endParaRPr lang="en-US" altLang="zh-CN" sz="1600" b="1" dirty="0">
              <a:solidFill>
                <a:srgbClr val="FF0000"/>
              </a:solidFill>
            </a:endParaRPr>
          </a:p>
          <a:p>
            <a:r>
              <a:rPr lang="zh-CN" altLang="en-US" sz="1600" b="1" dirty="0">
                <a:solidFill>
                  <a:srgbClr val="FF0000"/>
                </a:solidFill>
              </a:rPr>
              <a:t>需声明</a:t>
            </a:r>
            <a:endParaRPr lang="en-US" altLang="zh-CN" sz="1600" b="1" dirty="0">
              <a:solidFill>
                <a:srgbClr val="FF0000"/>
              </a:solidFill>
            </a:endParaRPr>
          </a:p>
          <a:p>
            <a:r>
              <a:rPr lang="zh-CN" altLang="en-US" sz="1600" b="1" dirty="0">
                <a:solidFill>
                  <a:srgbClr val="FF0000"/>
                </a:solidFill>
              </a:rPr>
              <a:t>地理位置名称的时区</a:t>
            </a:r>
          </a:p>
        </p:txBody>
      </p:sp>
    </p:spTree>
    <p:extLst>
      <p:ext uri="{BB962C8B-B14F-4D97-AF65-F5344CB8AC3E}">
        <p14:creationId xmlns:p14="http://schemas.microsoft.com/office/powerpoint/2010/main" val="2561323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of()</a:t>
            </a:r>
            <a:r>
              <a:rPr lang="zh-CN" altLang="en-US" dirty="0"/>
              <a:t>，创建</a:t>
            </a:r>
            <a:r>
              <a:rPr lang="zh-CN" altLang="en-US"/>
              <a:t>指定类型日期</a:t>
            </a:r>
            <a:r>
              <a:rPr lang="zh-CN" altLang="en-US" dirty="0"/>
              <a:t>时间对象</a:t>
            </a:r>
            <a:endParaRPr lang="en-US" altLang="zh-CN" dirty="0"/>
          </a:p>
          <a:p>
            <a:r>
              <a:rPr lang="en-US" altLang="zh-CN" dirty="0" err="1"/>
              <a:t>getX</a:t>
            </a:r>
            <a:r>
              <a:rPr lang="en-US" altLang="zh-CN" dirty="0"/>
              <a:t>()</a:t>
            </a:r>
            <a:r>
              <a:rPr lang="zh-CN" altLang="en-US" dirty="0"/>
              <a:t>，获取日期时间对象的指定域</a:t>
            </a:r>
            <a:r>
              <a:rPr lang="en-US" altLang="zh-CN" dirty="0"/>
              <a:t>(</a:t>
            </a:r>
            <a:r>
              <a:rPr lang="zh-CN" altLang="en-US" dirty="0"/>
              <a:t>所在年</a:t>
            </a:r>
            <a:r>
              <a:rPr lang="en-US" altLang="zh-CN" dirty="0"/>
              <a:t>/</a:t>
            </a:r>
            <a:r>
              <a:rPr lang="zh-CN" altLang="en-US" dirty="0"/>
              <a:t>月</a:t>
            </a:r>
            <a:r>
              <a:rPr lang="en-US" altLang="zh-CN" dirty="0"/>
              <a:t>/</a:t>
            </a:r>
            <a:r>
              <a:rPr lang="zh-CN" altLang="en-US" dirty="0"/>
              <a:t>月日</a:t>
            </a:r>
            <a:r>
              <a:rPr lang="en-US" altLang="zh-CN" dirty="0"/>
              <a:t>/</a:t>
            </a:r>
            <a:r>
              <a:rPr lang="zh-CN" altLang="en-US" dirty="0"/>
              <a:t>星期等</a:t>
            </a:r>
            <a:r>
              <a:rPr lang="en-US" altLang="zh-CN" dirty="0"/>
              <a:t>)</a:t>
            </a:r>
          </a:p>
          <a:p>
            <a:r>
              <a:rPr lang="en-US" altLang="zh-CN" dirty="0" err="1"/>
              <a:t>plusX</a:t>
            </a:r>
            <a:r>
              <a:rPr lang="en-US" altLang="zh-CN" dirty="0"/>
              <a:t>()/</a:t>
            </a:r>
            <a:r>
              <a:rPr lang="en-US" altLang="zh-CN" dirty="0" err="1"/>
              <a:t>minusX</a:t>
            </a:r>
            <a:r>
              <a:rPr lang="en-US" altLang="zh-CN" dirty="0"/>
              <a:t>()/plus(amount, unit)/minus(amount, unit)</a:t>
            </a:r>
            <a:r>
              <a:rPr lang="zh-CN" altLang="en-US" dirty="0"/>
              <a:t>，直接提供方法</a:t>
            </a:r>
            <a:r>
              <a:rPr lang="en-US" altLang="zh-CN" dirty="0"/>
              <a:t>/</a:t>
            </a:r>
            <a:r>
              <a:rPr lang="zh-CN" altLang="en-US" dirty="0"/>
              <a:t>自定义单位方法，基于当前日期时间增</a:t>
            </a:r>
            <a:r>
              <a:rPr lang="en-US" altLang="zh-CN" dirty="0"/>
              <a:t>/</a:t>
            </a:r>
            <a:r>
              <a:rPr lang="zh-CN" altLang="en-US" dirty="0"/>
              <a:t>减，返回新对象</a:t>
            </a:r>
          </a:p>
          <a:p>
            <a:r>
              <a:rPr lang="en-US" altLang="zh-CN" dirty="0" err="1"/>
              <a:t>withX</a:t>
            </a:r>
            <a:r>
              <a:rPr lang="en-US" altLang="zh-CN" dirty="0"/>
              <a:t>()/with(amount, unit)</a:t>
            </a:r>
            <a:r>
              <a:rPr lang="zh-CN" altLang="en-US" dirty="0"/>
              <a:t>，直接提供的方法</a:t>
            </a:r>
            <a:r>
              <a:rPr lang="en-US" altLang="zh-CN" dirty="0"/>
              <a:t>/</a:t>
            </a:r>
            <a:r>
              <a:rPr lang="zh-CN" altLang="en-US" dirty="0"/>
              <a:t>自定义单位方法，基于当前日期时间设置，返回新对象</a:t>
            </a:r>
            <a:endParaRPr lang="en-US" altLang="zh-CN" dirty="0"/>
          </a:p>
          <a:p>
            <a:r>
              <a:rPr lang="en-US" altLang="zh-CN" dirty="0"/>
              <a:t>format()</a:t>
            </a:r>
            <a:r>
              <a:rPr lang="zh-CN" altLang="en-US" dirty="0"/>
              <a:t>，将日期时间，按指定格式，转为字符串</a:t>
            </a:r>
          </a:p>
          <a:p>
            <a:r>
              <a:rPr lang="en-US" altLang="zh-CN" dirty="0"/>
              <a:t>parse()</a:t>
            </a:r>
            <a:r>
              <a:rPr lang="zh-CN" altLang="en-US" dirty="0"/>
              <a:t>，将字符串，转为日期时间对象</a:t>
            </a:r>
            <a:endParaRPr lang="en-US" altLang="zh-CN" dirty="0"/>
          </a:p>
          <a:p>
            <a:r>
              <a:rPr lang="en-US" altLang="zh-CN" dirty="0"/>
              <a:t>long until(end, unit)</a:t>
            </a:r>
            <a:r>
              <a:rPr lang="zh-CN" altLang="en-US" dirty="0"/>
              <a:t>，基于指定单位，计算日期时间差值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2149065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Why The New Date-Time APIs?</a:t>
            </a:r>
            <a:endParaRPr lang="zh-CN" altLang="en-US" dirty="0"/>
          </a:p>
        </p:txBody>
      </p:sp>
      <p:sp>
        <p:nvSpPr>
          <p:cNvPr id="3" name="内容占位符 2"/>
          <p:cNvSpPr>
            <a:spLocks noGrp="1"/>
          </p:cNvSpPr>
          <p:nvPr>
            <p:ph idx="1"/>
          </p:nvPr>
        </p:nvSpPr>
        <p:spPr/>
        <p:txBody>
          <a:bodyPr>
            <a:normAutofit/>
          </a:bodyPr>
          <a:lstStyle/>
          <a:p>
            <a:r>
              <a:rPr lang="zh-CN" altLang="en-US" dirty="0"/>
              <a:t>原</a:t>
            </a:r>
            <a:r>
              <a:rPr lang="en-US" altLang="zh-CN" dirty="0"/>
              <a:t>JDK</a:t>
            </a:r>
            <a:r>
              <a:rPr lang="zh-CN" altLang="en-US" dirty="0"/>
              <a:t>中的日期</a:t>
            </a:r>
            <a:r>
              <a:rPr lang="en-US" altLang="zh-CN" dirty="0"/>
              <a:t>/</a:t>
            </a:r>
            <a:r>
              <a:rPr lang="zh-CN" altLang="en-US" dirty="0"/>
              <a:t>时间：</a:t>
            </a:r>
            <a:endParaRPr lang="en-US" altLang="zh-CN" dirty="0"/>
          </a:p>
          <a:p>
            <a:r>
              <a:rPr lang="zh-CN" altLang="en-US" dirty="0"/>
              <a:t>日期</a:t>
            </a:r>
            <a:r>
              <a:rPr lang="en-US" altLang="zh-CN" dirty="0"/>
              <a:t>/</a:t>
            </a:r>
            <a:r>
              <a:rPr lang="zh-CN" altLang="en-US" dirty="0"/>
              <a:t>时间类的定义不一致。在</a:t>
            </a:r>
            <a:r>
              <a:rPr lang="en-US" altLang="zh-CN" dirty="0" err="1"/>
              <a:t>java.util</a:t>
            </a:r>
            <a:r>
              <a:rPr lang="zh-CN" altLang="en-US" dirty="0"/>
              <a:t>和</a:t>
            </a:r>
            <a:r>
              <a:rPr lang="en-US" altLang="zh-CN" dirty="0" err="1"/>
              <a:t>java.sql</a:t>
            </a:r>
            <a:r>
              <a:rPr lang="zh-CN" altLang="en-US" dirty="0"/>
              <a:t>的包中都有</a:t>
            </a:r>
            <a:r>
              <a:rPr lang="en-US" altLang="zh-CN" dirty="0"/>
              <a:t>Date</a:t>
            </a:r>
            <a:r>
              <a:rPr lang="zh-CN" altLang="en-US" dirty="0"/>
              <a:t>类。</a:t>
            </a:r>
            <a:r>
              <a:rPr lang="en-US" altLang="zh-CN" dirty="0" err="1"/>
              <a:t>java.util.Date</a:t>
            </a:r>
            <a:r>
              <a:rPr lang="zh-CN" altLang="en-US" dirty="0"/>
              <a:t>类包含日期和时间，而</a:t>
            </a:r>
            <a:r>
              <a:rPr lang="en-US" altLang="zh-CN" dirty="0" err="1"/>
              <a:t>java.sql.Date</a:t>
            </a:r>
            <a:r>
              <a:rPr lang="zh-CN" altLang="en-US" dirty="0"/>
              <a:t>仅包含日期。同名极易混淆</a:t>
            </a:r>
          </a:p>
          <a:p>
            <a:r>
              <a:rPr lang="zh-CN" altLang="en-US" dirty="0"/>
              <a:t>没有明确定义用于日期</a:t>
            </a:r>
            <a:r>
              <a:rPr lang="en-US" altLang="zh-CN" dirty="0"/>
              <a:t>/</a:t>
            </a:r>
            <a:r>
              <a:rPr lang="zh-CN" altLang="en-US" dirty="0"/>
              <a:t>时间解析的类。</a:t>
            </a:r>
            <a:r>
              <a:rPr lang="en-US" altLang="zh-CN" dirty="0"/>
              <a:t>Java</a:t>
            </a:r>
            <a:r>
              <a:rPr lang="zh-CN" altLang="en-US" dirty="0"/>
              <a:t>提供</a:t>
            </a:r>
            <a:r>
              <a:rPr lang="en-US" altLang="zh-CN" dirty="0" err="1"/>
              <a:t>java.text.DateFormat</a:t>
            </a:r>
            <a:r>
              <a:rPr lang="zh-CN" altLang="en-US" dirty="0"/>
              <a:t>抽象类，但通常情况下又使用</a:t>
            </a:r>
            <a:r>
              <a:rPr lang="en-US" altLang="zh-CN" dirty="0" err="1"/>
              <a:t>SimpleDateFormat</a:t>
            </a:r>
            <a:r>
              <a:rPr lang="zh-CN" altLang="en-US" dirty="0"/>
              <a:t>类操作</a:t>
            </a:r>
          </a:p>
          <a:p>
            <a:r>
              <a:rPr lang="zh-CN" altLang="en-US" dirty="0"/>
              <a:t>日期类均是可变的，非线程安全的，多线程并发时，必须程序员自己维护</a:t>
            </a:r>
          </a:p>
          <a:p>
            <a:r>
              <a:rPr lang="en-US" altLang="zh-CN" dirty="0"/>
              <a:t>Date</a:t>
            </a:r>
            <a:r>
              <a:rPr lang="zh-CN" altLang="en-US" dirty="0"/>
              <a:t>类不提供国际化及时区，而追加的</a:t>
            </a:r>
            <a:r>
              <a:rPr lang="en-US" altLang="zh-CN" dirty="0"/>
              <a:t>Calendar</a:t>
            </a:r>
            <a:r>
              <a:rPr lang="zh-CN" altLang="en-US" dirty="0"/>
              <a:t>和</a:t>
            </a:r>
            <a:r>
              <a:rPr lang="en-US" altLang="zh-CN" dirty="0" err="1"/>
              <a:t>TimeZone</a:t>
            </a:r>
            <a:r>
              <a:rPr lang="zh-CN" altLang="en-US" dirty="0"/>
              <a:t>类，同样存在解析，线程安全等问题</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2308990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800" dirty="0"/>
              <a:t>Summary</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62036523"/>
              </p:ext>
            </p:extLst>
          </p:nvPr>
        </p:nvGraphicFramePr>
        <p:xfrm>
          <a:off x="179512" y="1124744"/>
          <a:ext cx="8712968" cy="1024123"/>
        </p:xfrm>
        <a:graphic>
          <a:graphicData uri="http://schemas.openxmlformats.org/drawingml/2006/table">
            <a:tbl>
              <a:tblPr firstRow="1" bandRow="1">
                <a:tableStyleId>{5C22544A-7EE6-4342-B048-85BDC9FD1C3A}</a:tableStyleId>
              </a:tblPr>
              <a:tblGrid>
                <a:gridCol w="2215161">
                  <a:extLst>
                    <a:ext uri="{9D8B030D-6E8A-4147-A177-3AD203B41FA5}">
                      <a16:colId xmlns:a16="http://schemas.microsoft.com/office/drawing/2014/main" val="20000"/>
                    </a:ext>
                  </a:extLst>
                </a:gridCol>
                <a:gridCol w="6497807">
                  <a:extLst>
                    <a:ext uri="{9D8B030D-6E8A-4147-A177-3AD203B41FA5}">
                      <a16:colId xmlns:a16="http://schemas.microsoft.com/office/drawing/2014/main" val="20001"/>
                    </a:ext>
                  </a:extLst>
                </a:gridCol>
              </a:tblGrid>
              <a:tr h="384043">
                <a:tc>
                  <a:txBody>
                    <a:bodyPr/>
                    <a:lstStyle/>
                    <a:p>
                      <a:endParaRPr lang="zh-CN" altLang="en-US" dirty="0"/>
                    </a:p>
                  </a:txBody>
                  <a:tcPr/>
                </a:tc>
                <a:tc>
                  <a:txBody>
                    <a:bodyPr/>
                    <a:lstStyle/>
                    <a:p>
                      <a:r>
                        <a:rPr lang="en-US" altLang="zh-CN" dirty="0"/>
                        <a:t>content</a:t>
                      </a:r>
                      <a:endParaRPr lang="zh-CN" altLang="en-US" dirty="0"/>
                    </a:p>
                  </a:txBody>
                  <a:tcPr/>
                </a:tc>
                <a:extLst>
                  <a:ext uri="{0D108BD9-81ED-4DB2-BD59-A6C34878D82A}">
                    <a16:rowId xmlns:a16="http://schemas.microsoft.com/office/drawing/2014/main" val="10000"/>
                  </a:ext>
                </a:extLst>
              </a:tr>
              <a:tr h="384043">
                <a:tc>
                  <a:txBody>
                    <a:bodyPr/>
                    <a:lstStyle/>
                    <a:p>
                      <a:r>
                        <a:rPr lang="en-US" altLang="zh-CN" dirty="0"/>
                        <a:t>Java8</a:t>
                      </a:r>
                      <a:r>
                        <a:rPr lang="zh-CN" altLang="en-US" dirty="0"/>
                        <a:t>日期时间</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新</a:t>
                      </a:r>
                      <a:r>
                        <a:rPr lang="en-US" altLang="zh-CN" dirty="0"/>
                        <a:t>API</a:t>
                      </a:r>
                      <a:r>
                        <a:rPr lang="zh-CN" altLang="en-US" dirty="0"/>
                        <a:t>的优点；对象的基本创建</a:t>
                      </a:r>
                      <a:r>
                        <a:rPr lang="en-US" altLang="zh-CN" dirty="0"/>
                        <a:t>/</a:t>
                      </a:r>
                      <a:r>
                        <a:rPr lang="zh-CN" altLang="en-US" dirty="0"/>
                        <a:t>解析</a:t>
                      </a:r>
                      <a:r>
                        <a:rPr lang="en-US" altLang="zh-CN" dirty="0"/>
                        <a:t>/</a:t>
                      </a:r>
                      <a:r>
                        <a:rPr lang="zh-CN" altLang="en-US" dirty="0"/>
                        <a:t>格式化方法；指定域的获取方法；加减操作方法；基于指定单位的差值计算方法</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721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New Date-Time API</a:t>
            </a:r>
            <a:endParaRPr lang="zh-CN" altLang="en-US" dirty="0"/>
          </a:p>
        </p:txBody>
      </p:sp>
      <p:sp>
        <p:nvSpPr>
          <p:cNvPr id="3" name="内容占位符 2"/>
          <p:cNvSpPr>
            <a:spLocks noGrp="1"/>
          </p:cNvSpPr>
          <p:nvPr>
            <p:ph idx="1"/>
          </p:nvPr>
        </p:nvSpPr>
        <p:spPr/>
        <p:txBody>
          <a:bodyPr/>
          <a:lstStyle/>
          <a:p>
            <a:r>
              <a:rPr lang="en-US" altLang="zh-CN" dirty="0"/>
              <a:t>The Date-Time API uses the calendar system defined in </a:t>
            </a:r>
            <a:r>
              <a:rPr lang="en-US" altLang="zh-CN" dirty="0">
                <a:solidFill>
                  <a:srgbClr val="FF0000"/>
                </a:solidFill>
              </a:rPr>
              <a:t>ISO-8601</a:t>
            </a:r>
            <a:r>
              <a:rPr lang="en-US" altLang="zh-CN" b="1" dirty="0">
                <a:solidFill>
                  <a:srgbClr val="FF0000"/>
                </a:solidFill>
              </a:rPr>
              <a:t> </a:t>
            </a:r>
            <a:r>
              <a:rPr lang="en-US" altLang="zh-CN" dirty="0"/>
              <a:t>as the default calendar. This calendar is based on the Gregorian calendar system and is used globally as the </a:t>
            </a:r>
            <a:r>
              <a:rPr lang="en-US" altLang="zh-CN" dirty="0" err="1"/>
              <a:t>defacto</a:t>
            </a:r>
            <a:r>
              <a:rPr lang="en-US" altLang="zh-CN" dirty="0"/>
              <a:t> standard for representing date and time. </a:t>
            </a:r>
          </a:p>
          <a:p>
            <a:endParaRPr lang="en-US" altLang="zh-CN" dirty="0"/>
          </a:p>
          <a:p>
            <a:r>
              <a:rPr lang="en-US" altLang="zh-CN" dirty="0"/>
              <a:t>Java8</a:t>
            </a:r>
            <a:r>
              <a:rPr lang="zh-CN" altLang="en-US" dirty="0"/>
              <a:t> </a:t>
            </a:r>
            <a:r>
              <a:rPr lang="en-US" altLang="zh-CN" dirty="0"/>
              <a:t>Date-Time API</a:t>
            </a:r>
            <a:r>
              <a:rPr lang="zh-CN" altLang="en-US" dirty="0"/>
              <a:t>，默认基于</a:t>
            </a:r>
            <a:r>
              <a:rPr lang="en-US" altLang="zh-CN" dirty="0"/>
              <a:t>ISO</a:t>
            </a:r>
            <a:r>
              <a:rPr lang="zh-CN" altLang="en-US" dirty="0"/>
              <a:t>公历</a:t>
            </a:r>
            <a:r>
              <a:rPr lang="en-US" altLang="zh-CN" dirty="0"/>
              <a:t>(</a:t>
            </a:r>
            <a:r>
              <a:rPr lang="en-US" altLang="zh-CN" dirty="0" err="1"/>
              <a:t>yyyy-MM-ddTHH:mm:ss</a:t>
            </a:r>
            <a:r>
              <a:rPr lang="en-US" altLang="zh-CN" dirty="0"/>
              <a:t>)</a:t>
            </a:r>
            <a:r>
              <a:rPr lang="zh-CN" altLang="en-US" dirty="0"/>
              <a:t>，</a:t>
            </a:r>
            <a:r>
              <a:rPr lang="en-US" altLang="zh-CN" dirty="0"/>
              <a:t>JVM</a:t>
            </a:r>
            <a:r>
              <a:rPr lang="zh-CN" altLang="en-US" dirty="0"/>
              <a:t>当地时间，为日期时间标准</a:t>
            </a:r>
            <a:endParaRPr lang="en-US" altLang="zh-CN" dirty="0"/>
          </a:p>
          <a:p>
            <a:r>
              <a:rPr lang="zh-CN" altLang="en-US" dirty="0"/>
              <a:t>支持使用预定义的历法</a:t>
            </a:r>
            <a:r>
              <a:rPr lang="en-US" altLang="zh-CN" dirty="0"/>
              <a:t>(</a:t>
            </a:r>
            <a:r>
              <a:rPr lang="en-US" altLang="zh-CN" dirty="0" err="1"/>
              <a:t>java.time.chrono</a:t>
            </a:r>
            <a:r>
              <a:rPr lang="en-US" altLang="zh-CN" dirty="0"/>
              <a:t>)</a:t>
            </a:r>
            <a:r>
              <a:rPr lang="zh-CN" altLang="en-US" dirty="0"/>
              <a:t>，支持自定义历法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265208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Date-Time Design Principles</a:t>
            </a:r>
            <a:endParaRPr lang="zh-CN" altLang="en-US" dirty="0"/>
          </a:p>
        </p:txBody>
      </p:sp>
      <p:sp>
        <p:nvSpPr>
          <p:cNvPr id="3" name="内容占位符 2"/>
          <p:cNvSpPr>
            <a:spLocks noGrp="1"/>
          </p:cNvSpPr>
          <p:nvPr>
            <p:ph idx="1"/>
          </p:nvPr>
        </p:nvSpPr>
        <p:spPr/>
        <p:txBody>
          <a:bodyPr>
            <a:normAutofit/>
          </a:bodyPr>
          <a:lstStyle/>
          <a:p>
            <a:r>
              <a:rPr lang="zh-CN" altLang="en-US" dirty="0"/>
              <a:t>不可变性</a:t>
            </a:r>
            <a:r>
              <a:rPr lang="en-US" altLang="zh-CN" dirty="0"/>
              <a:t>(Immutable)</a:t>
            </a:r>
            <a:r>
              <a:rPr lang="zh-CN" altLang="en-US" dirty="0"/>
              <a:t>，</a:t>
            </a:r>
            <a:r>
              <a:rPr lang="en-US" altLang="zh-CN" dirty="0"/>
              <a:t> Date-Time API</a:t>
            </a:r>
            <a:r>
              <a:rPr lang="zh-CN" altLang="en-US" dirty="0"/>
              <a:t>类都是不可变的</a:t>
            </a:r>
            <a:r>
              <a:rPr lang="en-US" altLang="zh-CN" dirty="0"/>
              <a:t>(</a:t>
            </a:r>
            <a:r>
              <a:rPr lang="zh-CN" altLang="en-US" dirty="0"/>
              <a:t>类似</a:t>
            </a:r>
            <a:r>
              <a:rPr lang="en-US" altLang="zh-CN" dirty="0"/>
              <a:t>String</a:t>
            </a:r>
            <a:r>
              <a:rPr lang="zh-CN" altLang="en-US" dirty="0"/>
              <a:t>类</a:t>
            </a:r>
            <a:r>
              <a:rPr lang="en-US" altLang="zh-CN" dirty="0"/>
              <a:t>)</a:t>
            </a:r>
            <a:r>
              <a:rPr lang="zh-CN" altLang="en-US" dirty="0"/>
              <a:t>，对象被创建后数据不可修改，</a:t>
            </a:r>
            <a:r>
              <a:rPr lang="zh-CN" altLang="en-US" dirty="0">
                <a:solidFill>
                  <a:srgbClr val="FF0000"/>
                </a:solidFill>
              </a:rPr>
              <a:t>修改均基于原对象副本操作并返回新对象，因此</a:t>
            </a:r>
            <a:r>
              <a:rPr lang="en-US" altLang="zh-CN" dirty="0">
                <a:solidFill>
                  <a:srgbClr val="FF0000"/>
                </a:solidFill>
              </a:rPr>
              <a:t>Date-Time API</a:t>
            </a:r>
            <a:r>
              <a:rPr lang="zh-CN" altLang="en-US" dirty="0">
                <a:solidFill>
                  <a:srgbClr val="FF0000"/>
                </a:solidFill>
              </a:rPr>
              <a:t>是线程安全的</a:t>
            </a:r>
            <a:endParaRPr lang="en-US" altLang="zh-CN" dirty="0">
              <a:solidFill>
                <a:srgbClr val="FF0000"/>
              </a:solidFill>
            </a:endParaRPr>
          </a:p>
          <a:p>
            <a:r>
              <a:rPr lang="zh-CN" altLang="en-US" dirty="0"/>
              <a:t>关注点分离。新</a:t>
            </a:r>
            <a:r>
              <a:rPr lang="en-US" altLang="zh-CN" dirty="0"/>
              <a:t>API</a:t>
            </a:r>
            <a:r>
              <a:rPr lang="zh-CN" altLang="en-US" dirty="0"/>
              <a:t>明确分离并定义了日期</a:t>
            </a:r>
            <a:r>
              <a:rPr lang="en-US" altLang="zh-CN" dirty="0"/>
              <a:t>(Date)/</a:t>
            </a:r>
            <a:r>
              <a:rPr lang="zh-CN" altLang="en-US" dirty="0"/>
              <a:t>时间</a:t>
            </a:r>
            <a:r>
              <a:rPr lang="en-US" altLang="zh-CN" dirty="0"/>
              <a:t>(Time)/</a:t>
            </a:r>
            <a:r>
              <a:rPr lang="zh-CN" altLang="en-US" dirty="0"/>
              <a:t>日期时间</a:t>
            </a:r>
            <a:r>
              <a:rPr lang="en-US" altLang="zh-CN" dirty="0"/>
              <a:t>(</a:t>
            </a:r>
            <a:r>
              <a:rPr lang="en-US" altLang="zh-CN" dirty="0" err="1"/>
              <a:t>DateTime</a:t>
            </a:r>
            <a:r>
              <a:rPr lang="en-US" altLang="zh-CN" dirty="0"/>
              <a:t>)/</a:t>
            </a:r>
            <a:r>
              <a:rPr lang="zh-CN" altLang="en-US" dirty="0"/>
              <a:t>时间戳</a:t>
            </a:r>
            <a:r>
              <a:rPr lang="en-US" altLang="zh-CN" dirty="0"/>
              <a:t>(Instant)/</a:t>
            </a:r>
            <a:r>
              <a:rPr lang="zh-CN" altLang="en-US" dirty="0"/>
              <a:t>时区</a:t>
            </a:r>
            <a:r>
              <a:rPr lang="en-US" altLang="zh-CN" dirty="0"/>
              <a:t>(Zone)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Tree>
    <p:extLst>
      <p:ext uri="{BB962C8B-B14F-4D97-AF65-F5344CB8AC3E}">
        <p14:creationId xmlns:p14="http://schemas.microsoft.com/office/powerpoint/2010/main" val="168456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Date-Time Packages</a:t>
            </a:r>
            <a:endParaRPr lang="zh-CN" altLang="en-US" dirty="0"/>
          </a:p>
        </p:txBody>
      </p:sp>
      <p:sp>
        <p:nvSpPr>
          <p:cNvPr id="3" name="内容占位符 2"/>
          <p:cNvSpPr>
            <a:spLocks noGrp="1"/>
          </p:cNvSpPr>
          <p:nvPr>
            <p:ph idx="1"/>
          </p:nvPr>
        </p:nvSpPr>
        <p:spPr/>
        <p:txBody>
          <a:bodyPr>
            <a:normAutofit/>
          </a:bodyPr>
          <a:lstStyle/>
          <a:p>
            <a:r>
              <a:rPr lang="en-US" altLang="zh-CN" dirty="0" err="1">
                <a:solidFill>
                  <a:srgbClr val="FF0000"/>
                </a:solidFill>
              </a:rPr>
              <a:t>java.time</a:t>
            </a:r>
            <a:r>
              <a:rPr lang="zh-CN" altLang="en-US" dirty="0"/>
              <a:t>，核心包，包括：</a:t>
            </a:r>
            <a:r>
              <a:rPr lang="en-US" altLang="zh-CN" dirty="0" err="1"/>
              <a:t>LocalDate</a:t>
            </a:r>
            <a:r>
              <a:rPr lang="en-US" altLang="zh-CN" dirty="0"/>
              <a:t>/</a:t>
            </a:r>
            <a:r>
              <a:rPr lang="en-US" altLang="zh-CN" dirty="0" err="1"/>
              <a:t>LocalTime</a:t>
            </a:r>
            <a:r>
              <a:rPr lang="en-US" altLang="zh-CN" dirty="0"/>
              <a:t>/</a:t>
            </a:r>
            <a:r>
              <a:rPr lang="en-US" altLang="zh-CN" dirty="0" err="1"/>
              <a:t>LocalDateTime</a:t>
            </a:r>
            <a:r>
              <a:rPr lang="en-US" altLang="zh-CN" dirty="0"/>
              <a:t>/Instant/Period/Duration</a:t>
            </a:r>
            <a:r>
              <a:rPr lang="zh-CN" altLang="en-US" dirty="0"/>
              <a:t>等类。均是是不可变的线程安全的</a:t>
            </a:r>
          </a:p>
          <a:p>
            <a:r>
              <a:rPr lang="en-US" altLang="zh-CN" dirty="0" err="1"/>
              <a:t>java.time.chrono</a:t>
            </a:r>
            <a:r>
              <a:rPr lang="zh-CN" altLang="en-US" dirty="0"/>
              <a:t>，包含用于表示除默认</a:t>
            </a:r>
            <a:r>
              <a:rPr lang="en-US" altLang="zh-CN" dirty="0"/>
              <a:t>ISO-8601</a:t>
            </a:r>
            <a:r>
              <a:rPr lang="zh-CN" altLang="en-US" dirty="0"/>
              <a:t>以外的日历系统的</a:t>
            </a:r>
            <a:r>
              <a:rPr lang="en-US" altLang="zh-CN" dirty="0"/>
              <a:t>API</a:t>
            </a:r>
            <a:endParaRPr lang="zh-CN" altLang="en-US" dirty="0"/>
          </a:p>
          <a:p>
            <a:r>
              <a:rPr lang="en-US" altLang="zh-CN" dirty="0" err="1">
                <a:solidFill>
                  <a:srgbClr val="FF0000"/>
                </a:solidFill>
              </a:rPr>
              <a:t>java.time.format</a:t>
            </a:r>
            <a:r>
              <a:rPr lang="zh-CN" altLang="en-US" dirty="0"/>
              <a:t>，包含能够格式化和解析日期时间对象的类</a:t>
            </a:r>
          </a:p>
          <a:p>
            <a:r>
              <a:rPr lang="en-US" altLang="zh-CN" dirty="0" err="1">
                <a:solidFill>
                  <a:srgbClr val="FF0000"/>
                </a:solidFill>
              </a:rPr>
              <a:t>java.time.temporal</a:t>
            </a:r>
            <a:r>
              <a:rPr lang="zh-CN" altLang="en-US" dirty="0"/>
              <a:t>，包含时态对象，用于查找某个特定日期或时间，比如指定月的第以</a:t>
            </a:r>
            <a:r>
              <a:rPr lang="en-US" altLang="zh-CN" dirty="0"/>
              <a:t>/</a:t>
            </a:r>
            <a:r>
              <a:rPr lang="zh-CN" altLang="en-US" dirty="0"/>
              <a:t>最后一天</a:t>
            </a:r>
          </a:p>
          <a:p>
            <a:r>
              <a:rPr lang="en-US" altLang="zh-CN" dirty="0" err="1"/>
              <a:t>java.time.zone</a:t>
            </a:r>
            <a:r>
              <a:rPr lang="zh-CN" altLang="en-US" dirty="0"/>
              <a:t>包：包含支持时区的类，时区的偏移和时区规则</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Tree>
    <p:extLst>
      <p:ext uri="{BB962C8B-B14F-4D97-AF65-F5344CB8AC3E}">
        <p14:creationId xmlns:p14="http://schemas.microsoft.com/office/powerpoint/2010/main" val="223834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7F4C8-95D9-4FCB-A878-B2C6F37F75EF}"/>
              </a:ext>
            </a:extLst>
          </p:cNvPr>
          <p:cNvSpPr>
            <a:spLocks noGrp="1"/>
          </p:cNvSpPr>
          <p:nvPr>
            <p:ph type="title"/>
          </p:nvPr>
        </p:nvSpPr>
        <p:spPr/>
        <p:txBody>
          <a:bodyPr>
            <a:normAutofit fontScale="90000"/>
          </a:bodyPr>
          <a:lstStyle/>
          <a:p>
            <a:r>
              <a:rPr lang="en-US" altLang="zh-CN" dirty="0"/>
              <a:t>Method Naming Conventions</a:t>
            </a:r>
            <a:endParaRPr lang="zh-CN" altLang="en-US" dirty="0"/>
          </a:p>
        </p:txBody>
      </p:sp>
      <p:sp>
        <p:nvSpPr>
          <p:cNvPr id="3" name="内容占位符 2">
            <a:extLst>
              <a:ext uri="{FF2B5EF4-FFF2-40B4-BE49-F238E27FC236}">
                <a16:creationId xmlns:a16="http://schemas.microsoft.com/office/drawing/2014/main" id="{7AB5F436-DEEA-458A-95BD-23BC8659F5A5}"/>
              </a:ext>
            </a:extLst>
          </p:cNvPr>
          <p:cNvSpPr>
            <a:spLocks noGrp="1"/>
          </p:cNvSpPr>
          <p:nvPr>
            <p:ph idx="1"/>
          </p:nvPr>
        </p:nvSpPr>
        <p:spPr/>
        <p:txBody>
          <a:bodyPr/>
          <a:lstStyle/>
          <a:p>
            <a:r>
              <a:rPr lang="zh-CN" altLang="en-US" dirty="0"/>
              <a:t>清晰</a:t>
            </a:r>
            <a:r>
              <a:rPr lang="en-US" altLang="zh-CN" dirty="0"/>
              <a:t>(Fluent &amp; Clear)</a:t>
            </a:r>
            <a:r>
              <a:rPr lang="zh-CN" altLang="en-US" dirty="0"/>
              <a:t>。</a:t>
            </a:r>
            <a:r>
              <a:rPr lang="en-US" altLang="zh-CN" dirty="0"/>
              <a:t>API</a:t>
            </a:r>
            <a:r>
              <a:rPr lang="zh-CN" altLang="en-US" dirty="0"/>
              <a:t>提供了清晰的接口使代码更易于阅读。所有类都实现了，一系列通用的，名称相同的方法</a:t>
            </a:r>
            <a:r>
              <a:rPr lang="en-US" altLang="zh-CN" dirty="0"/>
              <a:t>(</a:t>
            </a:r>
            <a:r>
              <a:rPr lang="zh-CN" altLang="en-US" dirty="0"/>
              <a:t>工厂模式和策略模式</a:t>
            </a:r>
            <a:r>
              <a:rPr lang="en-US" altLang="zh-CN" dirty="0"/>
              <a:t>)</a:t>
            </a:r>
            <a:r>
              <a:rPr lang="zh-CN" altLang="en-US" dirty="0"/>
              <a:t>。例如：加</a:t>
            </a:r>
            <a:r>
              <a:rPr lang="en-US" altLang="zh-CN" dirty="0"/>
              <a:t>/</a:t>
            </a:r>
            <a:r>
              <a:rPr lang="zh-CN" altLang="en-US" dirty="0"/>
              <a:t>减</a:t>
            </a:r>
            <a:r>
              <a:rPr lang="en-US" altLang="zh-CN" dirty="0"/>
              <a:t>/</a:t>
            </a:r>
            <a:r>
              <a:rPr lang="zh-CN" altLang="en-US" dirty="0"/>
              <a:t>格式化</a:t>
            </a:r>
            <a:r>
              <a:rPr lang="en-US" altLang="zh-CN" dirty="0"/>
              <a:t>/</a:t>
            </a:r>
            <a:r>
              <a:rPr lang="zh-CN" altLang="en-US" dirty="0"/>
              <a:t>解析</a:t>
            </a:r>
            <a:r>
              <a:rPr lang="en-US" altLang="zh-CN" dirty="0"/>
              <a:t>/</a:t>
            </a:r>
            <a:r>
              <a:rPr lang="zh-CN" altLang="en-US" dirty="0"/>
              <a:t>提取等。</a:t>
            </a:r>
            <a:r>
              <a:rPr lang="zh-CN" altLang="en-US" dirty="0">
                <a:solidFill>
                  <a:srgbClr val="FF0000"/>
                </a:solidFill>
              </a:rPr>
              <a:t>所有对象的构建，均基于静态工厂方法，而非构造函数；不支持</a:t>
            </a:r>
            <a:r>
              <a:rPr lang="en-US" altLang="zh-CN" dirty="0">
                <a:solidFill>
                  <a:srgbClr val="FF0000"/>
                </a:solidFill>
              </a:rPr>
              <a:t>null</a:t>
            </a:r>
            <a:r>
              <a:rPr lang="zh-CN" altLang="en-US" dirty="0">
                <a:solidFill>
                  <a:srgbClr val="FF0000"/>
                </a:solidFill>
              </a:rPr>
              <a:t>也不会返回</a:t>
            </a:r>
            <a:r>
              <a:rPr lang="en-US" altLang="zh-CN" dirty="0">
                <a:solidFill>
                  <a:srgbClr val="FF0000"/>
                </a:solidFill>
              </a:rPr>
              <a:t>null</a:t>
            </a:r>
          </a:p>
          <a:p>
            <a:endParaRPr lang="zh-CN" altLang="en-US" dirty="0"/>
          </a:p>
          <a:p>
            <a:r>
              <a:rPr lang="zh-CN" altLang="en-US" dirty="0"/>
              <a:t>可扩展</a:t>
            </a:r>
            <a:r>
              <a:rPr lang="en-US" altLang="zh-CN" dirty="0"/>
              <a:t>(Extensible)</a:t>
            </a:r>
            <a:r>
              <a:rPr lang="zh-CN" altLang="en-US" dirty="0"/>
              <a:t>，新</a:t>
            </a:r>
            <a:r>
              <a:rPr lang="en-US" altLang="zh-CN" dirty="0"/>
              <a:t>API</a:t>
            </a:r>
            <a:r>
              <a:rPr lang="zh-CN" altLang="en-US" dirty="0"/>
              <a:t>基于</a:t>
            </a:r>
            <a:r>
              <a:rPr lang="en-US" altLang="zh-CN" dirty="0"/>
              <a:t>ISO-8601</a:t>
            </a:r>
            <a:r>
              <a:rPr lang="zh-CN" altLang="en-US" dirty="0"/>
              <a:t>日历系统，但同时也支持非</a:t>
            </a:r>
            <a:r>
              <a:rPr lang="en-US" altLang="zh-CN" dirty="0"/>
              <a:t>ISO</a:t>
            </a:r>
            <a:r>
              <a:rPr lang="zh-CN" altLang="en-US" dirty="0"/>
              <a:t>日历</a:t>
            </a:r>
          </a:p>
          <a:p>
            <a:endParaRPr lang="zh-CN" altLang="en-US" dirty="0"/>
          </a:p>
        </p:txBody>
      </p:sp>
      <p:sp>
        <p:nvSpPr>
          <p:cNvPr id="4" name="灯片编号占位符 3">
            <a:extLst>
              <a:ext uri="{FF2B5EF4-FFF2-40B4-BE49-F238E27FC236}">
                <a16:creationId xmlns:a16="http://schemas.microsoft.com/office/drawing/2014/main" id="{A7F1429F-ABEC-404D-9595-CE7C05D38ABA}"/>
              </a:ext>
            </a:extLst>
          </p:cNvPr>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334051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0788"/>
            <a:ext cx="8229600" cy="6143812"/>
          </a:xfrm>
        </p:spPr>
        <p:txBody>
          <a:bodyPr/>
          <a:lstStyle/>
          <a:p>
            <a:r>
              <a:rPr lang="zh-CN" altLang="en-US" dirty="0"/>
              <a:t>方法名称的标准化。在不同的类中，设计方法名称相同的方法，以保持一致的抽象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graphicFrame>
        <p:nvGraphicFramePr>
          <p:cNvPr id="6" name="内容占位符 4"/>
          <p:cNvGraphicFramePr>
            <a:graphicFrameLocks/>
          </p:cNvGraphicFramePr>
          <p:nvPr>
            <p:extLst>
              <p:ext uri="{D42A27DB-BD31-4B8C-83A1-F6EECF244321}">
                <p14:modId xmlns:p14="http://schemas.microsoft.com/office/powerpoint/2010/main" val="255318071"/>
              </p:ext>
            </p:extLst>
          </p:nvPr>
        </p:nvGraphicFramePr>
        <p:xfrm>
          <a:off x="251520" y="1124744"/>
          <a:ext cx="8229600" cy="4472348"/>
        </p:xfrm>
        <a:graphic>
          <a:graphicData uri="http://schemas.openxmlformats.org/drawingml/2006/table">
            <a:tbl>
              <a:tblPr firstRow="1" bandRow="1">
                <a:tableStyleId>{5C22544A-7EE6-4342-B048-85BDC9FD1C3A}</a:tableStyleId>
              </a:tblPr>
              <a:tblGrid>
                <a:gridCol w="101845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5626968">
                  <a:extLst>
                    <a:ext uri="{9D8B030D-6E8A-4147-A177-3AD203B41FA5}">
                      <a16:colId xmlns:a16="http://schemas.microsoft.com/office/drawing/2014/main" val="20002"/>
                    </a:ext>
                  </a:extLst>
                </a:gridCol>
              </a:tblGrid>
              <a:tr h="347388">
                <a:tc>
                  <a:txBody>
                    <a:bodyPr/>
                    <a:lstStyle/>
                    <a:p>
                      <a:r>
                        <a:rPr lang="en-US" altLang="zh-CN" sz="1600" dirty="0"/>
                        <a:t>Prefix</a:t>
                      </a:r>
                      <a:endParaRPr lang="zh-CN" altLang="en-US" sz="1600" dirty="0"/>
                    </a:p>
                  </a:txBody>
                  <a:tcPr/>
                </a:tc>
                <a:tc>
                  <a:txBody>
                    <a:bodyPr/>
                    <a:lstStyle/>
                    <a:p>
                      <a:r>
                        <a:rPr lang="en-US" altLang="zh-CN" sz="1600" dirty="0"/>
                        <a:t>Method Type</a:t>
                      </a:r>
                      <a:endParaRPr lang="zh-CN" altLang="en-US" sz="1600" dirty="0"/>
                    </a:p>
                  </a:txBody>
                  <a:tcPr/>
                </a:tc>
                <a:tc>
                  <a:txBody>
                    <a:bodyPr/>
                    <a:lstStyle/>
                    <a:p>
                      <a:r>
                        <a:rPr lang="en-US" altLang="zh-CN" sz="1600" dirty="0"/>
                        <a:t>Use</a:t>
                      </a:r>
                      <a:endParaRPr lang="zh-CN" altLang="en-US" sz="1600" dirty="0"/>
                    </a:p>
                  </a:txBody>
                  <a:tcPr/>
                </a:tc>
                <a:extLst>
                  <a:ext uri="{0D108BD9-81ED-4DB2-BD59-A6C34878D82A}">
                    <a16:rowId xmlns:a16="http://schemas.microsoft.com/office/drawing/2014/main" val="10000"/>
                  </a:ext>
                </a:extLst>
              </a:tr>
              <a:tr h="370840">
                <a:tc>
                  <a:txBody>
                    <a:bodyPr/>
                    <a:lstStyle/>
                    <a:p>
                      <a:r>
                        <a:rPr lang="en-US" altLang="zh-CN" sz="1600" dirty="0"/>
                        <a:t>of</a:t>
                      </a:r>
                      <a:endParaRPr lang="zh-CN" altLang="en-US" sz="1600" dirty="0"/>
                    </a:p>
                  </a:txBody>
                  <a:tcPr/>
                </a:tc>
                <a:tc>
                  <a:txBody>
                    <a:bodyPr/>
                    <a:lstStyle/>
                    <a:p>
                      <a:r>
                        <a:rPr lang="en-US" altLang="zh-CN" sz="1600" dirty="0"/>
                        <a:t>static factory</a:t>
                      </a:r>
                      <a:endParaRPr lang="zh-CN" altLang="en-US" sz="1600" dirty="0"/>
                    </a:p>
                  </a:txBody>
                  <a:tcPr/>
                </a:tc>
                <a:tc>
                  <a:txBody>
                    <a:bodyPr/>
                    <a:lstStyle/>
                    <a:p>
                      <a:r>
                        <a:rPr lang="zh-CN" altLang="en-US" sz="1600" dirty="0"/>
                        <a:t>基于指定参数创建目标类的对象</a:t>
                      </a:r>
                    </a:p>
                  </a:txBody>
                  <a:tcPr/>
                </a:tc>
                <a:extLst>
                  <a:ext uri="{0D108BD9-81ED-4DB2-BD59-A6C34878D82A}">
                    <a16:rowId xmlns:a16="http://schemas.microsoft.com/office/drawing/2014/main" val="10001"/>
                  </a:ext>
                </a:extLst>
              </a:tr>
              <a:tr h="370840">
                <a:tc>
                  <a:txBody>
                    <a:bodyPr/>
                    <a:lstStyle/>
                    <a:p>
                      <a:r>
                        <a:rPr lang="en-US" altLang="zh-CN" sz="1600" dirty="0"/>
                        <a:t>parse</a:t>
                      </a:r>
                      <a:endParaRPr lang="zh-CN" altLang="en-US" sz="1600" dirty="0"/>
                    </a:p>
                  </a:txBody>
                  <a:tcPr/>
                </a:tc>
                <a:tc>
                  <a:txBody>
                    <a:bodyPr/>
                    <a:lstStyle/>
                    <a:p>
                      <a:r>
                        <a:rPr lang="en-US" altLang="zh-CN" sz="1600" dirty="0"/>
                        <a:t>static factory</a:t>
                      </a:r>
                      <a:endParaRPr lang="zh-CN" altLang="en-US" sz="1600" dirty="0"/>
                    </a:p>
                  </a:txBody>
                  <a:tcPr/>
                </a:tc>
                <a:tc>
                  <a:txBody>
                    <a:bodyPr/>
                    <a:lstStyle/>
                    <a:p>
                      <a:r>
                        <a:rPr lang="zh-CN" altLang="en-US" sz="1600" dirty="0"/>
                        <a:t>基于指定模板解析字符串，创建对象</a:t>
                      </a:r>
                    </a:p>
                  </a:txBody>
                  <a:tcPr/>
                </a:tc>
                <a:extLst>
                  <a:ext uri="{0D108BD9-81ED-4DB2-BD59-A6C34878D82A}">
                    <a16:rowId xmlns:a16="http://schemas.microsoft.com/office/drawing/2014/main" val="10002"/>
                  </a:ext>
                </a:extLst>
              </a:tr>
              <a:tr h="370840">
                <a:tc>
                  <a:txBody>
                    <a:bodyPr/>
                    <a:lstStyle/>
                    <a:p>
                      <a:r>
                        <a:rPr lang="en-US" altLang="zh-CN" sz="1600" dirty="0"/>
                        <a:t>now</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static factory</a:t>
                      </a:r>
                      <a:endParaRPr lang="zh-CN" altLang="en-US" sz="1600" dirty="0"/>
                    </a:p>
                  </a:txBody>
                  <a:tcPr/>
                </a:tc>
                <a:tc>
                  <a:txBody>
                    <a:bodyPr/>
                    <a:lstStyle/>
                    <a:p>
                      <a:r>
                        <a:rPr lang="zh-CN" altLang="en-US" sz="1600" dirty="0"/>
                        <a:t>基于当前日期</a:t>
                      </a:r>
                      <a:r>
                        <a:rPr lang="en-US" altLang="zh-CN" sz="1600" dirty="0"/>
                        <a:t>/</a:t>
                      </a:r>
                      <a:r>
                        <a:rPr lang="zh-CN" altLang="en-US" sz="1600" dirty="0"/>
                        <a:t>时间，创建对象</a:t>
                      </a:r>
                    </a:p>
                  </a:txBody>
                  <a:tcPr/>
                </a:tc>
                <a:extLst>
                  <a:ext uri="{0D108BD9-81ED-4DB2-BD59-A6C34878D82A}">
                    <a16:rowId xmlns:a16="http://schemas.microsoft.com/office/drawing/2014/main" val="10003"/>
                  </a:ext>
                </a:extLst>
              </a:tr>
              <a:tr h="370840">
                <a:tc>
                  <a:txBody>
                    <a:bodyPr/>
                    <a:lstStyle/>
                    <a:p>
                      <a:r>
                        <a:rPr lang="en-US" altLang="zh-CN" sz="1600" dirty="0"/>
                        <a:t>format</a:t>
                      </a:r>
                      <a:endParaRPr lang="zh-CN" altLang="en-US" sz="1600" dirty="0"/>
                    </a:p>
                  </a:txBody>
                  <a:tcPr/>
                </a:tc>
                <a:tc>
                  <a:txBody>
                    <a:bodyPr/>
                    <a:lstStyle/>
                    <a:p>
                      <a:r>
                        <a:rPr lang="en-US" altLang="zh-CN" sz="1600" dirty="0"/>
                        <a:t>instance</a:t>
                      </a:r>
                      <a:endParaRPr lang="zh-CN" altLang="en-US" sz="1600" dirty="0"/>
                    </a:p>
                  </a:txBody>
                  <a:tcPr/>
                </a:tc>
                <a:tc>
                  <a:txBody>
                    <a:bodyPr/>
                    <a:lstStyle/>
                    <a:p>
                      <a:r>
                        <a:rPr lang="zh-CN" altLang="en-US" sz="1600" dirty="0"/>
                        <a:t>基于指定格式化模板，格式化对象为字符串</a:t>
                      </a:r>
                    </a:p>
                  </a:txBody>
                  <a:tcPr/>
                </a:tc>
                <a:extLst>
                  <a:ext uri="{0D108BD9-81ED-4DB2-BD59-A6C34878D82A}">
                    <a16:rowId xmlns:a16="http://schemas.microsoft.com/office/drawing/2014/main" val="10004"/>
                  </a:ext>
                </a:extLst>
              </a:tr>
              <a:tr h="370840">
                <a:tc>
                  <a:txBody>
                    <a:bodyPr/>
                    <a:lstStyle/>
                    <a:p>
                      <a:r>
                        <a:rPr lang="en-US" altLang="zh-CN" sz="1600" dirty="0"/>
                        <a:t>get</a:t>
                      </a:r>
                      <a:endParaRPr lang="zh-CN" altLang="en-US" sz="1600" dirty="0"/>
                    </a:p>
                  </a:txBody>
                  <a:tcPr/>
                </a:tc>
                <a:tc>
                  <a:txBody>
                    <a:bodyPr/>
                    <a:lstStyle/>
                    <a:p>
                      <a:r>
                        <a:rPr lang="en-US" altLang="zh-CN" sz="1600" dirty="0"/>
                        <a:t>instance</a:t>
                      </a:r>
                      <a:endParaRPr lang="zh-CN" altLang="en-US" sz="1600" dirty="0"/>
                    </a:p>
                  </a:txBody>
                  <a:tcPr/>
                </a:tc>
                <a:tc>
                  <a:txBody>
                    <a:bodyPr/>
                    <a:lstStyle/>
                    <a:p>
                      <a:r>
                        <a:rPr lang="zh-CN" altLang="en-US" sz="1600" dirty="0"/>
                        <a:t>返回目标对象的指定域。</a:t>
                      </a:r>
                      <a:r>
                        <a:rPr lang="en-US" altLang="zh-CN" sz="1600" dirty="0" err="1"/>
                        <a:t>getYear</a:t>
                      </a:r>
                      <a:r>
                        <a:rPr lang="en-US" altLang="zh-CN" sz="1600" dirty="0"/>
                        <a:t>();</a:t>
                      </a:r>
                      <a:r>
                        <a:rPr lang="en-US" altLang="zh-CN" sz="1600" baseline="0" dirty="0"/>
                        <a:t> </a:t>
                      </a:r>
                      <a:r>
                        <a:rPr lang="en-US" altLang="zh-CN" sz="1600" baseline="0" dirty="0" err="1"/>
                        <a:t>getDayofMonth</a:t>
                      </a:r>
                      <a:r>
                        <a:rPr lang="en-US" altLang="zh-CN" sz="1600" baseline="0" dirty="0"/>
                        <a:t>()</a:t>
                      </a:r>
                      <a:r>
                        <a:rPr lang="zh-CN" altLang="en-US" sz="1600" baseline="0" dirty="0"/>
                        <a:t>等</a:t>
                      </a:r>
                      <a:endParaRPr lang="zh-CN" altLang="en-US" sz="1600" dirty="0"/>
                    </a:p>
                  </a:txBody>
                  <a:tcPr/>
                </a:tc>
                <a:extLst>
                  <a:ext uri="{0D108BD9-81ED-4DB2-BD59-A6C34878D82A}">
                    <a16:rowId xmlns:a16="http://schemas.microsoft.com/office/drawing/2014/main" val="10005"/>
                  </a:ext>
                </a:extLst>
              </a:tr>
              <a:tr h="370840">
                <a:tc>
                  <a:txBody>
                    <a:bodyPr/>
                    <a:lstStyle/>
                    <a:p>
                      <a:r>
                        <a:rPr lang="en-US" altLang="zh-CN" sz="1600" dirty="0"/>
                        <a:t>is</a:t>
                      </a:r>
                      <a:endParaRPr lang="zh-CN" altLang="en-US" sz="1600" dirty="0"/>
                    </a:p>
                  </a:txBody>
                  <a:tcPr/>
                </a:tc>
                <a:tc>
                  <a:txBody>
                    <a:bodyPr/>
                    <a:lstStyle/>
                    <a:p>
                      <a:r>
                        <a:rPr lang="en-US" altLang="zh-CN" sz="1600" dirty="0"/>
                        <a:t>instance</a:t>
                      </a:r>
                      <a:endParaRPr lang="zh-CN" altLang="en-US" sz="1600" dirty="0"/>
                    </a:p>
                  </a:txBody>
                  <a:tcPr/>
                </a:tc>
                <a:tc>
                  <a:txBody>
                    <a:bodyPr/>
                    <a:lstStyle/>
                    <a:p>
                      <a:r>
                        <a:rPr lang="zh-CN" altLang="en-US" sz="1600" dirty="0"/>
                        <a:t>查询目标对象的状态。</a:t>
                      </a:r>
                      <a:r>
                        <a:rPr lang="en-US" altLang="zh-CN" sz="1600" dirty="0" err="1"/>
                        <a:t>isAfter</a:t>
                      </a:r>
                      <a:r>
                        <a:rPr lang="en-US" altLang="zh-CN" sz="1600" dirty="0"/>
                        <a:t>();</a:t>
                      </a:r>
                      <a:r>
                        <a:rPr lang="en-US" altLang="zh-CN" sz="1600" baseline="0" dirty="0"/>
                        <a:t> </a:t>
                      </a:r>
                      <a:r>
                        <a:rPr lang="en-US" altLang="zh-CN" sz="1600" baseline="0" dirty="0" err="1"/>
                        <a:t>isBefore</a:t>
                      </a:r>
                      <a:r>
                        <a:rPr lang="en-US" altLang="zh-CN" sz="1600" baseline="0" dirty="0"/>
                        <a:t>(); </a:t>
                      </a:r>
                      <a:r>
                        <a:rPr lang="en-US" altLang="zh-CN" sz="1600" baseline="0" dirty="0" err="1"/>
                        <a:t>isEqual</a:t>
                      </a:r>
                      <a:r>
                        <a:rPr lang="en-US" altLang="zh-CN" sz="1600" baseline="0" dirty="0"/>
                        <a:t>()</a:t>
                      </a:r>
                      <a:r>
                        <a:rPr lang="zh-CN" altLang="en-US" sz="1600" baseline="0" dirty="0"/>
                        <a:t>等</a:t>
                      </a:r>
                      <a:endParaRPr lang="zh-CN" altLang="en-US" sz="1600" dirty="0"/>
                    </a:p>
                  </a:txBody>
                  <a:tcPr/>
                </a:tc>
                <a:extLst>
                  <a:ext uri="{0D108BD9-81ED-4DB2-BD59-A6C34878D82A}">
                    <a16:rowId xmlns:a16="http://schemas.microsoft.com/office/drawing/2014/main" val="10006"/>
                  </a:ext>
                </a:extLst>
              </a:tr>
              <a:tr h="370840">
                <a:tc>
                  <a:txBody>
                    <a:bodyPr/>
                    <a:lstStyle/>
                    <a:p>
                      <a:r>
                        <a:rPr lang="en-US" altLang="zh-CN" sz="1600" dirty="0"/>
                        <a:t>with</a:t>
                      </a:r>
                      <a:endParaRPr lang="zh-CN" altLang="en-US" sz="1600" dirty="0"/>
                    </a:p>
                  </a:txBody>
                  <a:tcPr/>
                </a:tc>
                <a:tc>
                  <a:txBody>
                    <a:bodyPr/>
                    <a:lstStyle/>
                    <a:p>
                      <a:r>
                        <a:rPr lang="en-US" altLang="zh-CN" sz="1600" dirty="0"/>
                        <a:t>instance</a:t>
                      </a:r>
                      <a:endParaRPr lang="zh-CN" altLang="en-US" sz="1600" dirty="0"/>
                    </a:p>
                  </a:txBody>
                  <a:tcPr/>
                </a:tc>
                <a:tc>
                  <a:txBody>
                    <a:bodyPr/>
                    <a:lstStyle/>
                    <a:p>
                      <a:r>
                        <a:rPr lang="zh-CN" altLang="en-US" sz="1600" dirty="0"/>
                        <a:t>返回基于目标对象修改副本。</a:t>
                      </a:r>
                      <a:r>
                        <a:rPr kumimoji="0" lang="en-US" altLang="zh-CN" sz="1600" kern="1200" dirty="0" err="1">
                          <a:solidFill>
                            <a:schemeClr val="dk1"/>
                          </a:solidFill>
                          <a:latin typeface="+mn-lt"/>
                          <a:ea typeface="+mn-ea"/>
                          <a:cs typeface="+mn-cs"/>
                        </a:rPr>
                        <a:t>withDayOfYear</a:t>
                      </a:r>
                      <a:r>
                        <a:rPr kumimoji="0" lang="en-US" altLang="zh-CN" sz="1600" kern="1200" dirty="0">
                          <a:solidFill>
                            <a:schemeClr val="dk1"/>
                          </a:solidFill>
                          <a:latin typeface="+mn-lt"/>
                          <a:ea typeface="+mn-ea"/>
                          <a:cs typeface="+mn-cs"/>
                        </a:rPr>
                        <a:t>(); </a:t>
                      </a:r>
                      <a:r>
                        <a:rPr kumimoji="0" lang="en-US" altLang="zh-CN" sz="1600" kern="1200" dirty="0" err="1">
                          <a:solidFill>
                            <a:schemeClr val="dk1"/>
                          </a:solidFill>
                          <a:latin typeface="+mn-lt"/>
                          <a:ea typeface="+mn-ea"/>
                          <a:cs typeface="+mn-cs"/>
                        </a:rPr>
                        <a:t>withHour</a:t>
                      </a:r>
                      <a:r>
                        <a:rPr kumimoji="0" lang="en-US" altLang="zh-CN" sz="1600" kern="1200" dirty="0">
                          <a:solidFill>
                            <a:schemeClr val="dk1"/>
                          </a:solidFill>
                          <a:latin typeface="+mn-lt"/>
                          <a:ea typeface="+mn-ea"/>
                          <a:cs typeface="+mn-cs"/>
                        </a:rPr>
                        <a:t>()</a:t>
                      </a:r>
                      <a:r>
                        <a:rPr kumimoji="0" lang="zh-CN" altLang="en-US" sz="1600" kern="1200" dirty="0">
                          <a:solidFill>
                            <a:schemeClr val="dk1"/>
                          </a:solidFill>
                          <a:latin typeface="+mn-lt"/>
                          <a:ea typeface="+mn-ea"/>
                          <a:cs typeface="+mn-cs"/>
                        </a:rPr>
                        <a:t>等</a:t>
                      </a:r>
                      <a:endParaRPr lang="zh-CN" altLang="en-US" sz="1600" dirty="0"/>
                    </a:p>
                  </a:txBody>
                  <a:tcPr/>
                </a:tc>
                <a:extLst>
                  <a:ext uri="{0D108BD9-81ED-4DB2-BD59-A6C34878D82A}">
                    <a16:rowId xmlns:a16="http://schemas.microsoft.com/office/drawing/2014/main" val="10007"/>
                  </a:ext>
                </a:extLst>
              </a:tr>
              <a:tr h="370840">
                <a:tc>
                  <a:txBody>
                    <a:bodyPr/>
                    <a:lstStyle/>
                    <a:p>
                      <a:r>
                        <a:rPr lang="en-US" altLang="zh-CN" sz="1600" dirty="0"/>
                        <a:t>plus/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minus</a:t>
                      </a:r>
                      <a:endParaRPr lang="zh-CN" altLang="en-US" sz="1600" dirty="0"/>
                    </a:p>
                  </a:txBody>
                  <a:tcPr/>
                </a:tc>
                <a:tc>
                  <a:txBody>
                    <a:bodyPr/>
                    <a:lstStyle/>
                    <a:p>
                      <a:r>
                        <a:rPr lang="en-US" altLang="zh-CN" sz="1600" dirty="0"/>
                        <a:t>instance</a:t>
                      </a:r>
                      <a:endParaRPr lang="zh-CN" altLang="en-US" sz="1600" dirty="0"/>
                    </a:p>
                  </a:txBody>
                  <a:tcPr/>
                </a:tc>
                <a:tc>
                  <a:txBody>
                    <a:bodyPr/>
                    <a:lstStyle/>
                    <a:p>
                      <a:r>
                        <a:rPr lang="zh-CN" altLang="en-US" sz="1600" dirty="0"/>
                        <a:t>返回基于目标对象的增减副本。</a:t>
                      </a:r>
                      <a:r>
                        <a:rPr kumimoji="0" lang="en-US" altLang="zh-CN" sz="1600" kern="1200" dirty="0" err="1">
                          <a:solidFill>
                            <a:schemeClr val="dk1"/>
                          </a:solidFill>
                          <a:latin typeface="+mn-lt"/>
                          <a:ea typeface="+mn-ea"/>
                          <a:cs typeface="+mn-cs"/>
                        </a:rPr>
                        <a:t>plusDays</a:t>
                      </a:r>
                      <a:r>
                        <a:rPr kumimoji="0" lang="en-US" altLang="zh-CN" sz="1600" kern="1200" dirty="0">
                          <a:solidFill>
                            <a:schemeClr val="dk1"/>
                          </a:solidFill>
                          <a:latin typeface="+mn-lt"/>
                          <a:ea typeface="+mn-ea"/>
                          <a:cs typeface="+mn-cs"/>
                        </a:rPr>
                        <a:t>();</a:t>
                      </a:r>
                      <a:r>
                        <a:rPr kumimoji="0" lang="en-US" altLang="zh-CN" sz="1600" kern="1200" baseline="0" dirty="0">
                          <a:solidFill>
                            <a:schemeClr val="dk1"/>
                          </a:solidFill>
                          <a:latin typeface="+mn-lt"/>
                          <a:ea typeface="+mn-ea"/>
                          <a:cs typeface="+mn-cs"/>
                        </a:rPr>
                        <a:t> </a:t>
                      </a:r>
                      <a:r>
                        <a:rPr kumimoji="0" lang="en-US" altLang="zh-CN" sz="1600" kern="1200" dirty="0" err="1">
                          <a:solidFill>
                            <a:schemeClr val="dk1"/>
                          </a:solidFill>
                          <a:latin typeface="+mn-lt"/>
                          <a:ea typeface="+mn-ea"/>
                          <a:cs typeface="+mn-cs"/>
                        </a:rPr>
                        <a:t>plusWeeks</a:t>
                      </a:r>
                      <a:r>
                        <a:rPr kumimoji="0" lang="en-US" altLang="zh-CN" sz="1600" kern="1200" dirty="0">
                          <a:solidFill>
                            <a:schemeClr val="dk1"/>
                          </a:solidFill>
                          <a:latin typeface="+mn-lt"/>
                          <a:ea typeface="+mn-ea"/>
                          <a:cs typeface="+mn-cs"/>
                        </a:rPr>
                        <a:t>()</a:t>
                      </a:r>
                      <a:r>
                        <a:rPr kumimoji="0" lang="zh-CN" altLang="en-US" sz="1600" kern="1200" dirty="0">
                          <a:solidFill>
                            <a:schemeClr val="dk1"/>
                          </a:solidFill>
                          <a:latin typeface="+mn-lt"/>
                          <a:ea typeface="+mn-ea"/>
                          <a:cs typeface="+mn-cs"/>
                        </a:rPr>
                        <a:t>等</a:t>
                      </a:r>
                      <a:endParaRPr lang="zh-CN" altLang="en-US" sz="1600" dirty="0"/>
                    </a:p>
                  </a:txBody>
                  <a:tcPr/>
                </a:tc>
                <a:extLst>
                  <a:ext uri="{0D108BD9-81ED-4DB2-BD59-A6C34878D82A}">
                    <a16:rowId xmlns:a16="http://schemas.microsoft.com/office/drawing/2014/main" val="10008"/>
                  </a:ext>
                </a:extLst>
              </a:tr>
              <a:tr h="370840">
                <a:tc>
                  <a:txBody>
                    <a:bodyPr/>
                    <a:lstStyle/>
                    <a:p>
                      <a:r>
                        <a:rPr lang="en-US" altLang="zh-CN" sz="1600" dirty="0"/>
                        <a:t>to</a:t>
                      </a:r>
                      <a:endParaRPr lang="zh-CN" altLang="en-US" sz="1600" dirty="0"/>
                    </a:p>
                  </a:txBody>
                  <a:tcPr/>
                </a:tc>
                <a:tc>
                  <a:txBody>
                    <a:bodyPr/>
                    <a:lstStyle/>
                    <a:p>
                      <a:r>
                        <a:rPr lang="en-US" altLang="zh-CN" sz="1600" dirty="0"/>
                        <a:t>instance</a:t>
                      </a:r>
                      <a:endParaRPr lang="zh-CN" altLang="en-US" sz="1600" dirty="0"/>
                    </a:p>
                  </a:txBody>
                  <a:tcPr/>
                </a:tc>
                <a:tc>
                  <a:txBody>
                    <a:bodyPr/>
                    <a:lstStyle/>
                    <a:p>
                      <a:r>
                        <a:rPr lang="zh-CN" altLang="en-US" sz="1600" dirty="0"/>
                        <a:t>将目标对象转为另一种类型对象。</a:t>
                      </a:r>
                      <a:r>
                        <a:rPr lang="en-US" altLang="zh-CN" sz="1600" dirty="0" err="1"/>
                        <a:t>toLocalDate</a:t>
                      </a:r>
                      <a:r>
                        <a:rPr lang="en-US" altLang="zh-CN" sz="1600" dirty="0"/>
                        <a:t>(); </a:t>
                      </a:r>
                      <a:r>
                        <a:rPr lang="en-US" altLang="zh-CN" sz="1600" dirty="0" err="1"/>
                        <a:t>toLocalTime</a:t>
                      </a:r>
                      <a:r>
                        <a:rPr lang="en-US" altLang="zh-CN" sz="1600" dirty="0"/>
                        <a:t>()</a:t>
                      </a:r>
                      <a:endParaRPr lang="zh-CN" altLang="en-US" sz="1600" dirty="0"/>
                    </a:p>
                  </a:txBody>
                  <a:tcPr/>
                </a:tc>
                <a:extLst>
                  <a:ext uri="{0D108BD9-81ED-4DB2-BD59-A6C34878D82A}">
                    <a16:rowId xmlns:a16="http://schemas.microsoft.com/office/drawing/2014/main" val="10009"/>
                  </a:ext>
                </a:extLst>
              </a:tr>
              <a:tr h="370840">
                <a:tc>
                  <a:txBody>
                    <a:bodyPr/>
                    <a:lstStyle/>
                    <a:p>
                      <a:r>
                        <a:rPr lang="en-US" altLang="zh-CN" sz="1600" dirty="0"/>
                        <a:t>until</a:t>
                      </a:r>
                      <a:endParaRPr lang="zh-CN" altLang="en-US" sz="1600" dirty="0"/>
                    </a:p>
                  </a:txBody>
                  <a:tcPr/>
                </a:tc>
                <a:tc>
                  <a:txBody>
                    <a:bodyPr/>
                    <a:lstStyle/>
                    <a:p>
                      <a:r>
                        <a:rPr lang="en-US" altLang="zh-CN" sz="1600" dirty="0"/>
                        <a:t>instance</a:t>
                      </a:r>
                      <a:endParaRPr lang="zh-CN" altLang="en-US" sz="1600" dirty="0"/>
                    </a:p>
                  </a:txBody>
                  <a:tcPr/>
                </a:tc>
                <a:tc>
                  <a:txBody>
                    <a:bodyPr/>
                    <a:lstStyle/>
                    <a:p>
                      <a:r>
                        <a:rPr lang="zh-CN" altLang="en-US" sz="1600" dirty="0"/>
                        <a:t>计算日期</a:t>
                      </a:r>
                      <a:r>
                        <a:rPr lang="en-US" altLang="zh-CN" sz="1600" dirty="0"/>
                        <a:t>/</a:t>
                      </a:r>
                      <a:r>
                        <a:rPr lang="zh-CN" altLang="en-US" sz="1600" dirty="0"/>
                        <a:t>时间至指定日期</a:t>
                      </a:r>
                      <a:r>
                        <a:rPr lang="en-US" altLang="zh-CN" sz="1600" dirty="0"/>
                        <a:t>/</a:t>
                      </a:r>
                      <a:r>
                        <a:rPr lang="zh-CN" altLang="en-US" sz="1600" dirty="0"/>
                        <a:t>时间，的指定时间单位的差值</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1368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DayOfWeek</a:t>
            </a:r>
            <a:r>
              <a:rPr lang="en-US" altLang="zh-CN" dirty="0"/>
              <a:t> &amp; Month </a:t>
            </a:r>
            <a:r>
              <a:rPr lang="en-US" altLang="zh-CN" dirty="0" err="1"/>
              <a:t>Enums</a:t>
            </a:r>
            <a:endParaRPr lang="zh-CN" altLang="en-US" dirty="0"/>
          </a:p>
        </p:txBody>
      </p:sp>
      <p:sp>
        <p:nvSpPr>
          <p:cNvPr id="3" name="内容占位符 2"/>
          <p:cNvSpPr>
            <a:spLocks noGrp="1"/>
          </p:cNvSpPr>
          <p:nvPr>
            <p:ph idx="1"/>
          </p:nvPr>
        </p:nvSpPr>
        <p:spPr/>
        <p:txBody>
          <a:bodyPr>
            <a:normAutofit/>
          </a:bodyPr>
          <a:lstStyle/>
          <a:p>
            <a:r>
              <a:rPr lang="en-US" altLang="zh-CN" dirty="0" err="1"/>
              <a:t>java.time.DayOfWeek</a:t>
            </a:r>
            <a:r>
              <a:rPr lang="zh-CN" altLang="en-US" dirty="0"/>
              <a:t>枚举，描述星期一至星期日的常量</a:t>
            </a:r>
            <a:endParaRPr lang="en-US" altLang="zh-CN" dirty="0"/>
          </a:p>
          <a:p>
            <a:r>
              <a:rPr lang="zh-CN" altLang="en-US" dirty="0"/>
              <a:t>常量的整数值范围从</a:t>
            </a:r>
            <a:r>
              <a:rPr lang="en-US" altLang="zh-CN" dirty="0"/>
              <a:t>1</a:t>
            </a:r>
            <a:r>
              <a:rPr lang="zh-CN" altLang="en-US" dirty="0"/>
              <a:t>到</a:t>
            </a:r>
            <a:r>
              <a:rPr lang="en-US" altLang="zh-CN" dirty="0"/>
              <a:t>7</a:t>
            </a:r>
          </a:p>
          <a:p>
            <a:r>
              <a:rPr lang="zh-CN" altLang="en-US" dirty="0"/>
              <a:t>使用定义的常量</a:t>
            </a:r>
            <a:r>
              <a:rPr lang="en-US" altLang="zh-CN" dirty="0"/>
              <a:t>(</a:t>
            </a:r>
            <a:r>
              <a:rPr lang="en-US" altLang="zh-CN" dirty="0" err="1"/>
              <a:t>DayOfWeek.FRIDAY</a:t>
            </a:r>
            <a:r>
              <a:rPr lang="en-US" altLang="zh-CN" dirty="0"/>
              <a:t>)</a:t>
            </a:r>
            <a:r>
              <a:rPr lang="zh-CN" altLang="en-US" dirty="0"/>
              <a:t>，可以使代码更具可读性</a:t>
            </a:r>
            <a:endParaRPr lang="en-US" altLang="zh-CN" dirty="0"/>
          </a:p>
          <a:p>
            <a:endParaRPr lang="en-US" altLang="zh-CN" dirty="0"/>
          </a:p>
          <a:p>
            <a:r>
              <a:rPr lang="en-US" altLang="zh-CN" dirty="0" err="1"/>
              <a:t>java.time.Month</a:t>
            </a:r>
            <a:r>
              <a:rPr lang="zh-CN" altLang="en-US" dirty="0"/>
              <a:t>枚举，描述一月至十二月的常量</a:t>
            </a:r>
            <a:endParaRPr lang="en-US" altLang="zh-CN" dirty="0"/>
          </a:p>
          <a:p>
            <a:r>
              <a:rPr lang="zh-CN" altLang="en-US" dirty="0"/>
              <a:t>常量的整数值范围从</a:t>
            </a:r>
            <a:r>
              <a:rPr lang="en-US" altLang="zh-CN" dirty="0"/>
              <a:t>1</a:t>
            </a:r>
            <a:r>
              <a:rPr lang="zh-CN" altLang="en-US" dirty="0"/>
              <a:t>到</a:t>
            </a:r>
            <a:r>
              <a:rPr lang="en-US" altLang="zh-CN" dirty="0"/>
              <a:t>12</a:t>
            </a:r>
          </a:p>
          <a:p>
            <a:r>
              <a:rPr lang="zh-CN" altLang="en-US" dirty="0"/>
              <a:t>使用定义的枚举常量</a:t>
            </a:r>
            <a:r>
              <a:rPr lang="en-US" altLang="zh-CN" dirty="0"/>
              <a:t>(</a:t>
            </a:r>
            <a:r>
              <a:rPr lang="en-US" altLang="zh-CN" dirty="0" err="1"/>
              <a:t>Month.SEPTEMBER</a:t>
            </a:r>
            <a:r>
              <a:rPr lang="en-US" altLang="zh-CN" dirty="0"/>
              <a:t>)</a:t>
            </a:r>
            <a:r>
              <a:rPr lang="zh-CN" altLang="en-US" dirty="0"/>
              <a:t>，可以使代码更具可读性</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2167224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25400">
          <a:solidFill>
            <a:srgbClr val="FF0000"/>
          </a:solidFill>
          <a:headEnd type="arrow"/>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5721</TotalTime>
  <Words>1747</Words>
  <Application>Microsoft Office PowerPoint</Application>
  <PresentationFormat>全屏显示(4:3)</PresentationFormat>
  <Paragraphs>216</Paragraphs>
  <Slides>32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Calibri</vt:lpstr>
      <vt:lpstr>Constantia</vt:lpstr>
      <vt:lpstr>Wingdings 2</vt:lpstr>
      <vt:lpstr>Lecture</vt:lpstr>
      <vt:lpstr>Java Programming</vt:lpstr>
      <vt:lpstr>Part12 – Date &amp; Time</vt:lpstr>
      <vt:lpstr>PowerPoint 演示文稿</vt:lpstr>
      <vt:lpstr>New Date-Time API</vt:lpstr>
      <vt:lpstr>Date-Time Design Principles</vt:lpstr>
      <vt:lpstr>The Date-Time Packages</vt:lpstr>
      <vt:lpstr>Method Naming Conventions</vt:lpstr>
      <vt:lpstr>PowerPoint 演示文稿</vt:lpstr>
      <vt:lpstr>DayOfWeek &amp; Month Enums</vt:lpstr>
      <vt:lpstr>PowerPoint 演示文稿</vt:lpstr>
      <vt:lpstr>LocalDate</vt:lpstr>
      <vt:lpstr>TemporalField</vt:lpstr>
      <vt:lpstr>PowerPoint 演示文稿</vt:lpstr>
      <vt:lpstr>TemporalUnit</vt:lpstr>
      <vt:lpstr>PowerPoint 演示文稿</vt:lpstr>
      <vt:lpstr>LocalTime</vt:lpstr>
      <vt:lpstr>PowerPoint 演示文稿</vt:lpstr>
      <vt:lpstr>LocalDateTime</vt:lpstr>
      <vt:lpstr>PowerPoint 演示文稿</vt:lpstr>
      <vt:lpstr>PowerPoint 演示文稿</vt:lpstr>
      <vt:lpstr>PowerPoint 演示文稿</vt:lpstr>
      <vt:lpstr>Parsing &amp; Formatting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Why The New Date-Time APIs?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刘 思远</cp:lastModifiedBy>
  <cp:revision>1039</cp:revision>
  <dcterms:created xsi:type="dcterms:W3CDTF">2014-08-14T05:26:17Z</dcterms:created>
  <dcterms:modified xsi:type="dcterms:W3CDTF">2021-05-17T06:44:51Z</dcterms:modified>
</cp:coreProperties>
</file>