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313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99" r:id="rId15"/>
    <p:sldId id="307" r:id="rId16"/>
    <p:sldId id="310" r:id="rId17"/>
    <p:sldId id="311" r:id="rId18"/>
    <p:sldId id="314" r:id="rId19"/>
    <p:sldId id="304" r:id="rId20"/>
    <p:sldId id="305" r:id="rId21"/>
    <p:sldId id="315" r:id="rId22"/>
    <p:sldId id="30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1646200-D802-4063-887C-70599B762ED5}">
          <p14:sldIdLst>
            <p14:sldId id="256"/>
            <p14:sldId id="257"/>
            <p14:sldId id="258"/>
            <p14:sldId id="313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99"/>
            <p14:sldId id="307"/>
            <p14:sldId id="310"/>
            <p14:sldId id="311"/>
            <p14:sldId id="314"/>
            <p14:sldId id="304"/>
            <p14:sldId id="305"/>
            <p14:sldId id="31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3" autoAdjust="0"/>
    <p:restoredTop sz="81520" autoAdjust="0"/>
  </p:normalViewPr>
  <p:slideViewPr>
    <p:cSldViewPr>
      <p:cViewPr varScale="1">
        <p:scale>
          <a:sx n="95" d="100"/>
          <a:sy n="95" d="100"/>
        </p:scale>
        <p:origin x="110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65E9-F2AE-4D18-9C6F-3C50487B17B6}" type="datetimeFigureOut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A338-E04F-4CB7-8733-A1E92CBF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4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5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dirty="0"/>
              <a:t>Java EE</a:t>
            </a:r>
            <a:r>
              <a:rPr kumimoji="0" lang="zh-CN" altLang="en-US" dirty="0"/>
              <a:t>架构技术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74D-1CE1-4B9B-BD1B-7B4E64946170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34A-9ED6-436B-A844-CF55608510AA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CA5-881F-48A3-9C4B-D3B7288C0E51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6E00-DF08-4EA8-BA4E-A834B8FFB5BF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B218-6411-4DD1-B7AE-318AD44DC881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928-C6FC-4E8C-950F-B3D211B00150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9C8C-96D9-4394-868C-B1E39B85B4B1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8154-2480-4261-945F-FAEE5534B257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2BDE-545B-4B41-B087-79F4837C2AA0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31E-7834-4060-80D4-7D402E1012F7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729-56FD-4A92-9A9B-8F9B114A0830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8825" y="139545"/>
            <a:ext cx="8229600" cy="74802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2032B8-BD5C-48B0-AE7B-74B3D4C0660F}" type="datetime1">
              <a:rPr lang="zh-CN" altLang="en-US" smtClean="0"/>
              <a:t>2021/5/21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/>
              <a:t>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P13 - Generics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43879"/>
            <a:ext cx="4252689" cy="104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48064" y="1874981"/>
            <a:ext cx="2215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getT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方法的返回类型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为具体化的类型参数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0"/>
            <a:ext cx="2084065" cy="97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58329" y="1074222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1100" y="2996952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自动拆装箱</a:t>
            </a:r>
          </a:p>
        </p:txBody>
      </p:sp>
    </p:spTree>
    <p:extLst>
      <p:ext uri="{BB962C8B-B14F-4D97-AF65-F5344CB8AC3E}">
        <p14:creationId xmlns:p14="http://schemas.microsoft.com/office/powerpoint/2010/main" val="318155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Raw Types</a:t>
            </a:r>
          </a:p>
          <a:p>
            <a:r>
              <a:rPr lang="zh-CN" altLang="en-US" dirty="0"/>
              <a:t>原始类型，未使用类型参数的泛型类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789259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43600" y="1681354"/>
            <a:ext cx="2666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未具体化泛型的原始类型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向已指定类型参数之间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无法确定是否可以完成转换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59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95" y="332656"/>
            <a:ext cx="2952328" cy="43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55976" y="662867"/>
            <a:ext cx="33222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声明</a:t>
            </a:r>
            <a:r>
              <a:rPr lang="en-US" altLang="zh-CN" sz="1600" b="1" dirty="0">
                <a:solidFill>
                  <a:srgbClr val="FF0000"/>
                </a:solidFill>
              </a:rPr>
              <a:t>Box</a:t>
            </a:r>
            <a:r>
              <a:rPr lang="zh-CN" altLang="en-US" sz="1600" b="1" dirty="0">
                <a:solidFill>
                  <a:srgbClr val="FF0000"/>
                </a:solidFill>
              </a:rPr>
              <a:t>类型变量，将持有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对“</a:t>
            </a:r>
            <a:r>
              <a:rPr lang="en-US" altLang="zh-CN" sz="1600" b="1" dirty="0">
                <a:solidFill>
                  <a:srgbClr val="FF0000"/>
                </a:solidFill>
              </a:rPr>
              <a:t>Box of Integer</a:t>
            </a:r>
            <a:r>
              <a:rPr lang="zh-CN" altLang="en-US" sz="1600" b="1" dirty="0">
                <a:solidFill>
                  <a:srgbClr val="FF0000"/>
                </a:solidFill>
              </a:rPr>
              <a:t>”的引用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即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包含</a:t>
            </a:r>
            <a:r>
              <a:rPr lang="en-US" altLang="zh-CN" sz="1600" b="1" dirty="0">
                <a:solidFill>
                  <a:srgbClr val="FF0000"/>
                </a:solidFill>
              </a:rPr>
              <a:t>Integer</a:t>
            </a:r>
            <a:r>
              <a:rPr lang="zh-CN" altLang="en-US" sz="1600" b="1" dirty="0">
                <a:solidFill>
                  <a:srgbClr val="FF0000"/>
                </a:solidFill>
              </a:rPr>
              <a:t>类型参数的</a:t>
            </a:r>
            <a:r>
              <a:rPr lang="en-US" altLang="zh-CN" sz="1600" b="1" dirty="0">
                <a:solidFill>
                  <a:srgbClr val="FF0000"/>
                </a:solidFill>
              </a:rPr>
              <a:t>Box</a:t>
            </a:r>
            <a:r>
              <a:rPr lang="zh-CN" altLang="en-US" sz="1600" b="1" dirty="0">
                <a:solidFill>
                  <a:srgbClr val="FF0000"/>
                </a:solidFill>
              </a:rPr>
              <a:t>的引用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869837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2040" y="2852936"/>
            <a:ext cx="1632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相同类型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但类型参数不同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不能需相互转换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9500" y="4446098"/>
            <a:ext cx="22525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即声明了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一个装水果的盒子，和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一个装鱼的盒子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是不可以互换的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91" y="1628671"/>
            <a:ext cx="3509840" cy="267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79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4852651"/>
            <a:ext cx="2475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车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</a:rPr>
              <a:t>，装了一车的</a:t>
            </a:r>
            <a:r>
              <a:rPr lang="en-US" altLang="zh-CN" sz="1600" b="1" dirty="0">
                <a:solidFill>
                  <a:srgbClr val="FF0000"/>
                </a:solidFill>
              </a:rPr>
              <a:t>bird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车</a:t>
            </a:r>
            <a:r>
              <a:rPr lang="en-US" altLang="zh-CN" sz="1600" b="1" dirty="0">
                <a:solidFill>
                  <a:srgbClr val="FF0000"/>
                </a:solidFill>
              </a:rPr>
              <a:t>B</a:t>
            </a:r>
            <a:r>
              <a:rPr lang="zh-CN" altLang="en-US" sz="1600" b="1" dirty="0">
                <a:solidFill>
                  <a:srgbClr val="FF0000"/>
                </a:solidFill>
              </a:rPr>
              <a:t>，装了一车的</a:t>
            </a:r>
            <a:r>
              <a:rPr lang="en-US" altLang="zh-CN" sz="1600" b="1" dirty="0">
                <a:solidFill>
                  <a:srgbClr val="FF0000"/>
                </a:solidFill>
              </a:rPr>
              <a:t>Animal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车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</a:rPr>
              <a:t>与车</a:t>
            </a:r>
            <a:r>
              <a:rPr lang="en-US" altLang="zh-CN" sz="1600" b="1" dirty="0">
                <a:solidFill>
                  <a:srgbClr val="FF0000"/>
                </a:solidFill>
              </a:rPr>
              <a:t>B</a:t>
            </a:r>
            <a:r>
              <a:rPr lang="zh-CN" altLang="en-US" sz="1600" b="1" dirty="0">
                <a:solidFill>
                  <a:srgbClr val="FF0000"/>
                </a:solidFill>
              </a:rPr>
              <a:t>是什么关系？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5985" y="163379"/>
            <a:ext cx="254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Bird</a:t>
            </a:r>
            <a:r>
              <a:rPr lang="zh-CN" altLang="en-US" sz="1600" b="1" dirty="0">
                <a:solidFill>
                  <a:srgbClr val="FF0000"/>
                </a:solidFill>
              </a:rPr>
              <a:t>与</a:t>
            </a:r>
            <a:r>
              <a:rPr lang="en-US" altLang="zh-CN" sz="1600" b="1" dirty="0">
                <a:solidFill>
                  <a:srgbClr val="FF0000"/>
                </a:solidFill>
              </a:rPr>
              <a:t>Animal</a:t>
            </a:r>
            <a:r>
              <a:rPr lang="zh-CN" altLang="en-US" sz="1600" b="1" dirty="0">
                <a:solidFill>
                  <a:srgbClr val="FF0000"/>
                </a:solidFill>
              </a:rPr>
              <a:t>是继承关系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52893"/>
            <a:ext cx="22479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652893"/>
            <a:ext cx="3619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46887"/>
            <a:ext cx="4125593" cy="194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879" y="1124270"/>
            <a:ext cx="2275899" cy="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90011" y="2120826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0008" y="2856510"/>
            <a:ext cx="3703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集合中元素具有继承关系与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集合是否有继承关系无关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一个包含</a:t>
            </a:r>
            <a:r>
              <a:rPr lang="en-US" altLang="zh-CN" sz="1600" b="1" dirty="0">
                <a:solidFill>
                  <a:srgbClr val="FF0000"/>
                </a:solidFill>
              </a:rPr>
              <a:t>Animal</a:t>
            </a:r>
            <a:r>
              <a:rPr lang="zh-CN" altLang="en-US" sz="1600" b="1" dirty="0">
                <a:solidFill>
                  <a:srgbClr val="FF0000"/>
                </a:solidFill>
              </a:rPr>
              <a:t>类型元素的集合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无法引用一个包含</a:t>
            </a:r>
            <a:r>
              <a:rPr lang="en-US" altLang="zh-CN" sz="1600" b="1" dirty="0">
                <a:solidFill>
                  <a:srgbClr val="FF0000"/>
                </a:solidFill>
              </a:rPr>
              <a:t>Bird</a:t>
            </a:r>
            <a:r>
              <a:rPr lang="zh-CN" altLang="en-US" sz="1600" b="1" dirty="0">
                <a:solidFill>
                  <a:srgbClr val="FF0000"/>
                </a:solidFill>
              </a:rPr>
              <a:t>类型元素的集合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由于有时需要实现，具有继承关系类型集合的相互引用。即，希望实现</a:t>
            </a:r>
            <a:r>
              <a:rPr lang="en-US" altLang="zh-CN" dirty="0"/>
              <a:t>List&lt;Animal&gt;</a:t>
            </a:r>
            <a:r>
              <a:rPr lang="zh-CN" altLang="en-US" dirty="0"/>
              <a:t>变量，可以引用</a:t>
            </a:r>
            <a:r>
              <a:rPr lang="en-US" altLang="zh-CN" dirty="0"/>
              <a:t>List&lt;Bird&gt;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通配符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  <a:r>
              <a:rPr lang="zh-CN" altLang="en-US" dirty="0">
                <a:solidFill>
                  <a:srgbClr val="FF0000"/>
                </a:solidFill>
              </a:rPr>
              <a:t>，表示未知类型，用于确定泛型的边界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&lt;? extends Foo&gt;</a:t>
            </a:r>
            <a:r>
              <a:rPr lang="zh-CN" altLang="en-US" dirty="0"/>
              <a:t>，上边界通配符，确定</a:t>
            </a:r>
            <a:r>
              <a:rPr lang="zh-CN" altLang="en-US" dirty="0">
                <a:solidFill>
                  <a:srgbClr val="FF0000"/>
                </a:solidFill>
              </a:rPr>
              <a:t>父类型</a:t>
            </a:r>
            <a:r>
              <a:rPr lang="zh-CN" altLang="en-US" dirty="0"/>
              <a:t>的未知类型。即，可以引用类型为</a:t>
            </a:r>
            <a:r>
              <a:rPr lang="en-US" altLang="zh-CN" dirty="0"/>
              <a:t>Foo</a:t>
            </a:r>
            <a:r>
              <a:rPr lang="zh-CN" altLang="en-US" dirty="0"/>
              <a:t>或其子类的类型</a:t>
            </a:r>
            <a:endParaRPr lang="en-US" altLang="zh-CN" dirty="0"/>
          </a:p>
          <a:p>
            <a:pPr lvl="1"/>
            <a:r>
              <a:rPr lang="en-US" altLang="zh-CN" dirty="0"/>
              <a:t>&lt;? super Foo&gt;</a:t>
            </a:r>
            <a:r>
              <a:rPr lang="zh-CN" altLang="en-US" dirty="0"/>
              <a:t>，下边界通配符，确定</a:t>
            </a:r>
            <a:r>
              <a:rPr lang="zh-CN" altLang="en-US" dirty="0">
                <a:solidFill>
                  <a:srgbClr val="FF0000"/>
                </a:solidFill>
              </a:rPr>
              <a:t>子类型</a:t>
            </a:r>
            <a:r>
              <a:rPr lang="zh-CN" altLang="en-US" dirty="0"/>
              <a:t>的未知类型。即，可以引用类型为</a:t>
            </a:r>
            <a:r>
              <a:rPr lang="en-US" altLang="zh-CN" dirty="0"/>
              <a:t>Foo</a:t>
            </a:r>
            <a:r>
              <a:rPr lang="zh-CN" altLang="en-US" dirty="0"/>
              <a:t>或其父类的类型</a:t>
            </a:r>
            <a:r>
              <a:rPr lang="en-US" altLang="zh-CN" dirty="0"/>
              <a:t>(</a:t>
            </a:r>
            <a:r>
              <a:rPr lang="zh-CN" altLang="en-US" dirty="0"/>
              <a:t>到</a:t>
            </a:r>
            <a:r>
              <a:rPr lang="en-US" altLang="zh-CN" dirty="0"/>
              <a:t>Object)</a:t>
            </a:r>
          </a:p>
          <a:p>
            <a:endParaRPr lang="en-US" altLang="zh-CN" dirty="0"/>
          </a:p>
          <a:p>
            <a:r>
              <a:rPr lang="en-US" altLang="zh-CN" dirty="0"/>
              <a:t>&lt;T&gt;</a:t>
            </a:r>
            <a:r>
              <a:rPr lang="zh-CN" altLang="en-US" dirty="0"/>
              <a:t>，声明时，类型参数的形参</a:t>
            </a:r>
            <a:endParaRPr lang="en-US" altLang="zh-CN" dirty="0"/>
          </a:p>
          <a:p>
            <a:r>
              <a:rPr lang="en-US" altLang="zh-CN" dirty="0"/>
              <a:t>&lt;?&gt;</a:t>
            </a:r>
            <a:r>
              <a:rPr lang="zh-CN" altLang="en-US" dirty="0"/>
              <a:t>，使用时，类型参数仍然无法</a:t>
            </a:r>
            <a:r>
              <a:rPr lang="en-US" altLang="zh-CN" dirty="0"/>
              <a:t>/</a:t>
            </a:r>
            <a:r>
              <a:rPr lang="zh-CN" altLang="en-US" dirty="0"/>
              <a:t>无需确定的实参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00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680520" cy="222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4048" y="2051196"/>
            <a:ext cx="336983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当实际使用集合时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仍然无法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无需确定具体的元素类型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因此无法继续使用泛型</a:t>
            </a:r>
            <a:r>
              <a:rPr lang="en-US" altLang="zh-CN" sz="1600" b="1" dirty="0">
                <a:solidFill>
                  <a:srgbClr val="FF0000"/>
                </a:solidFill>
              </a:rPr>
              <a:t>T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使用</a:t>
            </a:r>
            <a:r>
              <a:rPr lang="en-US" altLang="zh-CN" sz="1600" b="1" dirty="0">
                <a:solidFill>
                  <a:srgbClr val="FF0000"/>
                </a:solidFill>
              </a:rPr>
              <a:t>&lt;?&gt;</a:t>
            </a:r>
            <a:r>
              <a:rPr lang="zh-CN" altLang="en-US" sz="1600" b="1" dirty="0">
                <a:solidFill>
                  <a:srgbClr val="FF0000"/>
                </a:solidFill>
              </a:rPr>
              <a:t>，元素类型范围过大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可使用上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下边界通配符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限制其元素类型的范围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使其可以引用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类型参数为指定类型及其子类类型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54" y="3068960"/>
            <a:ext cx="3960440" cy="19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2564904"/>
            <a:ext cx="3371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1965CB-1B1C-47F0-AC78-7920D95E6A52}"/>
              </a:ext>
            </a:extLst>
          </p:cNvPr>
          <p:cNvSpPr txBox="1"/>
          <p:nvPr/>
        </p:nvSpPr>
        <p:spPr>
          <a:xfrm>
            <a:off x="5580112" y="116632"/>
            <a:ext cx="3369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可以放</a:t>
            </a:r>
            <a:r>
              <a:rPr lang="en-US" altLang="zh-CN" sz="1600" b="1" dirty="0">
                <a:solidFill>
                  <a:srgbClr val="FF0000"/>
                </a:solidFill>
              </a:rPr>
              <a:t>Animal,</a:t>
            </a:r>
            <a:r>
              <a:rPr lang="zh-CN" altLang="en-US" sz="1600" b="1" dirty="0">
                <a:solidFill>
                  <a:srgbClr val="FF0000"/>
                </a:solidFill>
              </a:rPr>
              <a:t>以及</a:t>
            </a:r>
            <a:r>
              <a:rPr lang="en-US" altLang="zh-CN" sz="1600" b="1" dirty="0">
                <a:solidFill>
                  <a:srgbClr val="FF0000"/>
                </a:solidFill>
              </a:rPr>
              <a:t>Animal</a:t>
            </a:r>
            <a:r>
              <a:rPr lang="zh-CN" altLang="en-US" sz="1600" b="1" dirty="0">
                <a:solidFill>
                  <a:srgbClr val="FF0000"/>
                </a:solidFill>
              </a:rPr>
              <a:t>的子类</a:t>
            </a:r>
          </a:p>
        </p:txBody>
      </p:sp>
    </p:spTree>
    <p:extLst>
      <p:ext uri="{BB962C8B-B14F-4D97-AF65-F5344CB8AC3E}">
        <p14:creationId xmlns:p14="http://schemas.microsoft.com/office/powerpoint/2010/main" val="73738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变量</a:t>
            </a:r>
            <a:r>
              <a:rPr lang="en-US" altLang="zh-CN" dirty="0"/>
              <a:t>list</a:t>
            </a:r>
            <a:r>
              <a:rPr lang="zh-CN" altLang="en-US" dirty="0"/>
              <a:t>，可以引用</a:t>
            </a:r>
            <a:r>
              <a:rPr lang="en-US" altLang="zh-CN" dirty="0"/>
              <a:t>List&lt;Animal&gt;</a:t>
            </a:r>
            <a:r>
              <a:rPr lang="zh-CN" altLang="en-US" dirty="0"/>
              <a:t>对象，也可以引用</a:t>
            </a:r>
            <a:r>
              <a:rPr lang="en-US" altLang="zh-CN" dirty="0"/>
              <a:t>List&lt;Bird&gt;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list</a:t>
            </a:r>
            <a:r>
              <a:rPr lang="zh-CN" altLang="en-US" dirty="0"/>
              <a:t>引用</a:t>
            </a:r>
            <a:r>
              <a:rPr lang="en-US" altLang="zh-CN" dirty="0"/>
              <a:t>List&lt;Bird&gt;(</a:t>
            </a:r>
            <a:r>
              <a:rPr lang="zh-CN" altLang="en-US" dirty="0"/>
              <a:t>子类型</a:t>
            </a:r>
            <a:r>
              <a:rPr lang="en-US" altLang="zh-CN" dirty="0"/>
              <a:t>)</a:t>
            </a:r>
            <a:r>
              <a:rPr lang="zh-CN" altLang="en-US" dirty="0"/>
              <a:t>，而向其中添加</a:t>
            </a:r>
            <a:r>
              <a:rPr lang="en-US" altLang="zh-CN" dirty="0"/>
              <a:t>Animal</a:t>
            </a:r>
            <a:r>
              <a:rPr lang="zh-CN" altLang="en-US" dirty="0"/>
              <a:t>类型对象，将产生类型错误。因此为了类型安全，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直接禁止添加元素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" y="404664"/>
            <a:ext cx="59340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84168" y="548680"/>
            <a:ext cx="29562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但是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声明使用上边界通配符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无法向其中添加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封装类型参数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？？为什么？？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39581"/>
            <a:ext cx="341300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36686" y="4994605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效果相同</a:t>
            </a:r>
          </a:p>
        </p:txBody>
      </p:sp>
    </p:spTree>
    <p:extLst>
      <p:ext uri="{BB962C8B-B14F-4D97-AF65-F5344CB8AC3E}">
        <p14:creationId xmlns:p14="http://schemas.microsoft.com/office/powerpoint/2010/main" val="3130555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en-US" altLang="zh-CN" dirty="0"/>
              <a:t>Generic methods</a:t>
            </a:r>
          </a:p>
          <a:p>
            <a:r>
              <a:rPr lang="zh-CN" altLang="en-US" dirty="0"/>
              <a:t>泛型方法，声明方法自己的类型参数</a:t>
            </a:r>
            <a:endParaRPr lang="en-US" altLang="zh-CN" dirty="0"/>
          </a:p>
          <a:p>
            <a:r>
              <a:rPr lang="zh-CN" altLang="en-US" dirty="0"/>
              <a:t>方法的类型参数的作用域，仅限于声明它的方法</a:t>
            </a:r>
            <a:endParaRPr lang="en-US" altLang="zh-CN" dirty="0"/>
          </a:p>
          <a:p>
            <a:r>
              <a:rPr lang="zh-CN" altLang="en-US" dirty="0"/>
              <a:t>允许使用静态</a:t>
            </a:r>
            <a:r>
              <a:rPr lang="en-US" altLang="zh-CN" dirty="0"/>
              <a:t>/</a:t>
            </a:r>
            <a:r>
              <a:rPr lang="zh-CN" altLang="en-US" dirty="0"/>
              <a:t>非静态泛型方法，以及构造函数</a:t>
            </a:r>
          </a:p>
          <a:p>
            <a:r>
              <a:rPr lang="zh-CN" altLang="en-US" dirty="0"/>
              <a:t>泛型方法包括一个位于方法返回类型之前的，类型参数列表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9936"/>
            <a:ext cx="5364088" cy="10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97" y="4789048"/>
            <a:ext cx="38385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85" y="5487889"/>
            <a:ext cx="3962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47277" y="3295889"/>
            <a:ext cx="1838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类未声明使用泛型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仅静态方法使用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声明在返回类型前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20072" y="4789048"/>
            <a:ext cx="2459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在调用的静态方法前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声明具体类型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返回结果按指定类型处理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2303484" y="3295889"/>
            <a:ext cx="3743793" cy="3545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8247F-EB1F-4F4B-9BF1-4A29726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9FB75A-A8FA-45E5-8D3D-65CF6B317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2696"/>
            <a:ext cx="4733960" cy="1685937"/>
          </a:xfrm>
          <a:prstGeom prst="rect">
            <a:avLst/>
          </a:prstGeom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E9D23F08-F96C-46F1-BB76-4B10C2EB22C8}"/>
              </a:ext>
            </a:extLst>
          </p:cNvPr>
          <p:cNvSpPr txBox="1"/>
          <p:nvPr/>
        </p:nvSpPr>
        <p:spPr>
          <a:xfrm>
            <a:off x="5364088" y="1052736"/>
            <a:ext cx="2343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List</a:t>
            </a:r>
            <a:r>
              <a:rPr lang="zh-CN" altLang="en-US" sz="1600" b="1" dirty="0">
                <a:solidFill>
                  <a:srgbClr val="FF0000"/>
                </a:solidFill>
              </a:rPr>
              <a:t>接口提供给</a:t>
            </a:r>
            <a:r>
              <a:rPr lang="en-US" altLang="zh-CN" sz="1600" b="1" dirty="0">
                <a:solidFill>
                  <a:srgbClr val="FF0000"/>
                </a:solidFill>
              </a:rPr>
              <a:t>of()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03963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Restrictions on Generics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泛型是为，在声明类</a:t>
            </a:r>
            <a:r>
              <a:rPr lang="en-US" altLang="zh-CN" dirty="0"/>
              <a:t>/</a:t>
            </a:r>
            <a:r>
              <a:rPr lang="zh-CN" altLang="en-US" dirty="0"/>
              <a:t>方法时仍无法确定类型而，进一步抽象的设计。因此使用范围受到限制</a:t>
            </a:r>
            <a:endParaRPr lang="en-US" altLang="zh-CN" dirty="0"/>
          </a:p>
          <a:p>
            <a:r>
              <a:rPr lang="zh-CN" altLang="en-US" dirty="0"/>
              <a:t>参数化类型必须是引用类型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无法通过</a:t>
            </a:r>
            <a:r>
              <a:rPr lang="en-US" altLang="zh-CN" dirty="0">
                <a:solidFill>
                  <a:srgbClr val="FF0000"/>
                </a:solidFill>
              </a:rPr>
              <a:t>new</a:t>
            </a:r>
            <a:r>
              <a:rPr lang="zh-CN" altLang="en-US" dirty="0">
                <a:solidFill>
                  <a:srgbClr val="FF0000"/>
                </a:solidFill>
              </a:rPr>
              <a:t>操作符，创建参数化类型的实例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不能声明静态变量类型为，参数</a:t>
            </a:r>
            <a:r>
              <a:rPr lang="zh-CN" altLang="en-US">
                <a:solidFill>
                  <a:srgbClr val="FF0000"/>
                </a:solidFill>
              </a:rPr>
              <a:t>化类型（因在编译时就应该确定）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不能对参数化类型使用</a:t>
            </a:r>
            <a:r>
              <a:rPr lang="en-US" altLang="zh-CN" dirty="0" err="1"/>
              <a:t>instanceof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44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7A2B59-258F-4998-91D2-0473B2EC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A22B3A2-D732-4452-A023-C96F6F3F0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5292080" cy="242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66FA59B7-F9CE-46E5-920D-7648147BD160}"/>
              </a:ext>
            </a:extLst>
          </p:cNvPr>
          <p:cNvSpPr txBox="1"/>
          <p:nvPr/>
        </p:nvSpPr>
        <p:spPr>
          <a:xfrm>
            <a:off x="1699652" y="3157736"/>
            <a:ext cx="45560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很久很久以前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由于无法确定集合中元素的类型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可能误向集合中添加了错误类型元素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获取的元素也仅能是</a:t>
            </a:r>
            <a:r>
              <a:rPr lang="en-US" altLang="zh-CN" sz="1600" b="1" dirty="0">
                <a:solidFill>
                  <a:srgbClr val="FF0000"/>
                </a:solidFill>
              </a:rPr>
              <a:t>Object</a:t>
            </a:r>
            <a:r>
              <a:rPr lang="zh-CN" altLang="en-US" sz="1600" b="1" dirty="0">
                <a:solidFill>
                  <a:srgbClr val="FF0000"/>
                </a:solidFill>
              </a:rPr>
              <a:t>类型，需要强制转换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若类型转换错误，运行时异常</a:t>
            </a:r>
          </a:p>
        </p:txBody>
      </p:sp>
    </p:spTree>
    <p:extLst>
      <p:ext uri="{BB962C8B-B14F-4D97-AF65-F5344CB8AC3E}">
        <p14:creationId xmlns:p14="http://schemas.microsoft.com/office/powerpoint/2010/main" val="3579847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2520280" cy="59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33" y="1013698"/>
            <a:ext cx="2880320" cy="48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6056" y="675144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类型参数必须是引用类型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705" y="1628800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77" y="2060848"/>
            <a:ext cx="2215631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4008" y="2204864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无法创建类型参数的实例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494" y="2647064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01918"/>
            <a:ext cx="5112568" cy="81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0072" y="3351323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不能声明类型参数的静态变量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7" y="4297763"/>
            <a:ext cx="3990715" cy="165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58835" y="3933056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072" y="4653136"/>
            <a:ext cx="28729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试图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基于泛型比较集合中元素类型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泛型的编译时类型擦除机制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1800" y="6140043"/>
            <a:ext cx="3267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不能对参数化类型使用</a:t>
            </a:r>
            <a:r>
              <a:rPr lang="en-US" altLang="zh-CN" sz="1600" b="1" dirty="0" err="1">
                <a:solidFill>
                  <a:srgbClr val="FF0000"/>
                </a:solidFill>
              </a:rPr>
              <a:t>instanceof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70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0DE762-CA9A-4207-BA2E-8A1E8368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10B136-6362-4D61-AE93-22D3D360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7450"/>
            <a:ext cx="4680520" cy="14733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980E7D1-2BB4-405D-9647-0FC308C7BB3E}"/>
              </a:ext>
            </a:extLst>
          </p:cNvPr>
          <p:cNvSpPr txBox="1"/>
          <p:nvPr/>
        </p:nvSpPr>
        <p:spPr>
          <a:xfrm>
            <a:off x="4860032" y="764704"/>
            <a:ext cx="329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</a:t>
            </a:r>
            <a:r>
              <a:rPr lang="en-US" altLang="zh-CN" sz="1600" b="1" dirty="0" err="1">
                <a:solidFill>
                  <a:srgbClr val="FF0000"/>
                </a:solidFill>
              </a:rPr>
              <a:t>mybatis</a:t>
            </a:r>
            <a:r>
              <a:rPr lang="en-US" altLang="zh-CN" sz="1600" b="1" dirty="0">
                <a:solidFill>
                  <a:srgbClr val="FF0000"/>
                </a:solidFill>
              </a:rPr>
              <a:t>-plus</a:t>
            </a:r>
            <a:r>
              <a:rPr lang="zh-CN" altLang="en-US" sz="1600" b="1" dirty="0">
                <a:solidFill>
                  <a:srgbClr val="FF0000"/>
                </a:solidFill>
              </a:rPr>
              <a:t>的通用映射接口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5B45BA0-31D6-4294-AB95-C073F50EB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23334"/>
            <a:ext cx="3881264" cy="471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AC03ECF7-70F4-47EB-9F71-972D23AEF939}"/>
              </a:ext>
            </a:extLst>
          </p:cNvPr>
          <p:cNvSpPr txBox="1"/>
          <p:nvPr/>
        </p:nvSpPr>
        <p:spPr>
          <a:xfrm>
            <a:off x="392705" y="1628800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BB38110A-2581-4BCD-8BDB-9FBCD269B52B}"/>
              </a:ext>
            </a:extLst>
          </p:cNvPr>
          <p:cNvSpPr txBox="1"/>
          <p:nvPr/>
        </p:nvSpPr>
        <p:spPr>
          <a:xfrm>
            <a:off x="4572000" y="2996952"/>
            <a:ext cx="34932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基于泛型的抽象的数据持久化组件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已实现所有类型对象的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基本增删改查操作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子类仅需声明其特殊的查询方法即可</a:t>
            </a:r>
          </a:p>
        </p:txBody>
      </p:sp>
    </p:spTree>
    <p:extLst>
      <p:ext uri="{BB962C8B-B14F-4D97-AF65-F5344CB8AC3E}">
        <p14:creationId xmlns:p14="http://schemas.microsoft.com/office/powerpoint/2010/main" val="1245325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900" dirty="0"/>
              <a:t>Generics Summary</a:t>
            </a:r>
            <a:endParaRPr lang="zh-CN" altLang="en-US" sz="4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512" y="1124744"/>
          <a:ext cx="8712968" cy="1298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zh-CN" altLang="en-US" dirty="0"/>
                        <a:t>泛型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引入泛型的作用与意义；泛型的声明使用方法；类型参数的命名；类型参数的实例化；泛型通配符；上下边界通配符的作用；泛型方法的声明与使用方法；泛型的使用限制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5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0102E-C993-4949-BC5A-0F6B0BC4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800" dirty="0"/>
              <a:t>Part7 - </a:t>
            </a:r>
            <a:r>
              <a:rPr lang="en-US" altLang="zh-CN" dirty="0"/>
              <a:t>Generics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7992B-A485-420A-995A-631F594B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any nontrivial software project, bugs are simply a fact of life. Fortunately, some bugs are easier to detect than others. </a:t>
            </a:r>
            <a:r>
              <a:rPr lang="en-US" altLang="zh-CN" dirty="0">
                <a:solidFill>
                  <a:srgbClr val="FF0000"/>
                </a:solidFill>
              </a:rPr>
              <a:t>Compile-time bugs</a:t>
            </a:r>
            <a:r>
              <a:rPr lang="en-US" altLang="zh-CN" dirty="0"/>
              <a:t>, for example, can be detected early on; you can use the compiler's error messages to figure out what the problem is and fix it, right then and there. </a:t>
            </a:r>
            <a:r>
              <a:rPr lang="en-US" altLang="zh-CN" dirty="0">
                <a:solidFill>
                  <a:srgbClr val="FF0000"/>
                </a:solidFill>
              </a:rPr>
              <a:t>Runtime bugs</a:t>
            </a:r>
            <a:r>
              <a:rPr lang="en-US" altLang="zh-CN" dirty="0"/>
              <a:t>, however, can be much more problematic; they don't always surface immediately, and when they do, it may be at a point in the program that is far removed from the actual cause of the problem.</a:t>
            </a:r>
          </a:p>
          <a:p>
            <a:endParaRPr lang="en-US" altLang="zh-CN" dirty="0"/>
          </a:p>
          <a:p>
            <a:r>
              <a:rPr lang="en-US" altLang="zh-CN" dirty="0"/>
              <a:t>Generics add stability to your code by making more of your bugs detectable at compile time.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7A2B59-258F-4998-91D2-0473B2EC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62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235AC-4C60-4018-946C-8D1304D9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A generic type is a generic class or interface that is parameterized over types. The following Box class will be modified to demonstrate the concept.</a:t>
            </a:r>
          </a:p>
          <a:p>
            <a:r>
              <a:rPr lang="zh-CN" altLang="en-US" dirty="0"/>
              <a:t>泛型，参数化类型。基于泛型，</a:t>
            </a:r>
            <a:r>
              <a:rPr lang="en-US" altLang="zh-CN" dirty="0"/>
              <a:t>Java</a:t>
            </a:r>
            <a:r>
              <a:rPr lang="zh-CN" altLang="en-US" dirty="0"/>
              <a:t>提供了强大的编译时类型检测，极大的增强了类型的安全性，以及代码的稳定性</a:t>
            </a:r>
            <a:endParaRPr lang="en-US" altLang="zh-CN" dirty="0"/>
          </a:p>
          <a:p>
            <a:r>
              <a:rPr lang="zh-CN" altLang="en-US" dirty="0"/>
              <a:t>代码重用。使引用类型，在定义类</a:t>
            </a:r>
            <a:r>
              <a:rPr lang="en-US" altLang="zh-CN" dirty="0"/>
              <a:t>/</a:t>
            </a:r>
            <a:r>
              <a:rPr lang="zh-CN" altLang="en-US" dirty="0"/>
              <a:t>接口</a:t>
            </a:r>
            <a:r>
              <a:rPr lang="en-US" altLang="zh-CN" dirty="0"/>
              <a:t>/</a:t>
            </a:r>
            <a:r>
              <a:rPr lang="zh-CN" altLang="en-US" dirty="0"/>
              <a:t>方法时成为</a:t>
            </a:r>
            <a:r>
              <a:rPr lang="zh-CN" altLang="en-US" b="1" dirty="0">
                <a:solidFill>
                  <a:srgbClr val="FF0000"/>
                </a:solidFill>
              </a:rPr>
              <a:t>参数</a:t>
            </a:r>
            <a:r>
              <a:rPr lang="zh-CN" altLang="en-US" dirty="0"/>
              <a:t>，从而重用代码</a:t>
            </a:r>
            <a:endParaRPr lang="en-US" altLang="zh-CN" dirty="0"/>
          </a:p>
          <a:p>
            <a:r>
              <a:rPr lang="zh-CN" altLang="en-US" dirty="0"/>
              <a:t>从而，在程序设计时，实现了数据类型与代码逻辑的分离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C4A536-4DD3-44E9-B898-99E34917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9EA248C-7AC6-4842-9BCC-F76DE3F98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25144"/>
            <a:ext cx="30575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95D2E632-36B7-46D9-8986-49A30A079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620369"/>
            <a:ext cx="33337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>
            <a:extLst>
              <a:ext uri="{FF2B5EF4-FFF2-40B4-BE49-F238E27FC236}">
                <a16:creationId xmlns:a16="http://schemas.microsoft.com/office/drawing/2014/main" id="{A252629C-1D68-4919-8162-58066A902224}"/>
              </a:ext>
            </a:extLst>
          </p:cNvPr>
          <p:cNvSpPr txBox="1"/>
          <p:nvPr/>
        </p:nvSpPr>
        <p:spPr>
          <a:xfrm>
            <a:off x="6084168" y="4236649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方法参数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AAD62420-6415-4EC6-828D-AF0AE2E551A8}"/>
              </a:ext>
            </a:extLst>
          </p:cNvPr>
          <p:cNvSpPr txBox="1"/>
          <p:nvPr/>
        </p:nvSpPr>
        <p:spPr>
          <a:xfrm>
            <a:off x="1778430" y="4386590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类型参数</a:t>
            </a:r>
          </a:p>
        </p:txBody>
      </p:sp>
    </p:spTree>
    <p:extLst>
      <p:ext uri="{BB962C8B-B14F-4D97-AF65-F5344CB8AC3E}">
        <p14:creationId xmlns:p14="http://schemas.microsoft.com/office/powerpoint/2010/main" val="389316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598" y="116632"/>
            <a:ext cx="269031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24944"/>
            <a:ext cx="2311897" cy="684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01781" y="620688"/>
            <a:ext cx="36011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预实现封装指定类型对象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但设计</a:t>
            </a:r>
            <a:r>
              <a:rPr lang="en-US" altLang="zh-CN" sz="1600" b="1" dirty="0">
                <a:solidFill>
                  <a:srgbClr val="FF0000"/>
                </a:solidFill>
              </a:rPr>
              <a:t>box</a:t>
            </a:r>
            <a:r>
              <a:rPr lang="zh-CN" altLang="en-US" sz="1600" b="1" dirty="0">
                <a:solidFill>
                  <a:srgbClr val="FF0000"/>
                </a:solidFill>
              </a:rPr>
              <a:t>封装类时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1.</a:t>
            </a:r>
            <a:r>
              <a:rPr lang="zh-CN" altLang="en-US" sz="1600" b="1" dirty="0">
                <a:solidFill>
                  <a:srgbClr val="FF0000"/>
                </a:solidFill>
              </a:rPr>
              <a:t>无法确定预封装对象的类型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2.</a:t>
            </a:r>
            <a:r>
              <a:rPr lang="zh-CN" altLang="en-US" sz="1600" b="1" dirty="0">
                <a:solidFill>
                  <a:srgbClr val="FF0000"/>
                </a:solidFill>
              </a:rPr>
              <a:t>如果声明具体类型，则</a:t>
            </a:r>
            <a:r>
              <a:rPr lang="en-US" altLang="zh-CN" sz="1600" b="1" dirty="0">
                <a:solidFill>
                  <a:srgbClr val="FF0000"/>
                </a:solidFill>
              </a:rPr>
              <a:t>Box</a:t>
            </a:r>
            <a:r>
              <a:rPr lang="zh-CN" altLang="en-US" sz="1600" b="1" dirty="0">
                <a:solidFill>
                  <a:srgbClr val="FF0000"/>
                </a:solidFill>
              </a:rPr>
              <a:t>无法复用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2996952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</a:t>
            </a:r>
            <a:r>
              <a:rPr lang="en-US" altLang="zh-CN" sz="1600" b="1" dirty="0">
                <a:solidFill>
                  <a:srgbClr val="FF0000"/>
                </a:solidFill>
              </a:rPr>
              <a:t>Object</a:t>
            </a:r>
            <a:r>
              <a:rPr lang="zh-CN" altLang="en-US" sz="1600" b="1" dirty="0">
                <a:solidFill>
                  <a:srgbClr val="FF0000"/>
                </a:solidFill>
              </a:rPr>
              <a:t>的实现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需强制转换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9371" y="2513944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15831F-A084-4F32-81FF-9FCDB8E54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427" y="4285016"/>
            <a:ext cx="3800503" cy="533404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B7293A2D-83D4-449D-8E94-FA656A3A00A5}"/>
              </a:ext>
            </a:extLst>
          </p:cNvPr>
          <p:cNvSpPr txBox="1"/>
          <p:nvPr/>
        </p:nvSpPr>
        <p:spPr>
          <a:xfrm>
            <a:off x="2051720" y="3717032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E69AA8-FEB0-425C-953E-3A4FF9922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88562"/>
            <a:ext cx="9144000" cy="418998"/>
          </a:xfrm>
          <a:prstGeom prst="rect">
            <a:avLst/>
          </a:prstGeom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28F276C8-9759-4214-8BEE-D85AADCC50C1}"/>
              </a:ext>
            </a:extLst>
          </p:cNvPr>
          <p:cNvSpPr txBox="1"/>
          <p:nvPr/>
        </p:nvSpPr>
        <p:spPr>
          <a:xfrm>
            <a:off x="5868144" y="4045876"/>
            <a:ext cx="2459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编译时，编译器无法检测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只有在运行时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知道类型转换错误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7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Type Parameter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&lt;&gt;</a:t>
            </a:r>
            <a:r>
              <a:rPr lang="zh-CN" altLang="en-US" dirty="0"/>
              <a:t>，指定类型参数，声明在类型名称之后</a:t>
            </a:r>
            <a:endParaRPr lang="en-US" altLang="zh-CN" dirty="0"/>
          </a:p>
          <a:p>
            <a:r>
              <a:rPr lang="zh-CN" altLang="en-US" dirty="0"/>
              <a:t>支持指定任何引用类型，为类型参数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40595" y="2060848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声明类为支持使用泛型的类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声明类型参数名称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3968" y="2996952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声明类型参数属性变量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7984" y="3861048"/>
            <a:ext cx="20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向其他变量一样使用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75098"/>
            <a:ext cx="28384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/>
          <p:cNvCxnSpPr>
            <a:stCxn id="5" idx="1"/>
          </p:cNvCxnSpPr>
          <p:nvPr/>
        </p:nvCxnSpPr>
        <p:spPr>
          <a:xfrm flipH="1" flipV="1">
            <a:off x="2555776" y="2060848"/>
            <a:ext cx="1584819" cy="2923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1"/>
          </p:cNvCxnSpPr>
          <p:nvPr/>
        </p:nvCxnSpPr>
        <p:spPr>
          <a:xfrm flipH="1" flipV="1">
            <a:off x="1907704" y="2564904"/>
            <a:ext cx="2376264" cy="6013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0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8"/>
          </a:xfrm>
        </p:spPr>
        <p:txBody>
          <a:bodyPr/>
          <a:lstStyle/>
          <a:p>
            <a:r>
              <a:rPr lang="en-US" altLang="zh-CN" dirty="0"/>
              <a:t>Type Parameter Naming Conventions</a:t>
            </a:r>
          </a:p>
          <a:p>
            <a:r>
              <a:rPr lang="en-US" altLang="zh-CN" dirty="0"/>
              <a:t>CC</a:t>
            </a:r>
            <a:r>
              <a:rPr lang="zh-CN" altLang="en-US" dirty="0"/>
              <a:t>：类型参数名称为</a:t>
            </a:r>
            <a:r>
              <a:rPr lang="zh-CN" altLang="en-US" dirty="0">
                <a:solidFill>
                  <a:srgbClr val="FF0000"/>
                </a:solidFill>
              </a:rPr>
              <a:t>单大写字母</a:t>
            </a:r>
            <a:r>
              <a:rPr lang="zh-CN" altLang="en-US" dirty="0"/>
              <a:t>。理由：如不使用单大写字母，则无法区分类型变量和普通类或接口名称之间的区别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常用的泛型类型参数名称：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68960"/>
            <a:ext cx="8280920" cy="238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50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Invoking and Instantiating a Generic Type</a:t>
            </a:r>
          </a:p>
          <a:p>
            <a:r>
              <a:rPr lang="zh-CN" altLang="en-US" dirty="0"/>
              <a:t>调用与实例化泛型类型</a:t>
            </a:r>
          </a:p>
          <a:p>
            <a:r>
              <a:rPr lang="zh-CN" altLang="en-US" dirty="0"/>
              <a:t>泛型类型调用，类似于普通方法的调用，但不是将参数传递给方法，而是将类型参数传递给类本身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198" y="2004961"/>
            <a:ext cx="2952328" cy="43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33198" y="2526838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7" y="3030894"/>
            <a:ext cx="2808312" cy="47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49" y="3829072"/>
            <a:ext cx="2952328" cy="43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21425" y="3096674"/>
            <a:ext cx="3236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type parameter</a:t>
            </a:r>
            <a:r>
              <a:rPr lang="zh-CN" altLang="en-US" sz="1600" b="1" dirty="0">
                <a:solidFill>
                  <a:srgbClr val="FF0000"/>
                </a:solidFill>
              </a:rPr>
              <a:t>，声明的形参，</a:t>
            </a:r>
            <a:r>
              <a:rPr lang="en-US" altLang="zh-CN" sz="1600" b="1" dirty="0">
                <a:solidFill>
                  <a:srgbClr val="FF0000"/>
                </a:solidFill>
              </a:rPr>
              <a:t>T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7846" y="3878747"/>
            <a:ext cx="3752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type argument</a:t>
            </a:r>
            <a:r>
              <a:rPr lang="zh-CN" altLang="en-US" sz="1600" b="1" dirty="0">
                <a:solidFill>
                  <a:srgbClr val="FF0000"/>
                </a:solidFill>
              </a:rPr>
              <a:t>，传入的实参，</a:t>
            </a:r>
            <a:r>
              <a:rPr lang="en-US" altLang="zh-CN" sz="1600" b="1" dirty="0">
                <a:solidFill>
                  <a:srgbClr val="FF0000"/>
                </a:solidFill>
              </a:rPr>
              <a:t>Integer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2197" y="3513464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3118" y="4471054"/>
            <a:ext cx="3735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声明</a:t>
            </a:r>
            <a:r>
              <a:rPr lang="en-US" altLang="zh-CN" sz="1600" b="1" dirty="0">
                <a:solidFill>
                  <a:srgbClr val="FF0000"/>
                </a:solidFill>
              </a:rPr>
              <a:t>Box</a:t>
            </a:r>
            <a:r>
              <a:rPr lang="zh-CN" altLang="en-US" sz="1600" b="1" dirty="0">
                <a:solidFill>
                  <a:srgbClr val="FF0000"/>
                </a:solidFill>
              </a:rPr>
              <a:t>类型变量，将持有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对“</a:t>
            </a:r>
            <a:r>
              <a:rPr lang="en-US" altLang="zh-CN" sz="1600" b="1" dirty="0">
                <a:solidFill>
                  <a:srgbClr val="FF0000"/>
                </a:solidFill>
              </a:rPr>
              <a:t>Box of Integer</a:t>
            </a:r>
            <a:r>
              <a:rPr lang="zh-CN" altLang="en-US" sz="1600" b="1" dirty="0">
                <a:solidFill>
                  <a:srgbClr val="FF0000"/>
                </a:solidFill>
              </a:rPr>
              <a:t>”的引用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即，包含</a:t>
            </a:r>
            <a:r>
              <a:rPr lang="en-US" altLang="zh-CN" sz="1600" b="1" dirty="0">
                <a:solidFill>
                  <a:srgbClr val="FF0000"/>
                </a:solidFill>
              </a:rPr>
              <a:t>Integer</a:t>
            </a:r>
            <a:r>
              <a:rPr lang="zh-CN" altLang="en-US" sz="1600" b="1" dirty="0">
                <a:solidFill>
                  <a:srgbClr val="FF0000"/>
                </a:solidFill>
              </a:rPr>
              <a:t>类型参数的</a:t>
            </a:r>
            <a:r>
              <a:rPr lang="en-US" altLang="zh-CN" sz="1600" b="1" dirty="0">
                <a:solidFill>
                  <a:srgbClr val="FF0000"/>
                </a:solidFill>
              </a:rPr>
              <a:t>Box</a:t>
            </a:r>
            <a:r>
              <a:rPr lang="zh-CN" altLang="en-US" sz="1600" b="1" dirty="0">
                <a:solidFill>
                  <a:srgbClr val="FF0000"/>
                </a:solidFill>
              </a:rPr>
              <a:t>的引用</a:t>
            </a:r>
          </a:p>
        </p:txBody>
      </p:sp>
    </p:spTree>
    <p:extLst>
      <p:ext uri="{BB962C8B-B14F-4D97-AF65-F5344CB8AC3E}">
        <p14:creationId xmlns:p14="http://schemas.microsoft.com/office/powerpoint/2010/main" val="165619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编译器可以推断类型参数，因此可以使用空类型参数替换，构造函数所需的类型参数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2088232" cy="164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35896" y="1196752"/>
            <a:ext cx="307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与普通类型相同的无参构造函数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32354" y="1916832"/>
            <a:ext cx="2459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有参构造函数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声明传入一个与类型参数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相同类型的值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50" y="3327580"/>
            <a:ext cx="4248472" cy="46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50" y="4217182"/>
            <a:ext cx="4225592" cy="36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49915" y="2989027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5569" y="3789616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75740" y="3497228"/>
            <a:ext cx="35141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调用有参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无参构造函数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均无需在构造函数声明类型参数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&lt;&gt;</a:t>
            </a:r>
            <a:r>
              <a:rPr lang="zh-CN" altLang="en-US" sz="1600" b="1" dirty="0">
                <a:solidFill>
                  <a:srgbClr val="FF0000"/>
                </a:solidFill>
              </a:rPr>
              <a:t>不用写，编译时会自动检测到前面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的类型，括号里为构造函数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5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25400">
          <a:solidFill>
            <a:srgbClr val="FF0000"/>
          </a:solidFill>
          <a:headEnd type="arrow"/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5711</TotalTime>
  <Words>1340</Words>
  <Application>Microsoft Office PowerPoint</Application>
  <PresentationFormat>全屏显示(4:3)</PresentationFormat>
  <Paragraphs>182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Calibri</vt:lpstr>
      <vt:lpstr>Constantia</vt:lpstr>
      <vt:lpstr>Wingdings 2</vt:lpstr>
      <vt:lpstr>Lecture</vt:lpstr>
      <vt:lpstr>Java Programming</vt:lpstr>
      <vt:lpstr>PowerPoint 演示文稿</vt:lpstr>
      <vt:lpstr>Part7 - Generics</vt:lpstr>
      <vt:lpstr>PowerPoint 演示文稿</vt:lpstr>
      <vt:lpstr>PowerPoint 演示文稿</vt:lpstr>
      <vt:lpstr>Type Parameter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Restrictions on Generics</vt:lpstr>
      <vt:lpstr>PowerPoint 演示文稿</vt:lpstr>
      <vt:lpstr>PowerPoint 演示文稿</vt:lpstr>
      <vt:lpstr>Generics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Web开发技术</dc:title>
  <dc:creator>BO</dc:creator>
  <cp:lastModifiedBy>刘 思远</cp:lastModifiedBy>
  <cp:revision>1020</cp:revision>
  <dcterms:created xsi:type="dcterms:W3CDTF">2014-08-14T05:26:17Z</dcterms:created>
  <dcterms:modified xsi:type="dcterms:W3CDTF">2021-05-21T02:55:47Z</dcterms:modified>
</cp:coreProperties>
</file>