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90" r:id="rId3"/>
    <p:sldId id="291" r:id="rId4"/>
    <p:sldId id="294" r:id="rId5"/>
    <p:sldId id="367" r:id="rId6"/>
    <p:sldId id="305" r:id="rId7"/>
    <p:sldId id="293" r:id="rId8"/>
    <p:sldId id="297" r:id="rId9"/>
    <p:sldId id="363" r:id="rId10"/>
    <p:sldId id="364" r:id="rId11"/>
    <p:sldId id="365" r:id="rId12"/>
    <p:sldId id="368" r:id="rId13"/>
    <p:sldId id="369" r:id="rId14"/>
    <p:sldId id="370" r:id="rId15"/>
    <p:sldId id="372" r:id="rId16"/>
    <p:sldId id="371" r:id="rId17"/>
    <p:sldId id="309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1646200-D802-4063-887C-70599B762ED5}">
          <p14:sldIdLst>
            <p14:sldId id="256"/>
            <p14:sldId id="290"/>
            <p14:sldId id="291"/>
            <p14:sldId id="294"/>
            <p14:sldId id="367"/>
            <p14:sldId id="305"/>
            <p14:sldId id="293"/>
            <p14:sldId id="297"/>
            <p14:sldId id="363"/>
            <p14:sldId id="364"/>
            <p14:sldId id="365"/>
            <p14:sldId id="368"/>
            <p14:sldId id="369"/>
            <p14:sldId id="370"/>
            <p14:sldId id="372"/>
            <p14:sldId id="371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3" autoAdjust="0"/>
    <p:restoredTop sz="81520" autoAdjust="0"/>
  </p:normalViewPr>
  <p:slideViewPr>
    <p:cSldViewPr>
      <p:cViewPr varScale="1">
        <p:scale>
          <a:sx n="118" d="100"/>
          <a:sy n="118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665E9-F2AE-4D18-9C6F-3C50487B17B6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EA338-E04F-4CB7-8733-A1E92CBF4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741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EA338-E04F-4CB7-8733-A1E92CBF4988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5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dirty="0"/>
              <a:t>Java EE</a:t>
            </a:r>
            <a:r>
              <a:rPr kumimoji="0" lang="zh-CN" altLang="en-US" dirty="0"/>
              <a:t>架构技术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A74D-1CE1-4B9B-BD1B-7B4E64946170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034A-9ED6-436B-A844-CF55608510AA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2CA5-881F-48A3-9C4B-D3B7288C0E51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6E00-DF08-4EA8-BA4E-A834B8FFB5BF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B218-6411-4DD1-B7AE-318AD44DC881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0928-C6FC-4E8C-950F-B3D211B00150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9C8C-96D9-4394-868C-B1E39B85B4B1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8154-2480-4261-945F-FAEE5534B257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2BDE-545B-4B41-B087-79F4837C2AA0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131E-7834-4060-80D4-7D402E1012F7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9729-56FD-4A92-9A9B-8F9B114A0830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8825" y="139545"/>
            <a:ext cx="8229600" cy="74802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410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2032B8-BD5C-48B0-AE7B-74B3D4C0660F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80000"/>
                <a:satMod val="400000"/>
              </a:schemeClr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/>
              <a:t>Programming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P14 - Annotations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9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zh-CN" altLang="en-US" dirty="0"/>
              <a:t>注解主体。声明注解类型中的元素，类似于方法，支持定义可选的默认值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元素的类型，仅支持基本数据类型</a:t>
            </a:r>
            <a:r>
              <a:rPr lang="en-US" altLang="zh-CN" dirty="0">
                <a:solidFill>
                  <a:srgbClr val="FF0000"/>
                </a:solidFill>
              </a:rPr>
              <a:t>/String/Class/</a:t>
            </a:r>
            <a:r>
              <a:rPr lang="zh-CN" altLang="en-US" dirty="0">
                <a:solidFill>
                  <a:srgbClr val="FF0000"/>
                </a:solidFill>
              </a:rPr>
              <a:t>注解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枚举</a:t>
            </a:r>
          </a:p>
          <a:p>
            <a:r>
              <a:rPr lang="zh-CN" altLang="en-US" dirty="0"/>
              <a:t>且，仅支持常量，不支持变量</a:t>
            </a:r>
            <a:endParaRPr lang="en-US" altLang="zh-CN" dirty="0"/>
          </a:p>
          <a:p>
            <a:r>
              <a:rPr lang="zh-CN" altLang="en-US" dirty="0"/>
              <a:t>即，限制元素的值，必须在编译时确定。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64088" y="3800238"/>
            <a:ext cx="20457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声明了多个注解元素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支持定义默认值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支持数组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支持自定义类型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6F50B45-5B9B-4A0E-A3F4-F133C1984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852936"/>
            <a:ext cx="4124355" cy="297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41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C29166-930F-4245-A034-0156094A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451B8E-D162-4CD4-A2E5-BCD7FC6EA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16632"/>
            <a:ext cx="8928992" cy="5475230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693DBCB7-9D47-4582-9D6E-3EB66556CC4F}"/>
              </a:ext>
            </a:extLst>
          </p:cNvPr>
          <p:cNvSpPr txBox="1"/>
          <p:nvPr/>
        </p:nvSpPr>
        <p:spPr>
          <a:xfrm>
            <a:off x="5347632" y="870557"/>
            <a:ext cx="2045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标记于需要的类型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声明注解中元素的值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6F815E-F064-4DEB-A9CB-2A9BAB0B9741}"/>
              </a:ext>
            </a:extLst>
          </p:cNvPr>
          <p:cNvSpPr txBox="1"/>
          <p:nvPr/>
        </p:nvSpPr>
        <p:spPr>
          <a:xfrm>
            <a:off x="4932040" y="1844824"/>
            <a:ext cx="2666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编译时确定数组中元素的值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D923C46-59D4-443D-BFB0-2CB626B12271}"/>
              </a:ext>
            </a:extLst>
          </p:cNvPr>
          <p:cNvCxnSpPr/>
          <p:nvPr/>
        </p:nvCxnSpPr>
        <p:spPr>
          <a:xfrm flipH="1" flipV="1">
            <a:off x="4267512" y="1844824"/>
            <a:ext cx="504056" cy="1692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2E443E9C-6DF9-4583-A59D-FB4B73E01671}"/>
              </a:ext>
            </a:extLst>
          </p:cNvPr>
          <p:cNvSpPr txBox="1"/>
          <p:nvPr/>
        </p:nvSpPr>
        <p:spPr>
          <a:xfrm>
            <a:off x="2411760" y="3284984"/>
            <a:ext cx="2459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可通过反射动态获取注解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以及注解元素中的值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151B0C-32D6-4DDE-A65C-2289EC6C4E06}"/>
              </a:ext>
            </a:extLst>
          </p:cNvPr>
          <p:cNvSpPr txBox="1"/>
          <p:nvPr/>
        </p:nvSpPr>
        <p:spPr>
          <a:xfrm>
            <a:off x="3203848" y="5606611"/>
            <a:ext cx="2045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并没有定义元素的值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但定义注解时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声明类默认值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31422B3-4E27-4089-A3EA-949E60082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858" y="4869160"/>
            <a:ext cx="1323985" cy="971557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360F2EA-67F7-4327-8F95-7D300B3BB850}"/>
              </a:ext>
            </a:extLst>
          </p:cNvPr>
          <p:cNvCxnSpPr>
            <a:cxnSpLocks/>
          </p:cNvCxnSpPr>
          <p:nvPr/>
        </p:nvCxnSpPr>
        <p:spPr>
          <a:xfrm>
            <a:off x="4879764" y="5517232"/>
            <a:ext cx="2388719" cy="22443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675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B94A61-931D-4C0C-A6CD-4EDAD721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1602C8-2986-4737-AD0B-964709D78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140968"/>
            <a:ext cx="4824536" cy="2044014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4105B068-7E19-4F1B-B5B7-86C186EAC0AD}"/>
              </a:ext>
            </a:extLst>
          </p:cNvPr>
          <p:cNvSpPr txBox="1"/>
          <p:nvPr/>
        </p:nvSpPr>
        <p:spPr>
          <a:xfrm>
            <a:off x="5056969" y="620688"/>
            <a:ext cx="2045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当试图将类型级注解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标记在方法上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编译错误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81BDAC-E3E2-4BCA-B11F-C7771BDCBFF0}"/>
              </a:ext>
            </a:extLst>
          </p:cNvPr>
          <p:cNvSpPr txBox="1"/>
          <p:nvPr/>
        </p:nvSpPr>
        <p:spPr>
          <a:xfrm>
            <a:off x="5376589" y="3506192"/>
            <a:ext cx="2045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当试图将类型级注解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标记在方法参数上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编译错误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AFFBB60-831F-44AE-9EE7-DC6B726FB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16632"/>
            <a:ext cx="3409109" cy="22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95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999684-6515-4A1D-AF00-97B5B415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297938-E349-48F8-A5F5-A29D81ADD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92" y="44624"/>
            <a:ext cx="3835991" cy="20882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F1C7A9-8D52-44F4-AF74-449AC6737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361" y="2531744"/>
            <a:ext cx="2895051" cy="1794511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4A0A06A3-EA7E-424C-8B76-4D18169B9B05}"/>
              </a:ext>
            </a:extLst>
          </p:cNvPr>
          <p:cNvSpPr txBox="1"/>
          <p:nvPr/>
        </p:nvSpPr>
        <p:spPr>
          <a:xfrm>
            <a:off x="5436096" y="548680"/>
            <a:ext cx="1838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可以使用编译时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即已确定值的常量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188A2A19-CA33-4475-A786-6D7FB499D69E}"/>
              </a:ext>
            </a:extLst>
          </p:cNvPr>
          <p:cNvSpPr txBox="1"/>
          <p:nvPr/>
        </p:nvSpPr>
        <p:spPr>
          <a:xfrm>
            <a:off x="4966339" y="3014407"/>
            <a:ext cx="2277828" cy="82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当试图使用类加载时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才能确定的静态变量时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编译错误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C1552BC-BA1B-490F-AE74-A6A4A52D4244}"/>
              </a:ext>
            </a:extLst>
          </p:cNvPr>
          <p:cNvCxnSpPr>
            <a:cxnSpLocks/>
          </p:cNvCxnSpPr>
          <p:nvPr/>
        </p:nvCxnSpPr>
        <p:spPr>
          <a:xfrm flipH="1" flipV="1">
            <a:off x="2555776" y="476672"/>
            <a:ext cx="576064" cy="129614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9B2EA53B-8F3D-42AA-BC55-934085218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4869160"/>
            <a:ext cx="3263679" cy="1118735"/>
          </a:xfrm>
          <a:prstGeom prst="rect">
            <a:avLst/>
          </a:prstGeom>
        </p:spPr>
      </p:pic>
      <p:sp>
        <p:nvSpPr>
          <p:cNvPr id="10" name="TextBox 10">
            <a:extLst>
              <a:ext uri="{FF2B5EF4-FFF2-40B4-BE49-F238E27FC236}">
                <a16:creationId xmlns:a16="http://schemas.microsoft.com/office/drawing/2014/main" id="{9153F667-3C36-48B3-9A9D-197704B16B4D}"/>
              </a:ext>
            </a:extLst>
          </p:cNvPr>
          <p:cNvSpPr txBox="1"/>
          <p:nvPr/>
        </p:nvSpPr>
        <p:spPr>
          <a:xfrm>
            <a:off x="4644008" y="4941168"/>
            <a:ext cx="227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当试图使用自定义类型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作为元素类型时，错误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572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7126A5-4823-4738-9314-85CDB1C4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992350-609D-4EDA-B217-7809418A7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44624"/>
            <a:ext cx="5184576" cy="2276156"/>
          </a:xfrm>
          <a:prstGeom prst="rect">
            <a:avLst/>
          </a:prstGeom>
        </p:spPr>
      </p:pic>
      <p:sp>
        <p:nvSpPr>
          <p:cNvPr id="6" name="TextBox 7">
            <a:extLst>
              <a:ext uri="{FF2B5EF4-FFF2-40B4-BE49-F238E27FC236}">
                <a16:creationId xmlns:a16="http://schemas.microsoft.com/office/drawing/2014/main" id="{46F31FAB-5400-46D4-A9B7-B335548179F6}"/>
              </a:ext>
            </a:extLst>
          </p:cNvPr>
          <p:cNvSpPr txBox="1"/>
          <p:nvPr/>
        </p:nvSpPr>
        <p:spPr>
          <a:xfrm>
            <a:off x="5076056" y="119301"/>
            <a:ext cx="33438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定义运行时注解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类型和方法级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元素为自定义的权限数组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value()</a:t>
            </a:r>
            <a:r>
              <a:rPr lang="zh-CN" altLang="en-US" sz="1600" b="1" dirty="0">
                <a:solidFill>
                  <a:srgbClr val="FF0000"/>
                </a:solidFill>
              </a:rPr>
              <a:t>，为注解的默认包含的元素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默认值为指定权限枚举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3BBB14-1D82-439D-81E9-A186EA7FB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996952"/>
            <a:ext cx="4392488" cy="1901820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188F6538-1CDB-44C4-8659-3D21021F3DB2}"/>
              </a:ext>
            </a:extLst>
          </p:cNvPr>
          <p:cNvSpPr txBox="1"/>
          <p:nvPr/>
        </p:nvSpPr>
        <p:spPr>
          <a:xfrm>
            <a:off x="1691680" y="1916832"/>
            <a:ext cx="2252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定义权限枚举类型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声明若干角色权限枚举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9489AA93-DE62-4407-B10A-2D8B0D885B5D}"/>
              </a:ext>
            </a:extLst>
          </p:cNvPr>
          <p:cNvSpPr txBox="1"/>
          <p:nvPr/>
        </p:nvSpPr>
        <p:spPr>
          <a:xfrm>
            <a:off x="4788024" y="3441576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标记类，默认值。默认全部方法为</a:t>
            </a:r>
            <a:r>
              <a:rPr lang="en-US" altLang="zh-CN" sz="1600" b="1" dirty="0">
                <a:solidFill>
                  <a:srgbClr val="FF0000"/>
                </a:solidFill>
              </a:rPr>
              <a:t>user</a:t>
            </a:r>
            <a:r>
              <a:rPr lang="zh-CN" altLang="en-US" sz="1600" b="1" dirty="0">
                <a:solidFill>
                  <a:srgbClr val="FF0000"/>
                </a:solidFill>
              </a:rPr>
              <a:t>权限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标记单独的方法，声明不同的角色权限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22C83371-5511-4FD2-BA74-9F7FAAB3B41F}"/>
              </a:ext>
            </a:extLst>
          </p:cNvPr>
          <p:cNvSpPr txBox="1"/>
          <p:nvPr/>
        </p:nvSpPr>
        <p:spPr>
          <a:xfrm>
            <a:off x="4427984" y="5385157"/>
            <a:ext cx="2252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如何限制方法的执行？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4089BA-8314-4734-9BDA-1CCCA109BDBD}"/>
              </a:ext>
            </a:extLst>
          </p:cNvPr>
          <p:cNvSpPr txBox="1"/>
          <p:nvPr/>
        </p:nvSpPr>
        <p:spPr>
          <a:xfrm>
            <a:off x="3563888" y="4829598"/>
            <a:ext cx="2252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如何限制方法的执行？</a:t>
            </a:r>
          </a:p>
        </p:txBody>
      </p:sp>
    </p:spTree>
    <p:extLst>
      <p:ext uri="{BB962C8B-B14F-4D97-AF65-F5344CB8AC3E}">
        <p14:creationId xmlns:p14="http://schemas.microsoft.com/office/powerpoint/2010/main" val="2358765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921FF5-D67F-4BE4-B014-D5F4E9A8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E65018-9829-4F00-847E-E01ACC5EC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05" y="719752"/>
            <a:ext cx="8772589" cy="7810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4507CF9-2745-447A-84B4-C6D32B8C0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492896"/>
            <a:ext cx="7058077" cy="15716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785764A-91AD-4440-BA5D-20907425F25A}"/>
              </a:ext>
            </a:extLst>
          </p:cNvPr>
          <p:cNvSpPr txBox="1"/>
          <p:nvPr/>
        </p:nvSpPr>
        <p:spPr>
          <a:xfrm>
            <a:off x="4211960" y="309254"/>
            <a:ext cx="2090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通过注解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注入客户端请求数据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9A7F5E-B3A6-488D-A61E-598FB5A445F9}"/>
              </a:ext>
            </a:extLst>
          </p:cNvPr>
          <p:cNvSpPr txBox="1"/>
          <p:nvPr/>
        </p:nvSpPr>
        <p:spPr>
          <a:xfrm>
            <a:off x="3995936" y="2348880"/>
            <a:ext cx="1632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通过注解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处理自定义异常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37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36AA7C-61C0-4125-9BBA-25837885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DCC02F-6681-4638-A6ED-DD54A8C43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79" y="277448"/>
            <a:ext cx="1656184" cy="18990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51BC121-5C1D-413F-A056-7680793F0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397" y="44624"/>
            <a:ext cx="4653199" cy="23647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FA7C4B-365C-44B5-9793-9D904A0DA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2805943"/>
            <a:ext cx="3600400" cy="17300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FEA89EE-6AA9-41F9-BB1C-096F766B5A0F}"/>
              </a:ext>
            </a:extLst>
          </p:cNvPr>
          <p:cNvSpPr txBox="1"/>
          <p:nvPr/>
        </p:nvSpPr>
        <p:spPr>
          <a:xfrm>
            <a:off x="1931493" y="888440"/>
            <a:ext cx="24065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自定义</a:t>
            </a:r>
            <a:r>
              <a:rPr lang="en-US" altLang="zh-CN" sz="1600" b="1" dirty="0" err="1">
                <a:solidFill>
                  <a:srgbClr val="FF0000"/>
                </a:solidFill>
              </a:rPr>
              <a:t>redis</a:t>
            </a:r>
            <a:r>
              <a:rPr lang="zh-CN" altLang="en-US" sz="1600" b="1" dirty="0">
                <a:solidFill>
                  <a:srgbClr val="FF0000"/>
                </a:solidFill>
              </a:rPr>
              <a:t>缓存注解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可定义</a:t>
            </a:r>
            <a:r>
              <a:rPr lang="en-US" altLang="zh-CN" sz="1600" b="1" dirty="0" err="1">
                <a:solidFill>
                  <a:srgbClr val="FF0000"/>
                </a:solidFill>
              </a:rPr>
              <a:t>redis</a:t>
            </a:r>
            <a:r>
              <a:rPr lang="zh-CN" altLang="en-US" sz="1600" b="1" dirty="0">
                <a:solidFill>
                  <a:srgbClr val="FF0000"/>
                </a:solidFill>
              </a:rPr>
              <a:t>键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存活时间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默认</a:t>
            </a:r>
            <a:r>
              <a:rPr lang="en-US" altLang="zh-CN" sz="1600" b="1" dirty="0">
                <a:solidFill>
                  <a:srgbClr val="FF0000"/>
                </a:solidFill>
              </a:rPr>
              <a:t>5 mins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8C6D7F-8926-49E6-B8AC-CAE72A3A5FA2}"/>
              </a:ext>
            </a:extLst>
          </p:cNvPr>
          <p:cNvSpPr txBox="1"/>
          <p:nvPr/>
        </p:nvSpPr>
        <p:spPr>
          <a:xfrm>
            <a:off x="3923928" y="3212976"/>
            <a:ext cx="27478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通过注解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声明为</a:t>
            </a:r>
            <a:r>
              <a:rPr lang="en-US" altLang="zh-CN" sz="1600" b="1" dirty="0">
                <a:solidFill>
                  <a:srgbClr val="FF0000"/>
                </a:solidFill>
              </a:rPr>
              <a:t>spring</a:t>
            </a:r>
            <a:r>
              <a:rPr lang="zh-CN" altLang="en-US" sz="1600" b="1" dirty="0">
                <a:solidFill>
                  <a:srgbClr val="FF0000"/>
                </a:solidFill>
              </a:rPr>
              <a:t>组件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切面组件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使用日志框架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注入其他组件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E3CB0B9-F0BA-45F0-B81B-C4E61D0AB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279" y="4633735"/>
            <a:ext cx="6965033" cy="82954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981C426-AB0E-4295-BAEA-E545CCBB1792}"/>
              </a:ext>
            </a:extLst>
          </p:cNvPr>
          <p:cNvSpPr txBox="1"/>
          <p:nvPr/>
        </p:nvSpPr>
        <p:spPr>
          <a:xfrm>
            <a:off x="4063397" y="5229200"/>
            <a:ext cx="2529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通过注解，切入执行流程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从</a:t>
            </a:r>
            <a:r>
              <a:rPr lang="en-US" altLang="zh-CN" sz="1600" b="1" dirty="0" err="1">
                <a:solidFill>
                  <a:srgbClr val="FF0000"/>
                </a:solidFill>
              </a:rPr>
              <a:t>redis</a:t>
            </a:r>
            <a:r>
              <a:rPr lang="zh-CN" altLang="en-US" sz="1600" b="1" dirty="0">
                <a:solidFill>
                  <a:srgbClr val="FF0000"/>
                </a:solidFill>
              </a:rPr>
              <a:t>获取缓存数据返回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而非真正执行目标方法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967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600" dirty="0"/>
              <a:t>Summary</a:t>
            </a:r>
            <a:endParaRPr lang="zh-CN" altLang="en-US" sz="4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721868"/>
              </p:ext>
            </p:extLst>
          </p:nvPr>
        </p:nvGraphicFramePr>
        <p:xfrm>
          <a:off x="179512" y="1124744"/>
          <a:ext cx="8712968" cy="1024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7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r>
                        <a:rPr lang="zh-CN" altLang="en-US" dirty="0"/>
                        <a:t>注解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注解的作用；声明定义方法；运行时类型注解；可标记的位置类型；使用方法；元素的值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6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Part14 - Annotations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Annotations, a form of </a:t>
            </a:r>
            <a:r>
              <a:rPr lang="en-US" altLang="zh-CN" dirty="0">
                <a:solidFill>
                  <a:srgbClr val="FF0000"/>
                </a:solidFill>
              </a:rPr>
              <a:t>metadata</a:t>
            </a:r>
            <a:r>
              <a:rPr lang="en-US" altLang="zh-CN" dirty="0"/>
              <a:t>, provide data about a program that is not part of the program itself. Annotations have no direct effect on the operation of the code they annotate.</a:t>
            </a:r>
          </a:p>
          <a:p>
            <a:r>
              <a:rPr lang="zh-CN" altLang="en-US" dirty="0"/>
              <a:t>注解，用于存放程序的元数据信息，提供有关不属于程序本身的数据</a:t>
            </a:r>
            <a:endParaRPr lang="en-US" altLang="zh-CN" dirty="0"/>
          </a:p>
          <a:p>
            <a:r>
              <a:rPr lang="zh-CN" altLang="en-US" dirty="0"/>
              <a:t>注解对其所注解代码的操作没有直接影响</a:t>
            </a:r>
          </a:p>
          <a:p>
            <a:r>
              <a:rPr lang="zh-CN" altLang="en-US" dirty="0"/>
              <a:t>注解有许多用途</a:t>
            </a:r>
          </a:p>
          <a:p>
            <a:pPr lvl="1"/>
            <a:r>
              <a:rPr lang="zh-CN" altLang="en-US" dirty="0"/>
              <a:t>编译器信息，编译器使用注解检测错误或取消警告</a:t>
            </a:r>
          </a:p>
          <a:p>
            <a:pPr lvl="1"/>
            <a:r>
              <a:rPr lang="zh-CN" altLang="en-US" dirty="0"/>
              <a:t>编译时和部署时处理，软件工具可以处理注解信息以生成代码，</a:t>
            </a:r>
            <a:r>
              <a:rPr lang="en-US" altLang="zh-CN" dirty="0"/>
              <a:t>XML</a:t>
            </a:r>
            <a:r>
              <a:rPr lang="zh-CN" altLang="en-US" dirty="0"/>
              <a:t>文件等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运行时处理，在运行时通过反射获取注解中的数据操作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677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Annotations Basics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at sign character (</a:t>
            </a:r>
            <a:r>
              <a:rPr lang="en-US" altLang="zh-CN" b="1" dirty="0">
                <a:solidFill>
                  <a:srgbClr val="FF0000"/>
                </a:solidFill>
              </a:rPr>
              <a:t>@</a:t>
            </a:r>
            <a:r>
              <a:rPr lang="en-US" altLang="zh-CN" dirty="0"/>
              <a:t>) indicates to the compiler that what follows is an annotation. 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@</a:t>
            </a:r>
            <a:r>
              <a:rPr lang="zh-CN" altLang="en-US" dirty="0"/>
              <a:t>声明使用注解</a:t>
            </a:r>
            <a:endParaRPr lang="en-US" altLang="zh-CN" dirty="0"/>
          </a:p>
          <a:p>
            <a:r>
              <a:rPr lang="zh-CN" altLang="en-US" dirty="0"/>
              <a:t>注解可以用于标记，类</a:t>
            </a:r>
            <a:r>
              <a:rPr lang="en-US" altLang="zh-CN" dirty="0"/>
              <a:t>/</a:t>
            </a:r>
            <a:r>
              <a:rPr lang="zh-CN" altLang="en-US" dirty="0"/>
              <a:t>属性</a:t>
            </a:r>
            <a:r>
              <a:rPr lang="en-US" altLang="zh-CN" dirty="0"/>
              <a:t>/</a:t>
            </a:r>
            <a:r>
              <a:rPr lang="zh-CN" altLang="en-US" dirty="0"/>
              <a:t>方法</a:t>
            </a:r>
            <a:r>
              <a:rPr lang="en-US" altLang="zh-CN" dirty="0"/>
              <a:t>/</a:t>
            </a:r>
            <a:r>
              <a:rPr lang="zh-CN" altLang="en-US" dirty="0"/>
              <a:t>方法参数和其他程序元素</a:t>
            </a:r>
            <a:endParaRPr lang="en-US" altLang="zh-CN" dirty="0"/>
          </a:p>
          <a:p>
            <a:r>
              <a:rPr lang="zh-CN" altLang="en-US" dirty="0"/>
              <a:t>注解中的数据，经常由枚举类型提供限制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33" y="4132228"/>
            <a:ext cx="23907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005064"/>
            <a:ext cx="581025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85309" y="3727194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类型级</a:t>
            </a:r>
          </a:p>
        </p:txBody>
      </p:sp>
    </p:spTree>
    <p:extLst>
      <p:ext uri="{BB962C8B-B14F-4D97-AF65-F5344CB8AC3E}">
        <p14:creationId xmlns:p14="http://schemas.microsoft.com/office/powerpoint/2010/main" val="412686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372427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64" y="3771284"/>
            <a:ext cx="49339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7910"/>
            <a:ext cx="46196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170" y="4365104"/>
            <a:ext cx="42195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47138" y="2780928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72814" y="3771284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03662" y="245857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属性级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19715" y="5300741"/>
            <a:ext cx="1218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方法级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方法参数级</a:t>
            </a:r>
          </a:p>
        </p:txBody>
      </p:sp>
    </p:spTree>
    <p:extLst>
      <p:ext uri="{BB962C8B-B14F-4D97-AF65-F5344CB8AC3E}">
        <p14:creationId xmlns:p14="http://schemas.microsoft.com/office/powerpoint/2010/main" val="410028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Predefined Annotation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@Deprecated</a:t>
            </a:r>
            <a:r>
              <a:rPr lang="zh-CN" altLang="en-US" dirty="0"/>
              <a:t>，标记的元素已弃用，不应再使用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@Deprecated</a:t>
            </a:r>
            <a:r>
              <a:rPr lang="zh-CN" altLang="en-US" dirty="0"/>
              <a:t>注解标记的方法</a:t>
            </a:r>
            <a:r>
              <a:rPr lang="en-US" altLang="zh-CN" dirty="0"/>
              <a:t>/</a:t>
            </a:r>
            <a:r>
              <a:rPr lang="zh-CN" altLang="en-US" dirty="0"/>
              <a:t>类</a:t>
            </a:r>
            <a:r>
              <a:rPr lang="en-US" altLang="zh-CN" dirty="0"/>
              <a:t>/</a:t>
            </a:r>
            <a:r>
              <a:rPr lang="zh-CN" altLang="en-US" dirty="0"/>
              <a:t>属性，编译器会生成警告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@Override</a:t>
            </a:r>
            <a:r>
              <a:rPr lang="zh-CN" altLang="en-US" dirty="0"/>
              <a:t>，标记的元素覆盖超类</a:t>
            </a:r>
            <a:r>
              <a:rPr lang="en-US" altLang="zh-CN" dirty="0"/>
              <a:t>/</a:t>
            </a:r>
            <a:r>
              <a:rPr lang="zh-CN" altLang="en-US" dirty="0"/>
              <a:t>接口中声明的元素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08033" y="3208102"/>
            <a:ext cx="2045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基于注解声明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此方法已不建议使用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AFBF44C-377B-4D4A-B98F-56E16998F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04" y="2252687"/>
            <a:ext cx="2600344" cy="8572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D2E4427-1D93-4E95-9F2F-271F27E1F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312121"/>
            <a:ext cx="4000529" cy="73343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D2149FB-645C-401C-B4B6-AB56A6479954}"/>
              </a:ext>
            </a:extLst>
          </p:cNvPr>
          <p:cNvCxnSpPr/>
          <p:nvPr/>
        </p:nvCxnSpPr>
        <p:spPr>
          <a:xfrm>
            <a:off x="1979712" y="2996952"/>
            <a:ext cx="936104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4">
            <a:extLst>
              <a:ext uri="{FF2B5EF4-FFF2-40B4-BE49-F238E27FC236}">
                <a16:creationId xmlns:a16="http://schemas.microsoft.com/office/drawing/2014/main" id="{94D0C707-4C87-4183-83AB-2A8C75361CF7}"/>
              </a:ext>
            </a:extLst>
          </p:cNvPr>
          <p:cNvSpPr txBox="1"/>
          <p:nvPr/>
        </p:nvSpPr>
        <p:spPr>
          <a:xfrm>
            <a:off x="3415451" y="2415702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调用时的提升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52019C6-4E6B-46AB-AD21-76A38ACAD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4694027"/>
            <a:ext cx="5524540" cy="141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9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2"/>
          </a:xfrm>
        </p:spPr>
        <p:txBody>
          <a:bodyPr/>
          <a:lstStyle/>
          <a:p>
            <a:r>
              <a:rPr lang="zh-CN" altLang="en-US" dirty="0"/>
              <a:t>传统上，通过注释，在每个类提供类的重要信息的描述</a:t>
            </a:r>
            <a:r>
              <a:rPr lang="en-US" altLang="zh-CN" dirty="0"/>
              <a:t>(</a:t>
            </a:r>
            <a:r>
              <a:rPr lang="zh-CN" altLang="en-US" dirty="0"/>
              <a:t>序言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3"/>
            <a:ext cx="7344816" cy="3772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265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Declaring an Annotation 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适用于其他注解的注解称为元注释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java.lang.annotation</a:t>
            </a:r>
            <a:r>
              <a:rPr lang="zh-CN" altLang="en-US" dirty="0"/>
              <a:t>中定义了若干元注解类型</a:t>
            </a:r>
            <a:endParaRPr lang="en-US" altLang="zh-CN" dirty="0"/>
          </a:p>
          <a:p>
            <a:r>
              <a:rPr lang="en-US" altLang="zh-CN" dirty="0"/>
              <a:t>@Retention</a:t>
            </a:r>
          </a:p>
          <a:p>
            <a:pPr lvl="1"/>
            <a:r>
              <a:rPr lang="en-US" altLang="zh-CN" dirty="0" err="1"/>
              <a:t>RetentionPolicy.SOURCE</a:t>
            </a:r>
            <a:r>
              <a:rPr lang="zh-CN" altLang="en-US" dirty="0"/>
              <a:t>，源码级，编译时忽略</a:t>
            </a:r>
          </a:p>
          <a:p>
            <a:pPr lvl="1"/>
            <a:r>
              <a:rPr lang="en-US" altLang="zh-CN" dirty="0" err="1"/>
              <a:t>RetentionPolicy.CLASS</a:t>
            </a:r>
            <a:r>
              <a:rPr lang="zh-CN" altLang="en-US" dirty="0"/>
              <a:t>，编译时保留，但被</a:t>
            </a:r>
            <a:r>
              <a:rPr lang="en-US" altLang="zh-CN" dirty="0"/>
              <a:t>JVM</a:t>
            </a:r>
            <a:r>
              <a:rPr lang="zh-CN" altLang="en-US" dirty="0"/>
              <a:t>执行时忽略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RetentionPolicy.RUNTIME</a:t>
            </a:r>
            <a:r>
              <a:rPr lang="zh-CN" altLang="en-US" dirty="0"/>
              <a:t>，运行时环境可以获取使用</a:t>
            </a:r>
            <a:endParaRPr lang="en-US" altLang="zh-CN" dirty="0"/>
          </a:p>
          <a:p>
            <a:r>
              <a:rPr lang="en-US" altLang="zh-CN" dirty="0"/>
              <a:t>@Documented</a:t>
            </a:r>
            <a:r>
              <a:rPr lang="zh-CN" altLang="en-US" dirty="0"/>
              <a:t>，生成到</a:t>
            </a:r>
            <a:r>
              <a:rPr lang="en-US" altLang="zh-CN" dirty="0"/>
              <a:t>Java Doc</a:t>
            </a:r>
            <a:r>
              <a:rPr lang="zh-CN" altLang="en-US" dirty="0"/>
              <a:t>文档</a:t>
            </a:r>
          </a:p>
          <a:p>
            <a:r>
              <a:rPr lang="en-US" altLang="zh-CN" dirty="0"/>
              <a:t>@Repeatable</a:t>
            </a:r>
            <a:r>
              <a:rPr lang="zh-CN" altLang="en-US" dirty="0"/>
              <a:t>，支持多次叠加声明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6094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/>
              <a:t>@Target</a:t>
            </a:r>
            <a:r>
              <a:rPr lang="zh-CN" altLang="en-US" dirty="0"/>
              <a:t>，限制注解应用于的类型</a:t>
            </a:r>
            <a:r>
              <a:rPr lang="en-US" altLang="zh-CN" dirty="0"/>
              <a:t>(</a:t>
            </a:r>
            <a:r>
              <a:rPr lang="zh-CN" altLang="en-US" dirty="0"/>
              <a:t>位置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ElementType.ANNOTATION_TYPE</a:t>
            </a:r>
            <a:r>
              <a:rPr lang="zh-CN" altLang="en-US" dirty="0"/>
              <a:t>，注解级</a:t>
            </a:r>
          </a:p>
          <a:p>
            <a:pPr lvl="1"/>
            <a:r>
              <a:rPr lang="en-US" altLang="zh-CN" dirty="0" err="1"/>
              <a:t>ElementType.CONSTRUCTOR</a:t>
            </a:r>
            <a:r>
              <a:rPr lang="zh-CN" altLang="en-US" dirty="0"/>
              <a:t>，构造函数级</a:t>
            </a:r>
          </a:p>
          <a:p>
            <a:pPr lvl="1"/>
            <a:r>
              <a:rPr lang="en-US" altLang="zh-CN" dirty="0" err="1"/>
              <a:t>ElementType.FIELD</a:t>
            </a:r>
            <a:r>
              <a:rPr lang="zh-CN" altLang="en-US" dirty="0"/>
              <a:t>，属性级</a:t>
            </a:r>
          </a:p>
          <a:p>
            <a:pPr lvl="1"/>
            <a:r>
              <a:rPr lang="en-US" altLang="zh-CN" dirty="0" err="1"/>
              <a:t>ElementType.LOCAL_VARIABLE</a:t>
            </a:r>
            <a:r>
              <a:rPr lang="zh-CN" altLang="en-US" dirty="0"/>
              <a:t>，局部变量级</a:t>
            </a:r>
          </a:p>
          <a:p>
            <a:pPr lvl="1"/>
            <a:r>
              <a:rPr lang="en-US" altLang="zh-CN" dirty="0" err="1"/>
              <a:t>ElementType.METHOD</a:t>
            </a:r>
            <a:r>
              <a:rPr lang="zh-CN" altLang="en-US" dirty="0"/>
              <a:t>，方法级</a:t>
            </a:r>
          </a:p>
          <a:p>
            <a:pPr lvl="1"/>
            <a:r>
              <a:rPr lang="en-US" altLang="zh-CN" dirty="0" err="1"/>
              <a:t>ElementType.PACKAGE</a:t>
            </a:r>
            <a:r>
              <a:rPr lang="zh-CN" altLang="en-US" dirty="0"/>
              <a:t>，包级</a:t>
            </a:r>
          </a:p>
          <a:p>
            <a:pPr lvl="1"/>
            <a:r>
              <a:rPr lang="en-US" altLang="zh-CN" dirty="0" err="1"/>
              <a:t>ElementType.PARAMETER</a:t>
            </a:r>
            <a:r>
              <a:rPr lang="zh-CN" altLang="en-US" dirty="0"/>
              <a:t>，方法参数级</a:t>
            </a:r>
          </a:p>
          <a:p>
            <a:pPr lvl="1"/>
            <a:r>
              <a:rPr lang="en-US" altLang="zh-CN" dirty="0" err="1"/>
              <a:t>ElementType.TYPE</a:t>
            </a:r>
            <a:r>
              <a:rPr lang="zh-CN" altLang="en-US" dirty="0"/>
              <a:t>，类型级</a:t>
            </a:r>
            <a:r>
              <a:rPr lang="en-US" altLang="zh-CN" dirty="0"/>
              <a:t>(</a:t>
            </a:r>
            <a:r>
              <a:rPr lang="zh-CN" altLang="en-US" dirty="0"/>
              <a:t>类，接口，枚举等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922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Declaring an Annotation 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注解类型声明类似于接口，关键字</a:t>
            </a:r>
            <a:r>
              <a:rPr lang="en-US" altLang="zh-CN" dirty="0">
                <a:solidFill>
                  <a:srgbClr val="FF0000"/>
                </a:solidFill>
              </a:rPr>
              <a:t>@ </a:t>
            </a:r>
            <a:r>
              <a:rPr lang="en-US" altLang="zh-CN" i="1" dirty="0">
                <a:solidFill>
                  <a:srgbClr val="FF0000"/>
                </a:solidFill>
              </a:rPr>
              <a:t>interface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83567" y="2039792"/>
            <a:ext cx="20457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声明了一个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支持生成文档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支持运行时使用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仅能标记与类型上的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注解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A11E490-ECD3-4B4F-86C6-A306FD427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27" y="1772816"/>
            <a:ext cx="3816424" cy="1938028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85070DC5-B7A0-40E9-93FF-D059DAF81DE2}"/>
              </a:ext>
            </a:extLst>
          </p:cNvPr>
          <p:cNvSpPr txBox="1"/>
          <p:nvPr/>
        </p:nvSpPr>
        <p:spPr>
          <a:xfrm>
            <a:off x="3951319" y="3710844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枚举类型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36250FA-5B8C-4D21-8C28-DCA3AFF12E3B}"/>
              </a:ext>
            </a:extLst>
          </p:cNvPr>
          <p:cNvCxnSpPr/>
          <p:nvPr/>
        </p:nvCxnSpPr>
        <p:spPr>
          <a:xfrm flipH="1" flipV="1">
            <a:off x="2802261" y="3206788"/>
            <a:ext cx="1553666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67D556E-FD1C-4A41-9FEF-33658B175EB0}"/>
              </a:ext>
            </a:extLst>
          </p:cNvPr>
          <p:cNvCxnSpPr/>
          <p:nvPr/>
        </p:nvCxnSpPr>
        <p:spPr>
          <a:xfrm flipH="1" flipV="1">
            <a:off x="3419823" y="2936992"/>
            <a:ext cx="936104" cy="7018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880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 w="25400">
          <a:solidFill>
            <a:srgbClr val="FF0000"/>
          </a:solidFill>
          <a:headEnd type="arrow"/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smtClean="0">
            <a:solidFill>
              <a:srgbClr val="FF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5686</TotalTime>
  <Words>796</Words>
  <Application>Microsoft Office PowerPoint</Application>
  <PresentationFormat>全屏显示(4:3)</PresentationFormat>
  <Paragraphs>136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隶书</vt:lpstr>
      <vt:lpstr>宋体</vt:lpstr>
      <vt:lpstr>Calibri</vt:lpstr>
      <vt:lpstr>Constantia</vt:lpstr>
      <vt:lpstr>Wingdings 2</vt:lpstr>
      <vt:lpstr>Lecture</vt:lpstr>
      <vt:lpstr>Java Programming</vt:lpstr>
      <vt:lpstr>Part14 - Annotations</vt:lpstr>
      <vt:lpstr>Annotations Basics</vt:lpstr>
      <vt:lpstr>PowerPoint 演示文稿</vt:lpstr>
      <vt:lpstr>Predefined Annotation Types</vt:lpstr>
      <vt:lpstr>PowerPoint 演示文稿</vt:lpstr>
      <vt:lpstr>Declaring an Annotation Type</vt:lpstr>
      <vt:lpstr>PowerPoint 演示文稿</vt:lpstr>
      <vt:lpstr>Declaring an Annotation Type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Web开发技术</dc:title>
  <dc:creator>BO</dc:creator>
  <cp:lastModifiedBy>BO</cp:lastModifiedBy>
  <cp:revision>1045</cp:revision>
  <dcterms:created xsi:type="dcterms:W3CDTF">2014-08-14T05:26:17Z</dcterms:created>
  <dcterms:modified xsi:type="dcterms:W3CDTF">2021-05-20T15:41:54Z</dcterms:modified>
</cp:coreProperties>
</file>