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337" r:id="rId3"/>
    <p:sldId id="338" r:id="rId4"/>
    <p:sldId id="339" r:id="rId5"/>
    <p:sldId id="340" r:id="rId6"/>
    <p:sldId id="353" r:id="rId7"/>
    <p:sldId id="355" r:id="rId8"/>
    <p:sldId id="356" r:id="rId9"/>
    <p:sldId id="311" r:id="rId10"/>
    <p:sldId id="312" r:id="rId11"/>
    <p:sldId id="313" r:id="rId12"/>
    <p:sldId id="326" r:id="rId13"/>
    <p:sldId id="318" r:id="rId14"/>
    <p:sldId id="319" r:id="rId15"/>
    <p:sldId id="320" r:id="rId16"/>
    <p:sldId id="328" r:id="rId17"/>
    <p:sldId id="329" r:id="rId18"/>
    <p:sldId id="314" r:id="rId19"/>
    <p:sldId id="315" r:id="rId20"/>
    <p:sldId id="291" r:id="rId21"/>
    <p:sldId id="295" r:id="rId22"/>
    <p:sldId id="296" r:id="rId23"/>
    <p:sldId id="297" r:id="rId24"/>
    <p:sldId id="332" r:id="rId25"/>
    <p:sldId id="298" r:id="rId26"/>
    <p:sldId id="300" r:id="rId27"/>
    <p:sldId id="301" r:id="rId28"/>
    <p:sldId id="302" r:id="rId29"/>
    <p:sldId id="334" r:id="rId30"/>
    <p:sldId id="335" r:id="rId31"/>
    <p:sldId id="304" r:id="rId32"/>
    <p:sldId id="309" r:id="rId33"/>
    <p:sldId id="310" r:id="rId34"/>
    <p:sldId id="306" r:id="rId35"/>
    <p:sldId id="336" r:id="rId36"/>
    <p:sldId id="294" r:id="rId37"/>
    <p:sldId id="35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84818" autoAdjust="0"/>
  </p:normalViewPr>
  <p:slideViewPr>
    <p:cSldViewPr>
      <p:cViewPr varScale="1">
        <p:scale>
          <a:sx n="63" d="100"/>
          <a:sy n="63" d="100"/>
        </p:scale>
        <p:origin x="147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0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P2 - Language Basics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转义序列。当需要输出对编译器有特殊含义的字符时，需要通过转义实现，以“</a:t>
            </a:r>
            <a:r>
              <a:rPr lang="en-US" altLang="zh-CN" dirty="0"/>
              <a:t>\</a:t>
            </a:r>
            <a:r>
              <a:rPr lang="zh-CN" altLang="en-US" dirty="0"/>
              <a:t>”反斜杠前缀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20" y="1052736"/>
            <a:ext cx="5885579" cy="531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70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例如，需要输出双引号。希望输出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"It's freezing in here", he said coldly.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2559" y="2572981"/>
            <a:ext cx="3129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使用转义符</a:t>
            </a:r>
            <a:r>
              <a:rPr lang="en-US" altLang="zh-CN" sz="1600" b="1" dirty="0">
                <a:solidFill>
                  <a:srgbClr val="FF0000"/>
                </a:solidFill>
              </a:rPr>
              <a:t>\ </a:t>
            </a:r>
            <a:r>
              <a:rPr lang="en-US" altLang="zh-CN" sz="1600" dirty="0">
                <a:solidFill>
                  <a:srgbClr val="FF0000"/>
                </a:solidFill>
              </a:rPr>
              <a:t>"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</a:rPr>
              <a:t>，替换输出双引号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83" y="3501008"/>
            <a:ext cx="3533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70" y="4806419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6" y="1196096"/>
            <a:ext cx="6753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1602963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不使用转义符编译错误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6" y="4677832"/>
            <a:ext cx="39433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" y="2941568"/>
            <a:ext cx="7077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3905" y="2118860"/>
            <a:ext cx="382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253" y="3883731"/>
            <a:ext cx="382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2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00" dirty="0"/>
              <a:t>Boolean Values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/>
              <a:t>boolean</a:t>
            </a:r>
            <a:r>
              <a:rPr lang="en-US" altLang="zh-CN" dirty="0"/>
              <a:t> type is declared with the </a:t>
            </a:r>
            <a:r>
              <a:rPr lang="en-US" altLang="zh-CN" dirty="0" err="1"/>
              <a:t>boolean</a:t>
            </a:r>
            <a:r>
              <a:rPr lang="en-US" altLang="zh-CN" dirty="0"/>
              <a:t> keyword and can only take the values </a:t>
            </a:r>
            <a:r>
              <a:rPr lang="en-US" altLang="zh-CN" b="1" dirty="0">
                <a:solidFill>
                  <a:srgbClr val="FF0000"/>
                </a:solidFill>
              </a:rPr>
              <a:t>true</a:t>
            </a:r>
            <a:r>
              <a:rPr lang="en-US" altLang="zh-CN" dirty="0"/>
              <a:t> or </a:t>
            </a:r>
            <a:r>
              <a:rPr lang="en-US" altLang="zh-CN" b="1" dirty="0">
                <a:solidFill>
                  <a:srgbClr val="FF0000"/>
                </a:solidFill>
              </a:rPr>
              <a:t>false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布尔类型</a:t>
            </a:r>
            <a:r>
              <a:rPr lang="en-US" altLang="zh-CN" dirty="0"/>
              <a:t>(Boolean)</a:t>
            </a:r>
            <a:r>
              <a:rPr lang="zh-CN" altLang="en-US" dirty="0"/>
              <a:t>，仅具有</a:t>
            </a:r>
            <a:r>
              <a:rPr lang="en-US" altLang="zh-CN" dirty="0"/>
              <a:t>true/false(</a:t>
            </a:r>
            <a:r>
              <a:rPr lang="zh-CN" altLang="en-US" dirty="0"/>
              <a:t>真</a:t>
            </a:r>
            <a:r>
              <a:rPr lang="en-US" altLang="zh-CN" dirty="0"/>
              <a:t>/</a:t>
            </a:r>
            <a:r>
              <a:rPr lang="zh-CN" altLang="en-US" dirty="0"/>
              <a:t>伪</a:t>
            </a:r>
            <a:r>
              <a:rPr lang="en-US" altLang="zh-CN" dirty="0"/>
              <a:t>)2</a:t>
            </a:r>
            <a:r>
              <a:rPr lang="zh-CN" altLang="en-US" dirty="0"/>
              <a:t>个值的</a:t>
            </a:r>
            <a:r>
              <a:rPr lang="en-US" altLang="zh-CN" dirty="0"/>
              <a:t>java</a:t>
            </a:r>
            <a:r>
              <a:rPr lang="zh-CN" altLang="en-US" dirty="0"/>
              <a:t>基本数据类型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C/C++</a:t>
            </a:r>
            <a:r>
              <a:rPr lang="zh-CN" altLang="en-US" dirty="0"/>
              <a:t>不同，无法与零</a:t>
            </a:r>
            <a:r>
              <a:rPr lang="en-US" altLang="zh-CN" dirty="0"/>
              <a:t>/</a:t>
            </a:r>
            <a:r>
              <a:rPr lang="zh-CN" altLang="en-US" dirty="0"/>
              <a:t>非零数替换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085650"/>
            <a:ext cx="27336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4638423"/>
            <a:ext cx="2916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7483" y="5368860"/>
            <a:ext cx="2424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零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非零均为整数类型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禁止直接与</a:t>
            </a:r>
            <a:r>
              <a:rPr lang="en-US" altLang="zh-CN" sz="1600" b="1" dirty="0" err="1">
                <a:solidFill>
                  <a:srgbClr val="FF0000"/>
                </a:solidFill>
              </a:rPr>
              <a:t>boolean</a:t>
            </a:r>
            <a:r>
              <a:rPr lang="zh-CN" altLang="en-US" sz="1600" b="1" dirty="0">
                <a:solidFill>
                  <a:srgbClr val="FF0000"/>
                </a:solidFill>
              </a:rPr>
              <a:t>替换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20" y="3169668"/>
            <a:ext cx="3524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Declare a Constant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54960"/>
          </a:xfrm>
        </p:spPr>
        <p:txBody>
          <a:bodyPr>
            <a:normAutofit/>
          </a:bodyPr>
          <a:lstStyle/>
          <a:p>
            <a:r>
              <a:rPr lang="zh-CN" altLang="en-US" dirty="0"/>
              <a:t>不允许改变值的变量为，常量</a:t>
            </a:r>
            <a:r>
              <a:rPr lang="en-US" altLang="zh-CN" dirty="0"/>
              <a:t>(Constant)</a:t>
            </a:r>
          </a:p>
          <a:p>
            <a:r>
              <a:rPr lang="zh-CN" altLang="en-US" dirty="0"/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final</a:t>
            </a:r>
            <a:r>
              <a:rPr lang="zh-CN" altLang="en-US" dirty="0"/>
              <a:t>关键词修饰变量，</a:t>
            </a:r>
            <a:r>
              <a:rPr lang="zh-CN" altLang="en-US" b="1" dirty="0">
                <a:solidFill>
                  <a:srgbClr val="FF0000"/>
                </a:solidFill>
              </a:rPr>
              <a:t>变量赋值后，不能再修改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</a:t>
            </a:r>
            <a:r>
              <a:rPr lang="en-US" altLang="zh-CN" dirty="0"/>
              <a:t> Constant</a:t>
            </a:r>
            <a:r>
              <a:rPr lang="zh-CN" altLang="en-US" dirty="0"/>
              <a:t>常量命名规范。常量所有字母大写，字母间由下划线分隔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4536504" cy="132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9090" y="3059365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试图修改常量的值，编译错误</a:t>
            </a:r>
          </a:p>
        </p:txBody>
      </p:sp>
    </p:spTree>
    <p:extLst>
      <p:ext uri="{BB962C8B-B14F-4D97-AF65-F5344CB8AC3E}">
        <p14:creationId xmlns:p14="http://schemas.microsoft.com/office/powerpoint/2010/main" val="95918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array is a </a:t>
            </a:r>
            <a:r>
              <a:rPr lang="en-US" altLang="zh-CN" b="1" dirty="0">
                <a:solidFill>
                  <a:srgbClr val="FF0000"/>
                </a:solidFill>
              </a:rPr>
              <a:t>container object </a:t>
            </a:r>
            <a:r>
              <a:rPr lang="en-US" altLang="zh-CN" dirty="0"/>
              <a:t>that holds a </a:t>
            </a:r>
            <a:r>
              <a:rPr lang="en-US" altLang="zh-CN" b="1" dirty="0">
                <a:solidFill>
                  <a:srgbClr val="FF0000"/>
                </a:solidFill>
              </a:rPr>
              <a:t>fixed number </a:t>
            </a:r>
            <a:r>
              <a:rPr lang="en-US" altLang="zh-CN" dirty="0"/>
              <a:t>of values of a </a:t>
            </a:r>
            <a:r>
              <a:rPr lang="en-US" altLang="zh-CN" b="1" dirty="0">
                <a:solidFill>
                  <a:srgbClr val="FF0000"/>
                </a:solidFill>
              </a:rPr>
              <a:t>single type</a:t>
            </a:r>
            <a:r>
              <a:rPr lang="en-US" altLang="zh-CN" dirty="0"/>
              <a:t>. The length of an array is established when the array is created. After creation, its </a:t>
            </a:r>
            <a:r>
              <a:rPr lang="en-US" altLang="zh-CN" b="1" dirty="0">
                <a:solidFill>
                  <a:srgbClr val="FF0000"/>
                </a:solidFill>
              </a:rPr>
              <a:t>length</a:t>
            </a:r>
            <a:r>
              <a:rPr lang="en-US" altLang="zh-CN" dirty="0"/>
              <a:t> is fixed. </a:t>
            </a:r>
          </a:p>
          <a:p>
            <a:r>
              <a:rPr lang="en-US" altLang="zh-CN" dirty="0"/>
              <a:t>Each item in an array is called an </a:t>
            </a:r>
            <a:r>
              <a:rPr lang="en-US" altLang="zh-CN" b="1" dirty="0">
                <a:solidFill>
                  <a:srgbClr val="FF0000"/>
                </a:solidFill>
              </a:rPr>
              <a:t>element</a:t>
            </a:r>
            <a:r>
              <a:rPr lang="en-US" altLang="zh-CN" dirty="0"/>
              <a:t>, and each element is accessed by its </a:t>
            </a:r>
            <a:r>
              <a:rPr lang="en-US" altLang="zh-CN" b="1" dirty="0">
                <a:solidFill>
                  <a:srgbClr val="FF0000"/>
                </a:solidFill>
              </a:rPr>
              <a:t>numerical index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数组是按顺序存放</a:t>
            </a:r>
            <a:r>
              <a:rPr lang="zh-CN" altLang="en-US" b="1" dirty="0">
                <a:solidFill>
                  <a:srgbClr val="FF0000"/>
                </a:solidFill>
              </a:rPr>
              <a:t>单一类型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长度固定</a:t>
            </a:r>
            <a:r>
              <a:rPr lang="zh-CN" altLang="en-US" dirty="0"/>
              <a:t>，的</a:t>
            </a:r>
            <a:r>
              <a:rPr lang="zh-CN" altLang="en-US" b="1" dirty="0">
                <a:solidFill>
                  <a:srgbClr val="FF0000"/>
                </a:solidFill>
              </a:rPr>
              <a:t>容器对象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数组中的每一个项，称为</a:t>
            </a:r>
            <a:r>
              <a:rPr lang="zh-CN" altLang="en-US" b="1" dirty="0">
                <a:solidFill>
                  <a:srgbClr val="FF0000"/>
                </a:solidFill>
              </a:rPr>
              <a:t>元素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数组一旦创建，就不能更改长度，即，如需增</a:t>
            </a:r>
            <a:r>
              <a:rPr lang="en-US" altLang="zh-CN" dirty="0"/>
              <a:t>/</a:t>
            </a:r>
            <a:r>
              <a:rPr lang="zh-CN" altLang="en-US" dirty="0"/>
              <a:t>删数组元素而改变数组长度，必须创建一个新数组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[index]</a:t>
            </a:r>
            <a:r>
              <a:rPr lang="zh-CN" altLang="en-US" dirty="0"/>
              <a:t>索引访问数组元素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length</a:t>
            </a:r>
            <a:r>
              <a:rPr lang="zh-CN" altLang="en-US" b="1" dirty="0">
                <a:solidFill>
                  <a:srgbClr val="FF0000"/>
                </a:solidFill>
              </a:rPr>
              <a:t>成员常量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而非方法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，获取数组长度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38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743" y="1330096"/>
            <a:ext cx="4684078" cy="48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new</a:t>
            </a:r>
            <a:r>
              <a:rPr lang="zh-CN" altLang="en-US" dirty="0"/>
              <a:t>操作符，创建指定长度的数组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0183" y="69269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声明变量类型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7213" y="692696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声明变量为数组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183" y="2173653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即，声明了数组变量，且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指定了数组容器中的元素类型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6" idx="2"/>
          </p:cNvCxnSpPr>
          <p:nvPr/>
        </p:nvCxnSpPr>
        <p:spPr>
          <a:xfrm>
            <a:off x="1972878" y="1031250"/>
            <a:ext cx="530279" cy="3815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</p:cNvCxnSpPr>
          <p:nvPr/>
        </p:nvCxnSpPr>
        <p:spPr>
          <a:xfrm flipH="1">
            <a:off x="3007213" y="1031250"/>
            <a:ext cx="816089" cy="3815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 rot="16200000">
            <a:off x="2541557" y="1460762"/>
            <a:ext cx="288032" cy="787295"/>
          </a:xfrm>
          <a:prstGeom prst="leftBrace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3" idx="1"/>
          </p:cNvCxnSpPr>
          <p:nvPr/>
        </p:nvCxnSpPr>
        <p:spPr>
          <a:xfrm flipH="1">
            <a:off x="2685573" y="1998426"/>
            <a:ext cx="1" cy="175227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5648" y="569585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创建指定类型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指定长度的数组对象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13" y="2726428"/>
            <a:ext cx="3643271" cy="134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62906"/>
            <a:ext cx="34004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91457"/>
            <a:ext cx="38862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56081" y="5007711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通过数组下标操作元素</a:t>
            </a:r>
          </a:p>
        </p:txBody>
      </p:sp>
    </p:spTree>
    <p:extLst>
      <p:ext uri="{BB962C8B-B14F-4D97-AF65-F5344CB8AC3E}">
        <p14:creationId xmlns:p14="http://schemas.microsoft.com/office/powerpoint/2010/main" val="8111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zh-CN" altLang="en-US" dirty="0"/>
              <a:t>当创建数组即能确定数组中元素时，无需</a:t>
            </a:r>
            <a:r>
              <a:rPr lang="en-US" altLang="zh-CN" dirty="0"/>
              <a:t>new</a:t>
            </a:r>
            <a:r>
              <a:rPr lang="zh-CN" altLang="en-US" dirty="0"/>
              <a:t>操作符，创建数组的同时，初始化数组中的元素；</a:t>
            </a:r>
            <a:r>
              <a:rPr lang="en-US" altLang="zh-CN" dirty="0"/>
              <a:t>{}</a:t>
            </a:r>
            <a:r>
              <a:rPr lang="zh-CN" altLang="en-US" dirty="0"/>
              <a:t>大括号声明元素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82997"/>
            <a:ext cx="29813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93124"/>
            <a:ext cx="3888432" cy="44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4211960" y="1916409"/>
            <a:ext cx="1368152" cy="14443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96915" y="154661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等效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07779"/>
            <a:ext cx="7416824" cy="131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3716" y="4320221"/>
            <a:ext cx="3456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length</a:t>
            </a:r>
            <a:r>
              <a:rPr lang="zh-CN" altLang="en-US" sz="1600" b="1" dirty="0">
                <a:solidFill>
                  <a:srgbClr val="FF0000"/>
                </a:solidFill>
              </a:rPr>
              <a:t>，获取数组长度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元素的个数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为数组中名为</a:t>
            </a:r>
            <a:r>
              <a:rPr lang="en-US" altLang="zh-CN" sz="1600" b="1" dirty="0">
                <a:solidFill>
                  <a:srgbClr val="FF0000"/>
                </a:solidFill>
              </a:rPr>
              <a:t>length</a:t>
            </a:r>
            <a:r>
              <a:rPr lang="zh-CN" altLang="en-US" sz="1600" b="1" dirty="0">
                <a:solidFill>
                  <a:srgbClr val="FF0000"/>
                </a:solidFill>
              </a:rPr>
              <a:t>的属性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而非方法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64" y="5085394"/>
            <a:ext cx="2128441" cy="71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98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：声明数组类型。数组类型</a:t>
            </a:r>
            <a:r>
              <a:rPr lang="en-US" altLang="zh-CN" dirty="0"/>
              <a:t>[]</a:t>
            </a:r>
            <a:r>
              <a:rPr lang="zh-CN" altLang="en-US" dirty="0"/>
              <a:t>括号，必须声明在类型，禁止声明在变量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" y="116632"/>
            <a:ext cx="3581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08" y="1412776"/>
            <a:ext cx="7239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97761" y="116632"/>
            <a:ext cx="19319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数组长度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试图修改索引为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第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</a:rPr>
              <a:t>个元素的值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索引下标越界异常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58" y="3933056"/>
            <a:ext cx="2016224" cy="44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58" y="4376624"/>
            <a:ext cx="2016224" cy="43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43582" y="3985563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</a:rPr>
              <a:t>正例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3581" y="4476517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反例</a:t>
            </a:r>
          </a:p>
        </p:txBody>
      </p:sp>
    </p:spTree>
    <p:extLst>
      <p:ext uri="{BB962C8B-B14F-4D97-AF65-F5344CB8AC3E}">
        <p14:creationId xmlns:p14="http://schemas.microsoft.com/office/powerpoint/2010/main" val="145944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Literals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Primitive values </a:t>
            </a:r>
            <a:r>
              <a:rPr lang="en-US" altLang="zh-CN" b="1" dirty="0">
                <a:solidFill>
                  <a:srgbClr val="FF0000"/>
                </a:solidFill>
              </a:rPr>
              <a:t>do not share</a:t>
            </a:r>
            <a:r>
              <a:rPr lang="en-US" altLang="zh-CN" dirty="0"/>
              <a:t> state with other primitive values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所有基本类型变量</a:t>
            </a:r>
            <a:r>
              <a:rPr lang="zh-CN" altLang="en-US" dirty="0"/>
              <a:t>不与其他变量共享值，基本数据类型为</a:t>
            </a:r>
            <a:r>
              <a:rPr lang="zh-CN" altLang="en-US" b="1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，而非引用传递。因此当被</a:t>
            </a:r>
            <a:r>
              <a:rPr lang="en-US" altLang="zh-CN" dirty="0"/>
              <a:t>"</a:t>
            </a:r>
            <a:r>
              <a:rPr lang="zh-CN" altLang="en-US" dirty="0"/>
              <a:t>引用</a:t>
            </a:r>
            <a:r>
              <a:rPr lang="en-US" altLang="zh-CN" dirty="0"/>
              <a:t>"</a:t>
            </a:r>
            <a:r>
              <a:rPr lang="zh-CN" altLang="en-US" dirty="0"/>
              <a:t>的值改变时，不会影响</a:t>
            </a:r>
            <a:r>
              <a:rPr lang="en-US" altLang="zh-CN" dirty="0"/>
              <a:t>"</a:t>
            </a:r>
            <a:r>
              <a:rPr lang="zh-CN" altLang="en-US" dirty="0"/>
              <a:t>引用</a:t>
            </a:r>
            <a:r>
              <a:rPr lang="en-US" altLang="zh-CN" dirty="0"/>
              <a:t>"</a:t>
            </a:r>
            <a:r>
              <a:rPr lang="zh-CN" altLang="en-US" dirty="0"/>
              <a:t>其值的变量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70" y="3469547"/>
            <a:ext cx="2085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3" y="3101565"/>
            <a:ext cx="55245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792" y="5778090"/>
            <a:ext cx="3103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n1</a:t>
            </a:r>
            <a:r>
              <a:rPr lang="zh-CN" altLang="en-US" sz="1600" b="1" dirty="0">
                <a:solidFill>
                  <a:srgbClr val="FF0000"/>
                </a:solidFill>
              </a:rPr>
              <a:t>将字面量值</a:t>
            </a:r>
            <a:r>
              <a:rPr lang="en-US" altLang="zh-CN" sz="1600" b="1" dirty="0">
                <a:solidFill>
                  <a:srgbClr val="FF0000"/>
                </a:solidFill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</a:rPr>
              <a:t>，赋值给</a:t>
            </a:r>
            <a:r>
              <a:rPr lang="en-US" altLang="zh-CN" sz="1600" b="1" dirty="0">
                <a:solidFill>
                  <a:srgbClr val="FF0000"/>
                </a:solidFill>
              </a:rPr>
              <a:t>n2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</a:t>
            </a:r>
            <a:r>
              <a:rPr lang="en-US" altLang="zh-CN" sz="1600" b="1" dirty="0">
                <a:solidFill>
                  <a:srgbClr val="FF0000"/>
                </a:solidFill>
              </a:rPr>
              <a:t>n2</a:t>
            </a:r>
            <a:r>
              <a:rPr lang="zh-CN" altLang="en-US" sz="1600" b="1" dirty="0">
                <a:solidFill>
                  <a:srgbClr val="FF0000"/>
                </a:solidFill>
              </a:rPr>
              <a:t>引用</a:t>
            </a:r>
            <a:r>
              <a:rPr lang="en-US" altLang="zh-CN" sz="1600" b="1" dirty="0">
                <a:solidFill>
                  <a:srgbClr val="FF0000"/>
                </a:solidFill>
              </a:rPr>
              <a:t>n1</a:t>
            </a:r>
            <a:r>
              <a:rPr lang="zh-CN" altLang="en-US" sz="1600" b="1" dirty="0">
                <a:solidFill>
                  <a:srgbClr val="FF0000"/>
                </a:solidFill>
              </a:rPr>
              <a:t>的值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r>
              <a:rPr lang="en-US" altLang="zh-CN" sz="1600" b="1" dirty="0">
                <a:solidFill>
                  <a:srgbClr val="FF0000"/>
                </a:solidFill>
              </a:rPr>
              <a:t>n1</a:t>
            </a:r>
            <a:r>
              <a:rPr lang="zh-CN" altLang="en-US" sz="1600" b="1" dirty="0">
                <a:solidFill>
                  <a:srgbClr val="FF0000"/>
                </a:solidFill>
              </a:rPr>
              <a:t>的值改变，不影响</a:t>
            </a:r>
            <a:r>
              <a:rPr lang="en-US" altLang="zh-CN" sz="1600" b="1" dirty="0">
                <a:solidFill>
                  <a:srgbClr val="FF0000"/>
                </a:solidFill>
              </a:rPr>
              <a:t>n2</a:t>
            </a:r>
            <a:r>
              <a:rPr lang="zh-CN" altLang="en-US" sz="1600" b="1" dirty="0">
                <a:solidFill>
                  <a:srgbClr val="FF0000"/>
                </a:solidFill>
              </a:rPr>
              <a:t>的值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9508" y="3414342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n2”</a:t>
            </a:r>
            <a:r>
              <a:rPr lang="zh-CN" altLang="en-US" sz="1600" b="1" dirty="0">
                <a:solidFill>
                  <a:srgbClr val="FF0000"/>
                </a:solidFill>
              </a:rPr>
              <a:t>引用</a:t>
            </a:r>
            <a:r>
              <a:rPr lang="en-US" altLang="zh-CN" sz="1600" b="1" dirty="0">
                <a:solidFill>
                  <a:srgbClr val="FF0000"/>
                </a:solidFill>
              </a:rPr>
              <a:t>”n1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971600" y="3284984"/>
            <a:ext cx="288032" cy="184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27584" y="3645024"/>
            <a:ext cx="4320480" cy="18722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508104" y="4439827"/>
            <a:ext cx="3168352" cy="10774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115616" y="4978529"/>
            <a:ext cx="3960440" cy="2506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508104" y="4077072"/>
            <a:ext cx="302433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类型变量虽然为对象，但依然为值传递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b="1" dirty="0">
                <a:solidFill>
                  <a:srgbClr val="FF0000"/>
                </a:solidFill>
              </a:rPr>
              <a:t>8+1</a:t>
            </a:r>
            <a:r>
              <a:rPr lang="zh-CN" altLang="en-US" b="1" dirty="0">
                <a:solidFill>
                  <a:srgbClr val="FF0000"/>
                </a:solidFill>
              </a:rPr>
              <a:t>类型变量，均为值传递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97" y="752256"/>
            <a:ext cx="23907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81576" y="2996952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类型变量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值传递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s2</a:t>
            </a:r>
            <a:r>
              <a:rPr lang="zh-CN" altLang="en-US" sz="1600" b="1" dirty="0">
                <a:solidFill>
                  <a:srgbClr val="FF0000"/>
                </a:solidFill>
              </a:rPr>
              <a:t>没有随</a:t>
            </a:r>
            <a:r>
              <a:rPr lang="en-US" altLang="zh-CN" sz="1600" b="1" dirty="0">
                <a:solidFill>
                  <a:srgbClr val="FF0000"/>
                </a:solidFill>
              </a:rPr>
              <a:t>s1</a:t>
            </a:r>
            <a:r>
              <a:rPr lang="zh-CN" altLang="en-US" sz="1600" b="1" dirty="0">
                <a:solidFill>
                  <a:srgbClr val="FF0000"/>
                </a:solidFill>
              </a:rPr>
              <a:t>修改而改变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" y="91095"/>
            <a:ext cx="56102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H="1">
            <a:off x="1619672" y="332656"/>
            <a:ext cx="144016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43608" y="752256"/>
            <a:ext cx="4176464" cy="18846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580112" y="1847631"/>
            <a:ext cx="3096344" cy="7892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547664" y="1988840"/>
            <a:ext cx="352839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508104" y="1462695"/>
            <a:ext cx="2880320" cy="77957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6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PART2 - Language Basics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</a:t>
            </a:r>
          </a:p>
          <a:p>
            <a:r>
              <a:rPr lang="en-US" altLang="zh-CN" dirty="0"/>
              <a:t>Operators</a:t>
            </a:r>
          </a:p>
          <a:p>
            <a:r>
              <a:rPr lang="en-US" altLang="zh-CN" dirty="0"/>
              <a:t>Expressions, Statements, and Blocks</a:t>
            </a:r>
          </a:p>
          <a:p>
            <a:r>
              <a:rPr lang="en-US" altLang="zh-CN" dirty="0"/>
              <a:t>Control Flow Statements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48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Operators are special symbols that perform specific operations on one, two, or three operands, and then return a result.</a:t>
            </a:r>
          </a:p>
          <a:p>
            <a:r>
              <a:rPr lang="zh-CN" altLang="en-US" dirty="0"/>
              <a:t>运算符，执行特定操作的特殊符号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Assignment Operator. assignment operator "=". It assigns the value on its </a:t>
            </a:r>
            <a:r>
              <a:rPr lang="en-US" altLang="zh-CN" b="1" dirty="0">
                <a:solidFill>
                  <a:srgbClr val="FF0000"/>
                </a:solidFill>
              </a:rPr>
              <a:t>right to the operand on its left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9335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811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Arithmetic 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704856" cy="328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2" y="4481293"/>
            <a:ext cx="50482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66" y="4776567"/>
            <a:ext cx="1200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7784" y="558924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左操作数除以右操作数后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的余数</a:t>
            </a:r>
          </a:p>
        </p:txBody>
      </p:sp>
    </p:spTree>
    <p:extLst>
      <p:ext uri="{BB962C8B-B14F-4D97-AF65-F5344CB8AC3E}">
        <p14:creationId xmlns:p14="http://schemas.microsoft.com/office/powerpoint/2010/main" val="4277235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>
            <a:normAutofit/>
          </a:bodyPr>
          <a:lstStyle/>
          <a:p>
            <a:r>
              <a:rPr lang="en-US" altLang="zh-CN" dirty="0"/>
              <a:t>You can also combine the arithmetic operators with the simple assignment operator to create compound assignments.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+ operator can also be used for concatenating (joining) two strings together, as shown in the following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：操作数与操作符，由空格分隔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1"/>
            <a:ext cx="576064" cy="80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27192" y="1679681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 + 1;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等价于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I += 1;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99847"/>
            <a:ext cx="46005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2808312" cy="220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92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Unary 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unary operators require only one operand; they perform various operations such as incrementing/decrementing a value by one, negating an expression, or inverting the value of a </a:t>
            </a:r>
            <a:r>
              <a:rPr lang="en-US" altLang="zh-CN" dirty="0" err="1"/>
              <a:t>boolean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一元运算符只需要一个操作数</a:t>
            </a:r>
            <a:r>
              <a:rPr lang="en-US" altLang="zh-CN" dirty="0"/>
              <a:t>; </a:t>
            </a:r>
            <a:r>
              <a:rPr lang="zh-CN" altLang="en-US" dirty="0"/>
              <a:t>它们执行将值递增</a:t>
            </a:r>
            <a:r>
              <a:rPr lang="en-US" altLang="zh-CN" dirty="0"/>
              <a:t>/</a:t>
            </a:r>
            <a:r>
              <a:rPr lang="zh-CN" altLang="en-US" dirty="0"/>
              <a:t>递减，否定表达式或反转布尔值。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" y="3573016"/>
            <a:ext cx="9137509" cy="247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2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68760"/>
            <a:ext cx="1066852" cy="256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59"/>
            <a:ext cx="3800588" cy="659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2483768" y="2780928"/>
            <a:ext cx="4104456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7904" y="3400794"/>
            <a:ext cx="219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Result = result</a:t>
            </a:r>
            <a:r>
              <a:rPr lang="zh-CN" altLang="en-US" sz="1600" b="1" dirty="0">
                <a:solidFill>
                  <a:srgbClr val="FF0000"/>
                </a:solidFill>
              </a:rPr>
              <a:t>的负数</a:t>
            </a:r>
          </a:p>
        </p:txBody>
      </p:sp>
    </p:spTree>
    <p:extLst>
      <p:ext uri="{BB962C8B-B14F-4D97-AF65-F5344CB8AC3E}">
        <p14:creationId xmlns:p14="http://schemas.microsoft.com/office/powerpoint/2010/main" val="1609858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5496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与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zh-CN" altLang="en-US" dirty="0"/>
              <a:t>，仅在表达式内部有区别，单独一行时结果相同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97084"/>
            <a:ext cx="864096" cy="226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8431" y="3645024"/>
            <a:ext cx="4184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zh-CN" altLang="en-US" sz="1600" b="1" dirty="0">
                <a:solidFill>
                  <a:srgbClr val="FF0000"/>
                </a:solidFill>
              </a:rPr>
              <a:t>，等价于 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 + 1; return 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即，当前 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 + 1 </a:t>
            </a: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++</a:t>
            </a:r>
            <a:r>
              <a:rPr lang="zh-CN" altLang="en-US" sz="1600" b="1" dirty="0">
                <a:solidFill>
                  <a:srgbClr val="FF0000"/>
                </a:solidFill>
              </a:rPr>
              <a:t>，等价于 </a:t>
            </a:r>
            <a:r>
              <a:rPr lang="en-US" altLang="zh-CN" sz="1600" b="1" dirty="0">
                <a:solidFill>
                  <a:srgbClr val="FF0000"/>
                </a:solidFill>
              </a:rPr>
              <a:t>return 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; 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 = i+1; 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即，当前</a:t>
            </a:r>
            <a:r>
              <a:rPr lang="en-US" altLang="zh-CN" sz="1600" b="1" dirty="0">
                <a:solidFill>
                  <a:srgbClr val="FF0000"/>
                </a:solidFill>
              </a:rPr>
              <a:t>i = 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zh-CN" altLang="en-US" sz="1600" b="1" dirty="0">
                <a:solidFill>
                  <a:srgbClr val="FF0000"/>
                </a:solidFill>
              </a:rPr>
              <a:t>，当所在语句执行完后，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 = i+1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695"/>
            <a:ext cx="2880320" cy="453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576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The Equality &amp; Relational Operators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equality and relational operators determine if one operand is greater than, less than, equal to, or not equal to another operand. Keep in mind that you must </a:t>
            </a:r>
            <a:r>
              <a:rPr lang="en-US" altLang="zh-CN" b="1" dirty="0">
                <a:solidFill>
                  <a:srgbClr val="FF0000"/>
                </a:solidFill>
              </a:rPr>
              <a:t>use "==", not "=", when testing if two primitive values are equal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当判断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个基本数据类型</a:t>
            </a:r>
            <a:r>
              <a:rPr lang="zh-CN" altLang="en-US" dirty="0"/>
              <a:t>的关系时，使用等式与关系运算符；</a:t>
            </a:r>
            <a:r>
              <a:rPr lang="zh-CN" altLang="en-US" b="1" dirty="0">
                <a:solidFill>
                  <a:srgbClr val="FF0000"/>
                </a:solidFill>
              </a:rPr>
              <a:t>返回布尔类型结果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94" y="4077072"/>
            <a:ext cx="4307888" cy="225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37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1" y="692696"/>
            <a:ext cx="4104456" cy="37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84" y="1988840"/>
            <a:ext cx="1080120" cy="139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3327" y="4869160"/>
            <a:ext cx="407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返回，判断关系的结果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即，是否是这个关系，的</a:t>
            </a:r>
            <a:r>
              <a:rPr lang="en-US" altLang="zh-CN" sz="1600" b="1" dirty="0" err="1">
                <a:solidFill>
                  <a:srgbClr val="FF0000"/>
                </a:solidFill>
              </a:rPr>
              <a:t>boolean</a:t>
            </a:r>
            <a:r>
              <a:rPr lang="zh-CN" altLang="en-US" sz="1600" b="1" dirty="0">
                <a:solidFill>
                  <a:srgbClr val="FF0000"/>
                </a:solidFill>
              </a:rPr>
              <a:t>类型结果</a:t>
            </a:r>
          </a:p>
        </p:txBody>
      </p:sp>
    </p:spTree>
    <p:extLst>
      <p:ext uri="{BB962C8B-B14F-4D97-AF65-F5344CB8AC3E}">
        <p14:creationId xmlns:p14="http://schemas.microsoft.com/office/powerpoint/2010/main" val="11303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Conditional 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&amp;&amp; and || operators perform Conditional-</a:t>
            </a:r>
            <a:r>
              <a:rPr lang="en-US" altLang="zh-CN" b="1" dirty="0">
                <a:solidFill>
                  <a:srgbClr val="FF0000"/>
                </a:solidFill>
              </a:rPr>
              <a:t>AND</a:t>
            </a:r>
            <a:r>
              <a:rPr lang="en-US" altLang="zh-CN" dirty="0"/>
              <a:t> and Conditional</a:t>
            </a:r>
            <a:r>
              <a:rPr lang="en-US" altLang="zh-CN" b="1" dirty="0">
                <a:solidFill>
                  <a:srgbClr val="FF0000"/>
                </a:solidFill>
              </a:rPr>
              <a:t>-OR</a:t>
            </a:r>
            <a:r>
              <a:rPr lang="en-US" altLang="zh-CN" dirty="0"/>
              <a:t> operations on two </a:t>
            </a:r>
            <a:r>
              <a:rPr lang="en-US" altLang="zh-CN" dirty="0" err="1"/>
              <a:t>boolean</a:t>
            </a:r>
            <a:r>
              <a:rPr lang="en-US" altLang="zh-CN" dirty="0"/>
              <a:t> expressions. These operators exhibit "</a:t>
            </a:r>
            <a:r>
              <a:rPr lang="en-US" altLang="zh-CN" b="1" dirty="0">
                <a:solidFill>
                  <a:srgbClr val="FF0000"/>
                </a:solidFill>
              </a:rPr>
              <a:t>short-circuiting</a:t>
            </a:r>
            <a:r>
              <a:rPr lang="en-US" altLang="zh-CN" dirty="0"/>
              <a:t>" behavior, which means that the second operand is evaluated only if needed.</a:t>
            </a:r>
          </a:p>
          <a:p>
            <a:endParaRPr lang="en-US" altLang="zh-CN" dirty="0"/>
          </a:p>
          <a:p>
            <a:r>
              <a:rPr lang="zh-CN" altLang="en-US" dirty="0"/>
              <a:t>条件运算符。</a:t>
            </a:r>
            <a:r>
              <a:rPr lang="en-US" altLang="zh-CN" dirty="0"/>
              <a:t>&amp;&amp;</a:t>
            </a:r>
            <a:r>
              <a:rPr lang="zh-CN" altLang="en-US" dirty="0"/>
              <a:t>和</a:t>
            </a:r>
            <a:r>
              <a:rPr lang="en-US" altLang="zh-CN" dirty="0"/>
              <a:t>|| </a:t>
            </a:r>
            <a:r>
              <a:rPr lang="zh-CN" altLang="en-US" dirty="0"/>
              <a:t>运算符对两个布尔表达式执行条件或</a:t>
            </a:r>
            <a:r>
              <a:rPr lang="en-US" altLang="zh-CN" dirty="0"/>
              <a:t>/</a:t>
            </a:r>
            <a:r>
              <a:rPr lang="zh-CN" altLang="en-US" dirty="0"/>
              <a:t>与操作。条件运算符表现出“短路”，即，第二个操作表达式仅在需要时被判断；返回</a:t>
            </a:r>
            <a:r>
              <a:rPr lang="en-US" altLang="zh-CN" dirty="0" err="1"/>
              <a:t>boolean</a:t>
            </a:r>
            <a:r>
              <a:rPr lang="zh-CN" altLang="en-US" dirty="0"/>
              <a:t>类型结果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58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516575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64" y="2720178"/>
            <a:ext cx="2480284" cy="78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383568"/>
            <a:ext cx="34884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判断左表达式结果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如果为</a:t>
            </a:r>
            <a:r>
              <a:rPr lang="en-US" altLang="zh-CN" sz="1600" b="1" dirty="0">
                <a:solidFill>
                  <a:srgbClr val="FF0000"/>
                </a:solidFill>
              </a:rPr>
              <a:t>false</a:t>
            </a:r>
            <a:r>
              <a:rPr lang="zh-CN" altLang="en-US" sz="1600" b="1" dirty="0">
                <a:solidFill>
                  <a:srgbClr val="FF0000"/>
                </a:solidFill>
              </a:rPr>
              <a:t>，则不再执行右表达式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        返回</a:t>
            </a:r>
            <a:r>
              <a:rPr lang="en-US" altLang="zh-CN" sz="1600" b="1" dirty="0">
                <a:solidFill>
                  <a:srgbClr val="FF0000"/>
                </a:solidFill>
              </a:rPr>
              <a:t>false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如果为</a:t>
            </a:r>
            <a:r>
              <a:rPr lang="en-US" altLang="zh-CN" sz="1600" b="1" dirty="0">
                <a:solidFill>
                  <a:srgbClr val="FF0000"/>
                </a:solidFill>
              </a:rPr>
              <a:t>true</a:t>
            </a:r>
            <a:r>
              <a:rPr lang="zh-CN" altLang="en-US" sz="1600" b="1" dirty="0">
                <a:solidFill>
                  <a:srgbClr val="FF0000"/>
                </a:solidFill>
              </a:rPr>
              <a:t>，继续执行右表达式结果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       结果也为</a:t>
            </a:r>
            <a:r>
              <a:rPr lang="en-US" altLang="zh-CN" sz="1600" b="1" dirty="0">
                <a:solidFill>
                  <a:srgbClr val="FF0000"/>
                </a:solidFill>
              </a:rPr>
              <a:t>true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返回</a:t>
            </a:r>
            <a:r>
              <a:rPr lang="en-US" altLang="zh-CN" sz="1600" b="1" dirty="0">
                <a:solidFill>
                  <a:srgbClr val="FF0000"/>
                </a:solidFill>
              </a:rPr>
              <a:t>true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否则，返回</a:t>
            </a:r>
            <a:r>
              <a:rPr lang="en-US" altLang="zh-CN" sz="1600" b="1" dirty="0">
                <a:solidFill>
                  <a:srgbClr val="FF0000"/>
                </a:solidFill>
              </a:rPr>
              <a:t>false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4437112"/>
            <a:ext cx="39469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判断左表达式结果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如果为</a:t>
            </a:r>
            <a:r>
              <a:rPr lang="en-US" altLang="zh-CN" sz="1600" b="1" dirty="0">
                <a:solidFill>
                  <a:srgbClr val="FF0000"/>
                </a:solidFill>
              </a:rPr>
              <a:t>true</a:t>
            </a:r>
            <a:r>
              <a:rPr lang="zh-CN" altLang="en-US" sz="1600" b="1" dirty="0">
                <a:solidFill>
                  <a:srgbClr val="FF0000"/>
                </a:solidFill>
              </a:rPr>
              <a:t>，则不再执行右表达式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返回</a:t>
            </a:r>
            <a:r>
              <a:rPr lang="en-US" altLang="zh-CN" sz="1600" b="1" dirty="0">
                <a:solidFill>
                  <a:srgbClr val="FF0000"/>
                </a:solidFill>
              </a:rPr>
              <a:t>true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如果结果为</a:t>
            </a:r>
            <a:r>
              <a:rPr lang="en-US" altLang="zh-CN" sz="1600" b="1" dirty="0">
                <a:solidFill>
                  <a:srgbClr val="FF0000"/>
                </a:solidFill>
              </a:rPr>
              <a:t>false</a:t>
            </a:r>
            <a:r>
              <a:rPr lang="zh-CN" altLang="en-US" sz="1600" b="1" dirty="0">
                <a:solidFill>
                  <a:srgbClr val="FF0000"/>
                </a:solidFill>
              </a:rPr>
              <a:t>，继续执行判断右表达式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2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98976"/>
          </a:xfrm>
        </p:spPr>
        <p:txBody>
          <a:bodyPr>
            <a:normAutofit/>
          </a:bodyPr>
          <a:lstStyle/>
          <a:p>
            <a:r>
              <a:rPr lang="en-US" altLang="zh-CN" dirty="0"/>
              <a:t>The Java programming language is statically-typed, which means that all variables must </a:t>
            </a:r>
            <a:r>
              <a:rPr lang="en-US" altLang="zh-CN" b="1" dirty="0">
                <a:solidFill>
                  <a:srgbClr val="FF0000"/>
                </a:solidFill>
              </a:rPr>
              <a:t>first be declared </a:t>
            </a:r>
            <a:r>
              <a:rPr lang="en-US" altLang="zh-CN" dirty="0"/>
              <a:t>before they can be used. This involves stating the variable's type and name:</a:t>
            </a:r>
          </a:p>
          <a:p>
            <a:r>
              <a:rPr lang="zh-CN" altLang="en-US" dirty="0"/>
              <a:t>变量是一段有名字的内存</a:t>
            </a:r>
            <a:r>
              <a:rPr lang="en-US" altLang="zh-CN" dirty="0"/>
              <a:t>(</a:t>
            </a:r>
            <a:r>
              <a:rPr lang="zh-CN" altLang="en-US" dirty="0"/>
              <a:t>键值对</a:t>
            </a:r>
            <a:r>
              <a:rPr lang="en-US" altLang="zh-CN" dirty="0"/>
              <a:t>)</a:t>
            </a:r>
            <a:r>
              <a:rPr lang="zh-CN" altLang="en-US" dirty="0"/>
              <a:t>；先声明变量类型，再声明变量名称，后通过变量的名称，使用变量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：变量命名规范。基于基本命名规范，不能使用关键词，驼峰式命名，第一个单词的</a:t>
            </a:r>
            <a:r>
              <a:rPr lang="zh-CN" altLang="en-US" dirty="0">
                <a:solidFill>
                  <a:srgbClr val="FF0000"/>
                </a:solidFill>
              </a:rPr>
              <a:t>首字母小写</a:t>
            </a:r>
            <a:r>
              <a:rPr lang="zh-CN" altLang="en-US" dirty="0"/>
              <a:t>，之后单词首字母大写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64" y="4030325"/>
            <a:ext cx="2479526" cy="114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18134" y="4370547"/>
            <a:ext cx="2045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创建整数数值类型的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名为</a:t>
            </a:r>
            <a:r>
              <a:rPr lang="en-US" altLang="zh-CN" sz="1600" b="1" dirty="0">
                <a:solidFill>
                  <a:srgbClr val="FF0000"/>
                </a:solidFill>
              </a:rPr>
              <a:t>gear</a:t>
            </a:r>
            <a:r>
              <a:rPr lang="zh-CN" altLang="en-US" sz="1600" b="1" dirty="0">
                <a:solidFill>
                  <a:srgbClr val="FF0000"/>
                </a:solidFill>
              </a:rPr>
              <a:t>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值为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266226" y="4815604"/>
            <a:ext cx="1152128" cy="1899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7374" y="3479132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声明变量类型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9832" y="3479132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声明变量名称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5659" y="3479132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声明变量的值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58708" y="3817686"/>
            <a:ext cx="720080" cy="3095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</p:cNvCxnSpPr>
          <p:nvPr/>
        </p:nvCxnSpPr>
        <p:spPr>
          <a:xfrm>
            <a:off x="3602527" y="3817686"/>
            <a:ext cx="0" cy="3095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705659" y="3817686"/>
            <a:ext cx="393409" cy="3095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53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ternary operator, which can be thought of as shorthand for an if-then-else statement.</a:t>
            </a:r>
          </a:p>
          <a:p>
            <a:r>
              <a:rPr lang="zh-CN" altLang="en-US" dirty="0"/>
              <a:t>条件表达式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?</a:t>
            </a:r>
            <a:r>
              <a:rPr lang="en-US" altLang="zh-CN" dirty="0"/>
              <a:t> </a:t>
            </a:r>
            <a:r>
              <a:rPr lang="zh-CN" altLang="en-US" dirty="0"/>
              <a:t>表达式</a:t>
            </a:r>
            <a:r>
              <a:rPr lang="en-US" altLang="zh-CN" dirty="0"/>
              <a:t>X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表达式</a:t>
            </a:r>
            <a:r>
              <a:rPr lang="en-US" altLang="zh-CN" dirty="0"/>
              <a:t>Y</a:t>
            </a:r>
            <a:r>
              <a:rPr lang="zh-CN" altLang="en-US" dirty="0"/>
              <a:t>，三元运算符</a:t>
            </a:r>
            <a:r>
              <a:rPr lang="en-US" altLang="zh-CN" dirty="0"/>
              <a:t>(</a:t>
            </a:r>
            <a:r>
              <a:rPr lang="zh-CN" altLang="en-US" dirty="0"/>
              <a:t>三目运算符</a:t>
            </a:r>
            <a:r>
              <a:rPr lang="en-US" altLang="zh-CN" dirty="0"/>
              <a:t>)</a:t>
            </a:r>
            <a:r>
              <a:rPr lang="zh-CN" altLang="en-US" dirty="0"/>
              <a:t>，当条件表达式</a:t>
            </a:r>
            <a:r>
              <a:rPr lang="en-US" altLang="zh-CN" dirty="0"/>
              <a:t>A</a:t>
            </a:r>
            <a:r>
              <a:rPr lang="zh-CN" altLang="en-US" dirty="0"/>
              <a:t>结果为真，执行表达式</a:t>
            </a:r>
            <a:r>
              <a:rPr lang="en-US" altLang="zh-CN" dirty="0"/>
              <a:t>X</a:t>
            </a:r>
            <a:r>
              <a:rPr lang="zh-CN" altLang="en-US" dirty="0"/>
              <a:t>，假，执行表达式</a:t>
            </a:r>
            <a:r>
              <a:rPr lang="en-US" altLang="zh-CN" dirty="0"/>
              <a:t>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9" y="136086"/>
            <a:ext cx="4084493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332656"/>
            <a:ext cx="3436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C/C++</a:t>
            </a:r>
            <a:r>
              <a:rPr lang="zh-CN" altLang="en-US" sz="1600" b="1" dirty="0">
                <a:solidFill>
                  <a:srgbClr val="FF0000"/>
                </a:solidFill>
              </a:rPr>
              <a:t>，</a:t>
            </a:r>
            <a:r>
              <a:rPr lang="zh-CN" altLang="en-US" sz="1600" b="1">
                <a:solidFill>
                  <a:srgbClr val="FF0000"/>
                </a:solidFill>
              </a:rPr>
              <a:t>非零即为真，支持</a:t>
            </a:r>
            <a:r>
              <a:rPr lang="zh-CN" altLang="en-US" sz="1600" b="1" dirty="0">
                <a:solidFill>
                  <a:srgbClr val="FF0000"/>
                </a:solidFill>
              </a:rPr>
              <a:t>整数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，或与两端必须为</a:t>
            </a:r>
            <a:r>
              <a:rPr lang="en-US" altLang="zh-CN" sz="1600" b="1" dirty="0" err="1">
                <a:solidFill>
                  <a:srgbClr val="FF0000"/>
                </a:solidFill>
              </a:rPr>
              <a:t>boolean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不支持其他类型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441867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434" y="5229199"/>
            <a:ext cx="1089925" cy="72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0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Operator Precedence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1052736"/>
            <a:ext cx="902580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901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Converting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基本数字类型间可以转换</a:t>
            </a:r>
            <a:endParaRPr lang="en-US" altLang="zh-CN" dirty="0"/>
          </a:p>
          <a:p>
            <a:pPr lvl="1"/>
            <a:r>
              <a:rPr lang="zh-CN" altLang="en-US" dirty="0"/>
              <a:t>小向大转换，可直接转换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 err="1"/>
              <a:t>int</a:t>
            </a:r>
            <a:r>
              <a:rPr lang="en-US" altLang="zh-CN" dirty="0"/>
              <a:t> to double)</a:t>
            </a:r>
          </a:p>
          <a:p>
            <a:pPr lvl="1"/>
            <a:r>
              <a:rPr lang="zh-CN" altLang="en-US" dirty="0"/>
              <a:t>大向小转换，必须声明强制转换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double to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向小范围转换时，可能造成数据错误或丢失。例如</a:t>
            </a:r>
            <a:r>
              <a:rPr lang="en-US" altLang="zh-CN" dirty="0"/>
              <a:t>double</a:t>
            </a:r>
            <a:r>
              <a:rPr lang="zh-CN" altLang="en-US" dirty="0"/>
              <a:t>向</a:t>
            </a:r>
            <a:r>
              <a:rPr lang="en-US" altLang="zh-CN" dirty="0" err="1"/>
              <a:t>int</a:t>
            </a:r>
            <a:r>
              <a:rPr lang="zh-CN" altLang="en-US" dirty="0"/>
              <a:t>转换时超出</a:t>
            </a:r>
            <a:r>
              <a:rPr lang="en-US" altLang="zh-CN" dirty="0" err="1"/>
              <a:t>int</a:t>
            </a:r>
            <a:r>
              <a:rPr lang="zh-CN" altLang="en-US" dirty="0"/>
              <a:t>范围，产生</a:t>
            </a:r>
            <a:r>
              <a:rPr lang="en-US" altLang="zh-CN" dirty="0" err="1"/>
              <a:t>int</a:t>
            </a:r>
            <a:r>
              <a:rPr lang="zh-CN" altLang="en-US" dirty="0"/>
              <a:t>无限大数；因此需显式声明强制类型转换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2232248" cy="215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40768" y="3932359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声明强制转换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目标类型名称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924943"/>
            <a:ext cx="2491213" cy="79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 flipV="1">
            <a:off x="6516216" y="3577306"/>
            <a:ext cx="0" cy="3550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33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当操作数的类型不同时，自动向高精度类型转换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：为避免错误，使用优先级最高的括号包裹操作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37814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3501008"/>
            <a:ext cx="6681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i1/i2</a:t>
            </a:r>
            <a:r>
              <a:rPr lang="zh-CN" altLang="en-US" sz="1600" b="1" dirty="0">
                <a:solidFill>
                  <a:srgbClr val="FF0000"/>
                </a:solidFill>
              </a:rPr>
              <a:t>，按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</a:rPr>
              <a:t>计算，结果为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</a:rPr>
              <a:t>，与</a:t>
            </a:r>
            <a:r>
              <a:rPr lang="en-US" altLang="zh-CN" sz="1600" b="1" dirty="0">
                <a:solidFill>
                  <a:srgbClr val="FF0000"/>
                </a:solidFill>
              </a:rPr>
              <a:t>double</a:t>
            </a:r>
            <a:r>
              <a:rPr lang="zh-CN" altLang="en-US" sz="1600" b="1" dirty="0">
                <a:solidFill>
                  <a:srgbClr val="FF0000"/>
                </a:solidFill>
              </a:rPr>
              <a:t>计算，则最终结果为</a:t>
            </a:r>
            <a:r>
              <a:rPr lang="en-US" altLang="zh-CN" sz="1600" b="1" dirty="0">
                <a:solidFill>
                  <a:srgbClr val="FF0000"/>
                </a:solidFill>
              </a:rPr>
              <a:t>double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i2/d1</a:t>
            </a:r>
            <a:r>
              <a:rPr lang="zh-CN" altLang="en-US" sz="1600" b="1" dirty="0">
                <a:solidFill>
                  <a:srgbClr val="FF0000"/>
                </a:solidFill>
              </a:rPr>
              <a:t>，按</a:t>
            </a:r>
            <a:r>
              <a:rPr lang="en-US" altLang="zh-CN" sz="1600" b="1" dirty="0">
                <a:solidFill>
                  <a:srgbClr val="FF0000"/>
                </a:solidFill>
              </a:rPr>
              <a:t>double</a:t>
            </a:r>
            <a:r>
              <a:rPr lang="zh-CN" altLang="en-US" sz="1600" b="1" dirty="0">
                <a:solidFill>
                  <a:srgbClr val="FF0000"/>
                </a:solidFill>
              </a:rPr>
              <a:t>计算，结果为</a:t>
            </a:r>
            <a:r>
              <a:rPr lang="en-US" altLang="zh-CN" sz="1600" b="1" dirty="0">
                <a:solidFill>
                  <a:srgbClr val="FF0000"/>
                </a:solidFill>
              </a:rPr>
              <a:t>double</a:t>
            </a:r>
            <a:r>
              <a:rPr lang="zh-CN" altLang="en-US" sz="1600" b="1" dirty="0">
                <a:solidFill>
                  <a:srgbClr val="FF0000"/>
                </a:solidFill>
              </a:rPr>
              <a:t>，与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</a:rPr>
              <a:t>计算，最终结果为</a:t>
            </a:r>
            <a:r>
              <a:rPr lang="en-US" altLang="zh-CN" sz="1600" b="1" dirty="0">
                <a:solidFill>
                  <a:srgbClr val="FF0000"/>
                </a:solidFill>
              </a:rPr>
              <a:t>double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46681"/>
            <a:ext cx="2448272" cy="137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4024386" y="2348880"/>
            <a:ext cx="1915766" cy="4701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211960" y="2780928"/>
            <a:ext cx="172819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43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Source Code 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Comments are ignored by the compiler </a:t>
            </a:r>
            <a:r>
              <a:rPr lang="en-US" altLang="zh-CN" dirty="0"/>
              <a:t>but are useful to other programmers. </a:t>
            </a:r>
          </a:p>
          <a:p>
            <a:r>
              <a:rPr lang="en-US" altLang="zh-CN" dirty="0"/>
              <a:t>the compiler ignores everything from // to the end of the line. </a:t>
            </a:r>
            <a:r>
              <a:rPr lang="zh-CN" altLang="en-US" dirty="0"/>
              <a:t>单行注释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compiler ignores everything from /* to */. </a:t>
            </a:r>
            <a:r>
              <a:rPr lang="zh-CN" altLang="en-US" dirty="0"/>
              <a:t>多行注释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4032448" cy="6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37112"/>
            <a:ext cx="26479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838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/** </a:t>
            </a:r>
            <a:r>
              <a:rPr lang="en-US" altLang="zh-CN" i="1" dirty="0"/>
              <a:t>documentation</a:t>
            </a:r>
            <a:r>
              <a:rPr lang="en-US" altLang="zh-CN" dirty="0"/>
              <a:t> */</a:t>
            </a:r>
          </a:p>
          <a:p>
            <a:r>
              <a:rPr lang="en-US" altLang="zh-CN" dirty="0"/>
              <a:t>This indicates a documentation comment.</a:t>
            </a:r>
          </a:p>
          <a:p>
            <a:r>
              <a:rPr lang="zh-CN" altLang="en-US" dirty="0"/>
              <a:t>文档注释，可生成</a:t>
            </a:r>
            <a:r>
              <a:rPr lang="en-US" altLang="zh-CN" dirty="0"/>
              <a:t>API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7272808" cy="22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82354"/>
            <a:ext cx="4752528" cy="291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5974" y="4293096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声明文档注释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使用时可查看注释信息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1619672" y="3705871"/>
            <a:ext cx="1728192" cy="4432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6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3168352" cy="37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573" y="1556792"/>
            <a:ext cx="84009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54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：严禁写表述性差的代码；多使用括号显式声明优先级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4" y="2230827"/>
            <a:ext cx="3667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55" y="3619939"/>
            <a:ext cx="34575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1" y="447057"/>
            <a:ext cx="34385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42462" y="164605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按优先级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等效</a:t>
            </a:r>
          </a:p>
        </p:txBody>
      </p:sp>
      <p:sp>
        <p:nvSpPr>
          <p:cNvPr id="6" name="上下箭头 5"/>
          <p:cNvSpPr/>
          <p:nvPr/>
        </p:nvSpPr>
        <p:spPr>
          <a:xfrm>
            <a:off x="2915816" y="1447182"/>
            <a:ext cx="216024" cy="90169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>
            <a:off x="2915816" y="2611827"/>
            <a:ext cx="216024" cy="1008112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67390" y="2946606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num1</a:t>
            </a:r>
            <a:r>
              <a:rPr lang="zh-CN" altLang="en-US" sz="1600" b="1" dirty="0">
                <a:solidFill>
                  <a:srgbClr val="FF0000"/>
                </a:solidFill>
              </a:rPr>
              <a:t>在语句结束后</a:t>
            </a:r>
            <a:r>
              <a:rPr lang="en-US" altLang="zh-CN" sz="1600" b="1" dirty="0">
                <a:solidFill>
                  <a:srgbClr val="FF0000"/>
                </a:solidFill>
              </a:rPr>
              <a:t>+1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5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:\Primitive-Data-Types-in-Java-Programming-Langu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97" y="2636912"/>
            <a:ext cx="9144000" cy="349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Primitive Data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eight primitive data types</a:t>
            </a:r>
            <a:r>
              <a:rPr lang="en-US" altLang="zh-CN" dirty="0"/>
              <a:t> supported by the Java programming language are: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语言内置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个基本数据类型</a:t>
            </a:r>
            <a:r>
              <a:rPr lang="zh-CN" altLang="en-US" dirty="0"/>
              <a:t>，基本数据类型是特殊的数据类型，</a:t>
            </a:r>
            <a:r>
              <a:rPr lang="zh-CN" altLang="en-US" b="1" dirty="0">
                <a:solidFill>
                  <a:srgbClr val="FF0000"/>
                </a:solidFill>
              </a:rPr>
              <a:t>不是对象</a:t>
            </a:r>
            <a:r>
              <a:rPr lang="zh-CN" altLang="en-US" dirty="0"/>
              <a:t>，基本类型的名称均为</a:t>
            </a:r>
            <a:r>
              <a:rPr lang="zh-CN" altLang="en-US" dirty="0">
                <a:solidFill>
                  <a:srgbClr val="FF0000"/>
                </a:solidFill>
              </a:rPr>
              <a:t>关键词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7326" y="3162454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布尔型值具体内存占用由具体虚拟机决定</a:t>
            </a:r>
          </a:p>
        </p:txBody>
      </p:sp>
    </p:spTree>
    <p:extLst>
      <p:ext uri="{BB962C8B-B14F-4D97-AF65-F5344CB8AC3E}">
        <p14:creationId xmlns:p14="http://schemas.microsoft.com/office/powerpoint/2010/main" val="198524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literal</a:t>
            </a:r>
            <a:r>
              <a:rPr lang="en-US" altLang="zh-CN" dirty="0"/>
              <a:t> is the source code representation of a fixed value; literals are represented directly in your code without requiring computation. </a:t>
            </a:r>
          </a:p>
          <a:p>
            <a:r>
              <a:rPr lang="zh-CN" altLang="en-US" dirty="0"/>
              <a:t>代码中，直接在代码中表示的，无需计算的数值，称为</a:t>
            </a:r>
            <a:r>
              <a:rPr lang="zh-CN" altLang="en-US" dirty="0">
                <a:solidFill>
                  <a:srgbClr val="FF0000"/>
                </a:solidFill>
              </a:rPr>
              <a:t>字面量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09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Integer Literals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整数：</a:t>
            </a:r>
            <a:r>
              <a:rPr lang="en-US" altLang="zh-CN" dirty="0"/>
              <a:t>byte, short, </a:t>
            </a:r>
            <a:r>
              <a:rPr lang="en-US" altLang="zh-CN" dirty="0" err="1"/>
              <a:t>int</a:t>
            </a:r>
            <a:r>
              <a:rPr lang="en-US" altLang="zh-CN" dirty="0"/>
              <a:t>, and long</a:t>
            </a:r>
            <a:r>
              <a:rPr lang="zh-CN" altLang="en-US" dirty="0"/>
              <a:t>，支持正负数值。</a:t>
            </a:r>
            <a:r>
              <a:rPr lang="en-US" altLang="zh-CN" dirty="0" err="1"/>
              <a:t>Int</a:t>
            </a:r>
            <a:r>
              <a:rPr lang="zh-CN" altLang="en-US" dirty="0"/>
              <a:t>类型范围</a:t>
            </a:r>
            <a:r>
              <a:rPr lang="en-US" altLang="zh-CN" dirty="0"/>
              <a:t>(-2^31 ~ 2^+31-1)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长整型，以</a:t>
            </a:r>
            <a:r>
              <a:rPr lang="en-US" altLang="zh-CN" dirty="0"/>
              <a:t>l/L</a:t>
            </a:r>
            <a:r>
              <a:rPr lang="zh-CN" altLang="en-US" dirty="0"/>
              <a:t>后缀，数字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，范围</a:t>
            </a:r>
            <a:r>
              <a:rPr lang="en-US" altLang="zh-CN" dirty="0"/>
              <a:t>(-2^63~2^63-1)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</a:t>
            </a:r>
            <a:r>
              <a:rPr lang="en-US" altLang="zh-CN" dirty="0"/>
              <a:t>long</a:t>
            </a:r>
            <a:r>
              <a:rPr lang="zh-CN" altLang="en-US" dirty="0"/>
              <a:t>长整型数值。长整型必须以大写字母</a:t>
            </a:r>
            <a:r>
              <a:rPr lang="en-US" altLang="zh-CN" dirty="0"/>
              <a:t>L</a:t>
            </a:r>
            <a:r>
              <a:rPr lang="zh-CN" altLang="en-US" dirty="0"/>
              <a:t>为后缀，避免与“</a:t>
            </a:r>
            <a:r>
              <a:rPr lang="en-US" altLang="zh-CN" dirty="0"/>
              <a:t>1</a:t>
            </a:r>
            <a:r>
              <a:rPr lang="zh-CN" altLang="en-US" dirty="0"/>
              <a:t>”数字</a:t>
            </a:r>
            <a:r>
              <a:rPr lang="en-US" altLang="zh-CN" dirty="0"/>
              <a:t>1</a:t>
            </a:r>
            <a:r>
              <a:rPr lang="zh-CN" altLang="en-US" dirty="0"/>
              <a:t>混淆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46386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83968" y="3106380"/>
            <a:ext cx="3978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当字面量超出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</a:rPr>
              <a:t>整数类型范围，编译错误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954136"/>
            <a:ext cx="4509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" y="4292690"/>
            <a:ext cx="49244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81367"/>
            <a:ext cx="2343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27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Floating-Point Literals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</a:t>
            </a:r>
            <a:r>
              <a:rPr lang="zh-CN" altLang="en-US" dirty="0"/>
              <a:t>，</a:t>
            </a:r>
            <a:r>
              <a:rPr lang="en-US" altLang="zh-CN" dirty="0"/>
              <a:t>double</a:t>
            </a:r>
            <a:r>
              <a:rPr lang="zh-CN" altLang="en-US" dirty="0"/>
              <a:t>类型。非整数数值，用浮点数值储存，支持科学计数法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浮点类型，以</a:t>
            </a:r>
            <a:r>
              <a:rPr lang="en-US" altLang="zh-CN" dirty="0"/>
              <a:t>f/F</a:t>
            </a:r>
            <a:r>
              <a:rPr lang="zh-CN" altLang="en-US" dirty="0"/>
              <a:t>后缀，否则为</a:t>
            </a:r>
            <a:r>
              <a:rPr lang="en-US" altLang="zh-CN" dirty="0"/>
              <a:t>double</a:t>
            </a:r>
            <a:r>
              <a:rPr lang="zh-CN" altLang="en-US" dirty="0"/>
              <a:t>类型，范围</a:t>
            </a:r>
            <a:r>
              <a:rPr lang="en-US" altLang="zh-CN" dirty="0"/>
              <a:t>-2^31~2^31-1</a:t>
            </a:r>
          </a:p>
          <a:p>
            <a:r>
              <a:rPr lang="zh-CN" altLang="en-US" dirty="0"/>
              <a:t>双精度类型，浮点数值的的默认类型，可以以</a:t>
            </a:r>
            <a:r>
              <a:rPr lang="en-US" altLang="zh-CN" dirty="0"/>
              <a:t>d/D</a:t>
            </a:r>
            <a:r>
              <a:rPr lang="zh-CN" altLang="en-US" dirty="0"/>
              <a:t>为后缀，范围</a:t>
            </a:r>
            <a:r>
              <a:rPr lang="en-US" altLang="zh-CN" dirty="0"/>
              <a:t>(-2^63~2^63-1)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40762"/>
            <a:ext cx="1008112" cy="123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27908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46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500" dirty="0"/>
              <a:t>Using Underscore Characters</a:t>
            </a:r>
            <a:endParaRPr lang="zh-CN" altLang="en-US" sz="4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数字字面量，支持使用下划线字符“</a:t>
            </a:r>
            <a:r>
              <a:rPr lang="en-US" altLang="zh-CN" dirty="0"/>
              <a:t>_</a:t>
            </a:r>
            <a:r>
              <a:rPr lang="zh-CN" altLang="en-US" dirty="0"/>
              <a:t>”分隔，以提高代码的可读性</a:t>
            </a:r>
            <a:r>
              <a:rPr lang="en-US" altLang="zh-CN" dirty="0"/>
              <a:t>(java7)</a:t>
            </a:r>
          </a:p>
          <a:p>
            <a:r>
              <a:rPr lang="zh-CN" altLang="en-US" dirty="0"/>
              <a:t>编译器编译时，会忽略分隔符</a:t>
            </a:r>
            <a:endParaRPr lang="en-US" altLang="zh-CN" dirty="0"/>
          </a:p>
          <a:p>
            <a:r>
              <a:rPr lang="zh-CN" altLang="en-US" dirty="0"/>
              <a:t>分隔符，适合在定义常量时使用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" y="2852936"/>
            <a:ext cx="5219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1098"/>
            <a:ext cx="20478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Character and String Literals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</a:t>
            </a:r>
            <a:r>
              <a:rPr lang="zh-CN" altLang="en-US" dirty="0"/>
              <a:t>字符类型，存储单个字符变量。占用</a:t>
            </a:r>
            <a:r>
              <a:rPr lang="en-US" altLang="zh-CN" dirty="0"/>
              <a:t>16bits</a:t>
            </a:r>
            <a:r>
              <a:rPr lang="zh-CN" altLang="en-US" dirty="0"/>
              <a:t>，以</a:t>
            </a:r>
            <a:r>
              <a:rPr lang="en-US" altLang="zh-CN" dirty="0"/>
              <a:t>’’</a:t>
            </a:r>
            <a:r>
              <a:rPr lang="zh-CN" altLang="en-US" dirty="0"/>
              <a:t>单引号声明字面量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</a:t>
            </a:r>
            <a:r>
              <a:rPr lang="en-US" altLang="zh-CN" dirty="0"/>
              <a:t>8</a:t>
            </a:r>
            <a:r>
              <a:rPr lang="zh-CN" altLang="en-US" dirty="0"/>
              <a:t>种基本数据类型，</a:t>
            </a:r>
            <a:r>
              <a:rPr lang="en-US" altLang="zh-CN" dirty="0"/>
              <a:t>Java</a:t>
            </a:r>
            <a:r>
              <a:rPr lang="zh-CN" altLang="en-US" dirty="0"/>
              <a:t>通过</a:t>
            </a:r>
            <a:r>
              <a:rPr lang="en-US" altLang="zh-CN" dirty="0" err="1"/>
              <a:t>java.lang.String</a:t>
            </a:r>
            <a:r>
              <a:rPr lang="zh-CN" altLang="en-US" dirty="0"/>
              <a:t>类，提供了对字符串的特殊支持，使用“”双引号声明创建一个</a:t>
            </a:r>
            <a:r>
              <a:rPr lang="en-US" altLang="zh-CN" b="1" dirty="0">
                <a:solidFill>
                  <a:srgbClr val="FF0000"/>
                </a:solidFill>
              </a:rPr>
              <a:t>String</a:t>
            </a:r>
            <a:r>
              <a:rPr lang="zh-CN" altLang="en-US" b="1" dirty="0">
                <a:solidFill>
                  <a:srgbClr val="FF0000"/>
                </a:solidFill>
              </a:rPr>
              <a:t>类型对象</a:t>
            </a:r>
            <a:r>
              <a:rPr lang="en-US" altLang="zh-CN" dirty="0"/>
              <a:t>(</a:t>
            </a:r>
            <a:r>
              <a:rPr lang="zh-CN" altLang="en-US" dirty="0"/>
              <a:t>后面学习中单独讨论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18" y="2095500"/>
            <a:ext cx="409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55467"/>
            <a:ext cx="1800200" cy="36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25717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93543"/>
            <a:ext cx="3267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597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4820</TotalTime>
  <Words>1913</Words>
  <Application>Microsoft Office PowerPoint</Application>
  <PresentationFormat>全屏显示(4:3)</PresentationFormat>
  <Paragraphs>298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隶书</vt:lpstr>
      <vt:lpstr>宋体</vt:lpstr>
      <vt:lpstr>Calibri</vt:lpstr>
      <vt:lpstr>Constantia</vt:lpstr>
      <vt:lpstr>Wingdings 2</vt:lpstr>
      <vt:lpstr>Lecture</vt:lpstr>
      <vt:lpstr>Java Programming</vt:lpstr>
      <vt:lpstr>PART2 - Language Basics</vt:lpstr>
      <vt:lpstr>Variables</vt:lpstr>
      <vt:lpstr>Primitive Data Types</vt:lpstr>
      <vt:lpstr>PowerPoint 演示文稿</vt:lpstr>
      <vt:lpstr>Integer Literals</vt:lpstr>
      <vt:lpstr>Floating-Point Literals</vt:lpstr>
      <vt:lpstr>Using Underscore Characters</vt:lpstr>
      <vt:lpstr>Character and String Literals</vt:lpstr>
      <vt:lpstr>PowerPoint 演示文稿</vt:lpstr>
      <vt:lpstr>PowerPoint 演示文稿</vt:lpstr>
      <vt:lpstr>Boolean Values</vt:lpstr>
      <vt:lpstr>Declare a Constant</vt:lpstr>
      <vt:lpstr>Arrays</vt:lpstr>
      <vt:lpstr>PowerPoint 演示文稿</vt:lpstr>
      <vt:lpstr>PowerPoint 演示文稿</vt:lpstr>
      <vt:lpstr>PowerPoint 演示文稿</vt:lpstr>
      <vt:lpstr>Literals</vt:lpstr>
      <vt:lpstr>PowerPoint 演示文稿</vt:lpstr>
      <vt:lpstr>Operators</vt:lpstr>
      <vt:lpstr>The Arithmetic Operators</vt:lpstr>
      <vt:lpstr>PowerPoint 演示文稿</vt:lpstr>
      <vt:lpstr>The Unary Operators</vt:lpstr>
      <vt:lpstr>PowerPoint 演示文稿</vt:lpstr>
      <vt:lpstr>PowerPoint 演示文稿</vt:lpstr>
      <vt:lpstr>The Equality &amp; Relational Operators</vt:lpstr>
      <vt:lpstr>PowerPoint 演示文稿</vt:lpstr>
      <vt:lpstr>The Conditional Operators</vt:lpstr>
      <vt:lpstr>PowerPoint 演示文稿</vt:lpstr>
      <vt:lpstr>PowerPoint 演示文稿</vt:lpstr>
      <vt:lpstr>Operator Precedence</vt:lpstr>
      <vt:lpstr>Converting</vt:lpstr>
      <vt:lpstr>PowerPoint 演示文稿</vt:lpstr>
      <vt:lpstr>Source Code Comments</vt:lpstr>
      <vt:lpstr>PowerPoint 演示文稿</vt:lpstr>
      <vt:lpstr>Questions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BO</cp:lastModifiedBy>
  <cp:revision>787</cp:revision>
  <dcterms:created xsi:type="dcterms:W3CDTF">2014-08-14T05:26:17Z</dcterms:created>
  <dcterms:modified xsi:type="dcterms:W3CDTF">2021-04-06T12:27:36Z</dcterms:modified>
</cp:coreProperties>
</file>