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7"/>
  </p:notesMasterIdLst>
  <p:sldIdLst>
    <p:sldId id="256"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9474" autoAdjust="0"/>
  </p:normalViewPr>
  <p:slideViewPr>
    <p:cSldViewPr>
      <p:cViewPr varScale="1">
        <p:scale>
          <a:sx n="63" d="100"/>
          <a:sy n="63" d="100"/>
        </p:scale>
        <p:origin x="156"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2021/4/6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extLst>
      <p:ext uri="{BB962C8B-B14F-4D97-AF65-F5344CB8AC3E}">
        <p14:creationId xmlns:p14="http://schemas.microsoft.com/office/powerpoint/2010/main" val="345574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extLst>
      <p:ext uri="{BB962C8B-B14F-4D97-AF65-F5344CB8AC3E}">
        <p14:creationId xmlns:p14="http://schemas.microsoft.com/office/powerpoint/2010/main" val="340615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2021/4/6</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2021/4/6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2021/4/6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2021/4/6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2021/4/6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2021/4/6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2021/4/6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2021/4/6</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P2-Control Flow Statements</a:t>
            </a:r>
            <a:endParaRPr lang="zh-CN" altLang="en-US" dirty="0"/>
          </a:p>
        </p:txBody>
      </p:sp>
    </p:spTree>
    <p:extLst>
      <p:ext uri="{BB962C8B-B14F-4D97-AF65-F5344CB8AC3E}">
        <p14:creationId xmlns:p14="http://schemas.microsoft.com/office/powerpoint/2010/main" val="9689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while and do-while Statements</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b="1" dirty="0">
                <a:solidFill>
                  <a:srgbClr val="FF0000"/>
                </a:solidFill>
              </a:rPr>
              <a:t>while</a:t>
            </a:r>
            <a:r>
              <a:rPr lang="en-US" altLang="zh-CN" dirty="0">
                <a:solidFill>
                  <a:srgbClr val="FF0000"/>
                </a:solidFill>
              </a:rPr>
              <a:t> </a:t>
            </a:r>
            <a:r>
              <a:rPr lang="en-US" altLang="zh-CN" dirty="0"/>
              <a:t>statement </a:t>
            </a:r>
            <a:r>
              <a:rPr lang="en-US" altLang="zh-CN" b="1" dirty="0">
                <a:solidFill>
                  <a:srgbClr val="FF0000"/>
                </a:solidFill>
              </a:rPr>
              <a:t>continually</a:t>
            </a:r>
            <a:r>
              <a:rPr lang="en-US" altLang="zh-CN" dirty="0"/>
              <a:t> executes a block of statements while a particular condition is true. </a:t>
            </a:r>
          </a:p>
          <a:p>
            <a:r>
              <a:rPr lang="en-US" altLang="zh-CN" dirty="0"/>
              <a:t>The while statement evaluates expression, which must return a </a:t>
            </a:r>
            <a:r>
              <a:rPr lang="en-US" altLang="zh-CN" b="1" dirty="0" err="1">
                <a:solidFill>
                  <a:srgbClr val="FF0000"/>
                </a:solidFill>
              </a:rPr>
              <a:t>boolean</a:t>
            </a:r>
            <a:r>
              <a:rPr lang="en-US" altLang="zh-CN" dirty="0">
                <a:solidFill>
                  <a:srgbClr val="FF0000"/>
                </a:solidFill>
              </a:rPr>
              <a:t> </a:t>
            </a:r>
            <a:r>
              <a:rPr lang="en-US" altLang="zh-CN" dirty="0"/>
              <a:t>value. If the expression evaluates to true, the while statement executes the statement(s) in the while block. The while statement continues testing the expression and executing its block until the expression evaluates to false. </a:t>
            </a:r>
          </a:p>
          <a:p>
            <a:r>
              <a:rPr lang="en-US" altLang="zh-CN" dirty="0"/>
              <a:t>The difference between </a:t>
            </a:r>
            <a:r>
              <a:rPr lang="en-US" altLang="zh-CN" b="1" dirty="0">
                <a:solidFill>
                  <a:srgbClr val="FF0000"/>
                </a:solidFill>
              </a:rPr>
              <a:t>do-while</a:t>
            </a:r>
            <a:r>
              <a:rPr lang="en-US" altLang="zh-CN" dirty="0"/>
              <a:t> and while is that do-while evaluates its expression at the bottom of the loop instead of the top. Therefore, the statements within the do block are </a:t>
            </a:r>
            <a:r>
              <a:rPr lang="en-US" altLang="zh-CN" b="1" dirty="0">
                <a:solidFill>
                  <a:srgbClr val="FF0000"/>
                </a:solidFill>
              </a:rPr>
              <a:t>always executed at least once</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
        <p:nvSpPr>
          <p:cNvPr id="5" name="TextBox 4"/>
          <p:cNvSpPr txBox="1"/>
          <p:nvPr/>
        </p:nvSpPr>
        <p:spPr>
          <a:xfrm>
            <a:off x="1300111" y="5881033"/>
            <a:ext cx="2511329" cy="1015663"/>
          </a:xfrm>
          <a:prstGeom prst="rect">
            <a:avLst/>
          </a:prstGeom>
          <a:noFill/>
        </p:spPr>
        <p:txBody>
          <a:bodyPr wrap="none" rtlCol="0">
            <a:spAutoFit/>
          </a:bodyPr>
          <a:lstStyle/>
          <a:p>
            <a:r>
              <a:rPr lang="en-US" altLang="zh-CN" sz="2000" b="1" dirty="0">
                <a:solidFill>
                  <a:srgbClr val="FF0000"/>
                </a:solidFill>
              </a:rPr>
              <a:t>while(expression) {</a:t>
            </a:r>
          </a:p>
          <a:p>
            <a:r>
              <a:rPr lang="en-US" altLang="zh-CN" sz="2000" b="1" dirty="0">
                <a:solidFill>
                  <a:srgbClr val="FF0000"/>
                </a:solidFill>
              </a:rPr>
              <a:t>    statements</a:t>
            </a:r>
          </a:p>
          <a:p>
            <a:r>
              <a:rPr lang="en-US" altLang="zh-CN" sz="2000" b="1" dirty="0">
                <a:solidFill>
                  <a:srgbClr val="FF0000"/>
                </a:solidFill>
              </a:rPr>
              <a:t>}</a:t>
            </a:r>
          </a:p>
        </p:txBody>
      </p:sp>
    </p:spTree>
    <p:extLst>
      <p:ext uri="{BB962C8B-B14F-4D97-AF65-F5344CB8AC3E}">
        <p14:creationId xmlns:p14="http://schemas.microsoft.com/office/powerpoint/2010/main" val="116760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919114"/>
            <a:ext cx="1741590" cy="230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8" y="764704"/>
            <a:ext cx="5660225"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flipV="1">
            <a:off x="4644008" y="4077072"/>
            <a:ext cx="2160240"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6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for Statement</a:t>
            </a:r>
            <a:endParaRPr lang="zh-CN" altLang="en-US" dirty="0"/>
          </a:p>
        </p:txBody>
      </p:sp>
      <p:sp>
        <p:nvSpPr>
          <p:cNvPr id="3" name="内容占位符 2"/>
          <p:cNvSpPr>
            <a:spLocks noGrp="1"/>
          </p:cNvSpPr>
          <p:nvPr>
            <p:ph idx="1"/>
          </p:nvPr>
        </p:nvSpPr>
        <p:spPr>
          <a:xfrm>
            <a:off x="457200" y="914400"/>
            <a:ext cx="8229600" cy="5754960"/>
          </a:xfrm>
        </p:spPr>
        <p:txBody>
          <a:bodyPr>
            <a:normAutofit lnSpcReduction="10000"/>
          </a:bodyPr>
          <a:lstStyle/>
          <a:p>
            <a:r>
              <a:rPr lang="en-US" altLang="zh-CN" dirty="0"/>
              <a:t>The </a:t>
            </a:r>
            <a:r>
              <a:rPr lang="en-US" altLang="zh-CN" b="1" dirty="0">
                <a:solidFill>
                  <a:srgbClr val="FF0000"/>
                </a:solidFill>
              </a:rPr>
              <a:t>for</a:t>
            </a:r>
            <a:r>
              <a:rPr lang="en-US" altLang="zh-CN" dirty="0">
                <a:solidFill>
                  <a:srgbClr val="FF0000"/>
                </a:solidFill>
              </a:rPr>
              <a:t> </a:t>
            </a:r>
            <a:r>
              <a:rPr lang="en-US" altLang="zh-CN" dirty="0"/>
              <a:t>statement provides a compact way </a:t>
            </a:r>
            <a:r>
              <a:rPr lang="en-US" altLang="zh-CN" b="1" dirty="0">
                <a:solidFill>
                  <a:srgbClr val="FF0000"/>
                </a:solidFill>
              </a:rPr>
              <a:t>to iterate over a range of values</a:t>
            </a:r>
            <a:r>
              <a:rPr lang="en-US" altLang="zh-CN" dirty="0"/>
              <a:t>. Programmers often refer to it as the "for loop" because of the way in which it repeatedly loops until a particular condition is satisfied. </a:t>
            </a:r>
          </a:p>
          <a:p>
            <a:endParaRPr lang="en-US" altLang="zh-CN" dirty="0"/>
          </a:p>
          <a:p>
            <a:endParaRPr lang="en-US" altLang="zh-CN" dirty="0"/>
          </a:p>
          <a:p>
            <a:endParaRPr lang="en-US" altLang="zh-CN" dirty="0"/>
          </a:p>
          <a:p>
            <a:r>
              <a:rPr lang="en-US" altLang="zh-CN" dirty="0"/>
              <a:t>initialization expression</a:t>
            </a:r>
            <a:r>
              <a:rPr lang="zh-CN" altLang="en-US" dirty="0"/>
              <a:t>，循环开始时，执行初始化表达式一次</a:t>
            </a:r>
            <a:endParaRPr lang="en-US" altLang="zh-CN" dirty="0"/>
          </a:p>
          <a:p>
            <a:r>
              <a:rPr lang="en-US" altLang="zh-CN" dirty="0"/>
              <a:t>termination expression </a:t>
            </a:r>
            <a:r>
              <a:rPr lang="zh-CN" altLang="en-US" dirty="0"/>
              <a:t>，当终止表达式结果为</a:t>
            </a:r>
            <a:r>
              <a:rPr lang="en-US" altLang="zh-CN" dirty="0"/>
              <a:t>false</a:t>
            </a:r>
            <a:r>
              <a:rPr lang="zh-CN" altLang="en-US" dirty="0"/>
              <a:t>时，终止循环</a:t>
            </a:r>
            <a:endParaRPr lang="en-US" altLang="zh-CN" dirty="0"/>
          </a:p>
          <a:p>
            <a:r>
              <a:rPr lang="en-US" altLang="zh-CN" dirty="0"/>
              <a:t>increment expression</a:t>
            </a:r>
            <a:r>
              <a:rPr lang="zh-CN" altLang="en-US" dirty="0"/>
              <a:t>，在循环的每次迭代之后调用，增加</a:t>
            </a:r>
            <a:r>
              <a:rPr lang="en-US" altLang="zh-CN" dirty="0"/>
              <a:t>/</a:t>
            </a:r>
            <a:r>
              <a:rPr lang="zh-CN" altLang="en-US" dirty="0"/>
              <a:t>减少一个值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6" name="TextBox 5"/>
          <p:cNvSpPr txBox="1"/>
          <p:nvPr/>
        </p:nvSpPr>
        <p:spPr>
          <a:xfrm>
            <a:off x="1907704" y="2852936"/>
            <a:ext cx="5484963" cy="1015663"/>
          </a:xfrm>
          <a:prstGeom prst="rect">
            <a:avLst/>
          </a:prstGeom>
          <a:noFill/>
        </p:spPr>
        <p:txBody>
          <a:bodyPr wrap="none" rtlCol="0">
            <a:spAutoFit/>
          </a:bodyPr>
          <a:lstStyle/>
          <a:p>
            <a:r>
              <a:rPr lang="en-US" altLang="zh-CN" sz="2000" b="1" dirty="0">
                <a:solidFill>
                  <a:srgbClr val="FF0000"/>
                </a:solidFill>
              </a:rPr>
              <a:t>for(initialization; termination; increment) {</a:t>
            </a:r>
          </a:p>
          <a:p>
            <a:r>
              <a:rPr lang="en-US" altLang="zh-CN" sz="2000" b="1" dirty="0">
                <a:solidFill>
                  <a:srgbClr val="FF0000"/>
                </a:solidFill>
              </a:rPr>
              <a:t>    statements</a:t>
            </a:r>
          </a:p>
          <a:p>
            <a:r>
              <a:rPr lang="en-US" altLang="zh-CN" sz="2000" b="1" dirty="0">
                <a:solidFill>
                  <a:srgbClr val="FF0000"/>
                </a:solidFill>
              </a:rPr>
              <a:t>}</a:t>
            </a:r>
          </a:p>
        </p:txBody>
      </p:sp>
    </p:spTree>
    <p:extLst>
      <p:ext uri="{BB962C8B-B14F-4D97-AF65-F5344CB8AC3E}">
        <p14:creationId xmlns:p14="http://schemas.microsoft.com/office/powerpoint/2010/main" val="106714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023" y="776855"/>
            <a:ext cx="5721284" cy="1250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2485" y="94118"/>
            <a:ext cx="2252540" cy="338554"/>
          </a:xfrm>
          <a:prstGeom prst="rect">
            <a:avLst/>
          </a:prstGeom>
          <a:noFill/>
        </p:spPr>
        <p:txBody>
          <a:bodyPr wrap="none" rtlCol="0">
            <a:spAutoFit/>
          </a:bodyPr>
          <a:lstStyle/>
          <a:p>
            <a:r>
              <a:rPr lang="zh-CN" altLang="en-US" sz="1600" b="1" dirty="0">
                <a:solidFill>
                  <a:srgbClr val="FF0000"/>
                </a:solidFill>
              </a:rPr>
              <a:t>仅初始化时，执行一次</a:t>
            </a:r>
          </a:p>
        </p:txBody>
      </p:sp>
      <p:sp>
        <p:nvSpPr>
          <p:cNvPr id="8" name="TextBox 7"/>
          <p:cNvSpPr txBox="1"/>
          <p:nvPr/>
        </p:nvSpPr>
        <p:spPr>
          <a:xfrm>
            <a:off x="3473096" y="94118"/>
            <a:ext cx="1838965" cy="338554"/>
          </a:xfrm>
          <a:prstGeom prst="rect">
            <a:avLst/>
          </a:prstGeom>
          <a:noFill/>
        </p:spPr>
        <p:txBody>
          <a:bodyPr wrap="none" rtlCol="0">
            <a:spAutoFit/>
          </a:bodyPr>
          <a:lstStyle/>
          <a:p>
            <a:r>
              <a:rPr lang="zh-CN" altLang="en-US" sz="1600" b="1" dirty="0">
                <a:solidFill>
                  <a:srgbClr val="FF0000"/>
                </a:solidFill>
              </a:rPr>
              <a:t>每次迭代时，执行</a:t>
            </a:r>
          </a:p>
        </p:txBody>
      </p:sp>
      <p:sp>
        <p:nvSpPr>
          <p:cNvPr id="9" name="TextBox 8"/>
          <p:cNvSpPr txBox="1"/>
          <p:nvPr/>
        </p:nvSpPr>
        <p:spPr>
          <a:xfrm>
            <a:off x="6042056" y="94118"/>
            <a:ext cx="1838965" cy="338554"/>
          </a:xfrm>
          <a:prstGeom prst="rect">
            <a:avLst/>
          </a:prstGeom>
          <a:noFill/>
        </p:spPr>
        <p:txBody>
          <a:bodyPr wrap="none" rtlCol="0">
            <a:spAutoFit/>
          </a:bodyPr>
          <a:lstStyle/>
          <a:p>
            <a:r>
              <a:rPr lang="zh-CN" altLang="en-US" sz="1600" b="1" dirty="0">
                <a:solidFill>
                  <a:srgbClr val="FF0000"/>
                </a:solidFill>
              </a:rPr>
              <a:t>每次迭代后，执行</a:t>
            </a: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273" y="2143497"/>
            <a:ext cx="4064280" cy="2581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13055" y="432672"/>
            <a:ext cx="936104"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2"/>
          </p:cNvCxnSpPr>
          <p:nvPr/>
        </p:nvCxnSpPr>
        <p:spPr>
          <a:xfrm flipH="1">
            <a:off x="4245303" y="432672"/>
            <a:ext cx="147276"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312061" y="432672"/>
            <a:ext cx="1453522"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0877" y="2871908"/>
            <a:ext cx="1632178" cy="338554"/>
          </a:xfrm>
          <a:prstGeom prst="rect">
            <a:avLst/>
          </a:prstGeom>
          <a:noFill/>
        </p:spPr>
        <p:txBody>
          <a:bodyPr wrap="none" rtlCol="0">
            <a:spAutoFit/>
          </a:bodyPr>
          <a:lstStyle/>
          <a:p>
            <a:r>
              <a:rPr lang="zh-CN" altLang="en-US" sz="1600" b="1" dirty="0">
                <a:solidFill>
                  <a:srgbClr val="FF0000"/>
                </a:solidFill>
              </a:rPr>
              <a:t>可由由外部获取</a:t>
            </a:r>
          </a:p>
        </p:txBody>
      </p:sp>
      <p:sp>
        <p:nvSpPr>
          <p:cNvPr id="3" name="TextBox 2"/>
          <p:cNvSpPr txBox="1"/>
          <p:nvPr/>
        </p:nvSpPr>
        <p:spPr>
          <a:xfrm>
            <a:off x="2215367" y="1804943"/>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4" name="TextBox 13"/>
          <p:cNvSpPr txBox="1"/>
          <p:nvPr/>
        </p:nvSpPr>
        <p:spPr>
          <a:xfrm>
            <a:off x="2033824" y="4681867"/>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66" y="5157192"/>
            <a:ext cx="5638933" cy="1288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48926" y="5131931"/>
            <a:ext cx="697627" cy="338554"/>
          </a:xfrm>
          <a:prstGeom prst="rect">
            <a:avLst/>
          </a:prstGeom>
          <a:noFill/>
        </p:spPr>
        <p:txBody>
          <a:bodyPr wrap="none" rtlCol="0">
            <a:spAutoFit/>
          </a:bodyPr>
          <a:lstStyle/>
          <a:p>
            <a:r>
              <a:rPr lang="zh-CN" altLang="en-US" sz="1600" b="1" dirty="0">
                <a:solidFill>
                  <a:srgbClr val="FF0000"/>
                </a:solidFill>
              </a:rPr>
              <a:t>步进</a:t>
            </a:r>
            <a:r>
              <a:rPr lang="en-US" altLang="zh-CN" sz="1600" b="1" dirty="0">
                <a:solidFill>
                  <a:srgbClr val="FF0000"/>
                </a:solidFill>
              </a:rPr>
              <a:t>2</a:t>
            </a:r>
            <a:endParaRPr lang="zh-CN" altLang="en-US" sz="1600" b="1" dirty="0">
              <a:solidFill>
                <a:srgbClr val="FF0000"/>
              </a:solidFill>
            </a:endParaRPr>
          </a:p>
        </p:txBody>
      </p:sp>
    </p:spTree>
    <p:extLst>
      <p:ext uri="{BB962C8B-B14F-4D97-AF65-F5344CB8AC3E}">
        <p14:creationId xmlns:p14="http://schemas.microsoft.com/office/powerpoint/2010/main" val="348666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for Statement</a:t>
            </a:r>
            <a:endParaRPr lang="zh-CN" altLang="en-US" dirty="0"/>
          </a:p>
        </p:txBody>
      </p:sp>
      <p:sp>
        <p:nvSpPr>
          <p:cNvPr id="3" name="内容占位符 2"/>
          <p:cNvSpPr>
            <a:spLocks noGrp="1"/>
          </p:cNvSpPr>
          <p:nvPr>
            <p:ph idx="1"/>
          </p:nvPr>
        </p:nvSpPr>
        <p:spPr>
          <a:xfrm>
            <a:off x="457200" y="914400"/>
            <a:ext cx="8229600" cy="5754960"/>
          </a:xfrm>
        </p:spPr>
        <p:txBody>
          <a:bodyPr>
            <a:normAutofit lnSpcReduction="10000"/>
          </a:bodyPr>
          <a:lstStyle/>
          <a:p>
            <a:r>
              <a:rPr lang="en-US" altLang="zh-CN" dirty="0"/>
              <a:t>The </a:t>
            </a:r>
            <a:r>
              <a:rPr lang="en-US" altLang="zh-CN" b="1" dirty="0">
                <a:solidFill>
                  <a:srgbClr val="FF0000"/>
                </a:solidFill>
              </a:rPr>
              <a:t>for</a:t>
            </a:r>
            <a:r>
              <a:rPr lang="en-US" altLang="zh-CN" dirty="0">
                <a:solidFill>
                  <a:srgbClr val="FF0000"/>
                </a:solidFill>
              </a:rPr>
              <a:t> </a:t>
            </a:r>
            <a:r>
              <a:rPr lang="en-US" altLang="zh-CN" dirty="0"/>
              <a:t>statement provides a compact way </a:t>
            </a:r>
            <a:r>
              <a:rPr lang="en-US" altLang="zh-CN" b="1" dirty="0">
                <a:solidFill>
                  <a:srgbClr val="FF0000"/>
                </a:solidFill>
              </a:rPr>
              <a:t>to iterate over a range of values</a:t>
            </a:r>
            <a:r>
              <a:rPr lang="en-US" altLang="zh-CN" dirty="0"/>
              <a:t>. Programmers often refer to it as the "for loop" because of the way in which it repeatedly loops until a particular condition is satisfied. </a:t>
            </a:r>
          </a:p>
          <a:p>
            <a:endParaRPr lang="en-US" altLang="zh-CN" dirty="0"/>
          </a:p>
          <a:p>
            <a:endParaRPr lang="en-US" altLang="zh-CN" dirty="0"/>
          </a:p>
          <a:p>
            <a:endParaRPr lang="en-US" altLang="zh-CN" dirty="0"/>
          </a:p>
          <a:p>
            <a:r>
              <a:rPr lang="en-US" altLang="zh-CN" dirty="0"/>
              <a:t>initialization expression</a:t>
            </a:r>
            <a:r>
              <a:rPr lang="zh-CN" altLang="en-US" dirty="0"/>
              <a:t>，循环开始时，执行初始化表达式一次</a:t>
            </a:r>
            <a:endParaRPr lang="en-US" altLang="zh-CN" dirty="0"/>
          </a:p>
          <a:p>
            <a:r>
              <a:rPr lang="en-US" altLang="zh-CN" dirty="0"/>
              <a:t>termination expression </a:t>
            </a:r>
            <a:r>
              <a:rPr lang="zh-CN" altLang="en-US" dirty="0"/>
              <a:t>，当终止表达式结果为</a:t>
            </a:r>
            <a:r>
              <a:rPr lang="en-US" altLang="zh-CN" dirty="0"/>
              <a:t>false</a:t>
            </a:r>
            <a:r>
              <a:rPr lang="zh-CN" altLang="en-US" dirty="0"/>
              <a:t>时，终止循环</a:t>
            </a:r>
            <a:endParaRPr lang="en-US" altLang="zh-CN" dirty="0"/>
          </a:p>
          <a:p>
            <a:r>
              <a:rPr lang="en-US" altLang="zh-CN" dirty="0"/>
              <a:t>increment expression</a:t>
            </a:r>
            <a:r>
              <a:rPr lang="zh-CN" altLang="en-US" dirty="0"/>
              <a:t>，在循环的每次迭代之后调用，增加</a:t>
            </a:r>
            <a:r>
              <a:rPr lang="en-US" altLang="zh-CN" dirty="0"/>
              <a:t>/</a:t>
            </a:r>
            <a:r>
              <a:rPr lang="zh-CN" altLang="en-US" dirty="0"/>
              <a:t>减少一个值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6" name="TextBox 5"/>
          <p:cNvSpPr txBox="1"/>
          <p:nvPr/>
        </p:nvSpPr>
        <p:spPr>
          <a:xfrm>
            <a:off x="1907704" y="2852936"/>
            <a:ext cx="5484963" cy="1015663"/>
          </a:xfrm>
          <a:prstGeom prst="rect">
            <a:avLst/>
          </a:prstGeom>
          <a:noFill/>
        </p:spPr>
        <p:txBody>
          <a:bodyPr wrap="none" rtlCol="0">
            <a:spAutoFit/>
          </a:bodyPr>
          <a:lstStyle/>
          <a:p>
            <a:r>
              <a:rPr lang="en-US" altLang="zh-CN" sz="2000" b="1" dirty="0">
                <a:solidFill>
                  <a:srgbClr val="FF0000"/>
                </a:solidFill>
              </a:rPr>
              <a:t>for(initialization; termination; increment) {</a:t>
            </a:r>
          </a:p>
          <a:p>
            <a:r>
              <a:rPr lang="en-US" altLang="zh-CN" sz="2000" b="1" dirty="0">
                <a:solidFill>
                  <a:srgbClr val="FF0000"/>
                </a:solidFill>
              </a:rPr>
              <a:t>    statements</a:t>
            </a:r>
          </a:p>
          <a:p>
            <a:r>
              <a:rPr lang="en-US" altLang="zh-CN" sz="2000" b="1" dirty="0">
                <a:solidFill>
                  <a:srgbClr val="FF0000"/>
                </a:solidFill>
              </a:rPr>
              <a:t>}</a:t>
            </a:r>
          </a:p>
        </p:txBody>
      </p:sp>
    </p:spTree>
    <p:extLst>
      <p:ext uri="{BB962C8B-B14F-4D97-AF65-F5344CB8AC3E}">
        <p14:creationId xmlns:p14="http://schemas.microsoft.com/office/powerpoint/2010/main" val="158511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023" y="776855"/>
            <a:ext cx="5721284" cy="1250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2485" y="94118"/>
            <a:ext cx="2252540" cy="338554"/>
          </a:xfrm>
          <a:prstGeom prst="rect">
            <a:avLst/>
          </a:prstGeom>
          <a:noFill/>
        </p:spPr>
        <p:txBody>
          <a:bodyPr wrap="none" rtlCol="0">
            <a:spAutoFit/>
          </a:bodyPr>
          <a:lstStyle/>
          <a:p>
            <a:r>
              <a:rPr lang="zh-CN" altLang="en-US" sz="1600" b="1" dirty="0">
                <a:solidFill>
                  <a:srgbClr val="FF0000"/>
                </a:solidFill>
              </a:rPr>
              <a:t>仅初始化时，执行一次</a:t>
            </a:r>
          </a:p>
        </p:txBody>
      </p:sp>
      <p:sp>
        <p:nvSpPr>
          <p:cNvPr id="8" name="TextBox 7"/>
          <p:cNvSpPr txBox="1"/>
          <p:nvPr/>
        </p:nvSpPr>
        <p:spPr>
          <a:xfrm>
            <a:off x="3473096" y="94118"/>
            <a:ext cx="1838965" cy="338554"/>
          </a:xfrm>
          <a:prstGeom prst="rect">
            <a:avLst/>
          </a:prstGeom>
          <a:noFill/>
        </p:spPr>
        <p:txBody>
          <a:bodyPr wrap="none" rtlCol="0">
            <a:spAutoFit/>
          </a:bodyPr>
          <a:lstStyle/>
          <a:p>
            <a:r>
              <a:rPr lang="zh-CN" altLang="en-US" sz="1600" b="1" dirty="0">
                <a:solidFill>
                  <a:srgbClr val="FF0000"/>
                </a:solidFill>
              </a:rPr>
              <a:t>每次迭代时，执行</a:t>
            </a:r>
          </a:p>
        </p:txBody>
      </p:sp>
      <p:sp>
        <p:nvSpPr>
          <p:cNvPr id="9" name="TextBox 8"/>
          <p:cNvSpPr txBox="1"/>
          <p:nvPr/>
        </p:nvSpPr>
        <p:spPr>
          <a:xfrm>
            <a:off x="6042056" y="94118"/>
            <a:ext cx="1838965" cy="338554"/>
          </a:xfrm>
          <a:prstGeom prst="rect">
            <a:avLst/>
          </a:prstGeom>
          <a:noFill/>
        </p:spPr>
        <p:txBody>
          <a:bodyPr wrap="none" rtlCol="0">
            <a:spAutoFit/>
          </a:bodyPr>
          <a:lstStyle/>
          <a:p>
            <a:r>
              <a:rPr lang="zh-CN" altLang="en-US" sz="1600" b="1" dirty="0">
                <a:solidFill>
                  <a:srgbClr val="FF0000"/>
                </a:solidFill>
              </a:rPr>
              <a:t>每次迭代后，执行</a:t>
            </a: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273" y="2143497"/>
            <a:ext cx="4064280" cy="2581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13055" y="432672"/>
            <a:ext cx="936104"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2"/>
          </p:cNvCxnSpPr>
          <p:nvPr/>
        </p:nvCxnSpPr>
        <p:spPr>
          <a:xfrm flipH="1">
            <a:off x="4245303" y="432672"/>
            <a:ext cx="147276"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312061" y="432672"/>
            <a:ext cx="1453522"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0877" y="2871908"/>
            <a:ext cx="1632178" cy="338554"/>
          </a:xfrm>
          <a:prstGeom prst="rect">
            <a:avLst/>
          </a:prstGeom>
          <a:noFill/>
        </p:spPr>
        <p:txBody>
          <a:bodyPr wrap="none" rtlCol="0">
            <a:spAutoFit/>
          </a:bodyPr>
          <a:lstStyle/>
          <a:p>
            <a:r>
              <a:rPr lang="zh-CN" altLang="en-US" sz="1600" b="1" dirty="0">
                <a:solidFill>
                  <a:srgbClr val="FF0000"/>
                </a:solidFill>
              </a:rPr>
              <a:t>可由由外部获取</a:t>
            </a:r>
          </a:p>
        </p:txBody>
      </p:sp>
      <p:sp>
        <p:nvSpPr>
          <p:cNvPr id="3" name="TextBox 2"/>
          <p:cNvSpPr txBox="1"/>
          <p:nvPr/>
        </p:nvSpPr>
        <p:spPr>
          <a:xfrm>
            <a:off x="2215367" y="1804943"/>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4" name="TextBox 13"/>
          <p:cNvSpPr txBox="1"/>
          <p:nvPr/>
        </p:nvSpPr>
        <p:spPr>
          <a:xfrm>
            <a:off x="2033824" y="4681867"/>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66" y="5157192"/>
            <a:ext cx="5638933" cy="1288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48926" y="5131931"/>
            <a:ext cx="697627" cy="338554"/>
          </a:xfrm>
          <a:prstGeom prst="rect">
            <a:avLst/>
          </a:prstGeom>
          <a:noFill/>
        </p:spPr>
        <p:txBody>
          <a:bodyPr wrap="none" rtlCol="0">
            <a:spAutoFit/>
          </a:bodyPr>
          <a:lstStyle/>
          <a:p>
            <a:r>
              <a:rPr lang="zh-CN" altLang="en-US" sz="1600" b="1" dirty="0">
                <a:solidFill>
                  <a:srgbClr val="FF0000"/>
                </a:solidFill>
              </a:rPr>
              <a:t>步进</a:t>
            </a:r>
            <a:r>
              <a:rPr lang="en-US" altLang="zh-CN" sz="1600" b="1" dirty="0">
                <a:solidFill>
                  <a:srgbClr val="FF0000"/>
                </a:solidFill>
              </a:rPr>
              <a:t>2</a:t>
            </a:r>
            <a:endParaRPr lang="zh-CN" altLang="en-US" sz="1600" b="1" dirty="0">
              <a:solidFill>
                <a:srgbClr val="FF0000"/>
              </a:solidFill>
            </a:endParaRPr>
          </a:p>
        </p:txBody>
      </p:sp>
    </p:spTree>
    <p:extLst>
      <p:ext uri="{BB962C8B-B14F-4D97-AF65-F5344CB8AC3E}">
        <p14:creationId xmlns:p14="http://schemas.microsoft.com/office/powerpoint/2010/main" val="138350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When you see the colon (:) read it as “in.” The loop above reads as “</a:t>
            </a:r>
            <a:r>
              <a:rPr lang="en-US" altLang="zh-CN" b="1" dirty="0">
                <a:solidFill>
                  <a:srgbClr val="FF0000"/>
                </a:solidFill>
              </a:rPr>
              <a:t>for each i in numbers</a:t>
            </a:r>
            <a:r>
              <a:rPr lang="en-US" altLang="zh-CN" dirty="0"/>
              <a:t>.” As you can see, the for-each construct combines beautifully with generics. It preserves all of the </a:t>
            </a:r>
            <a:r>
              <a:rPr lang="en-US" altLang="zh-CN" b="1" dirty="0">
                <a:solidFill>
                  <a:srgbClr val="FF0000"/>
                </a:solidFill>
              </a:rPr>
              <a:t>type safety</a:t>
            </a:r>
            <a:r>
              <a:rPr lang="en-US" altLang="zh-CN"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76672"/>
            <a:ext cx="6205235"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97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552728"/>
          </a:xfrm>
        </p:spPr>
        <p:txBody>
          <a:bodyPr>
            <a:normAutofit/>
          </a:bodyPr>
          <a:lstStyle/>
          <a:p>
            <a:r>
              <a:rPr lang="en-US" altLang="zh-CN" dirty="0"/>
              <a:t>for</a:t>
            </a:r>
            <a:r>
              <a:rPr lang="zh-CN" altLang="en-US" dirty="0"/>
              <a:t>语句支持另一种用于集合</a:t>
            </a:r>
            <a:r>
              <a:rPr lang="en-US" altLang="zh-CN" dirty="0"/>
              <a:t>/</a:t>
            </a:r>
            <a:r>
              <a:rPr lang="zh-CN" altLang="en-US" dirty="0"/>
              <a:t>数组的迭代形式，增强型</a:t>
            </a:r>
            <a:r>
              <a:rPr lang="en-US" altLang="zh-CN" dirty="0"/>
              <a:t>for</a:t>
            </a:r>
            <a:r>
              <a:rPr lang="zh-CN" altLang="en-US" dirty="0"/>
              <a:t>语句</a:t>
            </a:r>
            <a:r>
              <a:rPr lang="en-US" altLang="zh-CN" dirty="0"/>
              <a:t>(</a:t>
            </a:r>
            <a:r>
              <a:rPr lang="en-US" altLang="zh-CN" b="1" dirty="0" err="1">
                <a:solidFill>
                  <a:srgbClr val="FF0000"/>
                </a:solidFill>
              </a:rPr>
              <a:t>forEach</a:t>
            </a:r>
            <a:r>
              <a:rPr lang="en-US" altLang="zh-CN" dirty="0"/>
              <a:t>)</a:t>
            </a:r>
            <a:r>
              <a:rPr lang="zh-CN" altLang="en-US" dirty="0"/>
              <a:t>，可用于使循环更紧凑且易于阅读</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5" name="TextBox 4"/>
          <p:cNvSpPr txBox="1"/>
          <p:nvPr/>
        </p:nvSpPr>
        <p:spPr>
          <a:xfrm>
            <a:off x="5760132" y="1628800"/>
            <a:ext cx="2666114" cy="584775"/>
          </a:xfrm>
          <a:prstGeom prst="rect">
            <a:avLst/>
          </a:prstGeom>
          <a:noFill/>
        </p:spPr>
        <p:txBody>
          <a:bodyPr wrap="none" rtlCol="0">
            <a:spAutoFit/>
          </a:bodyPr>
          <a:lstStyle/>
          <a:p>
            <a:r>
              <a:rPr lang="en-US" altLang="zh-CN" sz="1600" b="1" dirty="0" err="1">
                <a:solidFill>
                  <a:srgbClr val="FF0000"/>
                </a:solidFill>
              </a:rPr>
              <a:t>i</a:t>
            </a:r>
            <a:r>
              <a:rPr lang="zh-CN" altLang="en-US" sz="1600" b="1" dirty="0">
                <a:solidFill>
                  <a:srgbClr val="FF0000"/>
                </a:solidFill>
              </a:rPr>
              <a:t>为数组中元素的</a:t>
            </a:r>
            <a:r>
              <a:rPr lang="en-US" altLang="zh-CN" sz="1600" b="1" dirty="0">
                <a:solidFill>
                  <a:srgbClr val="FF0000"/>
                </a:solidFill>
              </a:rPr>
              <a:t>index</a:t>
            </a:r>
            <a:r>
              <a:rPr lang="zh-CN" altLang="en-US" sz="1600" b="1" dirty="0">
                <a:solidFill>
                  <a:srgbClr val="FF0000"/>
                </a:solidFill>
              </a:rPr>
              <a:t>索引</a:t>
            </a:r>
            <a:endParaRPr lang="en-US" altLang="zh-CN" sz="1600" b="1" dirty="0">
              <a:solidFill>
                <a:srgbClr val="FF0000"/>
              </a:solidFill>
            </a:endParaRPr>
          </a:p>
          <a:p>
            <a:r>
              <a:rPr lang="zh-CN" altLang="en-US" sz="1600" b="1" dirty="0">
                <a:solidFill>
                  <a:srgbClr val="FF0000"/>
                </a:solidFill>
              </a:rPr>
              <a:t>基于索引获取数组中的元素</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50863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140968"/>
            <a:ext cx="4536504" cy="140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5660" y="2996951"/>
            <a:ext cx="1715534" cy="584775"/>
          </a:xfrm>
          <a:prstGeom prst="rect">
            <a:avLst/>
          </a:prstGeom>
          <a:noFill/>
        </p:spPr>
        <p:txBody>
          <a:bodyPr wrap="none" rtlCol="0">
            <a:spAutoFit/>
          </a:bodyPr>
          <a:lstStyle/>
          <a:p>
            <a:r>
              <a:rPr lang="zh-CN" altLang="en-US" sz="1600" b="1" dirty="0">
                <a:solidFill>
                  <a:srgbClr val="FF0000"/>
                </a:solidFill>
              </a:rPr>
              <a:t>指定数组</a:t>
            </a:r>
            <a:r>
              <a:rPr lang="en-US" altLang="zh-CN" sz="1600" b="1" dirty="0">
                <a:solidFill>
                  <a:srgbClr val="FF0000"/>
                </a:solidFill>
              </a:rPr>
              <a:t>/</a:t>
            </a:r>
            <a:r>
              <a:rPr lang="zh-CN" altLang="en-US" sz="1600" b="1" dirty="0">
                <a:solidFill>
                  <a:srgbClr val="FF0000"/>
                </a:solidFill>
              </a:rPr>
              <a:t>集合中</a:t>
            </a:r>
            <a:endParaRPr lang="en-US" altLang="zh-CN" sz="1600" b="1" dirty="0">
              <a:solidFill>
                <a:srgbClr val="FF0000"/>
              </a:solidFill>
            </a:endParaRPr>
          </a:p>
          <a:p>
            <a:r>
              <a:rPr lang="zh-CN" altLang="en-US" sz="1600" b="1" dirty="0">
                <a:solidFill>
                  <a:srgbClr val="FF0000"/>
                </a:solidFill>
              </a:rPr>
              <a:t>元素的类型</a:t>
            </a:r>
          </a:p>
        </p:txBody>
      </p:sp>
      <p:cxnSp>
        <p:nvCxnSpPr>
          <p:cNvPr id="18" name="直接箭头连接符 17"/>
          <p:cNvCxnSpPr/>
          <p:nvPr/>
        </p:nvCxnSpPr>
        <p:spPr>
          <a:xfrm>
            <a:off x="1403648" y="3289338"/>
            <a:ext cx="1152128" cy="2923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92080" y="3412449"/>
            <a:ext cx="2335896" cy="338554"/>
          </a:xfrm>
          <a:prstGeom prst="rect">
            <a:avLst/>
          </a:prstGeom>
          <a:noFill/>
        </p:spPr>
        <p:txBody>
          <a:bodyPr wrap="none" rtlCol="0">
            <a:spAutoFit/>
          </a:bodyPr>
          <a:lstStyle/>
          <a:p>
            <a:r>
              <a:rPr lang="zh-CN" altLang="en-US" sz="1600" b="1" dirty="0">
                <a:solidFill>
                  <a:srgbClr val="FF0000"/>
                </a:solidFill>
              </a:rPr>
              <a:t>指定需遍历的数组</a:t>
            </a:r>
            <a:r>
              <a:rPr lang="en-US" altLang="zh-CN" sz="1600" b="1" dirty="0">
                <a:solidFill>
                  <a:srgbClr val="FF0000"/>
                </a:solidFill>
              </a:rPr>
              <a:t>/</a:t>
            </a:r>
            <a:r>
              <a:rPr lang="zh-CN" altLang="en-US" sz="1600" b="1" dirty="0">
                <a:solidFill>
                  <a:srgbClr val="FF0000"/>
                </a:solidFill>
              </a:rPr>
              <a:t>集合</a:t>
            </a:r>
          </a:p>
        </p:txBody>
      </p:sp>
      <p:cxnSp>
        <p:nvCxnSpPr>
          <p:cNvPr id="8" name="直接箭头连接符 7"/>
          <p:cNvCxnSpPr>
            <a:stCxn id="19" idx="1"/>
          </p:cNvCxnSpPr>
          <p:nvPr/>
        </p:nvCxnSpPr>
        <p:spPr>
          <a:xfrm flipH="1">
            <a:off x="4139952" y="3581726"/>
            <a:ext cx="1152128" cy="632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91968" y="4963845"/>
            <a:ext cx="1922321" cy="584775"/>
          </a:xfrm>
          <a:prstGeom prst="rect">
            <a:avLst/>
          </a:prstGeom>
          <a:noFill/>
        </p:spPr>
        <p:txBody>
          <a:bodyPr wrap="none" rtlCol="0">
            <a:spAutoFit/>
          </a:bodyPr>
          <a:lstStyle/>
          <a:p>
            <a:r>
              <a:rPr lang="en-US" altLang="zh-CN" sz="1600" b="1" dirty="0" err="1">
                <a:solidFill>
                  <a:srgbClr val="FF0000"/>
                </a:solidFill>
              </a:rPr>
              <a:t>i</a:t>
            </a:r>
            <a:r>
              <a:rPr lang="zh-CN" altLang="en-US" sz="1600" b="1" dirty="0">
                <a:solidFill>
                  <a:srgbClr val="FF0000"/>
                </a:solidFill>
              </a:rPr>
              <a:t>每次迭代的</a:t>
            </a:r>
            <a:endParaRPr lang="en-US" altLang="zh-CN" sz="1600" b="1" dirty="0">
              <a:solidFill>
                <a:srgbClr val="FF0000"/>
              </a:solidFill>
            </a:endParaRPr>
          </a:p>
          <a:p>
            <a:r>
              <a:rPr lang="zh-CN" altLang="en-US" sz="1600" b="1" dirty="0">
                <a:solidFill>
                  <a:srgbClr val="FF0000"/>
                </a:solidFill>
              </a:rPr>
              <a:t>数组</a:t>
            </a:r>
            <a:r>
              <a:rPr lang="en-US" altLang="zh-CN" sz="1600" b="1" dirty="0">
                <a:solidFill>
                  <a:srgbClr val="FF0000"/>
                </a:solidFill>
              </a:rPr>
              <a:t>/</a:t>
            </a:r>
            <a:r>
              <a:rPr lang="zh-CN" altLang="en-US" sz="1600" b="1" dirty="0">
                <a:solidFill>
                  <a:srgbClr val="FF0000"/>
                </a:solidFill>
              </a:rPr>
              <a:t>集合中的元素</a:t>
            </a:r>
          </a:p>
        </p:txBody>
      </p:sp>
      <p:cxnSp>
        <p:nvCxnSpPr>
          <p:cNvPr id="12" name="直接箭头连接符 11"/>
          <p:cNvCxnSpPr/>
          <p:nvPr/>
        </p:nvCxnSpPr>
        <p:spPr>
          <a:xfrm flipH="1" flipV="1">
            <a:off x="2991968" y="3842543"/>
            <a:ext cx="643928" cy="11213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635896" y="4149080"/>
            <a:ext cx="2304256" cy="81476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87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遍历数组</a:t>
            </a:r>
            <a:r>
              <a:rPr lang="en-US" altLang="zh-CN" dirty="0"/>
              <a:t>/</a:t>
            </a:r>
            <a:r>
              <a:rPr lang="zh-CN" altLang="en-US" dirty="0"/>
              <a:t>集合的适用场景</a:t>
            </a:r>
            <a:endParaRPr lang="en-US" altLang="zh-CN" dirty="0"/>
          </a:p>
          <a:p>
            <a:pPr lvl="1"/>
            <a:r>
              <a:rPr lang="en-US" altLang="zh-CN" dirty="0"/>
              <a:t>For</a:t>
            </a:r>
            <a:r>
              <a:rPr lang="zh-CN" altLang="en-US" dirty="0"/>
              <a:t>，适合需要指定遍历次数，需要基于索引</a:t>
            </a:r>
            <a:r>
              <a:rPr lang="en-US" altLang="zh-CN" dirty="0"/>
              <a:t>/</a:t>
            </a:r>
            <a:r>
              <a:rPr lang="zh-CN" altLang="en-US" dirty="0"/>
              <a:t>次数完成进一步操作时</a:t>
            </a:r>
            <a:endParaRPr lang="en-US" altLang="zh-CN" dirty="0"/>
          </a:p>
          <a:p>
            <a:pPr lvl="1"/>
            <a:r>
              <a:rPr lang="en-US" altLang="zh-CN" dirty="0" err="1"/>
              <a:t>Foreach</a:t>
            </a:r>
            <a:r>
              <a:rPr lang="zh-CN" altLang="en-US" dirty="0"/>
              <a:t>，适合遍历全部元素，无需基于元素索引位置操作时</a:t>
            </a:r>
            <a:endParaRPr lang="en-US" altLang="zh-CN" dirty="0"/>
          </a:p>
          <a:p>
            <a:r>
              <a:rPr lang="en-US" altLang="zh-CN" dirty="0"/>
              <a:t>We </a:t>
            </a:r>
            <a:r>
              <a:rPr lang="en-US" altLang="zh-CN" b="1" dirty="0">
                <a:solidFill>
                  <a:srgbClr val="FF0000"/>
                </a:solidFill>
              </a:rPr>
              <a:t>recommend</a:t>
            </a:r>
            <a:r>
              <a:rPr lang="en-US" altLang="zh-CN" dirty="0">
                <a:solidFill>
                  <a:srgbClr val="FF0000"/>
                </a:solidFill>
              </a:rPr>
              <a:t> </a:t>
            </a:r>
            <a:r>
              <a:rPr lang="en-US" altLang="zh-CN" dirty="0"/>
              <a:t>using </a:t>
            </a:r>
            <a:r>
              <a:rPr lang="en-US" altLang="zh-CN" b="1" dirty="0">
                <a:solidFill>
                  <a:srgbClr val="FF0000"/>
                </a:solidFill>
              </a:rPr>
              <a:t>for-each</a:t>
            </a:r>
            <a:r>
              <a:rPr lang="en-US" altLang="zh-CN" dirty="0"/>
              <a:t> form of the for statement instead of the general form whenever possible.</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648" y="502273"/>
            <a:ext cx="5544616" cy="1144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655778" y="1647242"/>
            <a:ext cx="3079689" cy="1077218"/>
          </a:xfrm>
          <a:prstGeom prst="rect">
            <a:avLst/>
          </a:prstGeom>
          <a:noFill/>
        </p:spPr>
        <p:txBody>
          <a:bodyPr wrap="none" rtlCol="0">
            <a:spAutoFit/>
          </a:bodyPr>
          <a:lstStyle/>
          <a:p>
            <a:r>
              <a:rPr lang="zh-CN" altLang="en-US" sz="1600" b="1" dirty="0">
                <a:solidFill>
                  <a:srgbClr val="FF0000"/>
                </a:solidFill>
              </a:rPr>
              <a:t>编译器完成</a:t>
            </a:r>
            <a:endParaRPr lang="en-US" altLang="zh-CN" sz="1600" b="1" dirty="0">
              <a:solidFill>
                <a:srgbClr val="FF0000"/>
              </a:solidFill>
            </a:endParaRPr>
          </a:p>
          <a:p>
            <a:r>
              <a:rPr lang="zh-CN" altLang="en-US" sz="1600" b="1" dirty="0">
                <a:solidFill>
                  <a:srgbClr val="FF0000"/>
                </a:solidFill>
              </a:rPr>
              <a:t>类型安全检测</a:t>
            </a:r>
            <a:endParaRPr lang="en-US" altLang="zh-CN" sz="1600" b="1" dirty="0">
              <a:solidFill>
                <a:srgbClr val="FF0000"/>
              </a:solidFill>
            </a:endParaRPr>
          </a:p>
          <a:p>
            <a:r>
              <a:rPr lang="zh-CN" altLang="en-US" sz="1600" b="1" dirty="0">
                <a:solidFill>
                  <a:srgbClr val="FF0000"/>
                </a:solidFill>
              </a:rPr>
              <a:t>当元素实际类型与声明不匹配时</a:t>
            </a:r>
            <a:endParaRPr lang="en-US" altLang="zh-CN" sz="1600" b="1" dirty="0">
              <a:solidFill>
                <a:srgbClr val="FF0000"/>
              </a:solidFill>
            </a:endParaRPr>
          </a:p>
          <a:p>
            <a:r>
              <a:rPr lang="zh-CN" altLang="en-US" sz="1600" b="1" dirty="0">
                <a:solidFill>
                  <a:srgbClr val="FF0000"/>
                </a:solidFill>
              </a:rPr>
              <a:t>无法编译</a:t>
            </a:r>
          </a:p>
        </p:txBody>
      </p:sp>
    </p:spTree>
    <p:extLst>
      <p:ext uri="{BB962C8B-B14F-4D97-AF65-F5344CB8AC3E}">
        <p14:creationId xmlns:p14="http://schemas.microsoft.com/office/powerpoint/2010/main" val="417025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Branching Statements</a:t>
            </a:r>
            <a:endParaRPr lang="zh-CN" altLang="en-US" dirty="0"/>
          </a:p>
        </p:txBody>
      </p:sp>
      <p:sp>
        <p:nvSpPr>
          <p:cNvPr id="3" name="内容占位符 2"/>
          <p:cNvSpPr>
            <a:spLocks noGrp="1"/>
          </p:cNvSpPr>
          <p:nvPr>
            <p:ph idx="1"/>
          </p:nvPr>
        </p:nvSpPr>
        <p:spPr/>
        <p:txBody>
          <a:bodyPr/>
          <a:lstStyle/>
          <a:p>
            <a:r>
              <a:rPr lang="en-US" altLang="zh-CN" dirty="0"/>
              <a:t>You can also use an </a:t>
            </a:r>
            <a:r>
              <a:rPr lang="en-US" altLang="zh-CN" b="1" dirty="0">
                <a:solidFill>
                  <a:srgbClr val="FF0000"/>
                </a:solidFill>
              </a:rPr>
              <a:t>break</a:t>
            </a:r>
            <a:r>
              <a:rPr lang="en-US" altLang="zh-CN" dirty="0"/>
              <a:t> statement to </a:t>
            </a:r>
            <a:r>
              <a:rPr lang="en-US" altLang="zh-CN" b="1" dirty="0">
                <a:solidFill>
                  <a:srgbClr val="FF0000"/>
                </a:solidFill>
              </a:rPr>
              <a:t>terminate</a:t>
            </a:r>
            <a:r>
              <a:rPr lang="en-US" altLang="zh-CN" dirty="0"/>
              <a:t> a for, while, or do-while loop.</a:t>
            </a:r>
          </a:p>
          <a:p>
            <a:r>
              <a:rPr lang="zh-CN" altLang="en-US" dirty="0"/>
              <a:t>终止对应的循环</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025899"/>
            <a:ext cx="1368152" cy="876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07904" y="4676122"/>
            <a:ext cx="1011815" cy="338554"/>
          </a:xfrm>
          <a:prstGeom prst="rect">
            <a:avLst/>
          </a:prstGeom>
          <a:noFill/>
        </p:spPr>
        <p:txBody>
          <a:bodyPr wrap="none" rtlCol="0">
            <a:spAutoFit/>
          </a:bodyPr>
          <a:lstStyle/>
          <a:p>
            <a:r>
              <a:rPr lang="zh-CN" altLang="en-US" sz="1600" b="1" dirty="0">
                <a:solidFill>
                  <a:srgbClr val="FF0000"/>
                </a:solidFill>
              </a:rPr>
              <a:t>结束循环</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435435"/>
            <a:ext cx="50101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47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Control Flow Statements</a:t>
            </a:r>
            <a:endParaRPr lang="zh-CN" altLang="en-US" dirty="0"/>
          </a:p>
        </p:txBody>
      </p:sp>
      <p:sp>
        <p:nvSpPr>
          <p:cNvPr id="3" name="内容占位符 2"/>
          <p:cNvSpPr>
            <a:spLocks noGrp="1"/>
          </p:cNvSpPr>
          <p:nvPr>
            <p:ph idx="1"/>
          </p:nvPr>
        </p:nvSpPr>
        <p:spPr/>
        <p:txBody>
          <a:bodyPr>
            <a:normAutofit/>
          </a:bodyPr>
          <a:lstStyle/>
          <a:p>
            <a:r>
              <a:rPr lang="en-US" altLang="zh-CN" dirty="0"/>
              <a:t>The statements inside your source files are generally executed from top to bottom, in the order that they appear. Control flow statements, however, break up the flow of execution by employing decision making, looping, and branching, enabling your program to conditionally execute particular blocks of code. </a:t>
            </a:r>
          </a:p>
          <a:p>
            <a:r>
              <a:rPr lang="en-US" altLang="zh-CN" dirty="0"/>
              <a:t>Decision-making statements:</a:t>
            </a:r>
          </a:p>
          <a:p>
            <a:pPr lvl="1"/>
            <a:r>
              <a:rPr lang="en-US" altLang="zh-CN" dirty="0"/>
              <a:t>if-then, if-then-else, switch</a:t>
            </a:r>
          </a:p>
          <a:p>
            <a:r>
              <a:rPr lang="en-US" altLang="zh-CN" dirty="0"/>
              <a:t>Looping statements: </a:t>
            </a:r>
          </a:p>
          <a:p>
            <a:pPr lvl="1"/>
            <a:r>
              <a:rPr lang="en-US" altLang="zh-CN" dirty="0"/>
              <a:t>for, while, do-while</a:t>
            </a:r>
          </a:p>
          <a:p>
            <a:r>
              <a:rPr lang="en-US" altLang="zh-CN" dirty="0"/>
              <a:t>Branching statements: </a:t>
            </a:r>
          </a:p>
          <a:p>
            <a:pPr lvl="1"/>
            <a:r>
              <a:rPr lang="en-US" altLang="zh-CN" dirty="0"/>
              <a:t>break, continue, return</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3773602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20688"/>
            <a:ext cx="66294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1628800"/>
            <a:ext cx="2304256" cy="61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512975" y="3861048"/>
            <a:ext cx="2666114" cy="338554"/>
          </a:xfrm>
          <a:prstGeom prst="rect">
            <a:avLst/>
          </a:prstGeom>
          <a:noFill/>
        </p:spPr>
        <p:txBody>
          <a:bodyPr wrap="none" rtlCol="0">
            <a:spAutoFit/>
          </a:bodyPr>
          <a:lstStyle/>
          <a:p>
            <a:r>
              <a:rPr lang="zh-CN" altLang="en-US" sz="1600" b="1" dirty="0">
                <a:solidFill>
                  <a:srgbClr val="FF0000"/>
                </a:solidFill>
              </a:rPr>
              <a:t>当相等时，仅终止内层循环</a:t>
            </a:r>
          </a:p>
        </p:txBody>
      </p:sp>
    </p:spTree>
    <p:extLst>
      <p:ext uri="{BB962C8B-B14F-4D97-AF65-F5344CB8AC3E}">
        <p14:creationId xmlns:p14="http://schemas.microsoft.com/office/powerpoint/2010/main" val="336424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The </a:t>
            </a:r>
            <a:r>
              <a:rPr lang="en-US" altLang="zh-CN" b="1" dirty="0">
                <a:solidFill>
                  <a:srgbClr val="FF0000"/>
                </a:solidFill>
              </a:rPr>
              <a:t>continue</a:t>
            </a:r>
            <a:r>
              <a:rPr lang="en-US" altLang="zh-CN" dirty="0"/>
              <a:t> statement </a:t>
            </a:r>
            <a:r>
              <a:rPr lang="en-US" altLang="zh-CN" b="1" dirty="0">
                <a:solidFill>
                  <a:srgbClr val="FF0000"/>
                </a:solidFill>
              </a:rPr>
              <a:t>skips</a:t>
            </a:r>
            <a:r>
              <a:rPr lang="en-US" altLang="zh-CN" dirty="0"/>
              <a:t> the current iteration of a for, while , or do-while loop. </a:t>
            </a:r>
          </a:p>
          <a:p>
            <a:r>
              <a:rPr lang="zh-CN" altLang="en-US" dirty="0"/>
              <a:t>结束本次循环，开始下一循环</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403747"/>
            <a:ext cx="18288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07904" y="4077072"/>
            <a:ext cx="2045753" cy="830997"/>
          </a:xfrm>
          <a:prstGeom prst="rect">
            <a:avLst/>
          </a:prstGeom>
          <a:noFill/>
        </p:spPr>
        <p:txBody>
          <a:bodyPr wrap="none" rtlCol="0">
            <a:spAutoFit/>
          </a:bodyPr>
          <a:lstStyle/>
          <a:p>
            <a:r>
              <a:rPr lang="zh-CN" altLang="en-US" sz="1600" b="1" dirty="0">
                <a:solidFill>
                  <a:srgbClr val="FF0000"/>
                </a:solidFill>
              </a:rPr>
              <a:t>当执行</a:t>
            </a:r>
            <a:r>
              <a:rPr lang="en-US" altLang="zh-CN" sz="1600" b="1" dirty="0">
                <a:solidFill>
                  <a:srgbClr val="FF0000"/>
                </a:solidFill>
              </a:rPr>
              <a:t>continue</a:t>
            </a:r>
            <a:r>
              <a:rPr lang="zh-CN" altLang="en-US" sz="1600" b="1" dirty="0">
                <a:solidFill>
                  <a:srgbClr val="FF0000"/>
                </a:solidFill>
              </a:rPr>
              <a:t>是</a:t>
            </a:r>
            <a:endParaRPr lang="en-US" altLang="zh-CN" sz="1600" b="1" dirty="0">
              <a:solidFill>
                <a:srgbClr val="FF0000"/>
              </a:solidFill>
            </a:endParaRPr>
          </a:p>
          <a:p>
            <a:r>
              <a:rPr lang="zh-CN" altLang="en-US" sz="1600" b="1" dirty="0">
                <a:solidFill>
                  <a:srgbClr val="FF0000"/>
                </a:solidFill>
              </a:rPr>
              <a:t>终止本次循环的执行</a:t>
            </a:r>
            <a:endParaRPr lang="en-US" altLang="zh-CN" sz="1600" b="1" dirty="0">
              <a:solidFill>
                <a:srgbClr val="FF0000"/>
              </a:solidFill>
            </a:endParaRPr>
          </a:p>
          <a:p>
            <a:r>
              <a:rPr lang="zh-CN" altLang="en-US" sz="1600" b="1" dirty="0">
                <a:solidFill>
                  <a:srgbClr val="FF0000"/>
                </a:solidFill>
              </a:rPr>
              <a:t>继续下一循环</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3" y="1772816"/>
            <a:ext cx="56959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524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The </a:t>
            </a:r>
            <a:r>
              <a:rPr lang="en-US" altLang="zh-CN" b="1" dirty="0">
                <a:solidFill>
                  <a:srgbClr val="FF0000"/>
                </a:solidFill>
              </a:rPr>
              <a:t>return</a:t>
            </a:r>
            <a:r>
              <a:rPr lang="en-US" altLang="zh-CN" dirty="0"/>
              <a:t> statement </a:t>
            </a:r>
            <a:r>
              <a:rPr lang="en-US" altLang="zh-CN" b="1" dirty="0">
                <a:solidFill>
                  <a:srgbClr val="FF0000"/>
                </a:solidFill>
              </a:rPr>
              <a:t>exits</a:t>
            </a:r>
            <a:r>
              <a:rPr lang="en-US" altLang="zh-CN" dirty="0"/>
              <a:t> from the current method, and control flow returns to where the method was invoked. The return statement has two forms: one that </a:t>
            </a:r>
            <a:r>
              <a:rPr lang="en-US" altLang="zh-CN" b="1" dirty="0">
                <a:solidFill>
                  <a:srgbClr val="FF0000"/>
                </a:solidFill>
              </a:rPr>
              <a:t>returns a value, and one that doesn't</a:t>
            </a:r>
            <a:r>
              <a:rPr lang="en-US" altLang="zh-CN" dirty="0"/>
              <a:t>. To return a value, simply put the value (or an expression that calculates the value) after the return keyword.</a:t>
            </a:r>
          </a:p>
          <a:p>
            <a:r>
              <a:rPr lang="en-US" altLang="zh-CN" dirty="0"/>
              <a:t>Return</a:t>
            </a:r>
            <a:r>
              <a:rPr lang="zh-CN" altLang="en-US" dirty="0"/>
              <a:t>终止退出当前方法，将控制流程</a:t>
            </a:r>
            <a:r>
              <a:rPr lang="zh-CN" altLang="en-US" sz="2800" dirty="0"/>
              <a:t>返回到调用该方法处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131903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959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818" y="1402779"/>
            <a:ext cx="1656184" cy="39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箭头连接符 7"/>
          <p:cNvCxnSpPr/>
          <p:nvPr/>
        </p:nvCxnSpPr>
        <p:spPr>
          <a:xfrm flipV="1">
            <a:off x="2922418" y="2424212"/>
            <a:ext cx="936104" cy="1440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28519" y="2229674"/>
            <a:ext cx="391454" cy="338554"/>
          </a:xfrm>
          <a:prstGeom prst="rect">
            <a:avLst/>
          </a:prstGeom>
          <a:noFill/>
        </p:spPr>
        <p:txBody>
          <a:bodyPr wrap="none" rtlCol="0">
            <a:spAutoFit/>
          </a:bodyPr>
          <a:lstStyle/>
          <a:p>
            <a:r>
              <a:rPr lang="zh-CN" altLang="en-US" sz="1600" b="1" dirty="0">
                <a:solidFill>
                  <a:srgbClr val="FF0000"/>
                </a:solidFill>
              </a:rPr>
              <a:t>？</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18" y="4442436"/>
            <a:ext cx="5114340" cy="94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2893" y="3645024"/>
            <a:ext cx="4437052" cy="47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4592" y="4586449"/>
            <a:ext cx="1296144" cy="384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172893" y="5661248"/>
            <a:ext cx="1425390" cy="584775"/>
          </a:xfrm>
          <a:prstGeom prst="rect">
            <a:avLst/>
          </a:prstGeom>
          <a:noFill/>
        </p:spPr>
        <p:txBody>
          <a:bodyPr wrap="none" rtlCol="0">
            <a:spAutoFit/>
          </a:bodyPr>
          <a:lstStyle/>
          <a:p>
            <a:r>
              <a:rPr lang="zh-CN" altLang="en-US" sz="1600" b="1" dirty="0">
                <a:solidFill>
                  <a:srgbClr val="FF0000"/>
                </a:solidFill>
              </a:rPr>
              <a:t>在方法名称前</a:t>
            </a:r>
            <a:endParaRPr lang="en-US" altLang="zh-CN" sz="1600" b="1" dirty="0">
              <a:solidFill>
                <a:srgbClr val="FF0000"/>
              </a:solidFill>
            </a:endParaRPr>
          </a:p>
          <a:p>
            <a:r>
              <a:rPr lang="zh-CN" altLang="en-US" sz="1600" b="1" dirty="0">
                <a:solidFill>
                  <a:srgbClr val="FF0000"/>
                </a:solidFill>
              </a:rPr>
              <a:t>声明返回类型</a:t>
            </a:r>
          </a:p>
        </p:txBody>
      </p:sp>
      <p:cxnSp>
        <p:nvCxnSpPr>
          <p:cNvPr id="16" name="直接箭头连接符 15"/>
          <p:cNvCxnSpPr/>
          <p:nvPr/>
        </p:nvCxnSpPr>
        <p:spPr>
          <a:xfrm flipH="1" flipV="1">
            <a:off x="2400096" y="4778471"/>
            <a:ext cx="485492" cy="88277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491880" y="4005064"/>
            <a:ext cx="1656184" cy="581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4" idx="1"/>
          </p:cNvCxnSpPr>
          <p:nvPr/>
        </p:nvCxnSpPr>
        <p:spPr>
          <a:xfrm>
            <a:off x="4391419" y="4118772"/>
            <a:ext cx="2473173" cy="6596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59832" y="1657339"/>
            <a:ext cx="1838965" cy="338554"/>
          </a:xfrm>
          <a:prstGeom prst="rect">
            <a:avLst/>
          </a:prstGeom>
          <a:noFill/>
        </p:spPr>
        <p:txBody>
          <a:bodyPr wrap="none" rtlCol="0">
            <a:spAutoFit/>
          </a:bodyPr>
          <a:lstStyle/>
          <a:p>
            <a:r>
              <a:rPr lang="zh-CN" altLang="en-US" sz="1600" b="1" dirty="0">
                <a:solidFill>
                  <a:srgbClr val="FF0000"/>
                </a:solidFill>
              </a:rPr>
              <a:t>结束退出当前方法</a:t>
            </a:r>
            <a:endParaRPr lang="en-US" altLang="zh-CN" sz="1600" b="1" dirty="0">
              <a:solidFill>
                <a:srgbClr val="FF0000"/>
              </a:solidFill>
            </a:endParaRPr>
          </a:p>
        </p:txBody>
      </p:sp>
    </p:spTree>
    <p:extLst>
      <p:ext uri="{BB962C8B-B14F-4D97-AF65-F5344CB8AC3E}">
        <p14:creationId xmlns:p14="http://schemas.microsoft.com/office/powerpoint/2010/main" val="3487990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Part2 - Summary</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graphicFrame>
        <p:nvGraphicFramePr>
          <p:cNvPr id="5" name="表格 4"/>
          <p:cNvGraphicFramePr>
            <a:graphicFrameLocks noGrp="1"/>
          </p:cNvGraphicFramePr>
          <p:nvPr>
            <p:extLst/>
          </p:nvPr>
        </p:nvGraphicFramePr>
        <p:xfrm>
          <a:off x="179512" y="1124744"/>
          <a:ext cx="8496944" cy="4992559"/>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84043">
                <a:tc>
                  <a:txBody>
                    <a:bodyPr/>
                    <a:lstStyle/>
                    <a:p>
                      <a:endParaRPr lang="zh-CN" altLang="en-US" dirty="0"/>
                    </a:p>
                  </a:txBody>
                  <a:tcPr/>
                </a:tc>
                <a:tc>
                  <a:txBody>
                    <a:bodyPr/>
                    <a:lstStyle/>
                    <a:p>
                      <a:r>
                        <a:rPr lang="en-US" altLang="zh-CN" dirty="0"/>
                        <a:t>content</a:t>
                      </a:r>
                      <a:endParaRPr lang="zh-CN" altLang="en-US" dirty="0"/>
                    </a:p>
                  </a:txBody>
                  <a:tcPr/>
                </a:tc>
                <a:extLst>
                  <a:ext uri="{0D108BD9-81ED-4DB2-BD59-A6C34878D82A}">
                    <a16:rowId xmlns:a16="http://schemas.microsoft.com/office/drawing/2014/main" val="10000"/>
                  </a:ext>
                </a:extLst>
              </a:tr>
              <a:tr h="384043">
                <a:tc>
                  <a:txBody>
                    <a:bodyPr/>
                    <a:lstStyle/>
                    <a:p>
                      <a:r>
                        <a:rPr lang="zh-CN" altLang="en-US" dirty="0"/>
                        <a:t>变量</a:t>
                      </a:r>
                    </a:p>
                  </a:txBody>
                  <a:tcPr/>
                </a:tc>
                <a:tc>
                  <a:txBody>
                    <a:bodyPr/>
                    <a:lstStyle/>
                    <a:p>
                      <a:r>
                        <a:rPr lang="zh-CN" altLang="en-US" dirty="0"/>
                        <a:t>变量的声明，命名规范</a:t>
                      </a:r>
                    </a:p>
                  </a:txBody>
                  <a:tcPr/>
                </a:tc>
                <a:extLst>
                  <a:ext uri="{0D108BD9-81ED-4DB2-BD59-A6C34878D82A}">
                    <a16:rowId xmlns:a16="http://schemas.microsoft.com/office/drawing/2014/main" val="10001"/>
                  </a:ext>
                </a:extLst>
              </a:tr>
              <a:tr h="384043">
                <a:tc>
                  <a:txBody>
                    <a:bodyPr/>
                    <a:lstStyle/>
                    <a:p>
                      <a:r>
                        <a:rPr lang="zh-CN" altLang="en-US" dirty="0"/>
                        <a:t>基本数据类型</a:t>
                      </a:r>
                    </a:p>
                  </a:txBody>
                  <a:tcPr/>
                </a:tc>
                <a:tc>
                  <a:txBody>
                    <a:bodyPr/>
                    <a:lstStyle/>
                    <a:p>
                      <a:r>
                        <a:rPr lang="en-US" altLang="zh-CN" dirty="0"/>
                        <a:t>8</a:t>
                      </a:r>
                      <a:r>
                        <a:rPr lang="en-US" altLang="zh-CN" baseline="0" dirty="0"/>
                        <a:t> + 1</a:t>
                      </a:r>
                      <a:r>
                        <a:rPr lang="zh-CN" altLang="en-US" baseline="0" dirty="0"/>
                        <a:t>基本数据类型，默认值，范围，大小等</a:t>
                      </a:r>
                      <a:endParaRPr lang="zh-CN" altLang="en-US" dirty="0"/>
                    </a:p>
                  </a:txBody>
                  <a:tcPr/>
                </a:tc>
                <a:extLst>
                  <a:ext uri="{0D108BD9-81ED-4DB2-BD59-A6C34878D82A}">
                    <a16:rowId xmlns:a16="http://schemas.microsoft.com/office/drawing/2014/main" val="10002"/>
                  </a:ext>
                </a:extLst>
              </a:tr>
              <a:tr h="384043">
                <a:tc>
                  <a:txBody>
                    <a:bodyPr/>
                    <a:lstStyle/>
                    <a:p>
                      <a:r>
                        <a:rPr lang="zh-CN" altLang="en-US" dirty="0"/>
                        <a:t>整数类型</a:t>
                      </a:r>
                    </a:p>
                  </a:txBody>
                  <a:tcPr/>
                </a:tc>
                <a:tc>
                  <a:txBody>
                    <a:bodyPr/>
                    <a:lstStyle/>
                    <a:p>
                      <a:r>
                        <a:rPr lang="zh-CN" altLang="en-US" dirty="0"/>
                        <a:t>基本整数类型，</a:t>
                      </a:r>
                      <a:r>
                        <a:rPr lang="en-US" altLang="zh-CN" dirty="0"/>
                        <a:t>long</a:t>
                      </a:r>
                      <a:r>
                        <a:rPr lang="zh-CN" altLang="en-US" dirty="0"/>
                        <a:t>类型后缀</a:t>
                      </a:r>
                    </a:p>
                  </a:txBody>
                  <a:tcPr/>
                </a:tc>
                <a:extLst>
                  <a:ext uri="{0D108BD9-81ED-4DB2-BD59-A6C34878D82A}">
                    <a16:rowId xmlns:a16="http://schemas.microsoft.com/office/drawing/2014/main" val="10003"/>
                  </a:ext>
                </a:extLst>
              </a:tr>
              <a:tr h="384043">
                <a:tc>
                  <a:txBody>
                    <a:bodyPr/>
                    <a:lstStyle/>
                    <a:p>
                      <a:r>
                        <a:rPr lang="zh-CN" altLang="en-US" dirty="0"/>
                        <a:t>转义符</a:t>
                      </a:r>
                    </a:p>
                  </a:txBody>
                  <a:tcPr/>
                </a:tc>
                <a:tc>
                  <a:txBody>
                    <a:bodyPr/>
                    <a:lstStyle/>
                    <a:p>
                      <a:r>
                        <a:rPr lang="zh-CN" altLang="en-US" dirty="0"/>
                        <a:t>特殊含义字符输出的处理</a:t>
                      </a:r>
                    </a:p>
                  </a:txBody>
                  <a:tcPr/>
                </a:tc>
                <a:extLst>
                  <a:ext uri="{0D108BD9-81ED-4DB2-BD59-A6C34878D82A}">
                    <a16:rowId xmlns:a16="http://schemas.microsoft.com/office/drawing/2014/main" val="10004"/>
                  </a:ext>
                </a:extLst>
              </a:tr>
              <a:tr h="384043">
                <a:tc>
                  <a:txBody>
                    <a:bodyPr/>
                    <a:lstStyle/>
                    <a:p>
                      <a:r>
                        <a:rPr lang="zh-CN" altLang="en-US" dirty="0"/>
                        <a:t>常量</a:t>
                      </a:r>
                    </a:p>
                  </a:txBody>
                  <a:tcPr/>
                </a:tc>
                <a:tc>
                  <a:txBody>
                    <a:bodyPr/>
                    <a:lstStyle/>
                    <a:p>
                      <a:r>
                        <a:rPr lang="zh-CN" altLang="en-US" dirty="0"/>
                        <a:t>常量的声明，命名规范</a:t>
                      </a:r>
                    </a:p>
                  </a:txBody>
                  <a:tcPr/>
                </a:tc>
                <a:extLst>
                  <a:ext uri="{0D108BD9-81ED-4DB2-BD59-A6C34878D82A}">
                    <a16:rowId xmlns:a16="http://schemas.microsoft.com/office/drawing/2014/main" val="10005"/>
                  </a:ext>
                </a:extLst>
              </a:tr>
              <a:tr h="384043">
                <a:tc>
                  <a:txBody>
                    <a:bodyPr/>
                    <a:lstStyle/>
                    <a:p>
                      <a:r>
                        <a:rPr lang="zh-CN" altLang="en-US" dirty="0"/>
                        <a:t>数组</a:t>
                      </a:r>
                    </a:p>
                  </a:txBody>
                  <a:tcPr/>
                </a:tc>
                <a:tc>
                  <a:txBody>
                    <a:bodyPr/>
                    <a:lstStyle/>
                    <a:p>
                      <a:r>
                        <a:rPr lang="zh-CN" altLang="en-US" dirty="0"/>
                        <a:t>数组的类型，，创建方法，索引，长度，引用传递</a:t>
                      </a:r>
                    </a:p>
                  </a:txBody>
                  <a:tcPr/>
                </a:tc>
                <a:extLst>
                  <a:ext uri="{0D108BD9-81ED-4DB2-BD59-A6C34878D82A}">
                    <a16:rowId xmlns:a16="http://schemas.microsoft.com/office/drawing/2014/main" val="10006"/>
                  </a:ext>
                </a:extLst>
              </a:tr>
              <a:tr h="384043">
                <a:tc>
                  <a:txBody>
                    <a:bodyPr/>
                    <a:lstStyle/>
                    <a:p>
                      <a:r>
                        <a:rPr lang="zh-CN" altLang="en-US" dirty="0"/>
                        <a:t>字面量</a:t>
                      </a:r>
                    </a:p>
                  </a:txBody>
                  <a:tcPr/>
                </a:tc>
                <a:tc>
                  <a:txBody>
                    <a:bodyPr/>
                    <a:lstStyle/>
                    <a:p>
                      <a:r>
                        <a:rPr lang="zh-CN" altLang="en-US" dirty="0"/>
                        <a:t>基本类型的字面量，值传递与引用传递</a:t>
                      </a:r>
                    </a:p>
                  </a:txBody>
                  <a:tcPr/>
                </a:tc>
                <a:extLst>
                  <a:ext uri="{0D108BD9-81ED-4DB2-BD59-A6C34878D82A}">
                    <a16:rowId xmlns:a16="http://schemas.microsoft.com/office/drawing/2014/main" val="10007"/>
                  </a:ext>
                </a:extLst>
              </a:tr>
              <a:tr h="384043">
                <a:tc>
                  <a:txBody>
                    <a:bodyPr/>
                    <a:lstStyle/>
                    <a:p>
                      <a:r>
                        <a:rPr lang="zh-CN" altLang="en-US" dirty="0"/>
                        <a:t>变量的作用范围</a:t>
                      </a:r>
                    </a:p>
                  </a:txBody>
                  <a:tcPr/>
                </a:tc>
                <a:tc>
                  <a:txBody>
                    <a:bodyPr/>
                    <a:lstStyle/>
                    <a:p>
                      <a:r>
                        <a:rPr lang="zh-CN" altLang="en-US" dirty="0"/>
                        <a:t>域，实例变量，类变量，类常量，局部变量，参数，默认值</a:t>
                      </a:r>
                    </a:p>
                  </a:txBody>
                  <a:tcPr/>
                </a:tc>
                <a:extLst>
                  <a:ext uri="{0D108BD9-81ED-4DB2-BD59-A6C34878D82A}">
                    <a16:rowId xmlns:a16="http://schemas.microsoft.com/office/drawing/2014/main" val="10008"/>
                  </a:ext>
                </a:extLst>
              </a:tr>
              <a:tr h="384043">
                <a:tc>
                  <a:txBody>
                    <a:bodyPr/>
                    <a:lstStyle/>
                    <a:p>
                      <a:r>
                        <a:rPr lang="zh-CN" altLang="en-US" dirty="0"/>
                        <a:t>算术运算符</a:t>
                      </a:r>
                    </a:p>
                  </a:txBody>
                  <a:tcPr/>
                </a:tc>
                <a:tc>
                  <a:txBody>
                    <a:bodyPr/>
                    <a:lstStyle/>
                    <a:p>
                      <a:r>
                        <a:rPr lang="zh-CN" altLang="en-US" dirty="0"/>
                        <a:t>取模，字符串拼接</a:t>
                      </a:r>
                    </a:p>
                  </a:txBody>
                  <a:tcPr/>
                </a:tc>
                <a:extLst>
                  <a:ext uri="{0D108BD9-81ED-4DB2-BD59-A6C34878D82A}">
                    <a16:rowId xmlns:a16="http://schemas.microsoft.com/office/drawing/2014/main" val="10009"/>
                  </a:ext>
                </a:extLst>
              </a:tr>
              <a:tr h="384043">
                <a:tc>
                  <a:txBody>
                    <a:bodyPr/>
                    <a:lstStyle/>
                    <a:p>
                      <a:r>
                        <a:rPr lang="zh-CN" altLang="en-US" dirty="0"/>
                        <a:t>等式与关系运算符</a:t>
                      </a:r>
                    </a:p>
                  </a:txBody>
                  <a:tcPr/>
                </a:tc>
                <a:tc>
                  <a:txBody>
                    <a:bodyPr/>
                    <a:lstStyle/>
                    <a:p>
                      <a:r>
                        <a:rPr lang="zh-CN" altLang="en-US" dirty="0"/>
                        <a:t>基本类型使用 </a:t>
                      </a:r>
                      <a:r>
                        <a:rPr lang="en-US" altLang="zh-CN" dirty="0"/>
                        <a:t>== </a:t>
                      </a:r>
                      <a:r>
                        <a:rPr lang="zh-CN" altLang="en-US" dirty="0"/>
                        <a:t>判断值是否相等</a:t>
                      </a:r>
                    </a:p>
                  </a:txBody>
                  <a:tcPr/>
                </a:tc>
                <a:extLst>
                  <a:ext uri="{0D108BD9-81ED-4DB2-BD59-A6C34878D82A}">
                    <a16:rowId xmlns:a16="http://schemas.microsoft.com/office/drawing/2014/main" val="10010"/>
                  </a:ext>
                </a:extLst>
              </a:tr>
              <a:tr h="384043">
                <a:tc>
                  <a:txBody>
                    <a:bodyPr/>
                    <a:lstStyle/>
                    <a:p>
                      <a:r>
                        <a:rPr lang="zh-CN" altLang="en-US" dirty="0"/>
                        <a:t>条件运算符</a:t>
                      </a:r>
                    </a:p>
                  </a:txBody>
                  <a:tcPr/>
                </a:tc>
                <a:tc>
                  <a:txBody>
                    <a:bodyPr/>
                    <a:lstStyle/>
                    <a:p>
                      <a:r>
                        <a:rPr lang="zh-CN" altLang="en-US" dirty="0"/>
                        <a:t>布尔表达式执行条件，短路特性</a:t>
                      </a:r>
                    </a:p>
                  </a:txBody>
                  <a:tcPr/>
                </a:tc>
                <a:extLst>
                  <a:ext uri="{0D108BD9-81ED-4DB2-BD59-A6C34878D82A}">
                    <a16:rowId xmlns:a16="http://schemas.microsoft.com/office/drawing/2014/main" val="10011"/>
                  </a:ext>
                </a:extLst>
              </a:tr>
              <a:tr h="384043">
                <a:tc>
                  <a:txBody>
                    <a:bodyPr/>
                    <a:lstStyle/>
                    <a:p>
                      <a:r>
                        <a:rPr lang="zh-CN" altLang="en-US" dirty="0"/>
                        <a:t>运算符优先级</a:t>
                      </a:r>
                    </a:p>
                  </a:txBody>
                  <a:tcPr/>
                </a:tc>
                <a:tc>
                  <a:txBody>
                    <a:bodyPr/>
                    <a:lstStyle/>
                    <a:p>
                      <a:r>
                        <a:rPr lang="zh-CN" altLang="en-US" dirty="0"/>
                        <a:t>建议使用</a:t>
                      </a:r>
                      <a:r>
                        <a:rPr lang="en-US" altLang="zh-CN" dirty="0"/>
                        <a:t>()</a:t>
                      </a:r>
                      <a:r>
                        <a:rPr lang="zh-CN" altLang="en-US" dirty="0"/>
                        <a:t>括号强调有限顺序</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8065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graphicFrame>
        <p:nvGraphicFramePr>
          <p:cNvPr id="5" name="表格 4"/>
          <p:cNvGraphicFramePr>
            <a:graphicFrameLocks noGrp="1"/>
          </p:cNvGraphicFramePr>
          <p:nvPr>
            <p:extLst/>
          </p:nvPr>
        </p:nvGraphicFramePr>
        <p:xfrm>
          <a:off x="179512" y="188640"/>
          <a:ext cx="8496944" cy="384043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84043">
                <a:tc>
                  <a:txBody>
                    <a:bodyPr/>
                    <a:lstStyle/>
                    <a:p>
                      <a:endParaRPr lang="zh-CN" altLang="en-US" dirty="0"/>
                    </a:p>
                  </a:txBody>
                  <a:tcPr/>
                </a:tc>
                <a:tc>
                  <a:txBody>
                    <a:bodyPr/>
                    <a:lstStyle/>
                    <a:p>
                      <a:r>
                        <a:rPr lang="en-US" altLang="zh-CN" dirty="0"/>
                        <a:t>content</a:t>
                      </a:r>
                      <a:endParaRPr lang="zh-CN" altLang="en-US" dirty="0"/>
                    </a:p>
                  </a:txBody>
                  <a:tcPr/>
                </a:tc>
                <a:extLst>
                  <a:ext uri="{0D108BD9-81ED-4DB2-BD59-A6C34878D82A}">
                    <a16:rowId xmlns:a16="http://schemas.microsoft.com/office/drawing/2014/main" val="10000"/>
                  </a:ext>
                </a:extLst>
              </a:tr>
              <a:tr h="384043">
                <a:tc>
                  <a:txBody>
                    <a:bodyPr/>
                    <a:lstStyle/>
                    <a:p>
                      <a:r>
                        <a:rPr lang="zh-CN" altLang="en-US" dirty="0"/>
                        <a:t>基本数据类型转换</a:t>
                      </a:r>
                    </a:p>
                  </a:txBody>
                  <a:tcPr/>
                </a:tc>
                <a:tc>
                  <a:txBody>
                    <a:bodyPr/>
                    <a:lstStyle/>
                    <a:p>
                      <a:r>
                        <a:rPr lang="zh-CN" altLang="en-US" dirty="0"/>
                        <a:t>大范围到小范围的强制转换</a:t>
                      </a:r>
                    </a:p>
                  </a:txBody>
                  <a:tcPr/>
                </a:tc>
                <a:extLst>
                  <a:ext uri="{0D108BD9-81ED-4DB2-BD59-A6C34878D82A}">
                    <a16:rowId xmlns:a16="http://schemas.microsoft.com/office/drawing/2014/main" val="10001"/>
                  </a:ext>
                </a:extLst>
              </a:tr>
              <a:tr h="384043">
                <a:tc>
                  <a:txBody>
                    <a:bodyPr/>
                    <a:lstStyle/>
                    <a:p>
                      <a:r>
                        <a:rPr lang="zh-CN" altLang="en-US" dirty="0"/>
                        <a:t>注释</a:t>
                      </a:r>
                    </a:p>
                  </a:txBody>
                  <a:tcPr/>
                </a:tc>
                <a:tc>
                  <a:txBody>
                    <a:bodyPr/>
                    <a:lstStyle/>
                    <a:p>
                      <a:r>
                        <a:rPr lang="zh-CN" altLang="en-US" dirty="0"/>
                        <a:t>单行，多行，文档</a:t>
                      </a:r>
                    </a:p>
                  </a:txBody>
                  <a:tcPr/>
                </a:tc>
                <a:extLst>
                  <a:ext uri="{0D108BD9-81ED-4DB2-BD59-A6C34878D82A}">
                    <a16:rowId xmlns:a16="http://schemas.microsoft.com/office/drawing/2014/main" val="10002"/>
                  </a:ext>
                </a:extLst>
              </a:tr>
              <a:tr h="384043">
                <a:tc>
                  <a:txBody>
                    <a:bodyPr/>
                    <a:lstStyle/>
                    <a:p>
                      <a:r>
                        <a:rPr lang="en-US" altLang="zh-CN" dirty="0"/>
                        <a:t>If then else</a:t>
                      </a:r>
                      <a:endParaRPr lang="zh-CN" altLang="en-US" dirty="0"/>
                    </a:p>
                  </a:txBody>
                  <a:tcPr/>
                </a:tc>
                <a:tc>
                  <a:txBody>
                    <a:bodyPr/>
                    <a:lstStyle/>
                    <a:p>
                      <a:r>
                        <a:rPr lang="zh-CN" altLang="en-US" dirty="0"/>
                        <a:t>表达式值与执行的代码块</a:t>
                      </a:r>
                    </a:p>
                  </a:txBody>
                  <a:tcPr/>
                </a:tc>
                <a:extLst>
                  <a:ext uri="{0D108BD9-81ED-4DB2-BD59-A6C34878D82A}">
                    <a16:rowId xmlns:a16="http://schemas.microsoft.com/office/drawing/2014/main" val="10003"/>
                  </a:ext>
                </a:extLst>
              </a:tr>
              <a:tr h="384043">
                <a:tc>
                  <a:txBody>
                    <a:bodyPr/>
                    <a:lstStyle/>
                    <a:p>
                      <a:r>
                        <a:rPr lang="en-US" altLang="zh-CN" dirty="0"/>
                        <a:t>switch</a:t>
                      </a:r>
                      <a:endParaRPr lang="zh-CN" altLang="en-US" dirty="0"/>
                    </a:p>
                  </a:txBody>
                  <a:tcPr/>
                </a:tc>
                <a:tc>
                  <a:txBody>
                    <a:bodyPr/>
                    <a:lstStyle/>
                    <a:p>
                      <a:r>
                        <a:rPr lang="zh-CN" altLang="en-US" dirty="0"/>
                        <a:t>支持的类型，支持字符串，固定项，</a:t>
                      </a:r>
                      <a:r>
                        <a:rPr lang="en-US" altLang="zh-CN" dirty="0"/>
                        <a:t>break</a:t>
                      </a:r>
                      <a:r>
                        <a:rPr lang="zh-CN" altLang="en-US" dirty="0"/>
                        <a:t>，适应场景</a:t>
                      </a:r>
                    </a:p>
                  </a:txBody>
                  <a:tcPr/>
                </a:tc>
                <a:extLst>
                  <a:ext uri="{0D108BD9-81ED-4DB2-BD59-A6C34878D82A}">
                    <a16:rowId xmlns:a16="http://schemas.microsoft.com/office/drawing/2014/main" val="10004"/>
                  </a:ext>
                </a:extLst>
              </a:tr>
              <a:tr h="384043">
                <a:tc>
                  <a:txBody>
                    <a:bodyPr/>
                    <a:lstStyle/>
                    <a:p>
                      <a:r>
                        <a:rPr lang="en-US" altLang="zh-CN" dirty="0"/>
                        <a:t>While</a:t>
                      </a:r>
                      <a:endParaRPr lang="zh-CN" altLang="en-US" dirty="0"/>
                    </a:p>
                  </a:txBody>
                  <a:tcPr/>
                </a:tc>
                <a:tc>
                  <a:txBody>
                    <a:bodyPr/>
                    <a:lstStyle/>
                    <a:p>
                      <a:r>
                        <a:rPr lang="zh-CN" altLang="en-US" dirty="0"/>
                        <a:t>表达式</a:t>
                      </a:r>
                    </a:p>
                  </a:txBody>
                  <a:tcPr/>
                </a:tc>
                <a:extLst>
                  <a:ext uri="{0D108BD9-81ED-4DB2-BD59-A6C34878D82A}">
                    <a16:rowId xmlns:a16="http://schemas.microsoft.com/office/drawing/2014/main" val="10005"/>
                  </a:ext>
                </a:extLst>
              </a:tr>
              <a:tr h="384043">
                <a:tc>
                  <a:txBody>
                    <a:bodyPr/>
                    <a:lstStyle/>
                    <a:p>
                      <a:r>
                        <a:rPr lang="en-US" altLang="zh-CN" dirty="0"/>
                        <a:t>For</a:t>
                      </a:r>
                      <a:endParaRPr lang="zh-CN" altLang="en-US" dirty="0"/>
                    </a:p>
                  </a:txBody>
                  <a:tcPr/>
                </a:tc>
                <a:tc>
                  <a:txBody>
                    <a:bodyPr/>
                    <a:lstStyle/>
                    <a:p>
                      <a:r>
                        <a:rPr lang="zh-CN" altLang="en-US" dirty="0"/>
                        <a:t>声明方法，循环的过程</a:t>
                      </a:r>
                    </a:p>
                  </a:txBody>
                  <a:tcPr/>
                </a:tc>
                <a:extLst>
                  <a:ext uri="{0D108BD9-81ED-4DB2-BD59-A6C34878D82A}">
                    <a16:rowId xmlns:a16="http://schemas.microsoft.com/office/drawing/2014/main" val="10006"/>
                  </a:ext>
                </a:extLst>
              </a:tr>
              <a:tr h="384043">
                <a:tc>
                  <a:txBody>
                    <a:bodyPr/>
                    <a:lstStyle/>
                    <a:p>
                      <a:r>
                        <a:rPr lang="en-US" altLang="zh-CN" dirty="0" err="1"/>
                        <a:t>foreach</a:t>
                      </a:r>
                      <a:endParaRPr lang="zh-CN" altLang="en-US" dirty="0"/>
                    </a:p>
                  </a:txBody>
                  <a:tcPr/>
                </a:tc>
                <a:tc>
                  <a:txBody>
                    <a:bodyPr/>
                    <a:lstStyle/>
                    <a:p>
                      <a:r>
                        <a:rPr lang="zh-CN" altLang="en-US" dirty="0"/>
                        <a:t>适应场景，优缺点</a:t>
                      </a:r>
                    </a:p>
                  </a:txBody>
                  <a:tcPr/>
                </a:tc>
                <a:extLst>
                  <a:ext uri="{0D108BD9-81ED-4DB2-BD59-A6C34878D82A}">
                    <a16:rowId xmlns:a16="http://schemas.microsoft.com/office/drawing/2014/main" val="10007"/>
                  </a:ext>
                </a:extLst>
              </a:tr>
              <a:tr h="384043">
                <a:tc>
                  <a:txBody>
                    <a:bodyPr/>
                    <a:lstStyle/>
                    <a:p>
                      <a:r>
                        <a:rPr lang="en-US" altLang="zh-CN" dirty="0"/>
                        <a:t>Break</a:t>
                      </a:r>
                      <a:endParaRPr lang="zh-CN" altLang="en-US" dirty="0"/>
                    </a:p>
                  </a:txBody>
                  <a:tcPr/>
                </a:tc>
                <a:tc>
                  <a:txBody>
                    <a:bodyPr/>
                    <a:lstStyle/>
                    <a:p>
                      <a:r>
                        <a:rPr lang="zh-CN" altLang="en-US" dirty="0"/>
                        <a:t>终止的范围</a:t>
                      </a:r>
                    </a:p>
                  </a:txBody>
                  <a:tcPr/>
                </a:tc>
                <a:extLst>
                  <a:ext uri="{0D108BD9-81ED-4DB2-BD59-A6C34878D82A}">
                    <a16:rowId xmlns:a16="http://schemas.microsoft.com/office/drawing/2014/main" val="10008"/>
                  </a:ext>
                </a:extLst>
              </a:tr>
              <a:tr h="384043">
                <a:tc>
                  <a:txBody>
                    <a:bodyPr/>
                    <a:lstStyle/>
                    <a:p>
                      <a:r>
                        <a:rPr lang="en-US" altLang="zh-CN" dirty="0"/>
                        <a:t>Return</a:t>
                      </a:r>
                      <a:endParaRPr lang="zh-CN" altLang="en-US" dirty="0"/>
                    </a:p>
                  </a:txBody>
                  <a:tcPr/>
                </a:tc>
                <a:tc>
                  <a:txBody>
                    <a:bodyPr/>
                    <a:lstStyle/>
                    <a:p>
                      <a:r>
                        <a:rPr lang="zh-CN" altLang="en-US" dirty="0"/>
                        <a:t>方法的退出，有</a:t>
                      </a:r>
                      <a:r>
                        <a:rPr lang="en-US" altLang="zh-CN" dirty="0"/>
                        <a:t>/</a:t>
                      </a:r>
                      <a:r>
                        <a:rPr lang="zh-CN" altLang="en-US" dirty="0"/>
                        <a:t>无返回值的声明</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6493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if-then-else Statement</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b="1" dirty="0">
                <a:solidFill>
                  <a:srgbClr val="FF0000"/>
                </a:solidFill>
              </a:rPr>
              <a:t>if-then</a:t>
            </a:r>
            <a:r>
              <a:rPr lang="en-US" altLang="zh-CN" dirty="0"/>
              <a:t> statement is the most basic of all the control flow statements. It tells your program to execute a certain section of code only if a particular test evaluates to true. </a:t>
            </a:r>
          </a:p>
          <a:p>
            <a:r>
              <a:rPr lang="en-US" altLang="zh-CN" dirty="0"/>
              <a:t>The </a:t>
            </a:r>
            <a:r>
              <a:rPr lang="en-US" altLang="zh-CN" b="1" dirty="0">
                <a:solidFill>
                  <a:srgbClr val="FF0000"/>
                </a:solidFill>
              </a:rPr>
              <a:t>if-then-else</a:t>
            </a:r>
            <a:r>
              <a:rPr lang="en-US" altLang="zh-CN" dirty="0"/>
              <a:t> statement provides a secondary path of execution when an "if" clause evaluates to false</a:t>
            </a:r>
          </a:p>
          <a:p>
            <a:endParaRPr lang="en-US" altLang="zh-CN" dirty="0"/>
          </a:p>
          <a:p>
            <a:endParaRPr lang="en-US" altLang="zh-CN" dirty="0"/>
          </a:p>
          <a:p>
            <a:endParaRPr lang="en-US" altLang="zh-CN" dirty="0"/>
          </a:p>
          <a:p>
            <a:endParaRPr lang="en-US" altLang="zh-CN" dirty="0"/>
          </a:p>
          <a:p>
            <a:r>
              <a:rPr lang="zh-CN" altLang="en-US" dirty="0"/>
              <a:t>当</a:t>
            </a:r>
            <a:r>
              <a:rPr lang="en-US" altLang="zh-CN" dirty="0"/>
              <a:t>if</a:t>
            </a:r>
            <a:r>
              <a:rPr lang="zh-CN" altLang="en-US" dirty="0"/>
              <a:t>表达式结果为</a:t>
            </a:r>
            <a:r>
              <a:rPr lang="en-US" altLang="zh-CN" dirty="0"/>
              <a:t>true</a:t>
            </a:r>
            <a:r>
              <a:rPr lang="zh-CN" altLang="en-US" dirty="0"/>
              <a:t>时，执行</a:t>
            </a:r>
            <a:r>
              <a:rPr lang="en-US" altLang="zh-CN" dirty="0"/>
              <a:t>then</a:t>
            </a:r>
            <a:r>
              <a:rPr lang="zh-CN" altLang="en-US" dirty="0"/>
              <a:t>代码块；结果为</a:t>
            </a:r>
            <a:r>
              <a:rPr lang="en-US" altLang="zh-CN" dirty="0"/>
              <a:t>false</a:t>
            </a:r>
            <a:r>
              <a:rPr lang="zh-CN" altLang="en-US" dirty="0"/>
              <a:t>时，执行</a:t>
            </a:r>
            <a:r>
              <a:rPr lang="en-US" altLang="zh-CN" dirty="0"/>
              <a:t>else</a:t>
            </a:r>
            <a:r>
              <a:rPr lang="zh-CN" altLang="en-US" dirty="0"/>
              <a:t>代码块</a:t>
            </a: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
        <p:nvSpPr>
          <p:cNvPr id="6" name="TextBox 5"/>
          <p:cNvSpPr txBox="1"/>
          <p:nvPr/>
        </p:nvSpPr>
        <p:spPr>
          <a:xfrm>
            <a:off x="3563887" y="3645024"/>
            <a:ext cx="1455463" cy="1323439"/>
          </a:xfrm>
          <a:prstGeom prst="rect">
            <a:avLst/>
          </a:prstGeom>
          <a:noFill/>
        </p:spPr>
        <p:txBody>
          <a:bodyPr wrap="none" rtlCol="0">
            <a:spAutoFit/>
          </a:bodyPr>
          <a:lstStyle/>
          <a:p>
            <a:r>
              <a:rPr lang="en-US" altLang="zh-CN" sz="1600" b="1" dirty="0">
                <a:solidFill>
                  <a:srgbClr val="FF0000"/>
                </a:solidFill>
              </a:rPr>
              <a:t>If(</a:t>
            </a:r>
            <a:r>
              <a:rPr lang="zh-CN" altLang="en-US" sz="1600" b="1" dirty="0">
                <a:solidFill>
                  <a:srgbClr val="FF0000"/>
                </a:solidFill>
              </a:rPr>
              <a:t>表达式</a:t>
            </a:r>
            <a:r>
              <a:rPr lang="en-US" altLang="zh-CN" sz="1600" b="1" dirty="0">
                <a:solidFill>
                  <a:srgbClr val="FF0000"/>
                </a:solidFill>
              </a:rPr>
              <a:t>) {</a:t>
            </a:r>
          </a:p>
          <a:p>
            <a:r>
              <a:rPr lang="en-US" altLang="zh-CN" sz="1600" b="1" dirty="0">
                <a:solidFill>
                  <a:srgbClr val="FF0000"/>
                </a:solidFill>
              </a:rPr>
              <a:t>    then</a:t>
            </a:r>
            <a:r>
              <a:rPr lang="zh-CN" altLang="en-US" sz="1600" b="1" dirty="0">
                <a:solidFill>
                  <a:srgbClr val="FF0000"/>
                </a:solidFill>
              </a:rPr>
              <a:t>代码块</a:t>
            </a:r>
            <a:endParaRPr lang="en-US" altLang="zh-CN" sz="1600" b="1" dirty="0">
              <a:solidFill>
                <a:srgbClr val="FF0000"/>
              </a:solidFill>
            </a:endParaRPr>
          </a:p>
          <a:p>
            <a:r>
              <a:rPr lang="en-US" altLang="zh-CN" sz="1600" b="1" dirty="0">
                <a:solidFill>
                  <a:srgbClr val="FF0000"/>
                </a:solidFill>
              </a:rPr>
              <a:t>} else {</a:t>
            </a:r>
          </a:p>
          <a:p>
            <a:r>
              <a:rPr lang="en-US" altLang="zh-CN" sz="1600" b="1" dirty="0">
                <a:solidFill>
                  <a:srgbClr val="FF0000"/>
                </a:solidFill>
              </a:rPr>
              <a:t>    else</a:t>
            </a:r>
            <a:r>
              <a:rPr lang="zh-CN" altLang="en-US" sz="1600" b="1" dirty="0">
                <a:solidFill>
                  <a:srgbClr val="FF0000"/>
                </a:solidFill>
              </a:rPr>
              <a:t>代码块</a:t>
            </a:r>
            <a:endParaRPr lang="en-US" altLang="zh-CN" sz="1600" b="1" dirty="0">
              <a:solidFill>
                <a:srgbClr val="FF0000"/>
              </a:solidFill>
            </a:endParaRPr>
          </a:p>
          <a:p>
            <a:r>
              <a:rPr lang="en-US" altLang="zh-CN" sz="1600" b="1" dirty="0">
                <a:solidFill>
                  <a:srgbClr val="FF0000"/>
                </a:solidFill>
              </a:rPr>
              <a:t>}</a:t>
            </a:r>
          </a:p>
        </p:txBody>
      </p:sp>
    </p:spTree>
    <p:extLst>
      <p:ext uri="{BB962C8B-B14F-4D97-AF65-F5344CB8AC3E}">
        <p14:creationId xmlns:p14="http://schemas.microsoft.com/office/powerpoint/2010/main" val="347982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r>
              <a:rPr lang="en-US" altLang="zh-CN" dirty="0"/>
              <a:t>CC</a:t>
            </a:r>
            <a:r>
              <a:rPr lang="zh-CN" altLang="en-US" dirty="0"/>
              <a:t>：</a:t>
            </a:r>
            <a:r>
              <a:rPr lang="en-US" altLang="zh-CN" dirty="0"/>
              <a:t>if</a:t>
            </a:r>
            <a:r>
              <a:rPr lang="zh-CN" altLang="en-US" dirty="0"/>
              <a:t>语句代码块必须显式使用大括号。使用大括号声明代码块可以使代码结构清晰</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 y="188640"/>
            <a:ext cx="411480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87087"/>
            <a:ext cx="41148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35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switch Statement</a:t>
            </a:r>
            <a:endParaRPr lang="zh-CN" altLang="en-US" dirty="0"/>
          </a:p>
        </p:txBody>
      </p:sp>
      <p:sp>
        <p:nvSpPr>
          <p:cNvPr id="3" name="内容占位符 2"/>
          <p:cNvSpPr>
            <a:spLocks noGrp="1"/>
          </p:cNvSpPr>
          <p:nvPr>
            <p:ph idx="1"/>
          </p:nvPr>
        </p:nvSpPr>
        <p:spPr/>
        <p:txBody>
          <a:bodyPr/>
          <a:lstStyle/>
          <a:p>
            <a:r>
              <a:rPr lang="en-US" altLang="zh-CN" dirty="0"/>
              <a:t>The switch statement can have a number of possible execution paths. A switch works with the </a:t>
            </a:r>
            <a:r>
              <a:rPr lang="en-US" altLang="zh-CN" b="1" dirty="0">
                <a:solidFill>
                  <a:srgbClr val="FF0000"/>
                </a:solidFill>
              </a:rPr>
              <a:t>byte, short, char, and </a:t>
            </a:r>
            <a:r>
              <a:rPr lang="en-US" altLang="zh-CN" b="1" dirty="0" err="1">
                <a:solidFill>
                  <a:srgbClr val="FF0000"/>
                </a:solidFill>
              </a:rPr>
              <a:t>int</a:t>
            </a:r>
            <a:r>
              <a:rPr lang="en-US" altLang="zh-CN" b="1" dirty="0">
                <a:solidFill>
                  <a:srgbClr val="FF0000"/>
                </a:solidFill>
              </a:rPr>
              <a:t> </a:t>
            </a:r>
            <a:r>
              <a:rPr lang="en-US" altLang="zh-CN" dirty="0"/>
              <a:t>primitive data types. It also works with </a:t>
            </a:r>
            <a:r>
              <a:rPr lang="en-US" altLang="zh-CN" b="1" dirty="0">
                <a:solidFill>
                  <a:srgbClr val="FF0000"/>
                </a:solidFill>
              </a:rPr>
              <a:t>enumerated</a:t>
            </a:r>
            <a:r>
              <a:rPr lang="en-US" altLang="zh-CN" dirty="0"/>
              <a:t> types, the </a:t>
            </a:r>
            <a:r>
              <a:rPr lang="en-US" altLang="zh-CN" b="1" dirty="0">
                <a:solidFill>
                  <a:srgbClr val="FF0000"/>
                </a:solidFill>
              </a:rPr>
              <a:t>String</a:t>
            </a:r>
            <a:r>
              <a:rPr lang="en-US" altLang="zh-CN" dirty="0">
                <a:solidFill>
                  <a:srgbClr val="FF0000"/>
                </a:solidFill>
              </a:rPr>
              <a:t> </a:t>
            </a:r>
            <a:r>
              <a:rPr lang="en-US" altLang="zh-CN" dirty="0"/>
              <a:t>class.</a:t>
            </a:r>
          </a:p>
          <a:p>
            <a:r>
              <a:rPr lang="en-US" altLang="zh-CN" dirty="0"/>
              <a:t>A statement in the switch block can be labeled with one or more </a:t>
            </a:r>
            <a:r>
              <a:rPr lang="en-US" altLang="zh-CN" b="1" dirty="0">
                <a:solidFill>
                  <a:srgbClr val="FF0000"/>
                </a:solidFill>
              </a:rPr>
              <a:t>case or default</a:t>
            </a:r>
            <a:r>
              <a:rPr lang="en-US" altLang="zh-CN" dirty="0"/>
              <a:t> labels. The switch statement evaluates its expression, then executes all statements that follow the matching case label.</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Tree>
    <p:extLst>
      <p:ext uri="{BB962C8B-B14F-4D97-AF65-F5344CB8AC3E}">
        <p14:creationId xmlns:p14="http://schemas.microsoft.com/office/powerpoint/2010/main" val="52882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4624"/>
            <a:ext cx="4824536" cy="6711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11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b="1" dirty="0">
                <a:solidFill>
                  <a:srgbClr val="FF0000"/>
                </a:solidFill>
              </a:rPr>
              <a:t>All statements after the matching case label are executed in sequence</a:t>
            </a:r>
            <a:r>
              <a:rPr lang="en-US" altLang="zh-CN" dirty="0"/>
              <a:t>, regardless of the expression of subsequent case labels, until a </a:t>
            </a:r>
            <a:r>
              <a:rPr lang="en-US" altLang="zh-CN" b="1" dirty="0">
                <a:solidFill>
                  <a:srgbClr val="FF0000"/>
                </a:solidFill>
              </a:rPr>
              <a:t>break</a:t>
            </a:r>
            <a:r>
              <a:rPr lang="en-US" altLang="zh-CN" dirty="0"/>
              <a:t> statement is encountered.</a:t>
            </a:r>
          </a:p>
          <a:p>
            <a:r>
              <a:rPr lang="en-US" altLang="zh-CN" dirty="0"/>
              <a:t>Switch</a:t>
            </a:r>
            <a:r>
              <a:rPr lang="zh-CN" altLang="en-US" dirty="0"/>
              <a:t>支持整数</a:t>
            </a:r>
            <a:r>
              <a:rPr lang="en-US" altLang="zh-CN" dirty="0"/>
              <a:t>/</a:t>
            </a:r>
            <a:r>
              <a:rPr lang="zh-CN" altLang="en-US" dirty="0"/>
              <a:t>枚举</a:t>
            </a:r>
            <a:r>
              <a:rPr lang="en-US" altLang="zh-CN" dirty="0"/>
              <a:t>/</a:t>
            </a:r>
            <a:r>
              <a:rPr lang="zh-CN" altLang="en-US" dirty="0"/>
              <a:t>字符串作为表达式；当匹配</a:t>
            </a:r>
            <a:r>
              <a:rPr lang="en-US" altLang="zh-CN" dirty="0"/>
              <a:t>case</a:t>
            </a:r>
            <a:r>
              <a:rPr lang="zh-CN" altLang="en-US" dirty="0"/>
              <a:t>中表达式时，执行相应代码块；并顺次执行之后的</a:t>
            </a:r>
            <a:r>
              <a:rPr lang="zh-CN" altLang="en-US" dirty="0">
                <a:solidFill>
                  <a:srgbClr val="FF0000"/>
                </a:solidFill>
              </a:rPr>
              <a:t>全部分支</a:t>
            </a:r>
            <a:r>
              <a:rPr lang="zh-CN" altLang="en-US" dirty="0"/>
              <a:t>直到</a:t>
            </a:r>
            <a:r>
              <a:rPr lang="en-US" altLang="zh-CN" dirty="0"/>
              <a:t>break</a:t>
            </a:r>
            <a:r>
              <a:rPr lang="zh-CN" altLang="en-US" dirty="0"/>
              <a:t>语句。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381952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365104"/>
            <a:ext cx="15811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016017" y="3212976"/>
            <a:ext cx="2401876" cy="1077218"/>
          </a:xfrm>
          <a:prstGeom prst="rect">
            <a:avLst/>
          </a:prstGeom>
          <a:noFill/>
        </p:spPr>
        <p:txBody>
          <a:bodyPr wrap="none" rtlCol="0">
            <a:spAutoFit/>
          </a:bodyPr>
          <a:lstStyle/>
          <a:p>
            <a:r>
              <a:rPr lang="zh-CN" altLang="en-US" sz="1600" b="1" dirty="0">
                <a:solidFill>
                  <a:srgbClr val="FF0000"/>
                </a:solidFill>
              </a:rPr>
              <a:t>从匹配的</a:t>
            </a:r>
            <a:r>
              <a:rPr lang="en-US" altLang="zh-CN" sz="1600" b="1" dirty="0">
                <a:solidFill>
                  <a:srgbClr val="FF0000"/>
                </a:solidFill>
              </a:rPr>
              <a:t>case</a:t>
            </a:r>
            <a:r>
              <a:rPr lang="zh-CN" altLang="en-US" sz="1600" b="1" dirty="0">
                <a:solidFill>
                  <a:srgbClr val="FF0000"/>
                </a:solidFill>
              </a:rPr>
              <a:t>执行</a:t>
            </a:r>
            <a:endParaRPr lang="en-US" altLang="zh-CN" sz="1600" b="1" dirty="0">
              <a:solidFill>
                <a:srgbClr val="FF0000"/>
              </a:solidFill>
            </a:endParaRPr>
          </a:p>
          <a:p>
            <a:r>
              <a:rPr lang="zh-CN" altLang="en-US" sz="1600" b="1" dirty="0">
                <a:solidFill>
                  <a:srgbClr val="FF0000"/>
                </a:solidFill>
              </a:rPr>
              <a:t>如果</a:t>
            </a:r>
            <a:r>
              <a:rPr lang="en-US" altLang="zh-CN" sz="1600" b="1" dirty="0">
                <a:solidFill>
                  <a:srgbClr val="FF0000"/>
                </a:solidFill>
              </a:rPr>
              <a:t>case</a:t>
            </a:r>
            <a:r>
              <a:rPr lang="zh-CN" altLang="en-US" sz="1600" b="1" dirty="0">
                <a:solidFill>
                  <a:srgbClr val="FF0000"/>
                </a:solidFill>
              </a:rPr>
              <a:t>没有</a:t>
            </a:r>
            <a:r>
              <a:rPr lang="en-US" altLang="zh-CN" sz="1600" b="1" dirty="0">
                <a:solidFill>
                  <a:srgbClr val="FF0000"/>
                </a:solidFill>
              </a:rPr>
              <a:t>break</a:t>
            </a:r>
          </a:p>
          <a:p>
            <a:r>
              <a:rPr lang="zh-CN" altLang="en-US" sz="1600" b="1" dirty="0">
                <a:solidFill>
                  <a:srgbClr val="FF0000"/>
                </a:solidFill>
              </a:rPr>
              <a:t>则继续执行下一个</a:t>
            </a:r>
            <a:r>
              <a:rPr lang="en-US" altLang="zh-CN" sz="1600" b="1" dirty="0">
                <a:solidFill>
                  <a:srgbClr val="FF0000"/>
                </a:solidFill>
              </a:rPr>
              <a:t>case</a:t>
            </a:r>
          </a:p>
          <a:p>
            <a:r>
              <a:rPr lang="zh-CN" altLang="en-US" sz="1600" b="1" dirty="0">
                <a:solidFill>
                  <a:srgbClr val="FF0000"/>
                </a:solidFill>
              </a:rPr>
              <a:t>直到</a:t>
            </a:r>
            <a:r>
              <a:rPr lang="en-US" altLang="zh-CN" sz="1600" b="1" dirty="0">
                <a:solidFill>
                  <a:srgbClr val="FF0000"/>
                </a:solidFill>
              </a:rPr>
              <a:t>break</a:t>
            </a:r>
            <a:r>
              <a:rPr lang="zh-CN" altLang="en-US" sz="1600" b="1" dirty="0">
                <a:solidFill>
                  <a:srgbClr val="FF0000"/>
                </a:solidFill>
              </a:rPr>
              <a:t>或</a:t>
            </a:r>
            <a:r>
              <a:rPr lang="en-US" altLang="zh-CN" sz="1600" b="1" dirty="0">
                <a:solidFill>
                  <a:srgbClr val="FF0000"/>
                </a:solidFill>
              </a:rPr>
              <a:t>switch</a:t>
            </a:r>
            <a:r>
              <a:rPr lang="zh-CN" altLang="en-US" sz="1600" b="1" dirty="0">
                <a:solidFill>
                  <a:srgbClr val="FF0000"/>
                </a:solidFill>
              </a:rPr>
              <a:t>结束</a:t>
            </a:r>
          </a:p>
        </p:txBody>
      </p:sp>
    </p:spTree>
    <p:extLst>
      <p:ext uri="{BB962C8B-B14F-4D97-AF65-F5344CB8AC3E}">
        <p14:creationId xmlns:p14="http://schemas.microsoft.com/office/powerpoint/2010/main" val="168035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1964"/>
            <a:ext cx="607695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57200" y="116632"/>
            <a:ext cx="8229600" cy="6207968"/>
          </a:xfrm>
        </p:spPr>
        <p:txBody>
          <a:bodyPr/>
          <a:lstStyle/>
          <a:p>
            <a:r>
              <a:rPr lang="en-US" altLang="zh-CN" dirty="0"/>
              <a:t>You can use a </a:t>
            </a:r>
            <a:r>
              <a:rPr lang="en-US" altLang="zh-CN" b="1" dirty="0">
                <a:solidFill>
                  <a:srgbClr val="FF0000"/>
                </a:solidFill>
              </a:rPr>
              <a:t>String</a:t>
            </a:r>
            <a:r>
              <a:rPr lang="en-US" altLang="zh-CN" dirty="0"/>
              <a:t> object in the switch statement's expression.</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98" y="3501008"/>
            <a:ext cx="26670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4499992" y="5229200"/>
            <a:ext cx="2018630" cy="830997"/>
          </a:xfrm>
          <a:prstGeom prst="rect">
            <a:avLst/>
          </a:prstGeom>
          <a:noFill/>
        </p:spPr>
        <p:txBody>
          <a:bodyPr wrap="none" rtlCol="0">
            <a:spAutoFit/>
          </a:bodyPr>
          <a:lstStyle/>
          <a:p>
            <a:r>
              <a:rPr lang="zh-CN" altLang="en-US" sz="1600" b="1" dirty="0">
                <a:solidFill>
                  <a:srgbClr val="FF0000"/>
                </a:solidFill>
              </a:rPr>
              <a:t>基于具体需求决定</a:t>
            </a:r>
            <a:endParaRPr lang="en-US" altLang="zh-CN" sz="1600" b="1" dirty="0">
              <a:solidFill>
                <a:srgbClr val="FF0000"/>
              </a:solidFill>
            </a:endParaRPr>
          </a:p>
          <a:p>
            <a:r>
              <a:rPr lang="zh-CN" altLang="en-US" sz="1600" b="1" dirty="0">
                <a:solidFill>
                  <a:srgbClr val="FF0000"/>
                </a:solidFill>
              </a:rPr>
              <a:t>是否需要</a:t>
            </a:r>
            <a:r>
              <a:rPr lang="en-US" altLang="zh-CN" sz="1600" b="1" dirty="0">
                <a:solidFill>
                  <a:srgbClr val="FF0000"/>
                </a:solidFill>
              </a:rPr>
              <a:t>default</a:t>
            </a:r>
          </a:p>
          <a:p>
            <a:r>
              <a:rPr lang="en-US" altLang="zh-CN" sz="1600" b="1" dirty="0">
                <a:solidFill>
                  <a:srgbClr val="FF0000"/>
                </a:solidFill>
              </a:rPr>
              <a:t>Case</a:t>
            </a:r>
            <a:r>
              <a:rPr lang="zh-CN" altLang="en-US" sz="1600" b="1" dirty="0">
                <a:solidFill>
                  <a:srgbClr val="FF0000"/>
                </a:solidFill>
              </a:rPr>
              <a:t>是否需要</a:t>
            </a:r>
            <a:r>
              <a:rPr lang="en-US" altLang="zh-CN" sz="1600" b="1" dirty="0">
                <a:solidFill>
                  <a:srgbClr val="FF0000"/>
                </a:solidFill>
              </a:rPr>
              <a:t>break</a:t>
            </a:r>
          </a:p>
        </p:txBody>
      </p:sp>
      <p:sp>
        <p:nvSpPr>
          <p:cNvPr id="23" name="TextBox 22"/>
          <p:cNvSpPr txBox="1"/>
          <p:nvPr/>
        </p:nvSpPr>
        <p:spPr>
          <a:xfrm>
            <a:off x="4618871" y="2854089"/>
            <a:ext cx="1899751" cy="338554"/>
          </a:xfrm>
          <a:prstGeom prst="rect">
            <a:avLst/>
          </a:prstGeom>
          <a:noFill/>
        </p:spPr>
        <p:txBody>
          <a:bodyPr wrap="none" rtlCol="0">
            <a:spAutoFit/>
          </a:bodyPr>
          <a:lstStyle/>
          <a:p>
            <a:r>
              <a:rPr lang="en-US" altLang="zh-CN" sz="1600" b="1" dirty="0">
                <a:solidFill>
                  <a:srgbClr val="FF0000"/>
                </a:solidFill>
              </a:rPr>
              <a:t>session = Autumn</a:t>
            </a:r>
            <a:endParaRPr lang="zh-CN" altLang="en-US" sz="1600" b="1" dirty="0">
              <a:solidFill>
                <a:srgbClr val="FF0000"/>
              </a:solidFill>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448" y="1925044"/>
            <a:ext cx="24765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649062" y="1085360"/>
            <a:ext cx="2459328" cy="830997"/>
          </a:xfrm>
          <a:prstGeom prst="rect">
            <a:avLst/>
          </a:prstGeom>
          <a:noFill/>
        </p:spPr>
        <p:txBody>
          <a:bodyPr wrap="none" rtlCol="0">
            <a:spAutoFit/>
          </a:bodyPr>
          <a:lstStyle/>
          <a:p>
            <a:r>
              <a:rPr lang="zh-CN" altLang="en-US" sz="1600" b="1" dirty="0">
                <a:solidFill>
                  <a:srgbClr val="FF0000"/>
                </a:solidFill>
              </a:rPr>
              <a:t>当执行本</a:t>
            </a:r>
            <a:r>
              <a:rPr lang="en-US" altLang="zh-CN" sz="1600" b="1" dirty="0">
                <a:solidFill>
                  <a:srgbClr val="FF0000"/>
                </a:solidFill>
              </a:rPr>
              <a:t>case</a:t>
            </a:r>
            <a:r>
              <a:rPr lang="zh-CN" altLang="en-US" sz="1600" b="1" dirty="0">
                <a:solidFill>
                  <a:srgbClr val="FF0000"/>
                </a:solidFill>
              </a:rPr>
              <a:t>时</a:t>
            </a:r>
            <a:endParaRPr lang="en-US" altLang="zh-CN" sz="1600" b="1" dirty="0">
              <a:solidFill>
                <a:srgbClr val="FF0000"/>
              </a:solidFill>
            </a:endParaRPr>
          </a:p>
          <a:p>
            <a:r>
              <a:rPr lang="zh-CN" altLang="en-US" sz="1600" b="1" dirty="0">
                <a:solidFill>
                  <a:srgbClr val="FF0000"/>
                </a:solidFill>
              </a:rPr>
              <a:t>需要同时执行下一个</a:t>
            </a:r>
            <a:r>
              <a:rPr lang="en-US" altLang="zh-CN" sz="1600" b="1" dirty="0">
                <a:solidFill>
                  <a:srgbClr val="FF0000"/>
                </a:solidFill>
              </a:rPr>
              <a:t>case</a:t>
            </a:r>
          </a:p>
          <a:p>
            <a:r>
              <a:rPr lang="zh-CN" altLang="en-US" sz="1600" b="1" dirty="0">
                <a:solidFill>
                  <a:srgbClr val="FF0000"/>
                </a:solidFill>
              </a:rPr>
              <a:t>因此，无需</a:t>
            </a:r>
            <a:r>
              <a:rPr lang="en-US" altLang="zh-CN" sz="1600" b="1" dirty="0">
                <a:solidFill>
                  <a:srgbClr val="FF0000"/>
                </a:solidFill>
              </a:rPr>
              <a:t>break</a:t>
            </a:r>
            <a:endParaRPr lang="zh-CN" altLang="en-US" sz="1600" b="1" dirty="0">
              <a:solidFill>
                <a:srgbClr val="FF0000"/>
              </a:solidFill>
            </a:endParaRPr>
          </a:p>
        </p:txBody>
      </p:sp>
      <p:cxnSp>
        <p:nvCxnSpPr>
          <p:cNvPr id="5" name="直接箭头连接符 4"/>
          <p:cNvCxnSpPr/>
          <p:nvPr/>
        </p:nvCxnSpPr>
        <p:spPr>
          <a:xfrm flipH="1">
            <a:off x="1475656" y="1412776"/>
            <a:ext cx="2088232"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6147" idx="1"/>
          </p:cNvCxnSpPr>
          <p:nvPr/>
        </p:nvCxnSpPr>
        <p:spPr>
          <a:xfrm>
            <a:off x="3851920" y="1925044"/>
            <a:ext cx="2469528" cy="3429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6076950" y="2492896"/>
            <a:ext cx="244498" cy="1179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18" idx="1"/>
          </p:cNvCxnSpPr>
          <p:nvPr/>
        </p:nvCxnSpPr>
        <p:spPr>
          <a:xfrm>
            <a:off x="6076950" y="2610844"/>
            <a:ext cx="149248" cy="11092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a:p>
          <a:p>
            <a:endParaRPr lang="en-US" altLang="zh-CN" dirty="0"/>
          </a:p>
          <a:p>
            <a:pPr marL="0" indent="0">
              <a:buNone/>
            </a:pPr>
            <a:endParaRPr lang="en-US" altLang="zh-CN" dirty="0"/>
          </a:p>
          <a:p>
            <a:endParaRPr lang="en-US" altLang="zh-CN" dirty="0"/>
          </a:p>
          <a:p>
            <a:endParaRPr lang="en-US" altLang="zh-CN" dirty="0"/>
          </a:p>
          <a:p>
            <a:r>
              <a:rPr lang="zh-CN" altLang="en-US" dirty="0"/>
              <a:t>基于可读性和</a:t>
            </a:r>
            <a:r>
              <a:rPr lang="zh-CN" altLang="en-US" b="1" dirty="0">
                <a:solidFill>
                  <a:srgbClr val="FF0000"/>
                </a:solidFill>
              </a:rPr>
              <a:t>预执行的表达式</a:t>
            </a:r>
            <a:r>
              <a:rPr lang="zh-CN" altLang="en-US" dirty="0"/>
              <a:t>，选择恰当的决策语句</a:t>
            </a:r>
            <a:endParaRPr lang="en-US" altLang="zh-CN" dirty="0"/>
          </a:p>
          <a:p>
            <a:pPr lvl="1"/>
            <a:r>
              <a:rPr lang="en-US" altLang="zh-CN" dirty="0"/>
              <a:t>If</a:t>
            </a:r>
            <a:r>
              <a:rPr lang="zh-CN" altLang="en-US" dirty="0"/>
              <a:t>，支持基于值</a:t>
            </a:r>
            <a:r>
              <a:rPr lang="en-US" altLang="zh-CN" dirty="0"/>
              <a:t>/</a:t>
            </a:r>
            <a:r>
              <a:rPr lang="zh-CN" altLang="en-US" dirty="0"/>
              <a:t>条件范围</a:t>
            </a:r>
            <a:r>
              <a:rPr lang="en-US" altLang="zh-CN" dirty="0"/>
              <a:t>/</a:t>
            </a:r>
            <a:r>
              <a:rPr lang="zh-CN" altLang="en-US" dirty="0"/>
              <a:t>运算符等的复杂表达式，但表达式结果仅支持</a:t>
            </a:r>
            <a:r>
              <a:rPr lang="en-US" altLang="zh-CN" dirty="0" err="1"/>
              <a:t>boolean</a:t>
            </a:r>
            <a:r>
              <a:rPr lang="zh-CN" altLang="en-US" dirty="0"/>
              <a:t>类型</a:t>
            </a:r>
            <a:endParaRPr lang="en-US" altLang="zh-CN" dirty="0"/>
          </a:p>
          <a:p>
            <a:pPr lvl="1"/>
            <a:r>
              <a:rPr lang="en-US" altLang="zh-CN" dirty="0"/>
              <a:t>Switch</a:t>
            </a:r>
            <a:r>
              <a:rPr lang="zh-CN" altLang="en-US" dirty="0"/>
              <a:t>，支持整数</a:t>
            </a:r>
            <a:r>
              <a:rPr lang="en-US" altLang="zh-CN" dirty="0"/>
              <a:t>/</a:t>
            </a:r>
            <a:r>
              <a:rPr lang="zh-CN" altLang="en-US" dirty="0"/>
              <a:t>枚举</a:t>
            </a:r>
            <a:r>
              <a:rPr lang="en-US" altLang="zh-CN" dirty="0"/>
              <a:t>/</a:t>
            </a:r>
            <a:r>
              <a:rPr lang="zh-CN" altLang="en-US" dirty="0"/>
              <a:t>字符串等多种类型，但分支固定</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5" name="TextBox 4"/>
          <p:cNvSpPr txBox="1"/>
          <p:nvPr/>
        </p:nvSpPr>
        <p:spPr>
          <a:xfrm>
            <a:off x="2267744" y="1916832"/>
            <a:ext cx="3498202" cy="338554"/>
          </a:xfrm>
          <a:prstGeom prst="rect">
            <a:avLst/>
          </a:prstGeom>
          <a:noFill/>
        </p:spPr>
        <p:txBody>
          <a:bodyPr wrap="none" rtlCol="0">
            <a:spAutoFit/>
          </a:bodyPr>
          <a:lstStyle/>
          <a:p>
            <a:r>
              <a:rPr lang="zh-CN" altLang="en-US" sz="1600" b="1" dirty="0">
                <a:solidFill>
                  <a:srgbClr val="FF0000"/>
                </a:solidFill>
              </a:rPr>
              <a:t>当表达式使用</a:t>
            </a:r>
            <a:r>
              <a:rPr lang="en-US" altLang="zh-CN" sz="1600" b="1" dirty="0">
                <a:solidFill>
                  <a:srgbClr val="FF0000"/>
                </a:solidFill>
              </a:rPr>
              <a:t>switch</a:t>
            </a:r>
            <a:r>
              <a:rPr lang="zh-CN" altLang="en-US" sz="1600" b="1" dirty="0">
                <a:solidFill>
                  <a:srgbClr val="FF0000"/>
                </a:solidFill>
              </a:rPr>
              <a:t>不支持的类型时</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76295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602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3877</TotalTime>
  <Words>1414</Words>
  <Application>Microsoft Office PowerPoint</Application>
  <PresentationFormat>全屏显示(4:3)</PresentationFormat>
  <Paragraphs>227</Paragraphs>
  <Slides>25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隶书</vt:lpstr>
      <vt:lpstr>宋体</vt:lpstr>
      <vt:lpstr>Calibri</vt:lpstr>
      <vt:lpstr>Constantia</vt:lpstr>
      <vt:lpstr>Wingdings 2</vt:lpstr>
      <vt:lpstr>Lecture</vt:lpstr>
      <vt:lpstr>Java Programming</vt:lpstr>
      <vt:lpstr>Control Flow Statements</vt:lpstr>
      <vt:lpstr>The if-then-else Statement</vt:lpstr>
      <vt:lpstr>PowerPoint 演示文稿</vt:lpstr>
      <vt:lpstr>The switch Statement</vt:lpstr>
      <vt:lpstr>PowerPoint 演示文稿</vt:lpstr>
      <vt:lpstr>PowerPoint 演示文稿</vt:lpstr>
      <vt:lpstr>PowerPoint 演示文稿</vt:lpstr>
      <vt:lpstr>PowerPoint 演示文稿</vt:lpstr>
      <vt:lpstr>The while and do-while Statements</vt:lpstr>
      <vt:lpstr>PowerPoint 演示文稿</vt:lpstr>
      <vt:lpstr>The for Statement</vt:lpstr>
      <vt:lpstr>PowerPoint 演示文稿</vt:lpstr>
      <vt:lpstr>The for Statement</vt:lpstr>
      <vt:lpstr>PowerPoint 演示文稿</vt:lpstr>
      <vt:lpstr>PowerPoint 演示文稿</vt:lpstr>
      <vt:lpstr>PowerPoint 演示文稿</vt:lpstr>
      <vt:lpstr>PowerPoint 演示文稿</vt:lpstr>
      <vt:lpstr>Branching Statements</vt:lpstr>
      <vt:lpstr>PowerPoint 演示文稿</vt:lpstr>
      <vt:lpstr>PowerPoint 演示文稿</vt:lpstr>
      <vt:lpstr>PowerPoint 演示文稿</vt:lpstr>
      <vt:lpstr>PowerPoint 演示文稿</vt:lpstr>
      <vt:lpstr>Part2 - Summary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BO</cp:lastModifiedBy>
  <cp:revision>643</cp:revision>
  <dcterms:created xsi:type="dcterms:W3CDTF">2014-08-14T05:26:17Z</dcterms:created>
  <dcterms:modified xsi:type="dcterms:W3CDTF">2021-04-06T12:31:53Z</dcterms:modified>
</cp:coreProperties>
</file>