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456" r:id="rId3"/>
    <p:sldId id="457" r:id="rId4"/>
    <p:sldId id="495" r:id="rId5"/>
    <p:sldId id="494" r:id="rId6"/>
    <p:sldId id="459" r:id="rId7"/>
    <p:sldId id="490" r:id="rId8"/>
    <p:sldId id="462" r:id="rId9"/>
    <p:sldId id="463" r:id="rId10"/>
    <p:sldId id="464" r:id="rId11"/>
    <p:sldId id="465" r:id="rId12"/>
    <p:sldId id="466" r:id="rId13"/>
    <p:sldId id="467" r:id="rId14"/>
    <p:sldId id="469" r:id="rId15"/>
    <p:sldId id="470" r:id="rId16"/>
    <p:sldId id="471" r:id="rId17"/>
    <p:sldId id="472" r:id="rId18"/>
    <p:sldId id="492" r:id="rId19"/>
    <p:sldId id="4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3" autoAdjust="0"/>
    <p:restoredTop sz="81520" autoAdjust="0"/>
  </p:normalViewPr>
  <p:slideViewPr>
    <p:cSldViewPr>
      <p:cViewPr varScale="1">
        <p:scale>
          <a:sx n="51" d="100"/>
          <a:sy n="51" d="100"/>
        </p:scale>
        <p:origin x="50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experiment02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P5 - Numbers &amp; Strings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通过索引获取子字符串</a:t>
            </a:r>
            <a:endParaRPr lang="en-US" altLang="zh-CN" dirty="0"/>
          </a:p>
          <a:p>
            <a:r>
              <a:rPr lang="en-US" altLang="zh-CN" dirty="0"/>
              <a:t>substring()</a:t>
            </a:r>
            <a:r>
              <a:rPr lang="zh-CN" altLang="en-US" dirty="0"/>
              <a:t>，可获取指定索引位置的字符串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953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2354"/>
            <a:ext cx="4124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23112"/>
            <a:ext cx="1008112" cy="7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19943" y="329380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从指定索引位置至结束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8886" y="4894421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从指定索引位置至指定索引位置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即，显示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至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4624" y="153153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获取至</a:t>
            </a:r>
            <a:r>
              <a:rPr lang="en-US" altLang="zh-CN" sz="1600" b="1" dirty="0">
                <a:solidFill>
                  <a:srgbClr val="FF0000"/>
                </a:solidFill>
              </a:rPr>
              <a:t>index-1</a:t>
            </a:r>
            <a:r>
              <a:rPr lang="zh-CN" altLang="en-US" sz="1600" b="1" dirty="0">
                <a:solidFill>
                  <a:srgbClr val="FF0000"/>
                </a:solidFill>
              </a:rPr>
              <a:t>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endIndex</a:t>
            </a:r>
            <a:r>
              <a:rPr lang="zh-CN" altLang="en-US" sz="1600" b="1" dirty="0">
                <a:solidFill>
                  <a:srgbClr val="FF0000"/>
                </a:solidFill>
              </a:rPr>
              <a:t>索引位不包含</a:t>
            </a:r>
          </a:p>
        </p:txBody>
      </p:sp>
    </p:spTree>
    <p:extLst>
      <p:ext uri="{BB962C8B-B14F-4D97-AF65-F5344CB8AC3E}">
        <p14:creationId xmlns:p14="http://schemas.microsoft.com/office/powerpoint/2010/main" val="26475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在字符串中搜索字符和子字符串</a:t>
            </a:r>
            <a:endParaRPr lang="en-US" altLang="zh-CN" dirty="0"/>
          </a:p>
          <a:p>
            <a:r>
              <a:rPr lang="zh-CN" altLang="en-US" dirty="0"/>
              <a:t>搜索指定字符串，找到第一个后，即停止并返回索引位置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indexOf</a:t>
            </a:r>
            <a:r>
              <a:rPr lang="en-US" altLang="zh-CN" dirty="0"/>
              <a:t>()</a:t>
            </a:r>
            <a:r>
              <a:rPr lang="zh-CN" altLang="en-US" dirty="0"/>
              <a:t>，从前检索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lastIndexOf</a:t>
            </a:r>
            <a:r>
              <a:rPr lang="en-US" altLang="zh-CN" dirty="0"/>
              <a:t>()</a:t>
            </a:r>
            <a:r>
              <a:rPr lang="zh-CN" altLang="en-US" dirty="0"/>
              <a:t> 从后检索，</a:t>
            </a:r>
            <a:r>
              <a:rPr lang="zh-CN" altLang="en-US" dirty="0">
                <a:solidFill>
                  <a:srgbClr val="FF0000"/>
                </a:solidFill>
              </a:rPr>
              <a:t>依然返回从前数的索引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如果找不到返回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4" y="2924944"/>
            <a:ext cx="7848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4518074"/>
            <a:ext cx="485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44481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8200E2-14EE-451C-B716-CA02D7A267E6}"/>
              </a:ext>
            </a:extLst>
          </p:cNvPr>
          <p:cNvSpPr txBox="1"/>
          <p:nvPr/>
        </p:nvSpPr>
        <p:spPr>
          <a:xfrm>
            <a:off x="4843260" y="3861048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从后检索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找到符合停止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返回其从前数的索引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BFA8C6C-61B0-4948-8723-F649D1CEDBF6}"/>
              </a:ext>
            </a:extLst>
          </p:cNvPr>
          <p:cNvCxnSpPr/>
          <p:nvPr/>
        </p:nvCxnSpPr>
        <p:spPr>
          <a:xfrm flipH="1">
            <a:off x="4139952" y="4653136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701D71-07B9-4666-9B14-E5E204C0C045}"/>
              </a:ext>
            </a:extLst>
          </p:cNvPr>
          <p:cNvCxnSpPr/>
          <p:nvPr/>
        </p:nvCxnSpPr>
        <p:spPr>
          <a:xfrm>
            <a:off x="5652120" y="4655669"/>
            <a:ext cx="1152128" cy="285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5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substring()</a:t>
            </a:r>
            <a:r>
              <a:rPr lang="zh-CN" altLang="en-US" dirty="0"/>
              <a:t>，与</a:t>
            </a:r>
            <a:r>
              <a:rPr lang="en-US" altLang="zh-CN" dirty="0" err="1"/>
              <a:t>lastIndex</a:t>
            </a:r>
            <a:r>
              <a:rPr lang="en-US" altLang="zh-CN" dirty="0"/>
              <a:t>()</a:t>
            </a:r>
            <a:r>
              <a:rPr lang="zh-CN" altLang="en-US" dirty="0"/>
              <a:t>方法，获取文件名称与文件扩展名</a:t>
            </a:r>
            <a:r>
              <a:rPr lang="en-US" altLang="zh-CN" dirty="0"/>
              <a:t>(</a:t>
            </a:r>
            <a:r>
              <a:rPr lang="zh-CN" altLang="en-US" dirty="0"/>
              <a:t>不包含点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376264" cy="61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45493"/>
            <a:ext cx="4755396" cy="203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将字符和子字符替换为字符串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8" y="978818"/>
            <a:ext cx="5162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8" y="1340768"/>
            <a:ext cx="5543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137894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替换全部匹配字符串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3"/>
            <a:ext cx="3581400" cy="72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2636912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不规范统一的表格输入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读取后需先统一格式化后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在操作转为日期对象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29100"/>
            <a:ext cx="60388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23119" y="424354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替换分隔符，中文分隔字符等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03043"/>
            <a:ext cx="1944216" cy="3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2040" y="5483702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替换后形成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统一的标准的日期格式</a:t>
            </a:r>
          </a:p>
        </p:txBody>
      </p:sp>
    </p:spTree>
    <p:extLst>
      <p:ext uri="{BB962C8B-B14F-4D97-AF65-F5344CB8AC3E}">
        <p14:creationId xmlns:p14="http://schemas.microsoft.com/office/powerpoint/2010/main" val="119032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如果密码以</a:t>
            </a:r>
            <a:r>
              <a:rPr lang="en-US" altLang="zh-CN" dirty="0"/>
              <a:t>String</a:t>
            </a:r>
            <a:r>
              <a:rPr lang="zh-CN" altLang="en-US" dirty="0"/>
              <a:t>类型传递，会保存在内存中的常量池。如果内存被读取会造成密码泄露。因此，</a:t>
            </a:r>
            <a:r>
              <a:rPr lang="en-US" altLang="zh-CN" dirty="0"/>
              <a:t>Java</a:t>
            </a:r>
            <a:r>
              <a:rPr lang="zh-CN" altLang="en-US" dirty="0"/>
              <a:t>推荐密码使用</a:t>
            </a:r>
            <a:r>
              <a:rPr lang="en-US" altLang="zh-CN" dirty="0"/>
              <a:t>char[]</a:t>
            </a:r>
            <a:r>
              <a:rPr lang="zh-CN" altLang="en-US" dirty="0"/>
              <a:t>字符数组保存传递密码，数组使用后会被销毁，数组对象不会被复用，不会驻留在内存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86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StringBuilder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en-US" altLang="zh-CN" dirty="0"/>
              <a:t> objects are like String objects, except that </a:t>
            </a:r>
            <a:r>
              <a:rPr lang="en-US" altLang="zh-CN" dirty="0">
                <a:solidFill>
                  <a:srgbClr val="FF0000"/>
                </a:solidFill>
              </a:rPr>
              <a:t>they can be modified</a:t>
            </a:r>
            <a:r>
              <a:rPr lang="en-US" altLang="zh-CN" dirty="0"/>
              <a:t>. Internally, these objects are treated like </a:t>
            </a:r>
            <a:r>
              <a:rPr lang="en-US" altLang="zh-CN" dirty="0">
                <a:solidFill>
                  <a:srgbClr val="FF0000"/>
                </a:solidFill>
              </a:rPr>
              <a:t>variable-length arrays </a:t>
            </a:r>
            <a:r>
              <a:rPr lang="en-US" altLang="zh-CN" dirty="0"/>
              <a:t>that contain a sequence of characters. At any point, the length and content of the sequence can be changed through method invocations.</a:t>
            </a:r>
          </a:p>
          <a:p>
            <a:endParaRPr lang="en-US" altLang="zh-CN" dirty="0"/>
          </a:p>
          <a:p>
            <a:r>
              <a:rPr lang="en-US" altLang="zh-CN" dirty="0" err="1"/>
              <a:t>StringBuilder</a:t>
            </a:r>
            <a:r>
              <a:rPr lang="zh-CN" altLang="en-US" dirty="0"/>
              <a:t>对象与</a:t>
            </a:r>
            <a:r>
              <a:rPr lang="en-US" altLang="zh-CN" dirty="0"/>
              <a:t>String</a:t>
            </a:r>
            <a:r>
              <a:rPr lang="zh-CN" altLang="en-US" dirty="0"/>
              <a:t>对象相似，但它们可以被修改</a:t>
            </a:r>
            <a:endParaRPr lang="en-US" altLang="zh-CN" dirty="0"/>
          </a:p>
          <a:p>
            <a:r>
              <a:rPr lang="en-US" altLang="zh-CN" dirty="0" err="1"/>
              <a:t>StringBuilder</a:t>
            </a:r>
            <a:r>
              <a:rPr lang="zh-CN" altLang="en-US" dirty="0"/>
              <a:t>对象被视为包含一系列可变长度数组的字符，长度和内容可以通过方法调用改变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7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" y="44624"/>
            <a:ext cx="41529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" y="3911874"/>
            <a:ext cx="3924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" y="4845324"/>
            <a:ext cx="3933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148478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9592" y="4260549"/>
            <a:ext cx="3587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append()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将参数转为字符串，并追加至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2428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0265" y="5557505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中的字符序列转为字符串</a:t>
            </a:r>
          </a:p>
        </p:txBody>
      </p:sp>
    </p:spTree>
    <p:extLst>
      <p:ext uri="{BB962C8B-B14F-4D97-AF65-F5344CB8AC3E}">
        <p14:creationId xmlns:p14="http://schemas.microsoft.com/office/powerpoint/2010/main" val="301060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52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200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4485" y="1052736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在同一</a:t>
            </a:r>
            <a:r>
              <a:rPr lang="en-US" altLang="zh-CN" sz="1600" b="1" dirty="0" err="1">
                <a:solidFill>
                  <a:srgbClr val="FF0000"/>
                </a:solidFill>
              </a:rPr>
              <a:t>StringBuilder</a:t>
            </a:r>
            <a:r>
              <a:rPr lang="zh-CN" altLang="en-US" sz="1600" b="1" dirty="0">
                <a:solidFill>
                  <a:srgbClr val="FF0000"/>
                </a:solidFill>
              </a:rPr>
              <a:t>对象中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追加内容</a:t>
            </a:r>
          </a:p>
        </p:txBody>
      </p:sp>
    </p:spTree>
    <p:extLst>
      <p:ext uri="{BB962C8B-B14F-4D97-AF65-F5344CB8AC3E}">
        <p14:creationId xmlns:p14="http://schemas.microsoft.com/office/powerpoint/2010/main" val="39829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F6956-8EC3-4278-91FB-D84D5542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Java8</a:t>
            </a:r>
            <a:r>
              <a:rPr lang="zh-CN" altLang="en-US" dirty="0"/>
              <a:t>后，</a:t>
            </a:r>
            <a:r>
              <a:rPr lang="en-US" altLang="zh-CN" dirty="0"/>
              <a:t>+</a:t>
            </a:r>
            <a:r>
              <a:rPr lang="zh-CN" altLang="en-US" dirty="0"/>
              <a:t>操作符的字符串拼接编译时底层也基于</a:t>
            </a:r>
            <a:r>
              <a:rPr lang="en-US" altLang="zh-CN" dirty="0"/>
              <a:t>StringBuilder</a:t>
            </a:r>
            <a:r>
              <a:rPr lang="zh-CN" altLang="en-US" dirty="0"/>
              <a:t>实现。但此处每次循环均创建</a:t>
            </a:r>
            <a:r>
              <a:rPr lang="en-US" altLang="zh-CN" dirty="0"/>
              <a:t>builder</a:t>
            </a:r>
            <a:r>
              <a:rPr lang="zh-CN" altLang="en-US" dirty="0"/>
              <a:t>对象，而测试</a:t>
            </a:r>
            <a:r>
              <a:rPr lang="en-US" altLang="zh-CN" dirty="0"/>
              <a:t>2</a:t>
            </a:r>
            <a:r>
              <a:rPr lang="zh-CN" altLang="en-US" dirty="0"/>
              <a:t>始终基于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builder</a:t>
            </a:r>
            <a:r>
              <a:rPr lang="zh-CN" altLang="en-US" dirty="0"/>
              <a:t>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B5B47-2A93-4CB8-A1D1-4CCADD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59399-221B-4C52-9D50-5017D1B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1" y="1532722"/>
            <a:ext cx="5295939" cy="4829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D6EA67-CB08-4544-A38A-3A1BCFBE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501008"/>
            <a:ext cx="1228734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600" dirty="0"/>
              <a:t>Part5 - Numbers and Strings</a:t>
            </a:r>
            <a:endParaRPr lang="zh-CN" altLang="en-US" sz="4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79512" y="1124744"/>
          <a:ext cx="8712968" cy="259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数字类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基本类型的包装类；装箱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拆箱；自动拆装箱；将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转换为基本数据类型的方法；转为其他疾病数字类型的方法；包装类的使用场景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Math</a:t>
                      </a:r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提供的基本数学计算方法和常量；随机数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不可变类型；声明字面量；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常量池；长度；拼接；与数字类型的相互转换；查找替换比较等常用方法；</a:t>
                      </a:r>
                      <a:r>
                        <a:rPr lang="en-US" altLang="zh-CN" dirty="0" err="1"/>
                        <a:t>StringBuilder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类；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的追加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Strings, which are widely used in Java programming, are a sequence of characters. In the Java programming language</a:t>
            </a:r>
            <a:r>
              <a:rPr lang="en-US" altLang="zh-CN" dirty="0">
                <a:solidFill>
                  <a:srgbClr val="FF0000"/>
                </a:solidFill>
              </a:rPr>
              <a:t>, strings are objects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Java platform provides the </a:t>
            </a:r>
            <a:r>
              <a:rPr lang="en-US" altLang="zh-CN" dirty="0">
                <a:solidFill>
                  <a:srgbClr val="FF0000"/>
                </a:solidFill>
              </a:rPr>
              <a:t>String class </a:t>
            </a:r>
            <a:r>
              <a:rPr lang="en-US" altLang="zh-CN" dirty="0"/>
              <a:t>to create and manipulate strings.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2" y="3546085"/>
            <a:ext cx="4219771" cy="116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97" y="4789282"/>
            <a:ext cx="1008112" cy="46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6651" y="3389353"/>
            <a:ext cx="2826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当使用双引号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扩起一系列字符时，即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定义了一个字符串的字面量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编译器会创建一个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无需手动使用</a:t>
            </a:r>
            <a:r>
              <a:rPr lang="en-US" altLang="zh-CN" sz="1600" b="1" dirty="0">
                <a:solidFill>
                  <a:srgbClr val="FF0000"/>
                </a:solidFill>
              </a:rPr>
              <a:t>new</a:t>
            </a:r>
            <a:r>
              <a:rPr lang="zh-CN" altLang="en-US" sz="1600" b="1" dirty="0">
                <a:solidFill>
                  <a:srgbClr val="FF0000"/>
                </a:solidFill>
              </a:rPr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2123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/>
              <a:t>The String class is </a:t>
            </a:r>
            <a:r>
              <a:rPr lang="en-US" altLang="zh-CN" dirty="0">
                <a:solidFill>
                  <a:srgbClr val="FF0000"/>
                </a:solidFill>
              </a:rPr>
              <a:t>immutable</a:t>
            </a:r>
            <a:r>
              <a:rPr lang="en-US" altLang="zh-CN" dirty="0"/>
              <a:t>, so that once it is created a </a:t>
            </a:r>
            <a:r>
              <a:rPr lang="en-US" altLang="zh-CN" dirty="0">
                <a:solidFill>
                  <a:srgbClr val="FF0000"/>
                </a:solidFill>
              </a:rPr>
              <a:t>String object cannot be changed</a:t>
            </a:r>
            <a:r>
              <a:rPr lang="en-US" altLang="zh-CN" dirty="0"/>
              <a:t>. The String class has a number of methods, some of which will be discussed below, that appear to modify strings. Since strings are immutable, what these methods really do is create and </a:t>
            </a:r>
            <a:r>
              <a:rPr lang="en-US" altLang="zh-CN" dirty="0">
                <a:solidFill>
                  <a:srgbClr val="FF0000"/>
                </a:solidFill>
              </a:rPr>
              <a:t>return a new string </a:t>
            </a:r>
            <a:r>
              <a:rPr lang="en-US" altLang="zh-CN" dirty="0"/>
              <a:t>that contains the result of the operation.</a:t>
            </a:r>
          </a:p>
          <a:p>
            <a:r>
              <a:rPr lang="zh-CN" altLang="en-US" dirty="0"/>
              <a:t>不可变类型</a:t>
            </a:r>
            <a:r>
              <a:rPr lang="en-US" altLang="zh-CN" dirty="0"/>
              <a:t>(immutable)/</a:t>
            </a:r>
            <a:r>
              <a:rPr lang="zh-CN" altLang="en-US" dirty="0"/>
              <a:t>可变类型</a:t>
            </a:r>
            <a:r>
              <a:rPr lang="en-US" altLang="zh-CN" dirty="0"/>
              <a:t>(mutable)</a:t>
            </a:r>
            <a:r>
              <a:rPr lang="zh-CN" altLang="en-US" dirty="0"/>
              <a:t>，其创建对象中的数据是否允许改变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类是不可变类型，因此，一旦创建了一个字符串就不能改变他的内容</a:t>
            </a:r>
            <a:endParaRPr lang="en-US" altLang="zh-CN" dirty="0"/>
          </a:p>
          <a:p>
            <a:r>
              <a:rPr lang="zh-CN" altLang="en-US" dirty="0"/>
              <a:t>有许多方法似乎修改了字符串的内容和长度，其实，这些方法真正做的，是创建并返回一个包含操作结果的</a:t>
            </a:r>
            <a:r>
              <a:rPr lang="zh-CN" altLang="en-US" dirty="0">
                <a:solidFill>
                  <a:srgbClr val="FF0000"/>
                </a:solidFill>
              </a:rPr>
              <a:t>新字符串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5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2754E-EF07-4268-9BB9-D58CAE5E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equals()</a:t>
            </a:r>
            <a:r>
              <a:rPr lang="zh-CN" altLang="en-US" dirty="0"/>
              <a:t>方法，比较字符串的字面量是否相同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D3163-BAC1-41BA-9C09-73079BE2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19D54C-91CD-4EA5-BF34-906C205E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" y="2585559"/>
            <a:ext cx="4896544" cy="1231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40D30B-905A-454D-AD4F-FC802DE4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7590"/>
            <a:ext cx="7272808" cy="166668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F3FEFE-3205-4200-993A-8EF2320249AE}"/>
              </a:ext>
            </a:extLst>
          </p:cNvPr>
          <p:cNvCxnSpPr>
            <a:cxnSpLocks/>
          </p:cNvCxnSpPr>
          <p:nvPr/>
        </p:nvCxnSpPr>
        <p:spPr>
          <a:xfrm flipH="1">
            <a:off x="2423627" y="2364275"/>
            <a:ext cx="2580421" cy="4166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D66B65BD-9FF9-443F-8885-5618A4D41CAB}"/>
              </a:ext>
            </a:extLst>
          </p:cNvPr>
          <p:cNvSpPr txBox="1"/>
          <p:nvPr/>
        </p:nvSpPr>
        <p:spPr>
          <a:xfrm>
            <a:off x="5674798" y="2602359"/>
            <a:ext cx="2872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equals()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不再是基于引用判断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而是基于字符串中的每个字符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3B0259-AC14-4B03-B6BC-529D7DAC5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1" y="4523281"/>
            <a:ext cx="4362482" cy="10953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B2B255-C8E8-482C-B2F8-E691BFDD5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938249"/>
            <a:ext cx="666755" cy="485779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00A086C3-62AB-4ABE-A073-411D9F132210}"/>
              </a:ext>
            </a:extLst>
          </p:cNvPr>
          <p:cNvSpPr txBox="1"/>
          <p:nvPr/>
        </p:nvSpPr>
        <p:spPr>
          <a:xfrm>
            <a:off x="4031940" y="4188393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字符串字面量相同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但，不是同一个对象</a:t>
            </a:r>
          </a:p>
        </p:txBody>
      </p:sp>
    </p:spTree>
    <p:extLst>
      <p:ext uri="{BB962C8B-B14F-4D97-AF65-F5344CB8AC3E}">
        <p14:creationId xmlns:p14="http://schemas.microsoft.com/office/powerpoint/2010/main" val="116941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593D-7B78-4C28-A017-A3FF6CDA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zh-CN" altLang="en-US" dirty="0"/>
              <a:t>声明字面量字符串变量时，</a:t>
            </a:r>
            <a:r>
              <a:rPr lang="en-US" altLang="zh-CN" dirty="0"/>
              <a:t>JVM</a:t>
            </a:r>
            <a:r>
              <a:rPr lang="zh-CN" altLang="en-US" dirty="0"/>
              <a:t>先在字符串常量池中查找是否有相同字面量的字符串对象。有则返回引用，没有则创建字符串对象并置于池中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操作符创建字符串对象，按普通对象处理</a:t>
            </a:r>
            <a:endParaRPr lang="en-US" altLang="zh-CN" dirty="0"/>
          </a:p>
          <a:p>
            <a:r>
              <a:rPr lang="en-US" altLang="zh-CN" dirty="0"/>
              <a:t>JVM</a:t>
            </a:r>
            <a:r>
              <a:rPr lang="zh-CN" altLang="en-US" dirty="0"/>
              <a:t>启动时会创建</a:t>
            </a:r>
            <a:r>
              <a:rPr lang="en-US" altLang="zh-CN" dirty="0"/>
              <a:t>8+1</a:t>
            </a:r>
            <a:r>
              <a:rPr lang="zh-CN" altLang="en-US" dirty="0"/>
              <a:t>个常量池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99F34-1A91-4D4A-87C3-DE8F76F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CEC27-8056-4734-A80B-3392AE06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9" y="2708920"/>
            <a:ext cx="4923207" cy="18462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010051-08A3-47E6-9763-AEB7CB9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3632021"/>
            <a:ext cx="720080" cy="89733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52B94DA-6688-4818-8F3F-0D21046F319A}"/>
              </a:ext>
            </a:extLst>
          </p:cNvPr>
          <p:cNvSpPr txBox="1"/>
          <p:nvPr/>
        </p:nvSpPr>
        <p:spPr>
          <a:xfrm>
            <a:off x="2843808" y="3212976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定义了一个字符串的字面量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执行时会创建一个字符串对象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34018E4-1A9E-485A-BAEB-FFE3E511D0C8}"/>
              </a:ext>
            </a:extLst>
          </p:cNvPr>
          <p:cNvSpPr txBox="1"/>
          <p:nvPr/>
        </p:nvSpPr>
        <p:spPr>
          <a:xfrm>
            <a:off x="1604907" y="2470468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手动创建字符串类型对象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E74085EF-4718-4A35-8217-E974E9DDB68F}"/>
              </a:ext>
            </a:extLst>
          </p:cNvPr>
          <p:cNvSpPr txBox="1"/>
          <p:nvPr/>
        </p:nvSpPr>
        <p:spPr>
          <a:xfrm>
            <a:off x="4211512" y="4518311"/>
            <a:ext cx="2590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intern()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str1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对象置于常量池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</a:t>
            </a:r>
            <a:r>
              <a:rPr lang="en-US" altLang="zh-CN" sz="1600" b="1" dirty="0">
                <a:solidFill>
                  <a:srgbClr val="FF0000"/>
                </a:solidFill>
              </a:rPr>
              <a:t>str2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str3</a:t>
            </a:r>
            <a:r>
              <a:rPr lang="zh-CN" altLang="en-US" sz="1600" b="1" dirty="0">
                <a:solidFill>
                  <a:srgbClr val="FF0000"/>
                </a:solidFill>
              </a:rPr>
              <a:t>引用相同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String Length.</a:t>
            </a:r>
            <a:r>
              <a:rPr lang="en-US" altLang="zh-CN" dirty="0">
                <a:solidFill>
                  <a:srgbClr val="FF0000"/>
                </a:solidFill>
              </a:rPr>
              <a:t> length() </a:t>
            </a:r>
            <a:r>
              <a:rPr lang="en-US" altLang="zh-CN" dirty="0"/>
              <a:t>method, which returns the number of characters contained in the string object.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Concatenating Strings. Strings are more commonly concatenated with the </a:t>
            </a:r>
            <a:r>
              <a:rPr lang="en-US" altLang="zh-CN" dirty="0">
                <a:solidFill>
                  <a:srgbClr val="FF0000"/>
                </a:solidFill>
              </a:rPr>
              <a:t>+ operator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+</a:t>
            </a:r>
            <a:r>
              <a:rPr lang="zh-CN" altLang="en-US" dirty="0"/>
              <a:t>操作符实现字符串的拼接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4605"/>
            <a:ext cx="3573243" cy="65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41407"/>
            <a:ext cx="533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05245"/>
            <a:ext cx="35582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26800"/>
            <a:ext cx="1512168" cy="6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81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Converting Strings to Numbers. </a:t>
            </a:r>
          </a:p>
          <a:p>
            <a:r>
              <a:rPr lang="zh-CN" altLang="en-US" dirty="0"/>
              <a:t>基本数据对应的包装类，提供</a:t>
            </a:r>
            <a:r>
              <a:rPr lang="en-US" altLang="zh-CN" dirty="0" err="1"/>
              <a:t>parseXxx</a:t>
            </a:r>
            <a:r>
              <a:rPr lang="en-US" altLang="zh-CN" dirty="0"/>
              <a:t>()</a:t>
            </a:r>
            <a:r>
              <a:rPr lang="zh-CN" altLang="en-US" dirty="0"/>
              <a:t>方法将</a:t>
            </a:r>
            <a:r>
              <a:rPr lang="en-US" altLang="zh-CN" dirty="0"/>
              <a:t>string</a:t>
            </a:r>
            <a:r>
              <a:rPr lang="zh-CN" altLang="en-US" dirty="0"/>
              <a:t>转为相应基本类型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3489443"/>
            <a:ext cx="34099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21" y="4243015"/>
            <a:ext cx="68865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35612" y="3750964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无法转换时，抛出运行时异常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713420" cy="143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15" y="1862335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43608" y="3126199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Converting Numbers to Strings</a:t>
            </a:r>
          </a:p>
          <a:p>
            <a:r>
              <a:rPr lang="zh-CN" altLang="en-US" dirty="0"/>
              <a:t>用空字符串连接转换</a:t>
            </a:r>
            <a:endParaRPr lang="en-US" altLang="zh-CN" dirty="0"/>
          </a:p>
          <a:p>
            <a:r>
              <a:rPr lang="zh-CN" altLang="en-US" dirty="0"/>
              <a:t>包装类提供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静态方法转换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类，提供</a:t>
            </a:r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r>
              <a:rPr lang="zh-CN" altLang="en-US" dirty="0"/>
              <a:t>静态方法转换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0852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638" y="2861056"/>
            <a:ext cx="3396680" cy="70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83" y="3789040"/>
            <a:ext cx="468856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4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Manipulating. string</a:t>
            </a:r>
            <a:r>
              <a:rPr lang="zh-CN" altLang="en-US" dirty="0"/>
              <a:t>常用操作方法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3635" y="4941168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基于原字符串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修改后返回新字符串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因此，原字符串没有被修改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30516"/>
            <a:ext cx="45339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2446"/>
            <a:ext cx="1688282" cy="88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" y="836712"/>
            <a:ext cx="83724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0940" y="887041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去掉前后空格</a:t>
            </a:r>
          </a:p>
        </p:txBody>
      </p:sp>
    </p:spTree>
    <p:extLst>
      <p:ext uri="{BB962C8B-B14F-4D97-AF65-F5344CB8AC3E}">
        <p14:creationId xmlns:p14="http://schemas.microsoft.com/office/powerpoint/2010/main" val="25705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5421</TotalTime>
  <Words>965</Words>
  <Application>Microsoft Office PowerPoint</Application>
  <PresentationFormat>全屏显示(4:3)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隶书</vt:lpstr>
      <vt:lpstr>宋体</vt:lpstr>
      <vt:lpstr>Calibri</vt:lpstr>
      <vt:lpstr>Constantia</vt:lpstr>
      <vt:lpstr>Wingdings 2</vt:lpstr>
      <vt:lpstr>Lecture</vt:lpstr>
      <vt:lpstr>Java Programming</vt:lpstr>
      <vt:lpstr>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StringBuilder Class</vt:lpstr>
      <vt:lpstr>PowerPoint 演示文稿</vt:lpstr>
      <vt:lpstr>PowerPoint 演示文稿</vt:lpstr>
      <vt:lpstr>PowerPoint 演示文稿</vt:lpstr>
      <vt:lpstr>Part5 - Numbers and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880</cp:revision>
  <dcterms:created xsi:type="dcterms:W3CDTF">2014-08-14T05:26:17Z</dcterms:created>
  <dcterms:modified xsi:type="dcterms:W3CDTF">2021-04-06T13:02:37Z</dcterms:modified>
</cp:coreProperties>
</file>