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1646200-D802-4063-887C-70599B762ED5}">
          <p14:sldIdLst>
            <p14:sldId id="256"/>
            <p14:sldId id="279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3" autoAdjust="0"/>
    <p:restoredTop sz="81520" autoAdjust="0"/>
  </p:normalViewPr>
  <p:slideViewPr>
    <p:cSldViewPr>
      <p:cViewPr varScale="1">
        <p:scale>
          <a:sx n="99" d="100"/>
          <a:sy n="99" d="100"/>
        </p:scale>
        <p:origin x="100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665E9-F2AE-4D18-9C6F-3C50487B17B6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EA338-E04F-4CB7-8733-A1E92CBF4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741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EA338-E04F-4CB7-8733-A1E92CBF4988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152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dirty="0"/>
              <a:t>Java EE</a:t>
            </a:r>
            <a:r>
              <a:rPr kumimoji="0" lang="zh-CN" altLang="en-US" dirty="0"/>
              <a:t>架构技术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A74D-1CE1-4B9B-BD1B-7B4E64946170}" type="datetime1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034A-9ED6-436B-A844-CF55608510AA}" type="datetime1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2CA5-881F-48A3-9C4B-D3B7288C0E51}" type="datetime1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6E00-DF08-4EA8-BA4E-A834B8FFB5BF}" type="datetime1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B218-6411-4DD1-B7AE-318AD44DC881}" type="datetime1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0928-C6FC-4E8C-950F-B3D211B00150}" type="datetime1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9C8C-96D9-4394-868C-B1E39B85B4B1}" type="datetime1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8154-2480-4261-945F-FAEE5534B257}" type="datetime1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2BDE-545B-4B41-B087-79F4837C2AA0}" type="datetime1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131E-7834-4060-80D4-7D402E1012F7}" type="datetime1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9729-56FD-4A92-9A9B-8F9B114A0830}" type="datetime1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8825" y="139545"/>
            <a:ext cx="8229600" cy="74802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410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E2032B8-BD5C-48B0-AE7B-74B3D4C0660F}" type="datetime1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80000"/>
                <a:satMod val="400000"/>
              </a:schemeClr>
            </a:gs>
            <a:gs pos="25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/>
              <a:t>Programming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P6 – </a:t>
            </a:r>
            <a:r>
              <a:rPr lang="en-US" altLang="zh-CN" sz="2800" dirty="0"/>
              <a:t>Collections &amp; Streams &amp; Optional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9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20108-3D9A-40DE-88C6-A708CE58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 List Interface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D3311-4BEA-4152-A6B4-E47540E33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A List is an ordered Collection (sometimes called a sequence). Lists may contain duplicate elements. In addition to the operations inherited from Collection</a:t>
            </a:r>
          </a:p>
          <a:p>
            <a:r>
              <a:rPr lang="en-US" altLang="zh-CN" dirty="0" err="1"/>
              <a:t>java.util.List</a:t>
            </a:r>
            <a:r>
              <a:rPr lang="en-US" altLang="zh-CN" dirty="0"/>
              <a:t>&lt;E&gt;</a:t>
            </a:r>
          </a:p>
          <a:p>
            <a:r>
              <a:rPr lang="en-US" altLang="zh-CN" dirty="0"/>
              <a:t>List</a:t>
            </a:r>
            <a:r>
              <a:rPr lang="zh-CN" altLang="en-US" dirty="0"/>
              <a:t>集合。</a:t>
            </a:r>
            <a:r>
              <a:rPr lang="zh-CN" altLang="en-US" dirty="0">
                <a:solidFill>
                  <a:srgbClr val="FF0000"/>
                </a:solidFill>
              </a:rPr>
              <a:t>有序</a:t>
            </a:r>
            <a:r>
              <a:rPr lang="zh-CN" altLang="en-US" dirty="0"/>
              <a:t>的，允许包含</a:t>
            </a:r>
            <a:r>
              <a:rPr lang="zh-CN" altLang="en-US" dirty="0">
                <a:solidFill>
                  <a:srgbClr val="FF0000"/>
                </a:solidFill>
              </a:rPr>
              <a:t>重复元素</a:t>
            </a:r>
            <a:r>
              <a:rPr lang="zh-CN" altLang="en-US" dirty="0"/>
              <a:t>的集合。除从</a:t>
            </a:r>
            <a:r>
              <a:rPr lang="en-US" altLang="zh-CN" dirty="0"/>
              <a:t>Collection</a:t>
            </a:r>
            <a:r>
              <a:rPr lang="zh-CN" altLang="en-US" dirty="0"/>
              <a:t>继承的方法外，提供基于位置索引的操作方法</a:t>
            </a:r>
            <a:endParaRPr lang="en-US" altLang="zh-CN" dirty="0"/>
          </a:p>
          <a:p>
            <a:pPr lvl="1"/>
            <a:r>
              <a:rPr lang="en-US" altLang="zh-CN" dirty="0"/>
              <a:t>void add(int index, E element)</a:t>
            </a:r>
            <a:r>
              <a:rPr lang="zh-CN" altLang="en-US" dirty="0"/>
              <a:t>，将指定位置元素后移，添加</a:t>
            </a:r>
            <a:endParaRPr lang="en-US" altLang="zh-CN" dirty="0"/>
          </a:p>
          <a:p>
            <a:pPr lvl="1"/>
            <a:r>
              <a:rPr lang="en-US" altLang="zh-CN" dirty="0"/>
              <a:t>E set(int index, E element)</a:t>
            </a:r>
            <a:r>
              <a:rPr lang="zh-CN" altLang="en-US" dirty="0"/>
              <a:t>，替换</a:t>
            </a:r>
            <a:endParaRPr lang="en-US" altLang="zh-CN" dirty="0"/>
          </a:p>
          <a:p>
            <a:pPr lvl="1"/>
            <a:r>
              <a:rPr lang="en-US" altLang="zh-CN" dirty="0"/>
              <a:t>E get(int index)</a:t>
            </a:r>
            <a:r>
              <a:rPr lang="zh-CN" altLang="en-US" dirty="0"/>
              <a:t>，获取</a:t>
            </a:r>
            <a:endParaRPr lang="en-US" altLang="zh-CN" dirty="0"/>
          </a:p>
          <a:p>
            <a:pPr lvl="1"/>
            <a:r>
              <a:rPr lang="en-US" altLang="zh-CN" dirty="0"/>
              <a:t>E remove(int index)</a:t>
            </a:r>
            <a:r>
              <a:rPr lang="zh-CN" altLang="en-US" dirty="0"/>
              <a:t>，移除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r>
              <a:rPr lang="en-US" altLang="zh-CN" dirty="0"/>
              <a:t>List</a:t>
            </a:r>
            <a:r>
              <a:rPr lang="zh-CN" altLang="en-US" dirty="0"/>
              <a:t>集合接口基本实现类，即不同的数据结构</a:t>
            </a:r>
            <a:endParaRPr lang="en-US" altLang="zh-CN" dirty="0"/>
          </a:p>
          <a:p>
            <a:pPr lvl="1"/>
            <a:r>
              <a:rPr lang="en-US" altLang="zh-CN" dirty="0" err="1"/>
              <a:t>java.util.ArrayList</a:t>
            </a:r>
            <a:r>
              <a:rPr lang="en-US" altLang="zh-CN" dirty="0"/>
              <a:t>&lt;E&gt;</a:t>
            </a:r>
            <a:r>
              <a:rPr lang="zh-CN" altLang="en-US" dirty="0"/>
              <a:t>类，基于对象数组数据结构的实现</a:t>
            </a:r>
            <a:endParaRPr lang="en-US" altLang="zh-CN" dirty="0"/>
          </a:p>
          <a:p>
            <a:pPr lvl="1"/>
            <a:r>
              <a:rPr lang="en-US" altLang="zh-CN" dirty="0" err="1"/>
              <a:t>java.util.LinkedList</a:t>
            </a:r>
            <a:r>
              <a:rPr lang="en-US" altLang="zh-CN" dirty="0"/>
              <a:t>&lt;E&gt;</a:t>
            </a:r>
            <a:r>
              <a:rPr lang="zh-CN" altLang="en-US" dirty="0"/>
              <a:t>类，基于双向链表数据结构的实现</a:t>
            </a:r>
            <a:endParaRPr lang="en-US" altLang="zh-CN" dirty="0"/>
          </a:p>
          <a:p>
            <a:pPr lvl="1"/>
            <a:r>
              <a:rPr lang="zh-CN" altLang="en-US" dirty="0"/>
              <a:t>具体区别</a:t>
            </a:r>
            <a:r>
              <a:rPr lang="en-US" altLang="zh-CN" dirty="0"/>
              <a:t>/</a:t>
            </a:r>
            <a:r>
              <a:rPr lang="zh-CN" altLang="en-US" dirty="0"/>
              <a:t>使用场景</a:t>
            </a:r>
            <a:r>
              <a:rPr lang="en-US" altLang="zh-CN" dirty="0"/>
              <a:t>/</a:t>
            </a:r>
            <a:r>
              <a:rPr lang="zh-CN" altLang="en-US" dirty="0"/>
              <a:t>性能，后期讨论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B7A66A-A248-4F75-B586-142D74A7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295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D3311-4BEA-4152-A6B4-E47540E3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集合的声明与创建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B7A66A-A248-4F75-B586-142D74A7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B9D42-C16F-4C59-B051-9BC163772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56" y="597837"/>
            <a:ext cx="4667589" cy="474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158451B0-825B-4682-837D-6A8D6218E18C}"/>
              </a:ext>
            </a:extLst>
          </p:cNvPr>
          <p:cNvSpPr txBox="1"/>
          <p:nvPr/>
        </p:nvSpPr>
        <p:spPr>
          <a:xfrm>
            <a:off x="5456827" y="2194292"/>
            <a:ext cx="22525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当试图声明元素类型为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基本数据类型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而非引用类型时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编译错误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1F13BD73-CC91-417B-8586-27091C11397C}"/>
              </a:ext>
            </a:extLst>
          </p:cNvPr>
          <p:cNvSpPr txBox="1"/>
          <p:nvPr/>
        </p:nvSpPr>
        <p:spPr>
          <a:xfrm>
            <a:off x="5456459" y="3756987"/>
            <a:ext cx="3079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集合中的元素必须为引用类型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当需要使用基本类型时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应声明使用其对应的</a:t>
            </a:r>
            <a:r>
              <a:rPr lang="zh-CN" altLang="en-US" sz="1600" b="1" dirty="0">
                <a:solidFill>
                  <a:srgbClr val="FFC000"/>
                </a:solidFill>
              </a:rPr>
              <a:t>包装类类型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34D8BB26-0B0A-41FE-86ED-A9BBFC879401}"/>
              </a:ext>
            </a:extLst>
          </p:cNvPr>
          <p:cNvSpPr txBox="1"/>
          <p:nvPr/>
        </p:nvSpPr>
        <p:spPr>
          <a:xfrm>
            <a:off x="1520904" y="3360314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587DDCA3-1AA4-458A-91E9-439BB525F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92898"/>
            <a:ext cx="3696555" cy="117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A95038DF-B008-4E4D-B9F7-80D4EFB52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219" y="3814037"/>
            <a:ext cx="2664296" cy="71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96A4C6C-C99B-4DF2-B8C2-141F8DDCA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544" y="5067161"/>
            <a:ext cx="3514725" cy="1533525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D7960C7F-9CAE-4E07-B913-F14983E47BA8}"/>
              </a:ext>
            </a:extLst>
          </p:cNvPr>
          <p:cNvSpPr txBox="1"/>
          <p:nvPr/>
        </p:nvSpPr>
        <p:spPr>
          <a:xfrm>
            <a:off x="1374272" y="4630683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89908869-7353-4ACA-B9B4-B5CDE9DE2647}"/>
              </a:ext>
            </a:extLst>
          </p:cNvPr>
          <p:cNvSpPr txBox="1"/>
          <p:nvPr/>
        </p:nvSpPr>
        <p:spPr>
          <a:xfrm>
            <a:off x="5426345" y="5237854"/>
            <a:ext cx="2045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当试图向集合中添加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不匹配类型对象时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编译错误</a:t>
            </a: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13133DBF-D68B-4AE4-A691-6D4541A3EABD}"/>
              </a:ext>
            </a:extLst>
          </p:cNvPr>
          <p:cNvSpPr txBox="1"/>
          <p:nvPr/>
        </p:nvSpPr>
        <p:spPr>
          <a:xfrm>
            <a:off x="5426345" y="462756"/>
            <a:ext cx="36013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声明</a:t>
            </a:r>
            <a:r>
              <a:rPr lang="en-US" altLang="zh-CN" sz="1600" b="1" dirty="0">
                <a:solidFill>
                  <a:srgbClr val="FF0000"/>
                </a:solidFill>
              </a:rPr>
              <a:t>List</a:t>
            </a:r>
            <a:r>
              <a:rPr lang="zh-CN" altLang="en-US" sz="1600" b="1" dirty="0">
                <a:solidFill>
                  <a:srgbClr val="FF0000"/>
                </a:solidFill>
              </a:rPr>
              <a:t>集合类型变量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&lt;&gt;</a:t>
            </a:r>
            <a:r>
              <a:rPr lang="zh-CN" altLang="en-US" sz="1600" b="1" dirty="0">
                <a:solidFill>
                  <a:srgbClr val="FF0000"/>
                </a:solidFill>
              </a:rPr>
              <a:t>括号中声明集合中元素的类型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必须为引用类型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基于对象数组存储结构</a:t>
            </a:r>
            <a:r>
              <a:rPr lang="en-US" altLang="zh-CN" sz="1600" b="1" dirty="0" err="1">
                <a:solidFill>
                  <a:srgbClr val="FF0000"/>
                </a:solidFill>
              </a:rPr>
              <a:t>ArrayList</a:t>
            </a:r>
            <a:r>
              <a:rPr lang="zh-CN" altLang="en-US" sz="1600" b="1" dirty="0">
                <a:solidFill>
                  <a:srgbClr val="FF0000"/>
                </a:solidFill>
              </a:rPr>
              <a:t>实现类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创建集合对象</a:t>
            </a:r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48D59C7B-8648-4FA2-81B8-5BA3C4BD33D4}"/>
              </a:ext>
            </a:extLst>
          </p:cNvPr>
          <p:cNvSpPr txBox="1"/>
          <p:nvPr/>
        </p:nvSpPr>
        <p:spPr>
          <a:xfrm>
            <a:off x="-35470" y="117043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指定集合类型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List</a:t>
            </a:r>
            <a:r>
              <a:rPr lang="zh-CN" altLang="en-US" sz="1600" b="1" dirty="0">
                <a:solidFill>
                  <a:srgbClr val="FF0000"/>
                </a:solidFill>
              </a:rPr>
              <a:t>集合接口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C3C92F-AEB9-464F-B075-5B987E341377}"/>
              </a:ext>
            </a:extLst>
          </p:cNvPr>
          <p:cNvSpPr txBox="1"/>
          <p:nvPr/>
        </p:nvSpPr>
        <p:spPr>
          <a:xfrm>
            <a:off x="2774895" y="1276229"/>
            <a:ext cx="2252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基于对象数组的实现类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C53AD89-4165-401E-873D-9EB86D3D8C27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72416" y="952757"/>
            <a:ext cx="404833" cy="21767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BF8D14E-6E3E-4B5E-A325-D159DAD958CC}"/>
              </a:ext>
            </a:extLst>
          </p:cNvPr>
          <p:cNvCxnSpPr>
            <a:stCxn id="16" idx="0"/>
          </p:cNvCxnSpPr>
          <p:nvPr/>
        </p:nvCxnSpPr>
        <p:spPr>
          <a:xfrm flipV="1">
            <a:off x="3901165" y="998958"/>
            <a:ext cx="0" cy="27727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2">
            <a:extLst>
              <a:ext uri="{FF2B5EF4-FFF2-40B4-BE49-F238E27FC236}">
                <a16:creationId xmlns:a16="http://schemas.microsoft.com/office/drawing/2014/main" id="{A261A8EE-33A5-4B6F-B886-BA604037380E}"/>
              </a:ext>
            </a:extLst>
          </p:cNvPr>
          <p:cNvSpPr txBox="1"/>
          <p:nvPr/>
        </p:nvSpPr>
        <p:spPr>
          <a:xfrm>
            <a:off x="1520904" y="1655242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0" name="TextBox 2">
            <a:extLst>
              <a:ext uri="{FF2B5EF4-FFF2-40B4-BE49-F238E27FC236}">
                <a16:creationId xmlns:a16="http://schemas.microsoft.com/office/drawing/2014/main" id="{4540E5E6-0706-480F-BB67-0441A1062AA2}"/>
              </a:ext>
            </a:extLst>
          </p:cNvPr>
          <p:cNvSpPr txBox="1"/>
          <p:nvPr/>
        </p:nvSpPr>
        <p:spPr>
          <a:xfrm>
            <a:off x="1467679" y="126681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元素类型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F6E222D-E0B7-4DD9-982D-8724F2B2EC21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1835696" y="952757"/>
            <a:ext cx="134685" cy="31405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14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2" grpId="0"/>
      <p:bldP spid="13" grpId="0"/>
      <p:bldP spid="14" grpId="0"/>
      <p:bldP spid="15" grpId="0"/>
      <p:bldP spid="16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B7A66A-A248-4F75-B586-142D74A7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7EC6B0-9C51-4DA6-A4FA-26C9DD073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8527"/>
            <a:ext cx="3562350" cy="1504950"/>
          </a:xfrm>
          <a:prstGeom prst="rect">
            <a:avLst/>
          </a:prstGeom>
        </p:spPr>
      </p:pic>
      <p:sp>
        <p:nvSpPr>
          <p:cNvPr id="6" name="TextBox 12">
            <a:extLst>
              <a:ext uri="{FF2B5EF4-FFF2-40B4-BE49-F238E27FC236}">
                <a16:creationId xmlns:a16="http://schemas.microsoft.com/office/drawing/2014/main" id="{81AF6176-B042-4FA3-8F40-EF7F172E496A}"/>
              </a:ext>
            </a:extLst>
          </p:cNvPr>
          <p:cNvSpPr txBox="1"/>
          <p:nvPr/>
        </p:nvSpPr>
        <p:spPr>
          <a:xfrm>
            <a:off x="999897" y="1702703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CC9B9071-CAC2-4437-BC7D-B95597FE3F96}"/>
              </a:ext>
            </a:extLst>
          </p:cNvPr>
          <p:cNvSpPr txBox="1"/>
          <p:nvPr/>
        </p:nvSpPr>
        <p:spPr>
          <a:xfrm>
            <a:off x="5364088" y="648765"/>
            <a:ext cx="2459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父类具有子类的特性么？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1B12D7AC-CC18-41BF-9200-90508BBAF7E2}"/>
              </a:ext>
            </a:extLst>
          </p:cNvPr>
          <p:cNvSpPr txBox="1"/>
          <p:nvPr/>
        </p:nvSpPr>
        <p:spPr>
          <a:xfrm>
            <a:off x="5364088" y="115805"/>
            <a:ext cx="2872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元素类型的父类对象无法添加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4F846998-4CBE-44EF-8C09-91A938CAB571}"/>
              </a:ext>
            </a:extLst>
          </p:cNvPr>
          <p:cNvSpPr txBox="1"/>
          <p:nvPr/>
        </p:nvSpPr>
        <p:spPr>
          <a:xfrm>
            <a:off x="5364088" y="3381628"/>
            <a:ext cx="1922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向集合添加元素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符合继承</a:t>
            </a:r>
            <a:r>
              <a:rPr lang="en-US" altLang="zh-CN" sz="1600" b="1" dirty="0">
                <a:solidFill>
                  <a:srgbClr val="FF0000"/>
                </a:solidFill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</a:rPr>
              <a:t>多态特性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FDFEFDF2-3185-4897-8536-68AAC97BEECD}"/>
              </a:ext>
            </a:extLst>
          </p:cNvPr>
          <p:cNvSpPr txBox="1"/>
          <p:nvPr/>
        </p:nvSpPr>
        <p:spPr>
          <a:xfrm>
            <a:off x="5364088" y="2825214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正常编译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D0C8CA-E32F-4A70-90B6-4E51D945B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10" y="2119795"/>
            <a:ext cx="4076700" cy="314325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25EA4191-B4AF-447A-A051-70968F568AA1}"/>
              </a:ext>
            </a:extLst>
          </p:cNvPr>
          <p:cNvSpPr txBox="1"/>
          <p:nvPr/>
        </p:nvSpPr>
        <p:spPr>
          <a:xfrm>
            <a:off x="999897" y="2467651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4184180-C0B9-4959-8215-A211C0300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3057525"/>
            <a:ext cx="4772025" cy="742950"/>
          </a:xfrm>
          <a:prstGeom prst="rect">
            <a:avLst/>
          </a:prstGeom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22A3DDCB-FF4B-4C94-8726-562F3890A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81" y="4294991"/>
            <a:ext cx="39243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2">
            <a:extLst>
              <a:ext uri="{FF2B5EF4-FFF2-40B4-BE49-F238E27FC236}">
                <a16:creationId xmlns:a16="http://schemas.microsoft.com/office/drawing/2014/main" id="{48415636-0E7D-492A-A951-72B39DCB48F5}"/>
              </a:ext>
            </a:extLst>
          </p:cNvPr>
          <p:cNvSpPr txBox="1"/>
          <p:nvPr/>
        </p:nvSpPr>
        <p:spPr>
          <a:xfrm>
            <a:off x="1122533" y="3800813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15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D3311-4BEA-4152-A6B4-E47540E3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525"/>
            <a:ext cx="8229600" cy="6188075"/>
          </a:xfrm>
        </p:spPr>
        <p:txBody>
          <a:bodyPr/>
          <a:lstStyle/>
          <a:p>
            <a:r>
              <a:rPr lang="zh-CN" altLang="en-US" dirty="0"/>
              <a:t>基于此</a:t>
            </a:r>
            <a:r>
              <a:rPr lang="en-US" altLang="zh-CN" dirty="0"/>
              <a:t>User</a:t>
            </a:r>
            <a:r>
              <a:rPr lang="zh-CN" altLang="en-US" dirty="0"/>
              <a:t>类型以及封装的集合对象，完成</a:t>
            </a:r>
            <a:r>
              <a:rPr lang="en-US" altLang="zh-CN" dirty="0"/>
              <a:t>List</a:t>
            </a:r>
            <a:r>
              <a:rPr lang="zh-CN" altLang="en-US" dirty="0"/>
              <a:t>集合的学习测试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B7A66A-A248-4F75-B586-142D74A7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86EC61-1593-4389-8930-165E2207F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96752"/>
            <a:ext cx="5648325" cy="3143250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0E2CE960-8050-45BC-A533-C5A5E85C4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660" y="1700808"/>
            <a:ext cx="32004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3001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B7A66A-A248-4F75-B586-142D74A7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678E6D3E-34BF-4AD7-8821-CFE394AD2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818" y="694646"/>
            <a:ext cx="6477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FAFEB142-4CA8-4669-8A12-B7510C2CB33E}"/>
              </a:ext>
            </a:extLst>
          </p:cNvPr>
          <p:cNvSpPr txBox="1"/>
          <p:nvPr/>
        </p:nvSpPr>
        <p:spPr>
          <a:xfrm>
            <a:off x="4787706" y="356092"/>
            <a:ext cx="1650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基本方法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foreach</a:t>
            </a:r>
            <a:r>
              <a:rPr lang="zh-CN" altLang="en-US" sz="1600" b="1" dirty="0">
                <a:solidFill>
                  <a:srgbClr val="FF0000"/>
                </a:solidFill>
              </a:rPr>
              <a:t>循环语句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8A73D45D-3B7D-424D-A8CF-41D0C0273030}"/>
              </a:ext>
            </a:extLst>
          </p:cNvPr>
          <p:cNvSpPr txBox="1"/>
          <p:nvPr/>
        </p:nvSpPr>
        <p:spPr>
          <a:xfrm>
            <a:off x="4186104" y="2571023"/>
            <a:ext cx="3304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基本</a:t>
            </a:r>
            <a:r>
              <a:rPr lang="en-US" altLang="zh-CN" sz="1600" b="1" dirty="0">
                <a:solidFill>
                  <a:srgbClr val="FF0000"/>
                </a:solidFill>
              </a:rPr>
              <a:t>for</a:t>
            </a:r>
            <a:r>
              <a:rPr lang="zh-CN" altLang="en-US" sz="1600" b="1" dirty="0">
                <a:solidFill>
                  <a:srgbClr val="FF0000"/>
                </a:solidFill>
              </a:rPr>
              <a:t>循环基于索引获取元素对象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不建议使用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EB93BD26-24BA-4797-95BF-4D00A93D2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214" y="3247847"/>
            <a:ext cx="5715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2">
            <a:extLst>
              <a:ext uri="{FF2B5EF4-FFF2-40B4-BE49-F238E27FC236}">
                <a16:creationId xmlns:a16="http://schemas.microsoft.com/office/drawing/2014/main" id="{77C2AD92-4016-43F3-8259-C1DF42659A8F}"/>
              </a:ext>
            </a:extLst>
          </p:cNvPr>
          <p:cNvSpPr txBox="1"/>
          <p:nvPr/>
        </p:nvSpPr>
        <p:spPr>
          <a:xfrm>
            <a:off x="1025579" y="2299970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220BFD39-7476-4775-B068-BF01C8BA1F56}"/>
              </a:ext>
            </a:extLst>
          </p:cNvPr>
          <p:cNvSpPr txBox="1"/>
          <p:nvPr/>
        </p:nvSpPr>
        <p:spPr>
          <a:xfrm>
            <a:off x="826967" y="4460548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3A4C46A-E42C-47C2-BBAC-83F0157EF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" y="476672"/>
            <a:ext cx="4257675" cy="15144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7197C45-960F-44CD-BDA5-493059DD68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089" y="3155798"/>
            <a:ext cx="46767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1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D3311-4BEA-4152-A6B4-E47540E33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因此，集合为逻辑上的容器，容器中仅保存元素对象的引用地址；操作集合中的元素时，实际操作的是元素引用的对象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B7A66A-A248-4F75-B586-142D74A7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1A2B9F33-22C5-48D5-94AA-D10FF2299162}"/>
              </a:ext>
            </a:extLst>
          </p:cNvPr>
          <p:cNvSpPr txBox="1"/>
          <p:nvPr/>
        </p:nvSpPr>
        <p:spPr>
          <a:xfrm>
            <a:off x="5940152" y="332656"/>
            <a:ext cx="32784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是将对象的引用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保存在集合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因此，集合中的元素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与</a:t>
            </a:r>
            <a:r>
              <a:rPr lang="en-US" altLang="zh-CN" sz="1600" b="1" dirty="0">
                <a:solidFill>
                  <a:srgbClr val="FF0000"/>
                </a:solidFill>
              </a:rPr>
              <a:t>user/user2</a:t>
            </a:r>
            <a:r>
              <a:rPr lang="zh-CN" altLang="en-US" sz="1600" b="1" dirty="0">
                <a:solidFill>
                  <a:srgbClr val="FF0000"/>
                </a:solidFill>
              </a:rPr>
              <a:t>引用的是同一个对象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D153C8E-29D1-4617-AAF0-5887E75AD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62937"/>
            <a:ext cx="5150595" cy="26620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A8F6F5-2472-438B-8DB3-E52E88919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1610495"/>
            <a:ext cx="15335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D3311-4BEA-4152-A6B4-E47540E3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63952"/>
          </a:xfrm>
        </p:spPr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集合，允许包含重复元素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B7A66A-A248-4F75-B586-142D74A7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B222BCFA-5E99-427E-AB2D-F8F60396ACDB}"/>
              </a:ext>
            </a:extLst>
          </p:cNvPr>
          <p:cNvSpPr txBox="1"/>
          <p:nvPr/>
        </p:nvSpPr>
        <p:spPr>
          <a:xfrm>
            <a:off x="2051720" y="2644170"/>
            <a:ext cx="39180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声明变量</a:t>
            </a:r>
            <a:r>
              <a:rPr lang="en-US" altLang="zh-CN" sz="1600" b="1" dirty="0">
                <a:solidFill>
                  <a:srgbClr val="FF0000"/>
                </a:solidFill>
              </a:rPr>
              <a:t>user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将集合第</a:t>
            </a:r>
            <a:r>
              <a:rPr lang="en-US" altLang="zh-CN" sz="1600" b="1" dirty="0">
                <a:solidFill>
                  <a:srgbClr val="FF0000"/>
                </a:solidFill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</a:rPr>
              <a:t>个元素对象的引用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传递给变量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将对象再次置于集合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由于</a:t>
            </a:r>
            <a:r>
              <a:rPr lang="en-US" altLang="zh-CN" sz="1600" b="1" dirty="0">
                <a:solidFill>
                  <a:srgbClr val="FF0000"/>
                </a:solidFill>
              </a:rPr>
              <a:t>List</a:t>
            </a:r>
            <a:r>
              <a:rPr lang="zh-CN" altLang="en-US" sz="1600" b="1" dirty="0">
                <a:solidFill>
                  <a:srgbClr val="FF0000"/>
                </a:solidFill>
              </a:rPr>
              <a:t>集合支持重复的元素对象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因此</a:t>
            </a:r>
            <a:r>
              <a:rPr lang="en-US" altLang="zh-CN" sz="1600" b="1" dirty="0">
                <a:solidFill>
                  <a:srgbClr val="FF0000"/>
                </a:solidFill>
              </a:rPr>
              <a:t>,</a:t>
            </a:r>
            <a:r>
              <a:rPr lang="zh-CN" altLang="en-US" sz="1600" b="1" dirty="0">
                <a:solidFill>
                  <a:srgbClr val="FF0000"/>
                </a:solidFill>
              </a:rPr>
              <a:t>集合中对象的引用有序的</a:t>
            </a:r>
            <a:r>
              <a:rPr lang="en-US" altLang="zh-CN" sz="1600" b="1" dirty="0">
                <a:solidFill>
                  <a:srgbClr val="FF0000"/>
                </a:solidFill>
              </a:rPr>
              <a:t>,</a:t>
            </a:r>
            <a:r>
              <a:rPr lang="zh-CN" altLang="en-US" sz="1600" b="1" dirty="0">
                <a:solidFill>
                  <a:srgbClr val="FF0000"/>
                </a:solidFill>
              </a:rPr>
              <a:t>保存了</a:t>
            </a:r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</a:rPr>
              <a:t>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8FDC7A-D002-4E34-A372-C0BA028AA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779155"/>
            <a:ext cx="3531896" cy="16314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CFBBF4-1DEA-4ACB-A870-39686A66A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908720"/>
            <a:ext cx="3823439" cy="137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4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D3311-4BEA-4152-A6B4-E47540E3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zh-CN" altLang="en-US" dirty="0"/>
              <a:t>需求：从集合移除指定姓名的用户对象元素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B7A66A-A248-4F75-B586-142D74A7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FC2D4E6F-147B-4180-857B-08A549EF5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31193"/>
            <a:ext cx="6149305" cy="94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08CF11-7233-44D3-8885-A5324010C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764704"/>
            <a:ext cx="4238625" cy="1466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AEBDAC-7D6D-4F3E-9AD0-2E2C6B64EBFD}"/>
              </a:ext>
            </a:extLst>
          </p:cNvPr>
          <p:cNvSpPr txBox="1"/>
          <p:nvPr/>
        </p:nvSpPr>
        <p:spPr>
          <a:xfrm>
            <a:off x="2843808" y="1950376"/>
            <a:ext cx="22525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试图在遍历集合的同时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删除集合中的元素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异常</a:t>
            </a:r>
          </a:p>
        </p:txBody>
      </p:sp>
    </p:spTree>
    <p:extLst>
      <p:ext uri="{BB962C8B-B14F-4D97-AF65-F5344CB8AC3E}">
        <p14:creationId xmlns:p14="http://schemas.microsoft.com/office/powerpoint/2010/main" val="382507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D3311-4BEA-4152-A6B4-E47540E3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zh-CN" altLang="en-US" dirty="0"/>
              <a:t>试图使用基本</a:t>
            </a:r>
            <a:r>
              <a:rPr lang="en-US" altLang="zh-CN" dirty="0"/>
              <a:t>for</a:t>
            </a:r>
            <a:r>
              <a:rPr lang="zh-CN" altLang="en-US" dirty="0"/>
              <a:t>循环，基于索引删除元素。连续重复属性元素并没有被移除？思考基本</a:t>
            </a:r>
            <a:r>
              <a:rPr lang="en-US" altLang="zh-CN" dirty="0"/>
              <a:t>for</a:t>
            </a:r>
            <a:r>
              <a:rPr lang="zh-CN" altLang="en-US" dirty="0"/>
              <a:t>循环的执行过程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B7A66A-A248-4F75-B586-142D74A7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9C35D1-BCD2-42B2-BF2B-729FEEF6B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336" y="1988840"/>
            <a:ext cx="864096" cy="9463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263A407-07B9-4DAD-A4B1-B58F59149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68760"/>
            <a:ext cx="54387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D3311-4BEA-4152-A6B4-E47540E3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63952"/>
          </a:xfrm>
        </p:spPr>
        <p:txBody>
          <a:bodyPr/>
          <a:lstStyle/>
          <a:p>
            <a:r>
              <a:rPr lang="zh-CN" altLang="en-US" dirty="0"/>
              <a:t>在集合</a:t>
            </a:r>
            <a:r>
              <a:rPr lang="en-US" altLang="zh-CN" dirty="0"/>
              <a:t>for/foreach</a:t>
            </a:r>
            <a:r>
              <a:rPr lang="zh-CN" altLang="en-US" dirty="0"/>
              <a:t>循环中，试图改变集合的长度</a:t>
            </a:r>
            <a:r>
              <a:rPr lang="en-US" altLang="zh-CN" dirty="0"/>
              <a:t>(</a:t>
            </a:r>
            <a:r>
              <a:rPr lang="zh-CN" altLang="en-US" dirty="0"/>
              <a:t>增</a:t>
            </a:r>
            <a:r>
              <a:rPr lang="en-US" altLang="zh-CN" dirty="0"/>
              <a:t>/</a:t>
            </a:r>
            <a:r>
              <a:rPr lang="zh-CN" altLang="en-US" dirty="0"/>
              <a:t>删元素</a:t>
            </a:r>
            <a:r>
              <a:rPr lang="en-US" altLang="zh-CN" dirty="0"/>
              <a:t>)</a:t>
            </a:r>
            <a:r>
              <a:rPr lang="zh-CN" altLang="en-US" dirty="0"/>
              <a:t> ，会产生</a:t>
            </a:r>
            <a:r>
              <a:rPr lang="en-US" altLang="zh-CN" dirty="0" err="1"/>
              <a:t>ConcurrentModificationException</a:t>
            </a:r>
            <a:r>
              <a:rPr lang="zh-CN" altLang="en-US" dirty="0"/>
              <a:t>异常，或其他错误</a:t>
            </a:r>
            <a:r>
              <a:rPr lang="en-US" altLang="zh-CN" dirty="0"/>
              <a:t>*</a:t>
            </a:r>
          </a:p>
          <a:p>
            <a:endParaRPr lang="en-US" altLang="zh-CN" dirty="0"/>
          </a:p>
          <a:p>
            <a:r>
              <a:rPr lang="en-US" altLang="zh-CN" dirty="0"/>
              <a:t>Java8</a:t>
            </a:r>
            <a:r>
              <a:rPr lang="zh-CN" altLang="en-US" dirty="0"/>
              <a:t>以前，可通过迭代器实现可移除的遍历</a:t>
            </a:r>
            <a:endParaRPr lang="en-US" altLang="zh-CN" dirty="0"/>
          </a:p>
          <a:p>
            <a:r>
              <a:rPr lang="en-US" altLang="zh-CN" dirty="0"/>
              <a:t>Java8</a:t>
            </a:r>
            <a:r>
              <a:rPr lang="zh-CN" altLang="en-US" dirty="0"/>
              <a:t>以后，可基于集合</a:t>
            </a:r>
            <a:r>
              <a:rPr lang="en-US" altLang="zh-CN" dirty="0"/>
              <a:t>stream</a:t>
            </a:r>
            <a:r>
              <a:rPr lang="zh-CN" altLang="en-US" dirty="0"/>
              <a:t>流，结合</a:t>
            </a:r>
            <a:r>
              <a:rPr lang="en-US" altLang="zh-CN" dirty="0"/>
              <a:t>Lambda</a:t>
            </a:r>
            <a:r>
              <a:rPr lang="zh-CN" altLang="en-US" dirty="0"/>
              <a:t>表达式实现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B7A66A-A248-4F75-B586-142D74A7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09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CAC92-7B43-417D-8687-3254FB54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900" dirty="0"/>
              <a:t>Part6 - Collections &amp; Streams &amp;Optional</a:t>
            </a:r>
            <a:endParaRPr lang="zh-CN" altLang="en-US" sz="39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A3171-B661-415B-B26D-BB89D3ECE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Collection Frameworks</a:t>
            </a:r>
          </a:p>
          <a:p>
            <a:r>
              <a:rPr lang="en-US" altLang="zh-CN" dirty="0"/>
              <a:t>Functional Programming</a:t>
            </a:r>
          </a:p>
          <a:p>
            <a:r>
              <a:rPr lang="en-US" altLang="zh-CN" dirty="0"/>
              <a:t>Optional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ACEFD3-19B7-4A7E-A8C4-08939337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9201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D3311-4BEA-4152-A6B4-E47540E3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63952"/>
          </a:xfrm>
        </p:spPr>
        <p:txBody>
          <a:bodyPr>
            <a:normAutofit/>
          </a:bodyPr>
          <a:lstStyle/>
          <a:p>
            <a:r>
              <a:rPr lang="en-US" altLang="zh-CN" dirty="0"/>
              <a:t>List to Array</a:t>
            </a:r>
            <a:r>
              <a:rPr lang="zh-CN" altLang="en-US" dirty="0"/>
              <a:t>。</a:t>
            </a:r>
            <a:r>
              <a:rPr lang="en-US" altLang="zh-CN" dirty="0" err="1"/>
              <a:t>toArray</a:t>
            </a:r>
            <a:r>
              <a:rPr lang="en-US" altLang="zh-CN" dirty="0"/>
              <a:t>(T[] a)</a:t>
            </a:r>
            <a:r>
              <a:rPr lang="zh-CN" altLang="en-US" dirty="0"/>
              <a:t>方法</a:t>
            </a:r>
            <a:r>
              <a:rPr lang="en-US" altLang="zh-CN" dirty="0"/>
              <a:t>(Collection</a:t>
            </a:r>
            <a:r>
              <a:rPr lang="zh-CN" altLang="en-US" dirty="0"/>
              <a:t>接口声明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Array to List</a:t>
            </a:r>
            <a:r>
              <a:rPr lang="zh-CN" altLang="en-US" dirty="0"/>
              <a:t>。</a:t>
            </a:r>
            <a:r>
              <a:rPr lang="en-US" altLang="zh-CN" dirty="0"/>
              <a:t>Arrays</a:t>
            </a:r>
            <a:r>
              <a:rPr lang="zh-CN" altLang="en-US" dirty="0"/>
              <a:t>工具类提供</a:t>
            </a:r>
            <a:r>
              <a:rPr lang="en-US" altLang="zh-CN" dirty="0" err="1"/>
              <a:t>asList</a:t>
            </a:r>
            <a:r>
              <a:rPr lang="en-US" altLang="zh-CN" dirty="0"/>
              <a:t>(T… a)</a:t>
            </a:r>
            <a:r>
              <a:rPr lang="zh-CN" altLang="en-US" dirty="0"/>
              <a:t>方法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asList</a:t>
            </a:r>
            <a:r>
              <a:rPr lang="en-US" altLang="zh-CN" dirty="0"/>
              <a:t>()</a:t>
            </a:r>
            <a:r>
              <a:rPr lang="zh-CN" altLang="en-US" dirty="0"/>
              <a:t>方法为适配器模式方法，仅转换了类型，底层仍是数组。因此，执行任何修改集合长度方法</a:t>
            </a:r>
            <a:r>
              <a:rPr lang="en-US" altLang="zh-CN" dirty="0"/>
              <a:t>(add/remove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  <a:r>
              <a:rPr lang="zh-CN" altLang="en-US" dirty="0"/>
              <a:t>，将</a:t>
            </a:r>
            <a:r>
              <a:rPr lang="zh-CN" altLang="en-US" dirty="0">
                <a:solidFill>
                  <a:srgbClr val="FF0000"/>
                </a:solidFill>
              </a:rPr>
              <a:t>抛出异常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B7A66A-A248-4F75-B586-142D74A7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68A3C4-9FD8-418A-95D8-A06FDDCFC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77" y="908720"/>
            <a:ext cx="4943475" cy="9906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49CD601-395E-4352-B36E-DD00021B3C5E}"/>
              </a:ext>
            </a:extLst>
          </p:cNvPr>
          <p:cNvSpPr txBox="1"/>
          <p:nvPr/>
        </p:nvSpPr>
        <p:spPr>
          <a:xfrm>
            <a:off x="5756183" y="94004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创建</a:t>
            </a:r>
            <a:r>
              <a:rPr lang="en-US" altLang="zh-CN" sz="1600" b="1" dirty="0">
                <a:solidFill>
                  <a:srgbClr val="FF0000"/>
                </a:solidFill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</a:rPr>
              <a:t>长度数组即可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方法内部仅需类型长度自动调整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F2B6C7B-456F-4587-88B4-C2A0687DE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708920"/>
            <a:ext cx="50482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7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20108-3D9A-40DE-88C6-A708CE58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ArrayList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D3311-4BEA-4152-A6B4-E47540E33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ArrayList</a:t>
            </a:r>
            <a:r>
              <a:rPr lang="zh-CN" altLang="en-US" dirty="0"/>
              <a:t>构造函数</a:t>
            </a:r>
            <a:endParaRPr lang="en-US" altLang="zh-CN" dirty="0"/>
          </a:p>
          <a:p>
            <a:pPr lvl="1"/>
            <a:r>
              <a:rPr lang="en-US" altLang="zh-CN" dirty="0" err="1"/>
              <a:t>ArrayList</a:t>
            </a:r>
            <a:r>
              <a:rPr lang="en-US" altLang="zh-CN" dirty="0"/>
              <a:t>()</a:t>
            </a:r>
            <a:r>
              <a:rPr lang="zh-CN" altLang="en-US" dirty="0"/>
              <a:t>，创建空</a:t>
            </a:r>
            <a:r>
              <a:rPr lang="en-US" altLang="zh-CN" dirty="0"/>
              <a:t>List</a:t>
            </a:r>
            <a:r>
              <a:rPr lang="zh-CN" altLang="en-US" dirty="0"/>
              <a:t>集合。默认创建</a:t>
            </a:r>
            <a:r>
              <a:rPr lang="en-US" altLang="zh-CN" dirty="0"/>
              <a:t>0</a:t>
            </a:r>
            <a:r>
              <a:rPr lang="zh-CN" altLang="en-US" dirty="0"/>
              <a:t>个元素的对象数组</a:t>
            </a:r>
            <a:endParaRPr lang="en-US" altLang="zh-CN" dirty="0"/>
          </a:p>
          <a:p>
            <a:pPr lvl="1"/>
            <a:r>
              <a:rPr lang="en-US" altLang="zh-CN" dirty="0" err="1"/>
              <a:t>ArrayList</a:t>
            </a:r>
            <a:r>
              <a:rPr lang="en-US" altLang="zh-CN" dirty="0"/>
              <a:t>(int </a:t>
            </a:r>
            <a:r>
              <a:rPr lang="en-US" altLang="zh-CN" dirty="0" err="1"/>
              <a:t>initialCapacity</a:t>
            </a:r>
            <a:r>
              <a:rPr lang="en-US" altLang="zh-CN" dirty="0"/>
              <a:t>)</a:t>
            </a:r>
            <a:r>
              <a:rPr lang="zh-CN" altLang="en-US" dirty="0"/>
              <a:t>，基于指定长度创建</a:t>
            </a:r>
            <a:r>
              <a:rPr lang="en-US" altLang="zh-CN" dirty="0"/>
              <a:t>List</a:t>
            </a:r>
            <a:r>
              <a:rPr lang="zh-CN" altLang="en-US" dirty="0"/>
              <a:t>集合。长度仅初始化集合时使用，后期添加</a:t>
            </a:r>
            <a:r>
              <a:rPr lang="en-US" altLang="zh-CN" dirty="0"/>
              <a:t>/</a:t>
            </a:r>
            <a:r>
              <a:rPr lang="zh-CN" altLang="en-US" dirty="0"/>
              <a:t>移</a:t>
            </a:r>
            <a:r>
              <a:rPr lang="zh-CN" altLang="en-US"/>
              <a:t>除自动更改容量</a:t>
            </a:r>
            <a:endParaRPr lang="en-US" altLang="zh-CN" dirty="0"/>
          </a:p>
          <a:p>
            <a:pPr lvl="1"/>
            <a:r>
              <a:rPr lang="en-US" altLang="zh-CN" dirty="0" err="1"/>
              <a:t>ArrayList</a:t>
            </a:r>
            <a:r>
              <a:rPr lang="en-US" altLang="zh-CN" dirty="0"/>
              <a:t>(Collection&lt;? extends E&gt; c)</a:t>
            </a:r>
            <a:r>
              <a:rPr lang="zh-CN" altLang="en-US" dirty="0"/>
              <a:t>，基于指定集合创建</a:t>
            </a:r>
            <a:r>
              <a:rPr lang="en-US" altLang="zh-CN" dirty="0"/>
              <a:t>List</a:t>
            </a:r>
            <a:r>
              <a:rPr lang="zh-CN" altLang="en-US" dirty="0"/>
              <a:t>集合</a:t>
            </a:r>
          </a:p>
          <a:p>
            <a:endParaRPr lang="en-US" altLang="zh-CN" dirty="0"/>
          </a:p>
          <a:p>
            <a:r>
              <a:rPr lang="en-US" altLang="zh-CN" dirty="0"/>
              <a:t>add()/size()</a:t>
            </a:r>
            <a:r>
              <a:rPr lang="zh-CN" altLang="en-US" dirty="0"/>
              <a:t>，方法源码分析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B7A66A-A248-4F75-B586-142D74A7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8130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20108-3D9A-40DE-88C6-A708CE58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5400" dirty="0"/>
              <a:t>LinkedList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D3311-4BEA-4152-A6B4-E47540E33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集合，基于</a:t>
            </a:r>
            <a:r>
              <a:rPr lang="en-US" altLang="zh-CN" dirty="0"/>
              <a:t>LinkedList</a:t>
            </a:r>
            <a:r>
              <a:rPr lang="zh-CN" altLang="en-US" dirty="0"/>
              <a:t>双向链表数据结构的实现</a:t>
            </a:r>
            <a:endParaRPr lang="en-US" altLang="zh-CN" dirty="0"/>
          </a:p>
          <a:p>
            <a:r>
              <a:rPr lang="zh-CN" altLang="en-US" dirty="0"/>
              <a:t>会为每个元素创建</a:t>
            </a:r>
            <a:r>
              <a:rPr lang="en-US" altLang="zh-CN" dirty="0"/>
              <a:t>2</a:t>
            </a:r>
            <a:r>
              <a:rPr lang="zh-CN" altLang="en-US" dirty="0"/>
              <a:t>个节点，保存前</a:t>
            </a:r>
            <a:r>
              <a:rPr lang="en-US" altLang="zh-CN" dirty="0"/>
              <a:t>/</a:t>
            </a:r>
            <a:r>
              <a:rPr lang="zh-CN" altLang="en-US" dirty="0"/>
              <a:t>后元素的地址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B7A66A-A248-4F75-B586-142D74A7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5" name="Picture 2" descr="https://d1jnx9ba8s6j9r.cloudfront.net/blog/wp-content/uploads/2017/05/Doubly-LinkedList.jpg">
            <a:extLst>
              <a:ext uri="{FF2B5EF4-FFF2-40B4-BE49-F238E27FC236}">
                <a16:creationId xmlns:a16="http://schemas.microsoft.com/office/drawing/2014/main" id="{2AE158C2-D046-404E-BDCF-E20EB4CC0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08488"/>
            <a:ext cx="8400816" cy="342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26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20108-3D9A-40DE-88C6-A708CE58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Performance of </a:t>
            </a:r>
            <a:r>
              <a:rPr lang="en-US" altLang="zh-CN" sz="4000" dirty="0" err="1"/>
              <a:t>ArrayList</a:t>
            </a:r>
            <a:r>
              <a:rPr lang="en-US" altLang="zh-CN" sz="4000" dirty="0"/>
              <a:t> &amp; LinkedList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D3311-4BEA-4152-A6B4-E47540E33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测试环境：</a:t>
            </a:r>
            <a:r>
              <a:rPr lang="en-US" altLang="zh-CN" dirty="0"/>
              <a:t>win10;</a:t>
            </a:r>
            <a:r>
              <a:rPr lang="zh-CN" altLang="en-US" dirty="0"/>
              <a:t> </a:t>
            </a:r>
            <a:r>
              <a:rPr lang="en-US" altLang="zh-CN" dirty="0"/>
              <a:t>I5-6600 4</a:t>
            </a:r>
            <a:r>
              <a:rPr lang="zh-CN" altLang="en-US" dirty="0"/>
              <a:t>核</a:t>
            </a:r>
            <a:r>
              <a:rPr lang="en-US" altLang="zh-CN" dirty="0"/>
              <a:t>4</a:t>
            </a:r>
            <a:r>
              <a:rPr lang="zh-CN" altLang="en-US" dirty="0"/>
              <a:t>线程 </a:t>
            </a:r>
            <a:r>
              <a:rPr lang="en-US" altLang="zh-CN" dirty="0"/>
              <a:t>3.3GHz;</a:t>
            </a:r>
            <a:r>
              <a:rPr lang="zh-CN" altLang="en-US" dirty="0"/>
              <a:t> </a:t>
            </a:r>
            <a:r>
              <a:rPr lang="en-US" altLang="zh-CN" dirty="0"/>
              <a:t>16GB DDR4; OpenJDK 11.05; </a:t>
            </a:r>
            <a:r>
              <a:rPr lang="zh-CN" altLang="en-US" dirty="0"/>
              <a:t>单线程操作</a:t>
            </a:r>
            <a:endParaRPr lang="en-US" altLang="zh-CN" dirty="0"/>
          </a:p>
          <a:p>
            <a:r>
              <a:rPr lang="zh-CN" altLang="en-US" dirty="0"/>
              <a:t>分别创建</a:t>
            </a:r>
            <a:r>
              <a:rPr lang="en-US" altLang="zh-CN" dirty="0"/>
              <a:t>1</a:t>
            </a:r>
            <a:r>
              <a:rPr lang="zh-CN" altLang="en-US" dirty="0"/>
              <a:t>百万</a:t>
            </a:r>
            <a:r>
              <a:rPr lang="en-US" altLang="zh-CN" dirty="0"/>
              <a:t>user</a:t>
            </a:r>
            <a:r>
              <a:rPr lang="zh-CN" altLang="en-US" dirty="0"/>
              <a:t>对象置于</a:t>
            </a:r>
            <a:r>
              <a:rPr lang="en-US" altLang="zh-CN" dirty="0" err="1"/>
              <a:t>ArrayList</a:t>
            </a:r>
            <a:r>
              <a:rPr lang="en-US" altLang="zh-CN" dirty="0"/>
              <a:t>/LinkedList</a:t>
            </a:r>
            <a:r>
              <a:rPr lang="zh-CN" altLang="en-US" dirty="0"/>
              <a:t>集合操作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B7A66A-A248-4F75-B586-142D74A7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6D2800-7637-4B03-AA53-CB3DCCFE9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564904"/>
            <a:ext cx="5588989" cy="36308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4F6665F-82EC-49B6-A0A9-6AB215EE3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072" y="4111780"/>
            <a:ext cx="3221822" cy="582348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6CA101A-FD4A-479A-9C88-DBD1B3A522BF}"/>
              </a:ext>
            </a:extLst>
          </p:cNvPr>
          <p:cNvCxnSpPr>
            <a:cxnSpLocks/>
          </p:cNvCxnSpPr>
          <p:nvPr/>
        </p:nvCxnSpPr>
        <p:spPr>
          <a:xfrm flipH="1">
            <a:off x="4085849" y="4653136"/>
            <a:ext cx="2574383" cy="100811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086B279-57F7-4AB5-AFB6-6385FDEDB14C}"/>
              </a:ext>
            </a:extLst>
          </p:cNvPr>
          <p:cNvSpPr txBox="1"/>
          <p:nvPr/>
        </p:nvSpPr>
        <p:spPr>
          <a:xfrm>
            <a:off x="6095320" y="3527005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反复移除第一个元素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反复创建集合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77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D3311-4BEA-4152-A6B4-E47540E3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63952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ArrayList</a:t>
            </a:r>
            <a:r>
              <a:rPr lang="zh-CN" altLang="en-US" dirty="0"/>
              <a:t>，可快速基于索引访问元素对象；其底层使用</a:t>
            </a:r>
            <a:r>
              <a:rPr lang="en-US" altLang="zh-CN" dirty="0" err="1"/>
              <a:t>Arrays.copyOf</a:t>
            </a:r>
            <a:r>
              <a:rPr lang="en-US" altLang="zh-CN" dirty="0"/>
              <a:t>()</a:t>
            </a:r>
            <a:r>
              <a:rPr lang="zh-CN" altLang="en-US" dirty="0"/>
              <a:t>方法实现对象数组的增删，性能损失较小</a:t>
            </a:r>
            <a:endParaRPr lang="en-US" altLang="zh-CN" dirty="0"/>
          </a:p>
          <a:p>
            <a:r>
              <a:rPr lang="en-US" altLang="zh-CN" dirty="0"/>
              <a:t>LinkedList</a:t>
            </a:r>
            <a:r>
              <a:rPr lang="zh-CN" altLang="en-US" dirty="0"/>
              <a:t>，当需要极其频繁的在集合头部添加元素时，效率较高。但需要为每一个元素创建两个节点对象，基于索引位置的访问需要线性时间</a:t>
            </a:r>
            <a:r>
              <a:rPr lang="en-US" altLang="zh-CN" dirty="0"/>
              <a:t>(Positional access requires linear-time)</a:t>
            </a:r>
            <a:r>
              <a:rPr lang="zh-CN" altLang="en-US" dirty="0"/>
              <a:t>，整体性能开销较大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绝大多数情况下，使用</a:t>
            </a:r>
            <a:r>
              <a:rPr lang="en-US" altLang="zh-CN" dirty="0" err="1"/>
              <a:t>ArrayList</a:t>
            </a:r>
            <a:r>
              <a:rPr lang="zh-CN" altLang="en-US" dirty="0"/>
              <a:t>，或不可变集合</a:t>
            </a:r>
            <a:r>
              <a:rPr lang="en-US" altLang="zh-CN" dirty="0"/>
              <a:t>(</a:t>
            </a:r>
            <a:r>
              <a:rPr lang="zh-CN" altLang="en-US" dirty="0"/>
              <a:t>后期讨论</a:t>
            </a:r>
            <a:r>
              <a:rPr lang="en-US" altLang="zh-CN" dirty="0"/>
              <a:t>)</a:t>
            </a:r>
            <a:r>
              <a:rPr lang="zh-CN" altLang="en-US" dirty="0"/>
              <a:t>即可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集合的多线程同步，后期讨论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B7A66A-A248-4F75-B586-142D74A7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323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6CD33-F62F-4DFA-8F68-B8482C8D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Collections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C0F1A-D995-4EEA-B0F2-226FB5A73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collection, sometimes called a </a:t>
            </a:r>
            <a:r>
              <a:rPr lang="en-US" altLang="zh-CN" dirty="0">
                <a:solidFill>
                  <a:srgbClr val="FF0000"/>
                </a:solidFill>
              </a:rPr>
              <a:t>container</a:t>
            </a:r>
            <a:r>
              <a:rPr lang="en-US" altLang="zh-CN" dirty="0"/>
              <a:t>, is simply an object that </a:t>
            </a:r>
            <a:r>
              <a:rPr lang="en-US" altLang="zh-CN" dirty="0">
                <a:solidFill>
                  <a:srgbClr val="FF0000"/>
                </a:solidFill>
              </a:rPr>
              <a:t>groups multiple elements into a single unit</a:t>
            </a:r>
            <a:r>
              <a:rPr lang="en-US" altLang="zh-CN" dirty="0"/>
              <a:t>. Collections are used to store, retrieve, manipulate, and communicate aggregate data.</a:t>
            </a:r>
          </a:p>
          <a:p>
            <a:endParaRPr lang="en-US" altLang="zh-CN" dirty="0"/>
          </a:p>
          <a:p>
            <a:r>
              <a:rPr lang="zh-CN" altLang="en-US" dirty="0"/>
              <a:t>集合，是将许多元素组合成一个单一单元的容器对象</a:t>
            </a:r>
            <a:endParaRPr lang="en-US" altLang="zh-CN" dirty="0"/>
          </a:p>
          <a:p>
            <a:r>
              <a:rPr lang="zh-CN" altLang="en-US" dirty="0"/>
              <a:t>集合，可用于存储</a:t>
            </a:r>
            <a:r>
              <a:rPr lang="en-US" altLang="zh-CN" dirty="0"/>
              <a:t>/</a:t>
            </a:r>
            <a:r>
              <a:rPr lang="zh-CN" altLang="en-US" dirty="0"/>
              <a:t>检索</a:t>
            </a:r>
            <a:r>
              <a:rPr lang="en-US" altLang="zh-CN" dirty="0"/>
              <a:t>/</a:t>
            </a:r>
            <a:r>
              <a:rPr lang="zh-CN" altLang="en-US" dirty="0"/>
              <a:t>操作</a:t>
            </a:r>
            <a:r>
              <a:rPr lang="en-US" altLang="zh-CN" dirty="0"/>
              <a:t>/</a:t>
            </a:r>
            <a:r>
              <a:rPr lang="zh-CN" altLang="en-US" dirty="0"/>
              <a:t>传输</a:t>
            </a:r>
            <a:r>
              <a:rPr lang="en-US" altLang="zh-CN" dirty="0"/>
              <a:t>/</a:t>
            </a:r>
            <a:r>
              <a:rPr lang="zh-CN" altLang="en-US" dirty="0"/>
              <a:t>聚合数据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AEBA49-3DF3-4C7E-B88A-381AD226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710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CEF94-906E-4D2F-B125-A9807034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900" dirty="0"/>
              <a:t>Collections Framework</a:t>
            </a:r>
            <a:endParaRPr lang="zh-CN" altLang="en-US" sz="49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466962-0A3A-4333-912A-A4EEAA3EB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82952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A </a:t>
            </a:r>
            <a:r>
              <a:rPr lang="en-US" altLang="zh-CN" dirty="0">
                <a:solidFill>
                  <a:srgbClr val="FF0000"/>
                </a:solidFill>
              </a:rPr>
              <a:t>collections framework </a:t>
            </a:r>
            <a:r>
              <a:rPr lang="en-US" altLang="zh-CN" dirty="0"/>
              <a:t>is a unified architecture for </a:t>
            </a:r>
            <a:r>
              <a:rPr lang="en-US" altLang="zh-CN" dirty="0">
                <a:solidFill>
                  <a:srgbClr val="FF0000"/>
                </a:solidFill>
              </a:rPr>
              <a:t>representing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0000"/>
                </a:solidFill>
              </a:rPr>
              <a:t>manipulating </a:t>
            </a:r>
            <a:r>
              <a:rPr lang="en-US" altLang="zh-CN" dirty="0"/>
              <a:t>collections. All collections frameworks contain the following: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Interfaces</a:t>
            </a:r>
            <a:r>
              <a:rPr lang="en-US" altLang="zh-CN" dirty="0"/>
              <a:t>: These are abstract data types that represent collections.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Implementations</a:t>
            </a:r>
            <a:r>
              <a:rPr lang="en-US" altLang="zh-CN" dirty="0"/>
              <a:t>: These are the concrete implementations of the collection </a:t>
            </a:r>
            <a:r>
              <a:rPr lang="en-US" altLang="zh-CN" dirty="0">
                <a:solidFill>
                  <a:srgbClr val="FF0000"/>
                </a:solidFill>
              </a:rPr>
              <a:t>interfaces</a:t>
            </a:r>
            <a:r>
              <a:rPr lang="en-US" altLang="zh-CN" dirty="0"/>
              <a:t>. In essence, they are reusable data structures.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Algorithms</a:t>
            </a:r>
            <a:r>
              <a:rPr lang="en-US" altLang="zh-CN" dirty="0"/>
              <a:t>: These are the methods that perform useful computations</a:t>
            </a:r>
          </a:p>
          <a:p>
            <a:r>
              <a:rPr lang="zh-CN" altLang="en-US" dirty="0"/>
              <a:t>集合框架，是用于表示和操作集合的体系结构，集合框架应包含</a:t>
            </a:r>
          </a:p>
          <a:p>
            <a:pPr lvl="1"/>
            <a:r>
              <a:rPr lang="zh-CN" altLang="en-US" dirty="0"/>
              <a:t>接口</a:t>
            </a:r>
            <a:r>
              <a:rPr lang="en-US" altLang="zh-CN" dirty="0"/>
              <a:t>(Interfaces)</a:t>
            </a:r>
            <a:r>
              <a:rPr lang="zh-CN" altLang="en-US" dirty="0"/>
              <a:t>：表示集合的抽象数据类型。使用接口，允许集合独立于其表示的细节进行操作</a:t>
            </a:r>
          </a:p>
          <a:p>
            <a:pPr lvl="1"/>
            <a:r>
              <a:rPr lang="zh-CN" altLang="en-US" dirty="0"/>
              <a:t>实现</a:t>
            </a:r>
            <a:r>
              <a:rPr lang="en-US" altLang="zh-CN" dirty="0"/>
              <a:t>(Implementations)</a:t>
            </a:r>
            <a:r>
              <a:rPr lang="zh-CN" altLang="en-US" dirty="0"/>
              <a:t>：集合接口的具体实现，包含可重用的数据结构</a:t>
            </a:r>
          </a:p>
          <a:p>
            <a:pPr lvl="1"/>
            <a:r>
              <a:rPr lang="zh-CN" altLang="en-US" dirty="0"/>
              <a:t>算法</a:t>
            </a:r>
            <a:r>
              <a:rPr lang="en-US" altLang="zh-CN" dirty="0"/>
              <a:t>(Algorithms)</a:t>
            </a:r>
            <a:r>
              <a:rPr lang="zh-CN" altLang="en-US" dirty="0"/>
              <a:t>：对集合执行搜索</a:t>
            </a:r>
            <a:r>
              <a:rPr lang="en-US" altLang="zh-CN" dirty="0"/>
              <a:t>/</a:t>
            </a:r>
            <a:r>
              <a:rPr lang="zh-CN" altLang="en-US" dirty="0"/>
              <a:t>排序等操作，是可重用的功能</a:t>
            </a:r>
            <a:endParaRPr lang="en-US" altLang="zh-CN" dirty="0"/>
          </a:p>
          <a:p>
            <a:r>
              <a:rPr lang="zh-CN" altLang="en-US" dirty="0"/>
              <a:t>即，</a:t>
            </a:r>
            <a:r>
              <a:rPr lang="en-US" altLang="zh-CN" dirty="0"/>
              <a:t>Java</a:t>
            </a:r>
            <a:r>
              <a:rPr lang="zh-CN" altLang="en-US" dirty="0"/>
              <a:t>提供了一套包含，多种集合类型，多种数据结构实现，以及操作处理算法的集合框架，供开发人员直接使用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CB1806-169E-453B-9008-C333D2C2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22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9B7BA-D24C-4250-A948-4A9964F4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Iterable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5FA008-B4F7-437F-AC18-EFFEFBE1F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Implementing this interface allows an object to be the target of the "</a:t>
            </a:r>
            <a:r>
              <a:rPr lang="en-US" altLang="zh-CN" dirty="0">
                <a:solidFill>
                  <a:srgbClr val="FF0000"/>
                </a:solidFill>
              </a:rPr>
              <a:t>for-each loop</a:t>
            </a:r>
            <a:r>
              <a:rPr lang="en-US" altLang="zh-CN" dirty="0"/>
              <a:t>" statement.</a:t>
            </a:r>
          </a:p>
          <a:p>
            <a:endParaRPr lang="en-US" altLang="zh-CN" dirty="0"/>
          </a:p>
          <a:p>
            <a:r>
              <a:rPr lang="en-US" altLang="zh-CN" dirty="0" err="1"/>
              <a:t>java.lang.Iterable</a:t>
            </a:r>
            <a:r>
              <a:rPr lang="en-US" altLang="zh-CN" dirty="0"/>
              <a:t>&lt;T&gt;</a:t>
            </a:r>
          </a:p>
          <a:p>
            <a:r>
              <a:rPr lang="en-US" altLang="zh-CN" dirty="0" err="1"/>
              <a:t>Iterable</a:t>
            </a:r>
            <a:r>
              <a:rPr lang="zh-CN" altLang="en-US" dirty="0"/>
              <a:t>接口。实现了此接口类类型的对象，支持</a:t>
            </a:r>
            <a:r>
              <a:rPr lang="en-US" altLang="zh-CN" dirty="0" err="1"/>
              <a:t>ForEach</a:t>
            </a:r>
            <a:r>
              <a:rPr lang="zh-CN" altLang="en-US" dirty="0"/>
              <a:t>循环语句</a:t>
            </a:r>
            <a:endParaRPr lang="en-US" altLang="zh-CN" dirty="0"/>
          </a:p>
          <a:p>
            <a:r>
              <a:rPr lang="en-US" altLang="zh-CN" dirty="0"/>
              <a:t>Java8</a:t>
            </a:r>
            <a:r>
              <a:rPr lang="zh-CN" altLang="en-US" dirty="0"/>
              <a:t>后，添加基于函数式编程的</a:t>
            </a:r>
            <a:r>
              <a:rPr lang="en-US" altLang="zh-CN" dirty="0" err="1"/>
              <a:t>forEach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Iterable</a:t>
            </a:r>
            <a:r>
              <a:rPr lang="zh-CN" altLang="en-US" dirty="0">
                <a:solidFill>
                  <a:srgbClr val="FF0000"/>
                </a:solidFill>
              </a:rPr>
              <a:t>接口不属于</a:t>
            </a:r>
            <a:r>
              <a:rPr lang="en-US" altLang="zh-CN" dirty="0">
                <a:solidFill>
                  <a:srgbClr val="FF0000"/>
                </a:solidFill>
              </a:rPr>
              <a:t>Java</a:t>
            </a:r>
            <a:r>
              <a:rPr lang="zh-CN" altLang="en-US" dirty="0">
                <a:solidFill>
                  <a:srgbClr val="FF0000"/>
                </a:solidFill>
              </a:rPr>
              <a:t>集合框架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706ECA-E4B1-41CB-9168-B9D13803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8022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9D7C0-0FF4-4AF0-9BF4-898A4F3D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 Collection Interface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F4628D-D388-4C44-805B-E98AC885D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Collection represents a group of objects known as its </a:t>
            </a:r>
            <a:r>
              <a:rPr lang="en-US" altLang="zh-CN" dirty="0">
                <a:solidFill>
                  <a:srgbClr val="FF0000"/>
                </a:solidFill>
              </a:rPr>
              <a:t>elements</a:t>
            </a:r>
            <a:r>
              <a:rPr lang="en-US" altLang="zh-CN" dirty="0"/>
              <a:t>. The Collection interface is used to pass around collections of objects where maximum generality is desired.</a:t>
            </a:r>
          </a:p>
          <a:p>
            <a:endParaRPr lang="en-US" altLang="zh-CN" dirty="0"/>
          </a:p>
          <a:p>
            <a:r>
              <a:rPr lang="en-US" altLang="zh-CN" dirty="0" err="1"/>
              <a:t>java.util.Collection</a:t>
            </a:r>
            <a:r>
              <a:rPr lang="en-US" altLang="zh-CN" dirty="0"/>
              <a:t>&lt;E&gt;</a:t>
            </a:r>
          </a:p>
          <a:p>
            <a:r>
              <a:rPr lang="zh-CN" altLang="en-US" dirty="0"/>
              <a:t>一个集合，表示一组被称为元素的对象</a:t>
            </a:r>
            <a:endParaRPr lang="en-US" altLang="zh-CN" dirty="0"/>
          </a:p>
          <a:p>
            <a:r>
              <a:rPr lang="en-US" altLang="zh-CN" dirty="0"/>
              <a:t>Collection</a:t>
            </a:r>
            <a:r>
              <a:rPr lang="zh-CN" altLang="en-US" dirty="0"/>
              <a:t>接口。用于描述，最具通用性的集合。因此，也包含了最具通用性的集合操作方法</a:t>
            </a:r>
            <a:endParaRPr lang="en-US" altLang="zh-CN" dirty="0"/>
          </a:p>
          <a:p>
            <a:r>
              <a:rPr lang="en-US" altLang="zh-CN" dirty="0"/>
              <a:t>Collection</a:t>
            </a:r>
            <a:r>
              <a:rPr lang="zh-CN" altLang="en-US" dirty="0"/>
              <a:t>接口继承自</a:t>
            </a:r>
            <a:r>
              <a:rPr lang="en-US" altLang="zh-CN" dirty="0" err="1"/>
              <a:t>Iterable</a:t>
            </a:r>
            <a:r>
              <a:rPr lang="zh-CN" altLang="en-US" dirty="0"/>
              <a:t>接口。即，所有集合类型均支持</a:t>
            </a:r>
            <a:r>
              <a:rPr lang="en-US" altLang="zh-CN" dirty="0"/>
              <a:t>foreach</a:t>
            </a:r>
            <a:r>
              <a:rPr lang="zh-CN" altLang="en-US" dirty="0"/>
              <a:t>循环语句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593C7E-3863-4DD7-A73E-AA96E5C4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568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15177-3E85-427D-8F41-F72B5BBA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Interfaces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666916-31F2-4901-9F47-99823354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7" name="文本占位符 425986">
            <a:extLst>
              <a:ext uri="{FF2B5EF4-FFF2-40B4-BE49-F238E27FC236}">
                <a16:creationId xmlns:a16="http://schemas.microsoft.com/office/drawing/2014/main" id="{25945110-084F-44F4-8FE5-7BC8FA3EE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144" y="896430"/>
            <a:ext cx="3348921" cy="3711641"/>
          </a:xfrm>
          <a:ln/>
        </p:spPr>
        <p:txBody>
          <a:bodyPr/>
          <a:lstStyle/>
          <a:p>
            <a:r>
              <a:rPr lang="zh-CN" altLang="en-US" dirty="0"/>
              <a:t>核心集合接口，包含了多种不同类型的集合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以及多种不同数据结构的实现类</a:t>
            </a:r>
          </a:p>
        </p:txBody>
      </p:sp>
      <p:pic>
        <p:nvPicPr>
          <p:cNvPr id="8" name="内容占位符 3">
            <a:extLst>
              <a:ext uri="{FF2B5EF4-FFF2-40B4-BE49-F238E27FC236}">
                <a16:creationId xmlns:a16="http://schemas.microsoft.com/office/drawing/2014/main" id="{413D222B-C70C-4950-8E9E-378EF188B2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878327"/>
            <a:ext cx="6146318" cy="499894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99036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D0F3B6-059C-485C-A5DD-8E2C0B578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The Collection interface contains methods that perform </a:t>
            </a:r>
            <a:r>
              <a:rPr lang="en-US" altLang="zh-CN" dirty="0">
                <a:solidFill>
                  <a:srgbClr val="FF0000"/>
                </a:solidFill>
              </a:rPr>
              <a:t>basic operations</a:t>
            </a:r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add(E e)</a:t>
            </a:r>
            <a:r>
              <a:rPr lang="zh-CN" altLang="en-US" dirty="0"/>
              <a:t>，向集合添加元素。如调用更改了集合返回</a:t>
            </a:r>
            <a:r>
              <a:rPr lang="en-US" altLang="zh-CN" dirty="0"/>
              <a:t>true</a:t>
            </a:r>
            <a:r>
              <a:rPr lang="zh-CN" altLang="en-US" dirty="0"/>
              <a:t>，下同</a:t>
            </a:r>
            <a:endParaRPr lang="en-US" altLang="zh-CN" dirty="0"/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 </a:t>
            </a:r>
            <a:r>
              <a:rPr lang="en-US" altLang="zh-CN" dirty="0" err="1"/>
              <a:t>addAll</a:t>
            </a:r>
            <a:r>
              <a:rPr lang="en-US" altLang="zh-CN" dirty="0"/>
              <a:t>(Collection&lt;? extends E&gt; c)</a:t>
            </a:r>
            <a:r>
              <a:rPr lang="zh-CN" altLang="en-US" dirty="0"/>
              <a:t>，向集合添加一个集合</a:t>
            </a:r>
            <a:endParaRPr lang="en-US" altLang="zh-CN" dirty="0"/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remove(Object o)</a:t>
            </a:r>
            <a:r>
              <a:rPr lang="zh-CN" altLang="en-US" dirty="0"/>
              <a:t>，从集合移除中指定元素</a:t>
            </a:r>
            <a:endParaRPr lang="en-US" altLang="zh-CN" dirty="0"/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 </a:t>
            </a:r>
            <a:r>
              <a:rPr lang="en-US" altLang="zh-CN" dirty="0" err="1"/>
              <a:t>removeAll</a:t>
            </a:r>
            <a:r>
              <a:rPr lang="en-US" altLang="zh-CN" dirty="0"/>
              <a:t>(Collection&lt;? extends E&gt; c)</a:t>
            </a:r>
            <a:r>
              <a:rPr lang="zh-CN" altLang="en-US" dirty="0"/>
              <a:t>，从集合移除包含指定集合</a:t>
            </a:r>
            <a:endParaRPr lang="en-US" altLang="zh-CN" dirty="0"/>
          </a:p>
          <a:p>
            <a:pPr lvl="1"/>
            <a:r>
              <a:rPr lang="en-US" altLang="zh-CN" dirty="0"/>
              <a:t>void clear()</a:t>
            </a:r>
            <a:r>
              <a:rPr lang="zh-CN" altLang="en-US" dirty="0"/>
              <a:t>，移除集合全部元素</a:t>
            </a:r>
            <a:endParaRPr lang="en-US" altLang="zh-CN" dirty="0"/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contains(Object o)</a:t>
            </a:r>
            <a:r>
              <a:rPr lang="zh-CN" altLang="en-US" dirty="0"/>
              <a:t>，判断集合是否包含指定元素</a:t>
            </a:r>
            <a:endParaRPr lang="en-US" altLang="zh-CN" dirty="0"/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 </a:t>
            </a:r>
            <a:r>
              <a:rPr lang="en-US" altLang="zh-CN" dirty="0" err="1"/>
              <a:t>containsAll</a:t>
            </a:r>
            <a:r>
              <a:rPr lang="en-US" altLang="zh-CN" dirty="0"/>
              <a:t>(Collection&lt;? extends E&gt; c)</a:t>
            </a:r>
            <a:r>
              <a:rPr lang="zh-CN" altLang="en-US" dirty="0"/>
              <a:t>，判断是否包含包含指定集合</a:t>
            </a:r>
            <a:endParaRPr lang="en-US" altLang="zh-CN" dirty="0"/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isEmpty</a:t>
            </a:r>
            <a:r>
              <a:rPr lang="en-US" altLang="zh-CN" dirty="0"/>
              <a:t>()</a:t>
            </a:r>
            <a:r>
              <a:rPr lang="zh-CN" altLang="en-US" dirty="0"/>
              <a:t>，判断集合是否包含元素</a:t>
            </a:r>
            <a:endParaRPr lang="en-US" altLang="zh-CN" dirty="0"/>
          </a:p>
          <a:p>
            <a:pPr lvl="1"/>
            <a:r>
              <a:rPr lang="en-US" altLang="zh-CN" dirty="0"/>
              <a:t>int </a:t>
            </a:r>
            <a:r>
              <a:rPr lang="en-US" altLang="zh-CN" dirty="0">
                <a:solidFill>
                  <a:srgbClr val="FF0000"/>
                </a:solidFill>
              </a:rPr>
              <a:t>size()</a:t>
            </a:r>
            <a:r>
              <a:rPr lang="en-US" altLang="zh-CN" dirty="0"/>
              <a:t> </a:t>
            </a:r>
            <a:r>
              <a:rPr lang="zh-CN" altLang="en-US" dirty="0"/>
              <a:t>，集合长度</a:t>
            </a:r>
            <a:endParaRPr lang="en-US" altLang="zh-CN" dirty="0"/>
          </a:p>
          <a:p>
            <a:pPr lvl="1"/>
            <a:r>
              <a:rPr lang="en-US" altLang="zh-CN" dirty="0"/>
              <a:t>T[] </a:t>
            </a:r>
            <a:r>
              <a:rPr lang="en-US" altLang="zh-CN" dirty="0" err="1"/>
              <a:t>toArray</a:t>
            </a:r>
            <a:r>
              <a:rPr lang="en-US" altLang="zh-CN" dirty="0"/>
              <a:t>(T[] a)</a:t>
            </a:r>
            <a:r>
              <a:rPr lang="zh-CN" altLang="en-US" dirty="0"/>
              <a:t>，将集合转为指定类型的数组</a:t>
            </a:r>
            <a:endParaRPr lang="en-US" altLang="zh-CN" dirty="0"/>
          </a:p>
          <a:p>
            <a:pPr lvl="1"/>
            <a:r>
              <a:rPr lang="en-US" altLang="zh-CN" dirty="0"/>
              <a:t>Iterator&lt;E&gt; iterator()</a:t>
            </a:r>
            <a:r>
              <a:rPr lang="zh-CN" altLang="en-US" dirty="0"/>
              <a:t>，获取迭代器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1AB020-9CBB-43FD-83AE-6ED325F0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951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642CEC-67A3-4020-8544-EE5990C8F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dirty="0"/>
              <a:t>&lt;E&gt; </a:t>
            </a:r>
            <a:r>
              <a:rPr lang="zh-CN" altLang="en-US" dirty="0"/>
              <a:t>，泛型。集合并不关心元素的具体类型，因此设计使用泛型</a:t>
            </a:r>
            <a:endParaRPr lang="en-US" altLang="zh-CN" dirty="0"/>
          </a:p>
          <a:p>
            <a:r>
              <a:rPr lang="zh-CN" altLang="en-US" dirty="0"/>
              <a:t>创建集合时，必须将泛型具体化为一个引用类型。这有助于编译器的编译时检测，减少运行时错误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为什么不声明为</a:t>
            </a:r>
            <a:r>
              <a:rPr lang="en-US" altLang="zh-CN" dirty="0"/>
              <a:t>Object</a:t>
            </a:r>
            <a:r>
              <a:rPr lang="zh-CN" altLang="en-US" dirty="0"/>
              <a:t>类型？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6FBB23-0A31-43D8-BA22-BB54ECA7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6429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ln w="25400">
          <a:solidFill>
            <a:srgbClr val="FF0000"/>
          </a:solidFill>
          <a:headEnd type="arrow"/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smtClean="0">
            <a:solidFill>
              <a:srgbClr val="FF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5596</TotalTime>
  <Words>1539</Words>
  <Application>Microsoft Office PowerPoint</Application>
  <PresentationFormat>全屏显示(4:3)</PresentationFormat>
  <Paragraphs>193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Calibri</vt:lpstr>
      <vt:lpstr>Constantia</vt:lpstr>
      <vt:lpstr>Wingdings 2</vt:lpstr>
      <vt:lpstr>Lecture</vt:lpstr>
      <vt:lpstr>Java Programming</vt:lpstr>
      <vt:lpstr>Part6 - Collections &amp; Streams &amp;Optional</vt:lpstr>
      <vt:lpstr>Collections</vt:lpstr>
      <vt:lpstr>Collections Framework</vt:lpstr>
      <vt:lpstr>Iterable</vt:lpstr>
      <vt:lpstr>The Collection Interface</vt:lpstr>
      <vt:lpstr>Interfaces</vt:lpstr>
      <vt:lpstr>PowerPoint 演示文稿</vt:lpstr>
      <vt:lpstr>PowerPoint 演示文稿</vt:lpstr>
      <vt:lpstr>The List Interface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ArrayList</vt:lpstr>
      <vt:lpstr>LinkedList</vt:lpstr>
      <vt:lpstr>Performance of ArrayList &amp; LinkedList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Web开发技术</dc:title>
  <dc:creator>BO</dc:creator>
  <cp:lastModifiedBy>刘 思远</cp:lastModifiedBy>
  <cp:revision>936</cp:revision>
  <dcterms:created xsi:type="dcterms:W3CDTF">2014-08-14T05:26:17Z</dcterms:created>
  <dcterms:modified xsi:type="dcterms:W3CDTF">2021-04-12T06:16:06Z</dcterms:modified>
</cp:coreProperties>
</file>