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29"/>
  </p:notesMasterIdLst>
  <p:sldIdLst>
    <p:sldId id="256" r:id="rId2"/>
    <p:sldId id="280" r:id="rId3"/>
    <p:sldId id="281" r:id="rId4"/>
    <p:sldId id="282"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9" r:id="rId21"/>
    <p:sldId id="300" r:id="rId22"/>
    <p:sldId id="301" r:id="rId23"/>
    <p:sldId id="302" r:id="rId24"/>
    <p:sldId id="303" r:id="rId25"/>
    <p:sldId id="304" r:id="rId26"/>
    <p:sldId id="305" r:id="rId27"/>
    <p:sldId id="298"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1646200-D802-4063-887C-70599B762ED5}">
          <p14:sldIdLst>
            <p14:sldId id="256"/>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9"/>
            <p14:sldId id="300"/>
            <p14:sldId id="301"/>
            <p14:sldId id="302"/>
            <p14:sldId id="303"/>
            <p14:sldId id="304"/>
            <p14:sldId id="305"/>
            <p14:sldId id="29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3" autoAdjust="0"/>
    <p:restoredTop sz="81520" autoAdjust="0"/>
  </p:normalViewPr>
  <p:slideViewPr>
    <p:cSldViewPr>
      <p:cViewPr varScale="1">
        <p:scale>
          <a:sx n="112" d="100"/>
          <a:sy n="112" d="100"/>
        </p:scale>
        <p:origin x="376" y="-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B665E9-F2AE-4D18-9C6F-3C50487B17B6}" type="datetimeFigureOut">
              <a:rPr lang="zh-CN" altLang="en-US" smtClean="0"/>
              <a:t>2021/4/9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4EA338-E04F-4CB7-8733-A1E92CBF4988}" type="slidenum">
              <a:rPr lang="zh-CN" altLang="en-US" smtClean="0"/>
              <a:t>‹#›</a:t>
            </a:fld>
            <a:endParaRPr lang="zh-CN" altLang="en-US"/>
          </a:p>
        </p:txBody>
      </p:sp>
    </p:spTree>
    <p:extLst>
      <p:ext uri="{BB962C8B-B14F-4D97-AF65-F5344CB8AC3E}">
        <p14:creationId xmlns:p14="http://schemas.microsoft.com/office/powerpoint/2010/main" val="3455741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4EA338-E04F-4CB7-8733-A1E92CBF4988}" type="slidenum">
              <a:rPr lang="zh-CN" altLang="en-US" smtClean="0"/>
              <a:t>0</a:t>
            </a:fld>
            <a:endParaRPr lang="zh-CN" altLang="en-US"/>
          </a:p>
        </p:txBody>
      </p:sp>
    </p:spTree>
    <p:extLst>
      <p:ext uri="{BB962C8B-B14F-4D97-AF65-F5344CB8AC3E}">
        <p14:creationId xmlns:p14="http://schemas.microsoft.com/office/powerpoint/2010/main" val="3406152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ltLang="zh-CN" dirty="0"/>
              <a:t>Java EE</a:t>
            </a:r>
            <a:r>
              <a:rPr kumimoji="0" lang="zh-CN" altLang="en-US" dirty="0"/>
              <a:t>架构技术</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30" name="Date Placeholder 29"/>
          <p:cNvSpPr>
            <a:spLocks noGrp="1"/>
          </p:cNvSpPr>
          <p:nvPr>
            <p:ph type="dt" sz="half" idx="10"/>
          </p:nvPr>
        </p:nvSpPr>
        <p:spPr/>
        <p:txBody>
          <a:bodyPr/>
          <a:lstStyle/>
          <a:p>
            <a:fld id="{5AA2A74D-1CE1-4B9B-BD1B-7B4E64946170}" type="datetime1">
              <a:rPr lang="zh-CN" altLang="en-US" smtClean="0"/>
              <a:t>2021/4/9</a:t>
            </a:fld>
            <a:endParaRPr lang="zh-CN" altLang="en-US"/>
          </a:p>
        </p:txBody>
      </p:sp>
      <p:sp>
        <p:nvSpPr>
          <p:cNvPr id="19" name="Footer Placeholder 18"/>
          <p:cNvSpPr>
            <a:spLocks noGrp="1"/>
          </p:cNvSpPr>
          <p:nvPr>
            <p:ph type="ftr" sz="quarter" idx="11"/>
          </p:nvPr>
        </p:nvSpPr>
        <p:spPr/>
        <p:txBody>
          <a:bodyPr/>
          <a:lstStyle/>
          <a:p>
            <a:endParaRPr lang="zh-CN" altLang="en-US"/>
          </a:p>
        </p:txBody>
      </p:sp>
      <p:sp>
        <p:nvSpPr>
          <p:cNvPr id="27" name="Slide Number Placeholder 2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Date Placeholder 3"/>
          <p:cNvSpPr>
            <a:spLocks noGrp="1"/>
          </p:cNvSpPr>
          <p:nvPr>
            <p:ph type="dt" sz="half" idx="10"/>
          </p:nvPr>
        </p:nvSpPr>
        <p:spPr/>
        <p:txBody>
          <a:bodyPr/>
          <a:lstStyle/>
          <a:p>
            <a:fld id="{A7B0034A-9ED6-436B-A844-CF55608510AA}" type="datetime1">
              <a:rPr lang="zh-CN" altLang="en-US" smtClean="0"/>
              <a:t>2021/4/9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zh-CN" altLang="en-US"/>
              <a:t>单击此处编辑母版标题样式</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Date Placeholder 3"/>
          <p:cNvSpPr>
            <a:spLocks noGrp="1"/>
          </p:cNvSpPr>
          <p:nvPr>
            <p:ph type="dt" sz="half" idx="10"/>
          </p:nvPr>
        </p:nvSpPr>
        <p:spPr/>
        <p:txBody>
          <a:bodyPr/>
          <a:lstStyle/>
          <a:p>
            <a:fld id="{77DF2CA5-881F-48A3-9C4B-D3B7288C0E51}" type="datetime1">
              <a:rPr lang="zh-CN" altLang="en-US" smtClean="0"/>
              <a:t>2021/4/9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a:t>单击此处编辑母版标题样式</a:t>
            </a:r>
            <a:endParaRPr kumimoji="0" lang="en-US"/>
          </a:p>
        </p:txBody>
      </p:sp>
      <p:sp>
        <p:nvSpPr>
          <p:cNvPr id="3" name="Content Placeholder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Date Placeholder 3"/>
          <p:cNvSpPr>
            <a:spLocks noGrp="1"/>
          </p:cNvSpPr>
          <p:nvPr>
            <p:ph type="dt" sz="half" idx="10"/>
          </p:nvPr>
        </p:nvSpPr>
        <p:spPr/>
        <p:txBody>
          <a:bodyPr/>
          <a:lstStyle/>
          <a:p>
            <a:fld id="{95736E00-DF08-4EA8-BA4E-A834B8FFB5BF}" type="datetime1">
              <a:rPr lang="zh-CN" altLang="en-US" smtClean="0"/>
              <a:t>2021/4/9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sz="3600"/>
            </a:lvl1p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Date Placeholder 3"/>
          <p:cNvSpPr>
            <a:spLocks noGrp="1"/>
          </p:cNvSpPr>
          <p:nvPr>
            <p:ph type="dt" sz="half" idx="10"/>
          </p:nvPr>
        </p:nvSpPr>
        <p:spPr/>
        <p:txBody>
          <a:bodyPr/>
          <a:lstStyle/>
          <a:p>
            <a:fld id="{0C0DB218-6411-4DD1-B7AE-318AD44DC881}" type="datetime1">
              <a:rPr lang="zh-CN" altLang="en-US" smtClean="0"/>
              <a:t>2021/4/9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zh-CN" altLang="en-US"/>
              <a:t>单击此处编辑母版标题样式</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Date Placeholder 4"/>
          <p:cNvSpPr>
            <a:spLocks noGrp="1"/>
          </p:cNvSpPr>
          <p:nvPr>
            <p:ph type="dt" sz="half" idx="10"/>
          </p:nvPr>
        </p:nvSpPr>
        <p:spPr/>
        <p:txBody>
          <a:bodyPr/>
          <a:lstStyle/>
          <a:p>
            <a:fld id="{FC540928-C6FC-4E8C-950F-B3D211B00150}" type="datetime1">
              <a:rPr lang="zh-CN" altLang="en-US" smtClean="0"/>
              <a:t>2021/4/9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zh-CN" altLang="en-US"/>
              <a:t>单击此处编辑母版标题样式</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Date Placeholder 6"/>
          <p:cNvSpPr>
            <a:spLocks noGrp="1"/>
          </p:cNvSpPr>
          <p:nvPr>
            <p:ph type="dt" sz="half" idx="10"/>
          </p:nvPr>
        </p:nvSpPr>
        <p:spPr/>
        <p:txBody>
          <a:bodyPr/>
          <a:lstStyle/>
          <a:p>
            <a:fld id="{74D39C8C-96D9-4394-868C-B1E39B85B4B1}" type="datetime1">
              <a:rPr lang="zh-CN" altLang="en-US" smtClean="0"/>
              <a:t>2021/4/9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Date Placeholder 2"/>
          <p:cNvSpPr>
            <a:spLocks noGrp="1"/>
          </p:cNvSpPr>
          <p:nvPr>
            <p:ph type="dt" sz="half" idx="10"/>
          </p:nvPr>
        </p:nvSpPr>
        <p:spPr/>
        <p:txBody>
          <a:bodyPr/>
          <a:lstStyle/>
          <a:p>
            <a:fld id="{035E8154-2480-4261-945F-FAEE5534B257}" type="datetime1">
              <a:rPr lang="zh-CN" altLang="en-US" smtClean="0"/>
              <a:t>2021/4/9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9E2BDE-545B-4B41-B087-79F4837C2AA0}" type="datetime1">
              <a:rPr lang="zh-CN" altLang="en-US" smtClean="0"/>
              <a:t>2021/4/9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a:t>单击此处编辑母版文本样式</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Date Placeholder 4"/>
          <p:cNvSpPr>
            <a:spLocks noGrp="1"/>
          </p:cNvSpPr>
          <p:nvPr>
            <p:ph type="dt" sz="half" idx="10"/>
          </p:nvPr>
        </p:nvSpPr>
        <p:spPr/>
        <p:txBody>
          <a:bodyPr/>
          <a:lstStyle/>
          <a:p>
            <a:fld id="{DCDA131E-7834-4060-80D4-7D402E1012F7}" type="datetime1">
              <a:rPr lang="zh-CN" altLang="en-US" smtClean="0"/>
              <a:t>2021/4/9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a:t>单击此处编辑母版标题样式</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Date Placeholder 4"/>
          <p:cNvSpPr>
            <a:spLocks noGrp="1"/>
          </p:cNvSpPr>
          <p:nvPr>
            <p:ph type="dt" sz="half" idx="10"/>
          </p:nvPr>
        </p:nvSpPr>
        <p:spPr/>
        <p:txBody>
          <a:bodyPr/>
          <a:lstStyle/>
          <a:p>
            <a:fld id="{5CCC9729-56FD-4A92-9A9B-8F9B114A0830}" type="datetime1">
              <a:rPr lang="zh-CN" altLang="en-US" smtClean="0"/>
              <a:t>2021/4/9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8077200" y="6356350"/>
            <a:ext cx="609600" cy="365125"/>
          </a:xfrm>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a:t>单击图标添加图片</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8825" y="139545"/>
            <a:ext cx="8229600" cy="748022"/>
          </a:xfrm>
          <a:prstGeom prst="rect">
            <a:avLst/>
          </a:prstGeom>
        </p:spPr>
        <p:txBody>
          <a:bodyPr vert="horz" lIns="0" rIns="0" bIns="0" anchor="b">
            <a:normAutofit/>
          </a:bodyPr>
          <a:lstStyle/>
          <a:p>
            <a:r>
              <a:rPr kumimoji="0" lang="zh-CN" altLang="en-US"/>
              <a:t>单击此处编辑母版标题样式</a:t>
            </a:r>
            <a:endParaRPr kumimoji="0" lang="en-US"/>
          </a:p>
        </p:txBody>
      </p:sp>
      <p:sp>
        <p:nvSpPr>
          <p:cNvPr id="30" name="Text Placeholder 29"/>
          <p:cNvSpPr>
            <a:spLocks noGrp="1"/>
          </p:cNvSpPr>
          <p:nvPr>
            <p:ph type="body" idx="1"/>
          </p:nvPr>
        </p:nvSpPr>
        <p:spPr>
          <a:xfrm>
            <a:off x="457200" y="914400"/>
            <a:ext cx="8229600" cy="5410200"/>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E2032B8-BD5C-48B0-AE7B-74B3D4C0660F}" type="datetime1">
              <a:rPr lang="zh-CN" altLang="en-US" smtClean="0"/>
              <a:t>2021/4/9</a:t>
            </a:fld>
            <a:endParaRPr lang="zh-CN"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t>‹#›</a:t>
            </a:fld>
            <a:endParaRPr lang="zh-CN"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80000"/>
                <a:satMod val="400000"/>
              </a:schemeClr>
            </a:gs>
            <a:gs pos="25000">
              <a:schemeClr val="bg2">
                <a:tint val="83000"/>
                <a:satMod val="320000"/>
              </a:schemeClr>
            </a:gs>
            <a:gs pos="100000">
              <a:schemeClr val="bg2">
                <a:shade val="15000"/>
                <a:satMod val="320000"/>
              </a:schemeClr>
            </a:gs>
          </a:gsLst>
          <a:path path="circle">
            <a:fillToRect l="10000" t="110000" r="10000" b="100000"/>
          </a:path>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Java</a:t>
            </a:r>
            <a:r>
              <a:rPr lang="zh-CN" altLang="en-US" dirty="0"/>
              <a:t> </a:t>
            </a:r>
            <a:r>
              <a:rPr lang="en-US" altLang="zh-CN"/>
              <a:t>Programming</a:t>
            </a:r>
            <a:endParaRPr lang="zh-CN" altLang="en-US" dirty="0"/>
          </a:p>
        </p:txBody>
      </p:sp>
      <p:sp>
        <p:nvSpPr>
          <p:cNvPr id="3" name="副标题 2"/>
          <p:cNvSpPr>
            <a:spLocks noGrp="1"/>
          </p:cNvSpPr>
          <p:nvPr>
            <p:ph type="subTitle" idx="1"/>
          </p:nvPr>
        </p:nvSpPr>
        <p:spPr/>
        <p:txBody>
          <a:bodyPr/>
          <a:lstStyle/>
          <a:p>
            <a:endParaRPr lang="en-US" altLang="zh-CN" dirty="0"/>
          </a:p>
          <a:p>
            <a:endParaRPr lang="en-US" altLang="zh-CN" dirty="0"/>
          </a:p>
          <a:p>
            <a:r>
              <a:rPr lang="en-US" altLang="zh-CN" dirty="0"/>
              <a:t>P6 – </a:t>
            </a:r>
            <a:r>
              <a:rPr lang="en-US" altLang="zh-CN" sz="2800" dirty="0"/>
              <a:t>Collections &amp; Streams &amp; Optional</a:t>
            </a:r>
            <a:endParaRPr lang="zh-CN" altLang="en-US" dirty="0"/>
          </a:p>
        </p:txBody>
      </p:sp>
    </p:spTree>
    <p:extLst>
      <p:ext uri="{BB962C8B-B14F-4D97-AF65-F5344CB8AC3E}">
        <p14:creationId xmlns:p14="http://schemas.microsoft.com/office/powerpoint/2010/main" val="96898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AD3311-4BEA-4152-A6B4-E47540E33913}"/>
              </a:ext>
            </a:extLst>
          </p:cNvPr>
          <p:cNvSpPr>
            <a:spLocks noGrp="1"/>
          </p:cNvSpPr>
          <p:nvPr>
            <p:ph idx="1"/>
          </p:nvPr>
        </p:nvSpPr>
        <p:spPr>
          <a:xfrm>
            <a:off x="457200" y="136525"/>
            <a:ext cx="8229600" cy="6188075"/>
          </a:xfrm>
        </p:spPr>
        <p:txBody>
          <a:bodyPr/>
          <a:lstStyle/>
          <a:p>
            <a:r>
              <a:rPr lang="en-US" altLang="zh-CN" dirty="0"/>
              <a:t>String</a:t>
            </a:r>
            <a:r>
              <a:rPr lang="zh-CN" altLang="en-US" dirty="0"/>
              <a:t>重写了</a:t>
            </a:r>
            <a:r>
              <a:rPr lang="en-US" altLang="zh-CN" dirty="0" err="1"/>
              <a:t>hashCode</a:t>
            </a:r>
            <a:r>
              <a:rPr lang="en-US" altLang="zh-CN" dirty="0"/>
              <a:t>()/equals()</a:t>
            </a:r>
            <a:r>
              <a:rPr lang="zh-CN" altLang="en-US" dirty="0"/>
              <a:t>方法，因此直接基于字符串值，而非对象的</a:t>
            </a:r>
            <a:r>
              <a:rPr lang="en-US" altLang="zh-CN" dirty="0"/>
              <a:t>hash</a:t>
            </a:r>
            <a:r>
              <a:rPr lang="zh-CN" altLang="en-US" dirty="0"/>
              <a:t>值比较</a:t>
            </a:r>
          </a:p>
          <a:p>
            <a:endParaRPr lang="zh-CN" altLang="en-US" dirty="0"/>
          </a:p>
        </p:txBody>
      </p:sp>
      <p:sp>
        <p:nvSpPr>
          <p:cNvPr id="4" name="灯片编号占位符 3">
            <a:extLst>
              <a:ext uri="{FF2B5EF4-FFF2-40B4-BE49-F238E27FC236}">
                <a16:creationId xmlns:a16="http://schemas.microsoft.com/office/drawing/2014/main" id="{DAB7A66A-A248-4F75-B586-142D74A7C18C}"/>
              </a:ext>
            </a:extLst>
          </p:cNvPr>
          <p:cNvSpPr>
            <a:spLocks noGrp="1"/>
          </p:cNvSpPr>
          <p:nvPr>
            <p:ph type="sldNum" sz="quarter" idx="12"/>
          </p:nvPr>
        </p:nvSpPr>
        <p:spPr/>
        <p:txBody>
          <a:bodyPr/>
          <a:lstStyle/>
          <a:p>
            <a:fld id="{0C913308-F349-4B6D-A68A-DD1791B4A57B}" type="slidenum">
              <a:rPr lang="zh-CN" altLang="en-US" smtClean="0"/>
              <a:pPr/>
              <a:t>9</a:t>
            </a:fld>
            <a:endParaRPr lang="zh-CN" altLang="en-US" dirty="0"/>
          </a:p>
        </p:txBody>
      </p:sp>
      <p:sp>
        <p:nvSpPr>
          <p:cNvPr id="9" name="文本框 8">
            <a:extLst>
              <a:ext uri="{FF2B5EF4-FFF2-40B4-BE49-F238E27FC236}">
                <a16:creationId xmlns:a16="http://schemas.microsoft.com/office/drawing/2014/main" id="{04B8A546-50D6-46C8-845B-B11B79BEE173}"/>
              </a:ext>
            </a:extLst>
          </p:cNvPr>
          <p:cNvSpPr txBox="1"/>
          <p:nvPr/>
        </p:nvSpPr>
        <p:spPr>
          <a:xfrm>
            <a:off x="5573889" y="2157548"/>
            <a:ext cx="1972015" cy="584775"/>
          </a:xfrm>
          <a:prstGeom prst="rect">
            <a:avLst/>
          </a:prstGeom>
          <a:noFill/>
        </p:spPr>
        <p:txBody>
          <a:bodyPr wrap="none" rtlCol="0">
            <a:spAutoFit/>
          </a:bodyPr>
          <a:lstStyle/>
          <a:p>
            <a:pPr algn="l"/>
            <a:r>
              <a:rPr lang="en-US" altLang="zh-CN" sz="1600" b="1" dirty="0">
                <a:solidFill>
                  <a:srgbClr val="FF0000"/>
                </a:solidFill>
              </a:rPr>
              <a:t>2</a:t>
            </a:r>
            <a:r>
              <a:rPr lang="zh-CN" altLang="en-US" sz="1600" b="1" dirty="0">
                <a:solidFill>
                  <a:srgbClr val="FF0000"/>
                </a:solidFill>
              </a:rPr>
              <a:t>个</a:t>
            </a:r>
            <a:r>
              <a:rPr lang="en-US" altLang="zh-CN" sz="1600" b="1" dirty="0">
                <a:solidFill>
                  <a:srgbClr val="FF0000"/>
                </a:solidFill>
              </a:rPr>
              <a:t>String</a:t>
            </a:r>
            <a:r>
              <a:rPr lang="zh-CN" altLang="en-US" sz="1600" b="1" dirty="0">
                <a:solidFill>
                  <a:srgbClr val="FF0000"/>
                </a:solidFill>
              </a:rPr>
              <a:t>对象</a:t>
            </a:r>
            <a:endParaRPr lang="en-US" altLang="zh-CN" sz="1600" b="1" dirty="0">
              <a:solidFill>
                <a:srgbClr val="FF0000"/>
              </a:solidFill>
            </a:endParaRPr>
          </a:p>
          <a:p>
            <a:pPr algn="l"/>
            <a:r>
              <a:rPr lang="zh-CN" altLang="en-US" sz="1600" b="1" dirty="0">
                <a:solidFill>
                  <a:srgbClr val="FF0000"/>
                </a:solidFill>
              </a:rPr>
              <a:t>但，</a:t>
            </a:r>
            <a:r>
              <a:rPr lang="en-US" altLang="zh-CN" sz="1600" b="1" dirty="0">
                <a:solidFill>
                  <a:srgbClr val="FF0000"/>
                </a:solidFill>
              </a:rPr>
              <a:t>equals</a:t>
            </a:r>
            <a:r>
              <a:rPr lang="zh-CN" altLang="en-US" sz="1600" b="1" dirty="0">
                <a:solidFill>
                  <a:srgbClr val="FF0000"/>
                </a:solidFill>
              </a:rPr>
              <a:t>判断相对</a:t>
            </a:r>
            <a:endParaRPr lang="en-US" altLang="zh-CN" sz="1600" b="1" dirty="0">
              <a:solidFill>
                <a:srgbClr val="FF0000"/>
              </a:solidFill>
            </a:endParaRPr>
          </a:p>
        </p:txBody>
      </p:sp>
      <p:pic>
        <p:nvPicPr>
          <p:cNvPr id="10" name="图片 9">
            <a:extLst>
              <a:ext uri="{FF2B5EF4-FFF2-40B4-BE49-F238E27FC236}">
                <a16:creationId xmlns:a16="http://schemas.microsoft.com/office/drawing/2014/main" id="{F86DAA80-49A2-4156-8A64-CA2B327620DB}"/>
              </a:ext>
            </a:extLst>
          </p:cNvPr>
          <p:cNvPicPr>
            <a:picLocks noChangeAspect="1"/>
          </p:cNvPicPr>
          <p:nvPr/>
        </p:nvPicPr>
        <p:blipFill>
          <a:blip r:embed="rId2"/>
          <a:stretch>
            <a:fillRect/>
          </a:stretch>
        </p:blipFill>
        <p:spPr>
          <a:xfrm>
            <a:off x="467544" y="1225799"/>
            <a:ext cx="4023227" cy="2448272"/>
          </a:xfrm>
          <a:prstGeom prst="rect">
            <a:avLst/>
          </a:prstGeom>
        </p:spPr>
      </p:pic>
      <p:cxnSp>
        <p:nvCxnSpPr>
          <p:cNvPr id="11" name="直接箭头连接符 10">
            <a:extLst>
              <a:ext uri="{FF2B5EF4-FFF2-40B4-BE49-F238E27FC236}">
                <a16:creationId xmlns:a16="http://schemas.microsoft.com/office/drawing/2014/main" id="{2161B2F4-04D5-4DB1-8512-4F2A5DE7B793}"/>
              </a:ext>
            </a:extLst>
          </p:cNvPr>
          <p:cNvCxnSpPr>
            <a:cxnSpLocks/>
          </p:cNvCxnSpPr>
          <p:nvPr/>
        </p:nvCxnSpPr>
        <p:spPr>
          <a:xfrm>
            <a:off x="3491880" y="2204864"/>
            <a:ext cx="4176464" cy="56920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CECD80FA-DAC4-4719-85C9-225451055C89}"/>
              </a:ext>
            </a:extLst>
          </p:cNvPr>
          <p:cNvPicPr>
            <a:picLocks noChangeAspect="1"/>
          </p:cNvPicPr>
          <p:nvPr/>
        </p:nvPicPr>
        <p:blipFill>
          <a:blip r:embed="rId3"/>
          <a:stretch>
            <a:fillRect/>
          </a:stretch>
        </p:blipFill>
        <p:spPr>
          <a:xfrm>
            <a:off x="7886700" y="2117440"/>
            <a:ext cx="800100" cy="1066800"/>
          </a:xfrm>
          <a:prstGeom prst="rect">
            <a:avLst/>
          </a:prstGeom>
        </p:spPr>
      </p:pic>
    </p:spTree>
    <p:extLst>
      <p:ext uri="{BB962C8B-B14F-4D97-AF65-F5344CB8AC3E}">
        <p14:creationId xmlns:p14="http://schemas.microsoft.com/office/powerpoint/2010/main" val="2538099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D20108-3D9A-40DE-88C6-A708CE58993F}"/>
              </a:ext>
            </a:extLst>
          </p:cNvPr>
          <p:cNvSpPr>
            <a:spLocks noGrp="1"/>
          </p:cNvSpPr>
          <p:nvPr>
            <p:ph type="title"/>
          </p:nvPr>
        </p:nvSpPr>
        <p:spPr/>
        <p:txBody>
          <a:bodyPr>
            <a:normAutofit fontScale="90000"/>
          </a:bodyPr>
          <a:lstStyle/>
          <a:p>
            <a:r>
              <a:rPr lang="en-US" altLang="zh-CN" sz="5400" dirty="0"/>
              <a:t>HashMap</a:t>
            </a:r>
            <a:endParaRPr lang="zh-CN" altLang="en-US" dirty="0"/>
          </a:p>
        </p:txBody>
      </p:sp>
      <p:sp>
        <p:nvSpPr>
          <p:cNvPr id="3" name="内容占位符 2">
            <a:extLst>
              <a:ext uri="{FF2B5EF4-FFF2-40B4-BE49-F238E27FC236}">
                <a16:creationId xmlns:a16="http://schemas.microsoft.com/office/drawing/2014/main" id="{4EAD3311-4BEA-4152-A6B4-E47540E33913}"/>
              </a:ext>
            </a:extLst>
          </p:cNvPr>
          <p:cNvSpPr>
            <a:spLocks noGrp="1"/>
          </p:cNvSpPr>
          <p:nvPr>
            <p:ph idx="1"/>
          </p:nvPr>
        </p:nvSpPr>
        <p:spPr/>
        <p:txBody>
          <a:bodyPr/>
          <a:lstStyle/>
          <a:p>
            <a:r>
              <a:rPr lang="zh-CN" altLang="en-US" dirty="0"/>
              <a:t>基于</a:t>
            </a:r>
            <a:r>
              <a:rPr lang="en-US" altLang="zh-CN" dirty="0" err="1"/>
              <a:t>hashCode</a:t>
            </a:r>
            <a:r>
              <a:rPr lang="en-US" altLang="zh-CN" dirty="0"/>
              <a:t>()</a:t>
            </a:r>
            <a:r>
              <a:rPr lang="zh-CN" altLang="en-US" dirty="0"/>
              <a:t>方法获计算</a:t>
            </a:r>
            <a:r>
              <a:rPr lang="en-US" altLang="zh-CN" dirty="0"/>
              <a:t>key</a:t>
            </a:r>
            <a:r>
              <a:rPr lang="zh-CN" altLang="en-US" dirty="0"/>
              <a:t>的</a:t>
            </a:r>
            <a:r>
              <a:rPr lang="en-US" altLang="zh-CN" dirty="0"/>
              <a:t>hash</a:t>
            </a:r>
            <a:r>
              <a:rPr lang="zh-CN" altLang="en-US" dirty="0"/>
              <a:t>值</a:t>
            </a:r>
            <a:endParaRPr lang="en-US" altLang="zh-CN" dirty="0"/>
          </a:p>
          <a:p>
            <a:r>
              <a:rPr lang="zh-CN" altLang="en-US" dirty="0"/>
              <a:t>创建</a:t>
            </a:r>
            <a:r>
              <a:rPr lang="en-US" altLang="zh-CN" dirty="0"/>
              <a:t>Node</a:t>
            </a:r>
            <a:r>
              <a:rPr lang="zh-CN" altLang="en-US" dirty="0"/>
              <a:t>数组，基于加载因子扩容，平衡内存占用与执行效率</a:t>
            </a:r>
            <a:endParaRPr lang="en-US" altLang="zh-CN" dirty="0"/>
          </a:p>
          <a:p>
            <a:r>
              <a:rPr lang="zh-CN" altLang="en-US" dirty="0"/>
              <a:t>创建</a:t>
            </a:r>
            <a:r>
              <a:rPr lang="en-US" altLang="zh-CN" dirty="0"/>
              <a:t>Node</a:t>
            </a:r>
            <a:r>
              <a:rPr lang="zh-CN" altLang="en-US" dirty="0"/>
              <a:t>对象，基于</a:t>
            </a:r>
            <a:r>
              <a:rPr lang="en-US" altLang="zh-CN" dirty="0"/>
              <a:t>key</a:t>
            </a:r>
            <a:r>
              <a:rPr lang="zh-CN" altLang="en-US" dirty="0"/>
              <a:t>的</a:t>
            </a:r>
            <a:r>
              <a:rPr lang="en-US" altLang="zh-CN" dirty="0"/>
              <a:t>hash</a:t>
            </a:r>
            <a:r>
              <a:rPr lang="zh-CN" altLang="en-US" dirty="0"/>
              <a:t>值</a:t>
            </a:r>
            <a:r>
              <a:rPr lang="en-US" altLang="zh-CN" dirty="0"/>
              <a:t>+</a:t>
            </a:r>
            <a:r>
              <a:rPr lang="zh-CN" altLang="en-US" dirty="0"/>
              <a:t>算法，计算</a:t>
            </a:r>
            <a:r>
              <a:rPr lang="en-US" altLang="zh-CN" dirty="0"/>
              <a:t>Node</a:t>
            </a:r>
            <a:r>
              <a:rPr lang="zh-CN" altLang="en-US" dirty="0"/>
              <a:t>对象在数组中的索引。</a:t>
            </a:r>
            <a:r>
              <a:rPr lang="en-US" altLang="zh-CN" dirty="0"/>
              <a:t>Node</a:t>
            </a:r>
            <a:r>
              <a:rPr lang="zh-CN" altLang="en-US" dirty="0"/>
              <a:t>对象中，封装</a:t>
            </a:r>
            <a:r>
              <a:rPr lang="en-US" altLang="zh-CN" dirty="0"/>
              <a:t>Key/value</a:t>
            </a:r>
            <a:r>
              <a:rPr lang="zh-CN" altLang="en-US" dirty="0"/>
              <a:t>对象，相同位置以及存在</a:t>
            </a:r>
            <a:r>
              <a:rPr lang="en-US" altLang="zh-CN" dirty="0"/>
              <a:t>Node</a:t>
            </a:r>
            <a:r>
              <a:rPr lang="zh-CN" altLang="en-US" dirty="0"/>
              <a:t>对象</a:t>
            </a:r>
            <a:endParaRPr lang="en-US" altLang="zh-CN" dirty="0"/>
          </a:p>
          <a:p>
            <a:pPr lvl="1"/>
            <a:r>
              <a:rPr lang="zh-CN" altLang="en-US" dirty="0"/>
              <a:t>减少数量小于等于</a:t>
            </a:r>
            <a:r>
              <a:rPr lang="en-US" altLang="zh-CN" dirty="0"/>
              <a:t>6</a:t>
            </a:r>
            <a:r>
              <a:rPr lang="zh-CN" altLang="en-US" dirty="0"/>
              <a:t>个，基于单向链表保存</a:t>
            </a:r>
            <a:endParaRPr lang="en-US" altLang="zh-CN" dirty="0"/>
          </a:p>
          <a:p>
            <a:pPr lvl="1"/>
            <a:r>
              <a:rPr lang="zh-CN" altLang="en-US" dirty="0"/>
              <a:t>增加数量大于等于</a:t>
            </a:r>
            <a:r>
              <a:rPr lang="en-US" altLang="zh-CN" dirty="0"/>
              <a:t>8</a:t>
            </a:r>
            <a:r>
              <a:rPr lang="zh-CN" altLang="en-US" dirty="0"/>
              <a:t>个，基于红黑树保存</a:t>
            </a:r>
            <a:endParaRPr lang="en-US" altLang="zh-CN" dirty="0"/>
          </a:p>
          <a:p>
            <a:pPr lvl="1"/>
            <a:r>
              <a:rPr lang="zh-CN" altLang="en-US" dirty="0"/>
              <a:t>数量改变时，转换数据结构</a:t>
            </a:r>
            <a:endParaRPr lang="en-US" altLang="zh-CN" dirty="0"/>
          </a:p>
          <a:p>
            <a:r>
              <a:rPr lang="zh-CN" altLang="en-US" dirty="0"/>
              <a:t>获取时，基于</a:t>
            </a:r>
            <a:r>
              <a:rPr lang="en-US" altLang="zh-CN" dirty="0"/>
              <a:t>key</a:t>
            </a:r>
            <a:r>
              <a:rPr lang="zh-CN" altLang="en-US" dirty="0"/>
              <a:t>的</a:t>
            </a:r>
            <a:r>
              <a:rPr lang="en-US" altLang="zh-CN" dirty="0"/>
              <a:t>hash</a:t>
            </a:r>
            <a:r>
              <a:rPr lang="zh-CN" altLang="en-US" dirty="0"/>
              <a:t>值</a:t>
            </a:r>
            <a:r>
              <a:rPr lang="en-US" altLang="zh-CN" dirty="0"/>
              <a:t>+</a:t>
            </a:r>
            <a:r>
              <a:rPr lang="zh-CN" altLang="en-US" dirty="0"/>
              <a:t>算法，直接在</a:t>
            </a:r>
            <a:r>
              <a:rPr lang="en-US" altLang="zh-CN" dirty="0"/>
              <a:t>Node</a:t>
            </a:r>
            <a:r>
              <a:rPr lang="zh-CN" altLang="en-US" dirty="0"/>
              <a:t>数组获取对应的</a:t>
            </a:r>
            <a:r>
              <a:rPr lang="en-US" altLang="zh-CN" dirty="0"/>
              <a:t>Node</a:t>
            </a:r>
            <a:r>
              <a:rPr lang="zh-CN" altLang="en-US" dirty="0"/>
              <a:t>对象，基于具体数据结构</a:t>
            </a:r>
            <a:r>
              <a:rPr lang="en-US" altLang="zh-CN" dirty="0"/>
              <a:t>(</a:t>
            </a:r>
            <a:r>
              <a:rPr lang="zh-CN" altLang="en-US" dirty="0"/>
              <a:t>单向链表</a:t>
            </a:r>
            <a:r>
              <a:rPr lang="en-US" altLang="zh-CN" dirty="0"/>
              <a:t>/</a:t>
            </a:r>
            <a:r>
              <a:rPr lang="zh-CN" altLang="en-US" dirty="0"/>
              <a:t>红黑树</a:t>
            </a:r>
            <a:r>
              <a:rPr lang="en-US" altLang="zh-CN" dirty="0"/>
              <a:t>)</a:t>
            </a:r>
            <a:r>
              <a:rPr lang="zh-CN" altLang="en-US" dirty="0"/>
              <a:t>进一步获取</a:t>
            </a:r>
            <a:r>
              <a:rPr lang="en-US" altLang="zh-CN" dirty="0"/>
              <a:t>value</a:t>
            </a:r>
            <a:r>
              <a:rPr lang="zh-CN" altLang="en-US" dirty="0"/>
              <a:t>对象</a:t>
            </a:r>
            <a:endParaRPr lang="en-US" altLang="zh-CN" dirty="0"/>
          </a:p>
          <a:p>
            <a:endParaRPr lang="zh-CN" altLang="en-US" dirty="0"/>
          </a:p>
        </p:txBody>
      </p:sp>
      <p:sp>
        <p:nvSpPr>
          <p:cNvPr id="4" name="灯片编号占位符 3">
            <a:extLst>
              <a:ext uri="{FF2B5EF4-FFF2-40B4-BE49-F238E27FC236}">
                <a16:creationId xmlns:a16="http://schemas.microsoft.com/office/drawing/2014/main" id="{DAB7A66A-A248-4F75-B586-142D74A7C18C}"/>
              </a:ext>
            </a:extLst>
          </p:cNvPr>
          <p:cNvSpPr>
            <a:spLocks noGrp="1"/>
          </p:cNvSpPr>
          <p:nvPr>
            <p:ph type="sldNum" sz="quarter" idx="12"/>
          </p:nvPr>
        </p:nvSpPr>
        <p:spPr/>
        <p:txBody>
          <a:bodyPr/>
          <a:lstStyle/>
          <a:p>
            <a:fld id="{0C913308-F349-4B6D-A68A-DD1791B4A57B}" type="slidenum">
              <a:rPr lang="zh-CN" altLang="en-US" smtClean="0"/>
              <a:pPr/>
              <a:t>10</a:t>
            </a:fld>
            <a:endParaRPr lang="zh-CN" altLang="en-US" dirty="0"/>
          </a:p>
        </p:txBody>
      </p:sp>
    </p:spTree>
    <p:extLst>
      <p:ext uri="{BB962C8B-B14F-4D97-AF65-F5344CB8AC3E}">
        <p14:creationId xmlns:p14="http://schemas.microsoft.com/office/powerpoint/2010/main" val="678878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DAB7A66A-A248-4F75-B586-142D74A7C18C}"/>
              </a:ext>
            </a:extLst>
          </p:cNvPr>
          <p:cNvSpPr>
            <a:spLocks noGrp="1"/>
          </p:cNvSpPr>
          <p:nvPr>
            <p:ph type="sldNum" sz="quarter" idx="12"/>
          </p:nvPr>
        </p:nvSpPr>
        <p:spPr/>
        <p:txBody>
          <a:bodyPr/>
          <a:lstStyle/>
          <a:p>
            <a:fld id="{0C913308-F349-4B6D-A68A-DD1791B4A57B}" type="slidenum">
              <a:rPr lang="zh-CN" altLang="en-US" smtClean="0"/>
              <a:pPr/>
              <a:t>11</a:t>
            </a:fld>
            <a:endParaRPr lang="zh-CN" altLang="en-US" dirty="0"/>
          </a:p>
        </p:txBody>
      </p:sp>
      <p:pic>
        <p:nvPicPr>
          <p:cNvPr id="5" name="内容占位符 11">
            <a:extLst>
              <a:ext uri="{FF2B5EF4-FFF2-40B4-BE49-F238E27FC236}">
                <a16:creationId xmlns:a16="http://schemas.microsoft.com/office/drawing/2014/main" id="{B4DF27AB-6C41-48B4-9AFA-712423F476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0"/>
            <a:ext cx="6912768" cy="6499506"/>
          </a:xfrm>
          <a:prstGeom prst="rect">
            <a:avLst/>
          </a:prstGeom>
        </p:spPr>
      </p:pic>
      <p:sp>
        <p:nvSpPr>
          <p:cNvPr id="6" name="文本框 5">
            <a:extLst>
              <a:ext uri="{FF2B5EF4-FFF2-40B4-BE49-F238E27FC236}">
                <a16:creationId xmlns:a16="http://schemas.microsoft.com/office/drawing/2014/main" id="{E3C13425-D68F-4492-AEF3-A720EE10B6FC}"/>
              </a:ext>
            </a:extLst>
          </p:cNvPr>
          <p:cNvSpPr txBox="1"/>
          <p:nvPr/>
        </p:nvSpPr>
        <p:spPr>
          <a:xfrm>
            <a:off x="971600" y="2245436"/>
            <a:ext cx="1053494" cy="338554"/>
          </a:xfrm>
          <a:prstGeom prst="rect">
            <a:avLst/>
          </a:prstGeom>
          <a:noFill/>
        </p:spPr>
        <p:txBody>
          <a:bodyPr wrap="none" rtlCol="0">
            <a:spAutoFit/>
          </a:bodyPr>
          <a:lstStyle/>
          <a:p>
            <a:pPr algn="l"/>
            <a:r>
              <a:rPr lang="en-US" altLang="zh-CN" sz="1600" b="1" dirty="0">
                <a:solidFill>
                  <a:srgbClr val="FF0000"/>
                </a:solidFill>
              </a:rPr>
              <a:t>Node</a:t>
            </a:r>
            <a:r>
              <a:rPr lang="zh-CN" altLang="en-US" sz="1600" b="1" dirty="0">
                <a:solidFill>
                  <a:srgbClr val="FF0000"/>
                </a:solidFill>
              </a:rPr>
              <a:t>数组</a:t>
            </a:r>
          </a:p>
        </p:txBody>
      </p:sp>
      <p:sp>
        <p:nvSpPr>
          <p:cNvPr id="7" name="文本框 6">
            <a:extLst>
              <a:ext uri="{FF2B5EF4-FFF2-40B4-BE49-F238E27FC236}">
                <a16:creationId xmlns:a16="http://schemas.microsoft.com/office/drawing/2014/main" id="{231F7EA0-25C0-4C85-9B14-3C3644005756}"/>
              </a:ext>
            </a:extLst>
          </p:cNvPr>
          <p:cNvSpPr txBox="1"/>
          <p:nvPr/>
        </p:nvSpPr>
        <p:spPr>
          <a:xfrm>
            <a:off x="-18080" y="791858"/>
            <a:ext cx="2044149" cy="830997"/>
          </a:xfrm>
          <a:prstGeom prst="rect">
            <a:avLst/>
          </a:prstGeom>
          <a:noFill/>
        </p:spPr>
        <p:txBody>
          <a:bodyPr wrap="none" rtlCol="0">
            <a:spAutoFit/>
          </a:bodyPr>
          <a:lstStyle/>
          <a:p>
            <a:pPr algn="l"/>
            <a:r>
              <a:rPr lang="en-US" altLang="zh-CN" sz="1600" b="1" dirty="0">
                <a:solidFill>
                  <a:srgbClr val="FF0000"/>
                </a:solidFill>
              </a:rPr>
              <a:t>Node</a:t>
            </a:r>
            <a:r>
              <a:rPr lang="zh-CN" altLang="en-US" sz="1600" b="1" dirty="0">
                <a:solidFill>
                  <a:srgbClr val="FF0000"/>
                </a:solidFill>
              </a:rPr>
              <a:t>节点</a:t>
            </a:r>
            <a:endParaRPr lang="en-US" altLang="zh-CN" sz="1600" b="1" dirty="0">
              <a:solidFill>
                <a:srgbClr val="FF0000"/>
              </a:solidFill>
            </a:endParaRPr>
          </a:p>
          <a:p>
            <a:pPr algn="l"/>
            <a:r>
              <a:rPr lang="en-US" altLang="zh-CN" sz="1600" b="1" dirty="0">
                <a:solidFill>
                  <a:srgbClr val="FF0000"/>
                </a:solidFill>
              </a:rPr>
              <a:t>Hash</a:t>
            </a:r>
            <a:r>
              <a:rPr lang="zh-CN" altLang="en-US" sz="1600" b="1" dirty="0">
                <a:solidFill>
                  <a:srgbClr val="FF0000"/>
                </a:solidFill>
              </a:rPr>
              <a:t>值相同的多元素</a:t>
            </a:r>
            <a:endParaRPr lang="en-US" altLang="zh-CN" sz="1600" b="1" dirty="0">
              <a:solidFill>
                <a:srgbClr val="FF0000"/>
              </a:solidFill>
            </a:endParaRPr>
          </a:p>
          <a:p>
            <a:pPr algn="l"/>
            <a:r>
              <a:rPr lang="zh-CN" altLang="en-US" sz="1600" b="1" dirty="0">
                <a:solidFill>
                  <a:srgbClr val="FF0000"/>
                </a:solidFill>
              </a:rPr>
              <a:t>基于单向链表</a:t>
            </a:r>
          </a:p>
        </p:txBody>
      </p:sp>
      <p:sp>
        <p:nvSpPr>
          <p:cNvPr id="8" name="文本框 7">
            <a:extLst>
              <a:ext uri="{FF2B5EF4-FFF2-40B4-BE49-F238E27FC236}">
                <a16:creationId xmlns:a16="http://schemas.microsoft.com/office/drawing/2014/main" id="{C0209BDD-E9A6-49EB-A552-7AD61AA8F34F}"/>
              </a:ext>
            </a:extLst>
          </p:cNvPr>
          <p:cNvSpPr txBox="1"/>
          <p:nvPr/>
        </p:nvSpPr>
        <p:spPr>
          <a:xfrm>
            <a:off x="2915816" y="3140968"/>
            <a:ext cx="2044149" cy="830997"/>
          </a:xfrm>
          <a:prstGeom prst="rect">
            <a:avLst/>
          </a:prstGeom>
          <a:noFill/>
        </p:spPr>
        <p:txBody>
          <a:bodyPr wrap="none" rtlCol="0">
            <a:spAutoFit/>
          </a:bodyPr>
          <a:lstStyle/>
          <a:p>
            <a:pPr algn="l"/>
            <a:r>
              <a:rPr lang="en-US" altLang="zh-CN" sz="1600" b="1" dirty="0">
                <a:solidFill>
                  <a:srgbClr val="FF0000"/>
                </a:solidFill>
              </a:rPr>
              <a:t>Node</a:t>
            </a:r>
            <a:r>
              <a:rPr lang="zh-CN" altLang="en-US" sz="1600" b="1" dirty="0">
                <a:solidFill>
                  <a:srgbClr val="FF0000"/>
                </a:solidFill>
              </a:rPr>
              <a:t>节点</a:t>
            </a:r>
            <a:endParaRPr lang="en-US" altLang="zh-CN" sz="1600" b="1" dirty="0">
              <a:solidFill>
                <a:srgbClr val="FF0000"/>
              </a:solidFill>
            </a:endParaRPr>
          </a:p>
          <a:p>
            <a:pPr algn="l"/>
            <a:r>
              <a:rPr lang="en-US" altLang="zh-CN" sz="1600" b="1" dirty="0">
                <a:solidFill>
                  <a:srgbClr val="FF0000"/>
                </a:solidFill>
              </a:rPr>
              <a:t>Hash</a:t>
            </a:r>
            <a:r>
              <a:rPr lang="zh-CN" altLang="en-US" sz="1600" b="1" dirty="0">
                <a:solidFill>
                  <a:srgbClr val="FF0000"/>
                </a:solidFill>
              </a:rPr>
              <a:t>值相同的多元素</a:t>
            </a:r>
            <a:endParaRPr lang="en-US" altLang="zh-CN" sz="1600" b="1" dirty="0">
              <a:solidFill>
                <a:srgbClr val="FF0000"/>
              </a:solidFill>
            </a:endParaRPr>
          </a:p>
          <a:p>
            <a:pPr algn="l"/>
            <a:r>
              <a:rPr lang="zh-CN" altLang="en-US" sz="1600" b="1" dirty="0">
                <a:solidFill>
                  <a:srgbClr val="FF0000"/>
                </a:solidFill>
              </a:rPr>
              <a:t>基于红黑树</a:t>
            </a:r>
          </a:p>
        </p:txBody>
      </p:sp>
    </p:spTree>
    <p:extLst>
      <p:ext uri="{BB962C8B-B14F-4D97-AF65-F5344CB8AC3E}">
        <p14:creationId xmlns:p14="http://schemas.microsoft.com/office/powerpoint/2010/main" val="677573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D20108-3D9A-40DE-88C6-A708CE58993F}"/>
              </a:ext>
            </a:extLst>
          </p:cNvPr>
          <p:cNvSpPr>
            <a:spLocks noGrp="1"/>
          </p:cNvSpPr>
          <p:nvPr>
            <p:ph type="title"/>
          </p:nvPr>
        </p:nvSpPr>
        <p:spPr/>
        <p:txBody>
          <a:bodyPr>
            <a:normAutofit fontScale="90000"/>
          </a:bodyPr>
          <a:lstStyle/>
          <a:p>
            <a:r>
              <a:rPr lang="en-US" altLang="zh-CN" sz="5400" dirty="0"/>
              <a:t>The Set Interface</a:t>
            </a:r>
            <a:endParaRPr lang="zh-CN" altLang="en-US" dirty="0"/>
          </a:p>
        </p:txBody>
      </p:sp>
      <p:sp>
        <p:nvSpPr>
          <p:cNvPr id="3" name="内容占位符 2">
            <a:extLst>
              <a:ext uri="{FF2B5EF4-FFF2-40B4-BE49-F238E27FC236}">
                <a16:creationId xmlns:a16="http://schemas.microsoft.com/office/drawing/2014/main" id="{4EAD3311-4BEA-4152-A6B4-E47540E33913}"/>
              </a:ext>
            </a:extLst>
          </p:cNvPr>
          <p:cNvSpPr>
            <a:spLocks noGrp="1"/>
          </p:cNvSpPr>
          <p:nvPr>
            <p:ph idx="1"/>
          </p:nvPr>
        </p:nvSpPr>
        <p:spPr/>
        <p:txBody>
          <a:bodyPr>
            <a:normAutofit fontScale="92500" lnSpcReduction="10000"/>
          </a:bodyPr>
          <a:lstStyle/>
          <a:p>
            <a:r>
              <a:rPr lang="en-US" altLang="zh-CN" dirty="0"/>
              <a:t>A </a:t>
            </a:r>
            <a:r>
              <a:rPr lang="en-US" altLang="zh-CN" b="1" dirty="0">
                <a:solidFill>
                  <a:srgbClr val="FF0000"/>
                </a:solidFill>
              </a:rPr>
              <a:t>Set</a:t>
            </a:r>
            <a:r>
              <a:rPr lang="en-US" altLang="zh-CN" dirty="0">
                <a:solidFill>
                  <a:srgbClr val="FF0000"/>
                </a:solidFill>
              </a:rPr>
              <a:t> </a:t>
            </a:r>
            <a:r>
              <a:rPr lang="en-US" altLang="zh-CN" dirty="0"/>
              <a:t>is a Collection that cannot contain </a:t>
            </a:r>
            <a:r>
              <a:rPr lang="en-US" altLang="zh-CN" b="1" dirty="0">
                <a:solidFill>
                  <a:srgbClr val="FF0000"/>
                </a:solidFill>
              </a:rPr>
              <a:t>duplicate</a:t>
            </a:r>
            <a:r>
              <a:rPr lang="en-US" altLang="zh-CN" dirty="0"/>
              <a:t> elements. The Set interface contains </a:t>
            </a:r>
            <a:r>
              <a:rPr lang="en-US" altLang="zh-CN" b="1" dirty="0">
                <a:solidFill>
                  <a:srgbClr val="FF0000"/>
                </a:solidFill>
              </a:rPr>
              <a:t>only</a:t>
            </a:r>
            <a:r>
              <a:rPr lang="en-US" altLang="zh-CN" dirty="0"/>
              <a:t> methods inherited from Collection and adds the restriction that duplicate elements are prohibited. </a:t>
            </a:r>
          </a:p>
          <a:p>
            <a:r>
              <a:rPr lang="en-US" altLang="zh-CN" dirty="0" err="1"/>
              <a:t>java.util.Set</a:t>
            </a:r>
            <a:r>
              <a:rPr lang="en-US" altLang="zh-CN" dirty="0"/>
              <a:t>&lt;E&gt;</a:t>
            </a:r>
          </a:p>
          <a:p>
            <a:r>
              <a:rPr lang="en-US" altLang="zh-CN" dirty="0"/>
              <a:t>Set</a:t>
            </a:r>
            <a:r>
              <a:rPr lang="zh-CN" altLang="en-US" dirty="0"/>
              <a:t>集合，</a:t>
            </a:r>
            <a:r>
              <a:rPr lang="zh-CN" altLang="en-US" dirty="0">
                <a:solidFill>
                  <a:srgbClr val="FF0000"/>
                </a:solidFill>
              </a:rPr>
              <a:t>不包含重复元素</a:t>
            </a:r>
            <a:r>
              <a:rPr lang="en-US" altLang="zh-CN" dirty="0"/>
              <a:t>(</a:t>
            </a:r>
            <a:r>
              <a:rPr lang="zh-CN" altLang="en-US" dirty="0"/>
              <a:t>数学中集合的抽象</a:t>
            </a:r>
            <a:r>
              <a:rPr lang="en-US" altLang="zh-CN" dirty="0"/>
              <a:t>)</a:t>
            </a:r>
          </a:p>
          <a:p>
            <a:r>
              <a:rPr lang="en-US" altLang="zh-CN" dirty="0"/>
              <a:t>Set</a:t>
            </a:r>
            <a:r>
              <a:rPr lang="zh-CN" altLang="en-US" dirty="0"/>
              <a:t>接口，</a:t>
            </a:r>
            <a:r>
              <a:rPr lang="zh-CN" altLang="en-US" dirty="0">
                <a:solidFill>
                  <a:srgbClr val="FF0000"/>
                </a:solidFill>
              </a:rPr>
              <a:t>只包含</a:t>
            </a:r>
            <a:r>
              <a:rPr lang="zh-CN" altLang="en-US" dirty="0"/>
              <a:t>继承自</a:t>
            </a:r>
            <a:r>
              <a:rPr lang="en-US" altLang="zh-CN" dirty="0"/>
              <a:t>Collection</a:t>
            </a:r>
            <a:r>
              <a:rPr lang="zh-CN" altLang="en-US" dirty="0"/>
              <a:t>方法，并添加禁止重复元素的限制</a:t>
            </a:r>
            <a:endParaRPr lang="en-US" altLang="zh-CN" dirty="0"/>
          </a:p>
          <a:p>
            <a:r>
              <a:rPr lang="zh-CN" altLang="en-US" dirty="0"/>
              <a:t> 基本实现类</a:t>
            </a:r>
            <a:endParaRPr lang="en-US" altLang="zh-CN" dirty="0"/>
          </a:p>
          <a:p>
            <a:pPr lvl="1"/>
            <a:r>
              <a:rPr lang="en-US" altLang="zh-CN" dirty="0" err="1"/>
              <a:t>java.util.HashSet</a:t>
            </a:r>
            <a:r>
              <a:rPr lang="en-US" altLang="zh-CN" dirty="0"/>
              <a:t>&lt;E&gt;</a:t>
            </a:r>
            <a:r>
              <a:rPr lang="zh-CN" altLang="en-US" dirty="0"/>
              <a:t>，元素无序</a:t>
            </a:r>
            <a:r>
              <a:rPr lang="en-US" altLang="zh-CN" dirty="0"/>
              <a:t>(</a:t>
            </a:r>
            <a:r>
              <a:rPr lang="zh-CN" altLang="en-US" dirty="0"/>
              <a:t>底层基于</a:t>
            </a:r>
            <a:r>
              <a:rPr lang="en-US" altLang="zh-CN" dirty="0"/>
              <a:t>HashMap</a:t>
            </a:r>
            <a:r>
              <a:rPr lang="zh-CN" altLang="en-US" dirty="0"/>
              <a:t>确定元素是否重复</a:t>
            </a:r>
            <a:r>
              <a:rPr lang="en-US" altLang="zh-CN" dirty="0"/>
              <a:t>)</a:t>
            </a:r>
          </a:p>
          <a:p>
            <a:pPr lvl="1"/>
            <a:r>
              <a:rPr lang="en-US" altLang="zh-CN" dirty="0" err="1"/>
              <a:t>java.util.LinkedHashSet</a:t>
            </a:r>
            <a:r>
              <a:rPr lang="en-US" altLang="zh-CN" dirty="0"/>
              <a:t>&lt;E&gt;</a:t>
            </a:r>
            <a:r>
              <a:rPr lang="zh-CN" altLang="en-US" dirty="0"/>
              <a:t>，元素有序</a:t>
            </a:r>
            <a:endParaRPr lang="en-US" altLang="zh-CN" dirty="0"/>
          </a:p>
          <a:p>
            <a:pPr lvl="1"/>
            <a:r>
              <a:rPr lang="en-US" altLang="zh-CN" dirty="0" err="1"/>
              <a:t>java.util.TreeSet</a:t>
            </a:r>
            <a:r>
              <a:rPr lang="en-US" altLang="zh-CN" dirty="0"/>
              <a:t> &lt;E&gt;</a:t>
            </a:r>
            <a:r>
              <a:rPr lang="zh-CN" altLang="en-US" dirty="0"/>
              <a:t>，元素有序</a:t>
            </a:r>
            <a:endParaRPr lang="en-US" altLang="zh-CN" dirty="0"/>
          </a:p>
          <a:p>
            <a:r>
              <a:rPr lang="zh-CN" altLang="en-US" dirty="0"/>
              <a:t>无论使用有序</a:t>
            </a:r>
            <a:r>
              <a:rPr lang="en-US" altLang="zh-CN" dirty="0"/>
              <a:t>/</a:t>
            </a:r>
            <a:r>
              <a:rPr lang="zh-CN" altLang="en-US" dirty="0"/>
              <a:t>无序实现，均无基于索引的操作方法</a:t>
            </a:r>
          </a:p>
        </p:txBody>
      </p:sp>
      <p:sp>
        <p:nvSpPr>
          <p:cNvPr id="4" name="灯片编号占位符 3">
            <a:extLst>
              <a:ext uri="{FF2B5EF4-FFF2-40B4-BE49-F238E27FC236}">
                <a16:creationId xmlns:a16="http://schemas.microsoft.com/office/drawing/2014/main" id="{DAB7A66A-A248-4F75-B586-142D74A7C18C}"/>
              </a:ext>
            </a:extLst>
          </p:cNvPr>
          <p:cNvSpPr>
            <a:spLocks noGrp="1"/>
          </p:cNvSpPr>
          <p:nvPr>
            <p:ph type="sldNum" sz="quarter" idx="12"/>
          </p:nvPr>
        </p:nvSpPr>
        <p:spPr/>
        <p:txBody>
          <a:bodyPr/>
          <a:lstStyle/>
          <a:p>
            <a:fld id="{0C913308-F349-4B6D-A68A-DD1791B4A57B}" type="slidenum">
              <a:rPr lang="zh-CN" altLang="en-US" smtClean="0"/>
              <a:pPr/>
              <a:t>12</a:t>
            </a:fld>
            <a:endParaRPr lang="zh-CN" altLang="en-US" dirty="0"/>
          </a:p>
        </p:txBody>
      </p:sp>
    </p:spTree>
    <p:extLst>
      <p:ext uri="{BB962C8B-B14F-4D97-AF65-F5344CB8AC3E}">
        <p14:creationId xmlns:p14="http://schemas.microsoft.com/office/powerpoint/2010/main" val="2325167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DAB7A66A-A248-4F75-B586-142D74A7C18C}"/>
              </a:ext>
            </a:extLst>
          </p:cNvPr>
          <p:cNvSpPr>
            <a:spLocks noGrp="1"/>
          </p:cNvSpPr>
          <p:nvPr>
            <p:ph type="sldNum" sz="quarter" idx="12"/>
          </p:nvPr>
        </p:nvSpPr>
        <p:spPr/>
        <p:txBody>
          <a:bodyPr/>
          <a:lstStyle/>
          <a:p>
            <a:fld id="{0C913308-F349-4B6D-A68A-DD1791B4A57B}" type="slidenum">
              <a:rPr lang="zh-CN" altLang="en-US" smtClean="0"/>
              <a:pPr/>
              <a:t>13</a:t>
            </a:fld>
            <a:endParaRPr lang="zh-CN" altLang="en-US" dirty="0"/>
          </a:p>
        </p:txBody>
      </p:sp>
      <p:pic>
        <p:nvPicPr>
          <p:cNvPr id="5" name="图片 4">
            <a:extLst>
              <a:ext uri="{FF2B5EF4-FFF2-40B4-BE49-F238E27FC236}">
                <a16:creationId xmlns:a16="http://schemas.microsoft.com/office/drawing/2014/main" id="{1F39DB5C-D518-450A-85AD-0FBB89F4329E}"/>
              </a:ext>
            </a:extLst>
          </p:cNvPr>
          <p:cNvPicPr>
            <a:picLocks noChangeAspect="1"/>
          </p:cNvPicPr>
          <p:nvPr/>
        </p:nvPicPr>
        <p:blipFill>
          <a:blip r:embed="rId2"/>
          <a:stretch>
            <a:fillRect/>
          </a:stretch>
        </p:blipFill>
        <p:spPr>
          <a:xfrm>
            <a:off x="179512" y="116632"/>
            <a:ext cx="4857750" cy="3133725"/>
          </a:xfrm>
          <a:prstGeom prst="rect">
            <a:avLst/>
          </a:prstGeom>
        </p:spPr>
      </p:pic>
      <p:sp>
        <p:nvSpPr>
          <p:cNvPr id="6" name="文本框 5">
            <a:extLst>
              <a:ext uri="{FF2B5EF4-FFF2-40B4-BE49-F238E27FC236}">
                <a16:creationId xmlns:a16="http://schemas.microsoft.com/office/drawing/2014/main" id="{F4918B71-FB1B-4FC6-BE65-78CB1A9DE7EB}"/>
              </a:ext>
            </a:extLst>
          </p:cNvPr>
          <p:cNvSpPr txBox="1"/>
          <p:nvPr/>
        </p:nvSpPr>
        <p:spPr>
          <a:xfrm>
            <a:off x="5220072" y="1292148"/>
            <a:ext cx="1826141" cy="584775"/>
          </a:xfrm>
          <a:prstGeom prst="rect">
            <a:avLst/>
          </a:prstGeom>
          <a:noFill/>
        </p:spPr>
        <p:txBody>
          <a:bodyPr wrap="none" rtlCol="0">
            <a:spAutoFit/>
          </a:bodyPr>
          <a:lstStyle/>
          <a:p>
            <a:pPr algn="l"/>
            <a:r>
              <a:rPr lang="zh-CN" altLang="en-US" sz="1600" b="1" dirty="0">
                <a:solidFill>
                  <a:srgbClr val="FF0000"/>
                </a:solidFill>
              </a:rPr>
              <a:t>试图添加重复元素</a:t>
            </a:r>
            <a:endParaRPr lang="en-US" altLang="zh-CN" sz="1600" b="1" dirty="0">
              <a:solidFill>
                <a:srgbClr val="FF0000"/>
              </a:solidFill>
            </a:endParaRPr>
          </a:p>
          <a:p>
            <a:pPr algn="l"/>
            <a:r>
              <a:rPr lang="zh-CN" altLang="en-US" sz="1600" b="1" dirty="0">
                <a:solidFill>
                  <a:srgbClr val="FF0000"/>
                </a:solidFill>
              </a:rPr>
              <a:t>没有改变集合</a:t>
            </a:r>
          </a:p>
        </p:txBody>
      </p:sp>
      <p:pic>
        <p:nvPicPr>
          <p:cNvPr id="7" name="图片 6">
            <a:extLst>
              <a:ext uri="{FF2B5EF4-FFF2-40B4-BE49-F238E27FC236}">
                <a16:creationId xmlns:a16="http://schemas.microsoft.com/office/drawing/2014/main" id="{2CE2D1B6-C127-4C34-AA8B-F4CC75A7C47A}"/>
              </a:ext>
            </a:extLst>
          </p:cNvPr>
          <p:cNvPicPr>
            <a:picLocks noChangeAspect="1"/>
          </p:cNvPicPr>
          <p:nvPr/>
        </p:nvPicPr>
        <p:blipFill>
          <a:blip r:embed="rId3"/>
          <a:stretch>
            <a:fillRect/>
          </a:stretch>
        </p:blipFill>
        <p:spPr>
          <a:xfrm>
            <a:off x="154792" y="3717032"/>
            <a:ext cx="4371975" cy="1209675"/>
          </a:xfrm>
          <a:prstGeom prst="rect">
            <a:avLst/>
          </a:prstGeom>
        </p:spPr>
      </p:pic>
      <p:sp>
        <p:nvSpPr>
          <p:cNvPr id="8" name="文本框 7">
            <a:extLst>
              <a:ext uri="{FF2B5EF4-FFF2-40B4-BE49-F238E27FC236}">
                <a16:creationId xmlns:a16="http://schemas.microsoft.com/office/drawing/2014/main" id="{5B7AC1F9-CF92-487A-8AD5-D27C4092F9A1}"/>
              </a:ext>
            </a:extLst>
          </p:cNvPr>
          <p:cNvSpPr txBox="1"/>
          <p:nvPr/>
        </p:nvSpPr>
        <p:spPr>
          <a:xfrm>
            <a:off x="539552" y="3295656"/>
            <a:ext cx="3019673" cy="338554"/>
          </a:xfrm>
          <a:prstGeom prst="rect">
            <a:avLst/>
          </a:prstGeom>
          <a:noFill/>
        </p:spPr>
        <p:txBody>
          <a:bodyPr wrap="none" rtlCol="0">
            <a:spAutoFit/>
          </a:bodyPr>
          <a:lstStyle/>
          <a:p>
            <a:pPr algn="l"/>
            <a:r>
              <a:rPr lang="en-US" altLang="zh-CN" sz="1600" b="1" dirty="0">
                <a:solidFill>
                  <a:srgbClr val="FF0000"/>
                </a:solidFill>
              </a:rPr>
              <a:t>+++++++++++++++++++++++++++</a:t>
            </a:r>
            <a:endParaRPr lang="zh-CN" altLang="en-US" sz="1600" b="1" dirty="0">
              <a:solidFill>
                <a:srgbClr val="FF0000"/>
              </a:solidFill>
            </a:endParaRPr>
          </a:p>
        </p:txBody>
      </p:sp>
      <p:pic>
        <p:nvPicPr>
          <p:cNvPr id="9" name="图片 8">
            <a:extLst>
              <a:ext uri="{FF2B5EF4-FFF2-40B4-BE49-F238E27FC236}">
                <a16:creationId xmlns:a16="http://schemas.microsoft.com/office/drawing/2014/main" id="{8E712C70-C7DC-4518-ACCA-1E2F8D6AD836}"/>
              </a:ext>
            </a:extLst>
          </p:cNvPr>
          <p:cNvPicPr>
            <a:picLocks noChangeAspect="1"/>
          </p:cNvPicPr>
          <p:nvPr/>
        </p:nvPicPr>
        <p:blipFill>
          <a:blip r:embed="rId4"/>
          <a:stretch>
            <a:fillRect/>
          </a:stretch>
        </p:blipFill>
        <p:spPr>
          <a:xfrm>
            <a:off x="8010525" y="1074947"/>
            <a:ext cx="590550" cy="1019175"/>
          </a:xfrm>
          <a:prstGeom prst="rect">
            <a:avLst/>
          </a:prstGeom>
        </p:spPr>
      </p:pic>
      <p:sp>
        <p:nvSpPr>
          <p:cNvPr id="10" name="文本框 9">
            <a:extLst>
              <a:ext uri="{FF2B5EF4-FFF2-40B4-BE49-F238E27FC236}">
                <a16:creationId xmlns:a16="http://schemas.microsoft.com/office/drawing/2014/main" id="{B766F0A5-C277-43FA-9C7B-21C4813127C3}"/>
              </a:ext>
            </a:extLst>
          </p:cNvPr>
          <p:cNvSpPr txBox="1"/>
          <p:nvPr/>
        </p:nvSpPr>
        <p:spPr>
          <a:xfrm>
            <a:off x="5220071" y="2665582"/>
            <a:ext cx="2058577" cy="338554"/>
          </a:xfrm>
          <a:prstGeom prst="rect">
            <a:avLst/>
          </a:prstGeom>
          <a:noFill/>
        </p:spPr>
        <p:txBody>
          <a:bodyPr wrap="none" rtlCol="0">
            <a:spAutoFit/>
          </a:bodyPr>
          <a:lstStyle/>
          <a:p>
            <a:pPr algn="l"/>
            <a:r>
              <a:rPr lang="zh-CN" altLang="en-US" sz="1600" b="1" dirty="0">
                <a:solidFill>
                  <a:srgbClr val="FF0000"/>
                </a:solidFill>
              </a:rPr>
              <a:t>遍历时元素无序输出</a:t>
            </a:r>
          </a:p>
        </p:txBody>
      </p:sp>
      <p:sp>
        <p:nvSpPr>
          <p:cNvPr id="11" name="文本框 10">
            <a:extLst>
              <a:ext uri="{FF2B5EF4-FFF2-40B4-BE49-F238E27FC236}">
                <a16:creationId xmlns:a16="http://schemas.microsoft.com/office/drawing/2014/main" id="{E3CE6118-1C23-4B59-83A6-5E01C996E4D5}"/>
              </a:ext>
            </a:extLst>
          </p:cNvPr>
          <p:cNvSpPr txBox="1"/>
          <p:nvPr/>
        </p:nvSpPr>
        <p:spPr>
          <a:xfrm>
            <a:off x="5220071" y="4185013"/>
            <a:ext cx="2852063" cy="584775"/>
          </a:xfrm>
          <a:prstGeom prst="rect">
            <a:avLst/>
          </a:prstGeom>
          <a:noFill/>
        </p:spPr>
        <p:txBody>
          <a:bodyPr wrap="none" rtlCol="0">
            <a:spAutoFit/>
          </a:bodyPr>
          <a:lstStyle/>
          <a:p>
            <a:pPr algn="l"/>
            <a:r>
              <a:rPr lang="zh-CN" altLang="en-US" sz="1600" b="1" dirty="0">
                <a:solidFill>
                  <a:srgbClr val="FF0000"/>
                </a:solidFill>
              </a:rPr>
              <a:t>无序</a:t>
            </a:r>
            <a:endParaRPr lang="en-US" altLang="zh-CN" sz="1600" b="1" dirty="0">
              <a:solidFill>
                <a:srgbClr val="FF0000"/>
              </a:solidFill>
            </a:endParaRPr>
          </a:p>
          <a:p>
            <a:pPr algn="l"/>
            <a:r>
              <a:rPr lang="zh-CN" altLang="en-US" sz="1600" b="1" dirty="0">
                <a:solidFill>
                  <a:srgbClr val="FF0000"/>
                </a:solidFill>
              </a:rPr>
              <a:t>则无基于索引的获取元素方法</a:t>
            </a:r>
          </a:p>
        </p:txBody>
      </p:sp>
    </p:spTree>
    <p:extLst>
      <p:ext uri="{BB962C8B-B14F-4D97-AF65-F5344CB8AC3E}">
        <p14:creationId xmlns:p14="http://schemas.microsoft.com/office/powerpoint/2010/main" val="3990961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AD3311-4BEA-4152-A6B4-E47540E33913}"/>
              </a:ext>
            </a:extLst>
          </p:cNvPr>
          <p:cNvSpPr>
            <a:spLocks noGrp="1"/>
          </p:cNvSpPr>
          <p:nvPr>
            <p:ph idx="1"/>
          </p:nvPr>
        </p:nvSpPr>
        <p:spPr>
          <a:xfrm>
            <a:off x="457200" y="136525"/>
            <a:ext cx="8229600" cy="6188075"/>
          </a:xfrm>
        </p:spPr>
        <p:txBody>
          <a:bodyPr/>
          <a:lstStyle/>
          <a:p>
            <a:r>
              <a:rPr lang="en-US" altLang="zh-CN" dirty="0"/>
              <a:t>Set</a:t>
            </a:r>
            <a:r>
              <a:rPr lang="zh-CN" altLang="en-US" dirty="0"/>
              <a:t>集合适合描述，逻辑上不能重复的对象集合</a:t>
            </a:r>
            <a:endParaRPr lang="en-US" altLang="zh-CN" dirty="0"/>
          </a:p>
          <a:p>
            <a:pPr lvl="1"/>
            <a:r>
              <a:rPr lang="zh-CN" altLang="en-US" dirty="0"/>
              <a:t>扑克牌</a:t>
            </a:r>
            <a:endParaRPr lang="en-US" altLang="zh-CN" dirty="0"/>
          </a:p>
          <a:p>
            <a:pPr lvl="1"/>
            <a:r>
              <a:rPr lang="zh-CN" altLang="en-US" dirty="0"/>
              <a:t>不重复的关系，人</a:t>
            </a:r>
            <a:r>
              <a:rPr lang="en-US" altLang="zh-CN" dirty="0"/>
              <a:t>/</a:t>
            </a:r>
            <a:r>
              <a:rPr lang="zh-CN" altLang="en-US" dirty="0"/>
              <a:t>事物等</a:t>
            </a:r>
            <a:endParaRPr lang="en-US" altLang="zh-CN" dirty="0"/>
          </a:p>
          <a:p>
            <a:endParaRPr lang="zh-CN" altLang="en-US" dirty="0"/>
          </a:p>
        </p:txBody>
      </p:sp>
      <p:sp>
        <p:nvSpPr>
          <p:cNvPr id="4" name="灯片编号占位符 3">
            <a:extLst>
              <a:ext uri="{FF2B5EF4-FFF2-40B4-BE49-F238E27FC236}">
                <a16:creationId xmlns:a16="http://schemas.microsoft.com/office/drawing/2014/main" id="{DAB7A66A-A248-4F75-B586-142D74A7C18C}"/>
              </a:ext>
            </a:extLst>
          </p:cNvPr>
          <p:cNvSpPr>
            <a:spLocks noGrp="1"/>
          </p:cNvSpPr>
          <p:nvPr>
            <p:ph type="sldNum" sz="quarter" idx="12"/>
          </p:nvPr>
        </p:nvSpPr>
        <p:spPr/>
        <p:txBody>
          <a:bodyPr/>
          <a:lstStyle/>
          <a:p>
            <a:fld id="{0C913308-F349-4B6D-A68A-DD1791B4A57B}" type="slidenum">
              <a:rPr lang="zh-CN" altLang="en-US" smtClean="0"/>
              <a:pPr/>
              <a:t>14</a:t>
            </a:fld>
            <a:endParaRPr lang="zh-CN" altLang="en-US" dirty="0"/>
          </a:p>
        </p:txBody>
      </p:sp>
      <p:pic>
        <p:nvPicPr>
          <p:cNvPr id="5" name="图片 4">
            <a:extLst>
              <a:ext uri="{FF2B5EF4-FFF2-40B4-BE49-F238E27FC236}">
                <a16:creationId xmlns:a16="http://schemas.microsoft.com/office/drawing/2014/main" id="{91628739-E606-4C7B-91E1-1F20A7EF6183}"/>
              </a:ext>
            </a:extLst>
          </p:cNvPr>
          <p:cNvPicPr>
            <a:picLocks noChangeAspect="1"/>
          </p:cNvPicPr>
          <p:nvPr/>
        </p:nvPicPr>
        <p:blipFill>
          <a:blip r:embed="rId2"/>
          <a:stretch>
            <a:fillRect/>
          </a:stretch>
        </p:blipFill>
        <p:spPr>
          <a:xfrm>
            <a:off x="251520" y="3501008"/>
            <a:ext cx="4176464" cy="557815"/>
          </a:xfrm>
          <a:prstGeom prst="rect">
            <a:avLst/>
          </a:prstGeom>
        </p:spPr>
      </p:pic>
      <p:sp>
        <p:nvSpPr>
          <p:cNvPr id="6" name="TextBox 4">
            <a:extLst>
              <a:ext uri="{FF2B5EF4-FFF2-40B4-BE49-F238E27FC236}">
                <a16:creationId xmlns:a16="http://schemas.microsoft.com/office/drawing/2014/main" id="{4B0ECEF2-CA61-4AC9-B165-F2C4B8B74E0E}"/>
              </a:ext>
            </a:extLst>
          </p:cNvPr>
          <p:cNvSpPr txBox="1"/>
          <p:nvPr/>
        </p:nvSpPr>
        <p:spPr>
          <a:xfrm>
            <a:off x="5801173" y="2387394"/>
            <a:ext cx="3461910" cy="830997"/>
          </a:xfrm>
          <a:prstGeom prst="rect">
            <a:avLst/>
          </a:prstGeom>
          <a:noFill/>
        </p:spPr>
        <p:txBody>
          <a:bodyPr wrap="none" rtlCol="0">
            <a:spAutoFit/>
          </a:bodyPr>
          <a:lstStyle/>
          <a:p>
            <a:r>
              <a:rPr lang="en-US" altLang="zh-CN" sz="1600" b="1" dirty="0">
                <a:solidFill>
                  <a:srgbClr val="FF0000"/>
                </a:solidFill>
              </a:rPr>
              <a:t>List/Set</a:t>
            </a:r>
            <a:r>
              <a:rPr lang="zh-CN" altLang="en-US" sz="1600" b="1" dirty="0">
                <a:solidFill>
                  <a:srgbClr val="FF0000"/>
                </a:solidFill>
              </a:rPr>
              <a:t>集合均提供</a:t>
            </a:r>
            <a:endParaRPr lang="en-US" altLang="zh-CN" sz="1600" b="1" dirty="0">
              <a:solidFill>
                <a:srgbClr val="FF0000"/>
              </a:solidFill>
            </a:endParaRPr>
          </a:p>
          <a:p>
            <a:r>
              <a:rPr lang="zh-CN" altLang="en-US" sz="1600" b="1" dirty="0">
                <a:solidFill>
                  <a:srgbClr val="FF0000"/>
                </a:solidFill>
              </a:rPr>
              <a:t>基于</a:t>
            </a:r>
            <a:r>
              <a:rPr lang="en-US" altLang="zh-CN" sz="1600" b="1" dirty="0">
                <a:solidFill>
                  <a:srgbClr val="FF0000"/>
                </a:solidFill>
              </a:rPr>
              <a:t>Collection</a:t>
            </a:r>
            <a:r>
              <a:rPr lang="zh-CN" altLang="en-US" sz="1600" b="1" dirty="0">
                <a:solidFill>
                  <a:srgbClr val="FF0000"/>
                </a:solidFill>
              </a:rPr>
              <a:t>接口类型的构造函数</a:t>
            </a:r>
            <a:endParaRPr lang="en-US" altLang="zh-CN" sz="1600" b="1" dirty="0">
              <a:solidFill>
                <a:srgbClr val="FF0000"/>
              </a:solidFill>
            </a:endParaRPr>
          </a:p>
          <a:p>
            <a:r>
              <a:rPr lang="zh-CN" altLang="en-US" sz="1600" b="1" dirty="0">
                <a:solidFill>
                  <a:srgbClr val="FF0000"/>
                </a:solidFill>
              </a:rPr>
              <a:t>可以将</a:t>
            </a:r>
            <a:r>
              <a:rPr lang="en-US" altLang="zh-CN" sz="1600" b="1" dirty="0">
                <a:solidFill>
                  <a:srgbClr val="FF0000"/>
                </a:solidFill>
              </a:rPr>
              <a:t>2</a:t>
            </a:r>
            <a:r>
              <a:rPr lang="zh-CN" altLang="en-US" sz="1600" b="1" dirty="0">
                <a:solidFill>
                  <a:srgbClr val="FF0000"/>
                </a:solidFill>
              </a:rPr>
              <a:t>种集合相互转换</a:t>
            </a:r>
          </a:p>
        </p:txBody>
      </p:sp>
      <p:pic>
        <p:nvPicPr>
          <p:cNvPr id="7" name="Picture 2">
            <a:extLst>
              <a:ext uri="{FF2B5EF4-FFF2-40B4-BE49-F238E27FC236}">
                <a16:creationId xmlns:a16="http://schemas.microsoft.com/office/drawing/2014/main" id="{E691AEF1-49BB-4A67-B53D-3B01BD327A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628800"/>
            <a:ext cx="5378253" cy="1296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656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DAB7A66A-A248-4F75-B586-142D74A7C18C}"/>
              </a:ext>
            </a:extLst>
          </p:cNvPr>
          <p:cNvSpPr>
            <a:spLocks noGrp="1"/>
          </p:cNvSpPr>
          <p:nvPr>
            <p:ph type="sldNum" sz="quarter" idx="12"/>
          </p:nvPr>
        </p:nvSpPr>
        <p:spPr/>
        <p:txBody>
          <a:bodyPr/>
          <a:lstStyle/>
          <a:p>
            <a:fld id="{0C913308-F349-4B6D-A68A-DD1791B4A57B}" type="slidenum">
              <a:rPr lang="zh-CN" altLang="en-US" smtClean="0"/>
              <a:pPr/>
              <a:t>15</a:t>
            </a:fld>
            <a:endParaRPr lang="zh-CN" altLang="en-US" dirty="0"/>
          </a:p>
        </p:txBody>
      </p:sp>
      <p:pic>
        <p:nvPicPr>
          <p:cNvPr id="5" name="Picture 3">
            <a:extLst>
              <a:ext uri="{FF2B5EF4-FFF2-40B4-BE49-F238E27FC236}">
                <a16:creationId xmlns:a16="http://schemas.microsoft.com/office/drawing/2014/main" id="{74A13DF9-914D-4769-AA40-29D689BFC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5436" y="3067811"/>
            <a:ext cx="3830222" cy="655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图片 5">
            <a:extLst>
              <a:ext uri="{FF2B5EF4-FFF2-40B4-BE49-F238E27FC236}">
                <a16:creationId xmlns:a16="http://schemas.microsoft.com/office/drawing/2014/main" id="{85E85B4A-9CF0-4134-9F4A-FD899F3140CB}"/>
              </a:ext>
            </a:extLst>
          </p:cNvPr>
          <p:cNvPicPr>
            <a:picLocks noChangeAspect="1"/>
          </p:cNvPicPr>
          <p:nvPr/>
        </p:nvPicPr>
        <p:blipFill>
          <a:blip r:embed="rId3"/>
          <a:stretch>
            <a:fillRect/>
          </a:stretch>
        </p:blipFill>
        <p:spPr>
          <a:xfrm>
            <a:off x="7211382" y="5211630"/>
            <a:ext cx="864096" cy="946391"/>
          </a:xfrm>
          <a:prstGeom prst="rect">
            <a:avLst/>
          </a:prstGeom>
        </p:spPr>
      </p:pic>
      <p:sp>
        <p:nvSpPr>
          <p:cNvPr id="7" name="TextBox 5">
            <a:extLst>
              <a:ext uri="{FF2B5EF4-FFF2-40B4-BE49-F238E27FC236}">
                <a16:creationId xmlns:a16="http://schemas.microsoft.com/office/drawing/2014/main" id="{93E23AD7-60B4-4D19-9C4B-ABF13C35FDE6}"/>
              </a:ext>
            </a:extLst>
          </p:cNvPr>
          <p:cNvSpPr txBox="1"/>
          <p:nvPr/>
        </p:nvSpPr>
        <p:spPr>
          <a:xfrm>
            <a:off x="467544" y="3865320"/>
            <a:ext cx="3650230"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pic>
        <p:nvPicPr>
          <p:cNvPr id="8" name="图片 7">
            <a:extLst>
              <a:ext uri="{FF2B5EF4-FFF2-40B4-BE49-F238E27FC236}">
                <a16:creationId xmlns:a16="http://schemas.microsoft.com/office/drawing/2014/main" id="{931A948D-A6B7-4FD9-B552-CDA8F4B5610F}"/>
              </a:ext>
            </a:extLst>
          </p:cNvPr>
          <p:cNvPicPr>
            <a:picLocks noChangeAspect="1"/>
          </p:cNvPicPr>
          <p:nvPr/>
        </p:nvPicPr>
        <p:blipFill>
          <a:blip r:embed="rId4"/>
          <a:stretch>
            <a:fillRect/>
          </a:stretch>
        </p:blipFill>
        <p:spPr>
          <a:xfrm>
            <a:off x="1907704" y="116632"/>
            <a:ext cx="4606131" cy="2563277"/>
          </a:xfrm>
          <a:prstGeom prst="rect">
            <a:avLst/>
          </a:prstGeom>
        </p:spPr>
      </p:pic>
      <p:sp>
        <p:nvSpPr>
          <p:cNvPr id="9" name="TextBox 5">
            <a:extLst>
              <a:ext uri="{FF2B5EF4-FFF2-40B4-BE49-F238E27FC236}">
                <a16:creationId xmlns:a16="http://schemas.microsoft.com/office/drawing/2014/main" id="{8BAC479F-CC30-4AED-9B76-C5F0A0ABF32C}"/>
              </a:ext>
            </a:extLst>
          </p:cNvPr>
          <p:cNvSpPr txBox="1"/>
          <p:nvPr/>
        </p:nvSpPr>
        <p:spPr>
          <a:xfrm>
            <a:off x="1763688" y="2577698"/>
            <a:ext cx="3650230"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pic>
        <p:nvPicPr>
          <p:cNvPr id="10" name="图片 9">
            <a:extLst>
              <a:ext uri="{FF2B5EF4-FFF2-40B4-BE49-F238E27FC236}">
                <a16:creationId xmlns:a16="http://schemas.microsoft.com/office/drawing/2014/main" id="{4E42B9C0-E11A-4453-8390-7073EAB54071}"/>
              </a:ext>
            </a:extLst>
          </p:cNvPr>
          <p:cNvPicPr>
            <a:picLocks noChangeAspect="1"/>
          </p:cNvPicPr>
          <p:nvPr/>
        </p:nvPicPr>
        <p:blipFill>
          <a:blip r:embed="rId5"/>
          <a:stretch>
            <a:fillRect/>
          </a:stretch>
        </p:blipFill>
        <p:spPr>
          <a:xfrm>
            <a:off x="99995" y="4229911"/>
            <a:ext cx="5632448" cy="1362150"/>
          </a:xfrm>
          <a:prstGeom prst="rect">
            <a:avLst/>
          </a:prstGeom>
        </p:spPr>
      </p:pic>
      <p:sp>
        <p:nvSpPr>
          <p:cNvPr id="11" name="TextBox 9">
            <a:extLst>
              <a:ext uri="{FF2B5EF4-FFF2-40B4-BE49-F238E27FC236}">
                <a16:creationId xmlns:a16="http://schemas.microsoft.com/office/drawing/2014/main" id="{35B85BC1-12BF-4129-A552-E8971CFE9254}"/>
              </a:ext>
            </a:extLst>
          </p:cNvPr>
          <p:cNvSpPr txBox="1"/>
          <p:nvPr/>
        </p:nvSpPr>
        <p:spPr>
          <a:xfrm>
            <a:off x="384865" y="5573246"/>
            <a:ext cx="1022139" cy="584775"/>
          </a:xfrm>
          <a:prstGeom prst="rect">
            <a:avLst/>
          </a:prstGeom>
          <a:noFill/>
        </p:spPr>
        <p:txBody>
          <a:bodyPr wrap="none" rtlCol="0">
            <a:spAutoFit/>
          </a:bodyPr>
          <a:lstStyle/>
          <a:p>
            <a:r>
              <a:rPr lang="en-US" altLang="zh-CN" sz="1600" b="1" dirty="0">
                <a:solidFill>
                  <a:srgbClr val="FF0000"/>
                </a:solidFill>
              </a:rPr>
              <a:t>Idea</a:t>
            </a:r>
            <a:r>
              <a:rPr lang="zh-CN" altLang="en-US" sz="1600" b="1" dirty="0">
                <a:solidFill>
                  <a:srgbClr val="FF0000"/>
                </a:solidFill>
              </a:rPr>
              <a:t>提示</a:t>
            </a:r>
            <a:endParaRPr lang="en-US" altLang="zh-CN" sz="1600" b="1" dirty="0">
              <a:solidFill>
                <a:srgbClr val="FF0000"/>
              </a:solidFill>
            </a:endParaRPr>
          </a:p>
          <a:p>
            <a:r>
              <a:rPr lang="zh-CN" altLang="en-US" sz="1600" b="1" dirty="0">
                <a:solidFill>
                  <a:srgbClr val="FF0000"/>
                </a:solidFill>
              </a:rPr>
              <a:t>操作存疑</a:t>
            </a:r>
          </a:p>
        </p:txBody>
      </p:sp>
      <p:cxnSp>
        <p:nvCxnSpPr>
          <p:cNvPr id="12" name="直接箭头连接符 11">
            <a:extLst>
              <a:ext uri="{FF2B5EF4-FFF2-40B4-BE49-F238E27FC236}">
                <a16:creationId xmlns:a16="http://schemas.microsoft.com/office/drawing/2014/main" id="{B8732328-5F1D-491F-8D5B-03E9A3981A52}"/>
              </a:ext>
            </a:extLst>
          </p:cNvPr>
          <p:cNvCxnSpPr>
            <a:cxnSpLocks/>
            <a:stCxn id="11" idx="3"/>
          </p:cNvCxnSpPr>
          <p:nvPr/>
        </p:nvCxnSpPr>
        <p:spPr>
          <a:xfrm flipV="1">
            <a:off x="1407004" y="5517533"/>
            <a:ext cx="572708" cy="34810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6">
            <a:extLst>
              <a:ext uri="{FF2B5EF4-FFF2-40B4-BE49-F238E27FC236}">
                <a16:creationId xmlns:a16="http://schemas.microsoft.com/office/drawing/2014/main" id="{188426BE-20C2-4331-A1B2-AEAEB7F7B21D}"/>
              </a:ext>
            </a:extLst>
          </p:cNvPr>
          <p:cNvSpPr txBox="1"/>
          <p:nvPr/>
        </p:nvSpPr>
        <p:spPr>
          <a:xfrm>
            <a:off x="5949128" y="5684825"/>
            <a:ext cx="391454" cy="338554"/>
          </a:xfrm>
          <a:prstGeom prst="rect">
            <a:avLst/>
          </a:prstGeom>
          <a:noFill/>
        </p:spPr>
        <p:txBody>
          <a:bodyPr wrap="none" rtlCol="0">
            <a:spAutoFit/>
          </a:bodyPr>
          <a:lstStyle/>
          <a:p>
            <a:r>
              <a:rPr lang="zh-CN" altLang="en-US" sz="1600" b="1" dirty="0">
                <a:solidFill>
                  <a:srgbClr val="FF0000"/>
                </a:solidFill>
              </a:rPr>
              <a:t>？</a:t>
            </a:r>
          </a:p>
        </p:txBody>
      </p:sp>
      <p:cxnSp>
        <p:nvCxnSpPr>
          <p:cNvPr id="14" name="直接箭头连接符 13">
            <a:extLst>
              <a:ext uri="{FF2B5EF4-FFF2-40B4-BE49-F238E27FC236}">
                <a16:creationId xmlns:a16="http://schemas.microsoft.com/office/drawing/2014/main" id="{8F2C9F51-62FF-483A-B7D4-D1AFF0FF4C17}"/>
              </a:ext>
            </a:extLst>
          </p:cNvPr>
          <p:cNvCxnSpPr>
            <a:cxnSpLocks/>
          </p:cNvCxnSpPr>
          <p:nvPr/>
        </p:nvCxnSpPr>
        <p:spPr>
          <a:xfrm>
            <a:off x="2521797" y="5131788"/>
            <a:ext cx="3304134" cy="69213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615667A6-3F59-43CB-BFEA-69675262144D}"/>
              </a:ext>
            </a:extLst>
          </p:cNvPr>
          <p:cNvSpPr txBox="1"/>
          <p:nvPr/>
        </p:nvSpPr>
        <p:spPr>
          <a:xfrm>
            <a:off x="5718984" y="4793234"/>
            <a:ext cx="669863" cy="338554"/>
          </a:xfrm>
          <a:prstGeom prst="rect">
            <a:avLst/>
          </a:prstGeom>
          <a:noFill/>
        </p:spPr>
        <p:txBody>
          <a:bodyPr wrap="none" rtlCol="0">
            <a:spAutoFit/>
          </a:bodyPr>
          <a:lstStyle/>
          <a:p>
            <a:pPr algn="l"/>
            <a:r>
              <a:rPr lang="en-US" altLang="zh-CN" sz="1600" b="1" dirty="0">
                <a:solidFill>
                  <a:srgbClr val="FF0000"/>
                </a:solidFill>
              </a:rPr>
              <a:t>Why?</a:t>
            </a:r>
            <a:endParaRPr lang="zh-CN" altLang="en-US" sz="1600" b="1" dirty="0">
              <a:solidFill>
                <a:srgbClr val="FF0000"/>
              </a:solidFill>
            </a:endParaRPr>
          </a:p>
        </p:txBody>
      </p:sp>
      <p:cxnSp>
        <p:nvCxnSpPr>
          <p:cNvPr id="16" name="直接箭头连接符 15">
            <a:extLst>
              <a:ext uri="{FF2B5EF4-FFF2-40B4-BE49-F238E27FC236}">
                <a16:creationId xmlns:a16="http://schemas.microsoft.com/office/drawing/2014/main" id="{BE8EEB26-3B63-4DCE-90A8-5060210FC6E6}"/>
              </a:ext>
            </a:extLst>
          </p:cNvPr>
          <p:cNvCxnSpPr/>
          <p:nvPr/>
        </p:nvCxnSpPr>
        <p:spPr>
          <a:xfrm flipH="1" flipV="1">
            <a:off x="5566314" y="990499"/>
            <a:ext cx="1789084" cy="21602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B53DBADC-DB17-4F21-97D6-00FA76E9078D}"/>
              </a:ext>
            </a:extLst>
          </p:cNvPr>
          <p:cNvCxnSpPr/>
          <p:nvPr/>
        </p:nvCxnSpPr>
        <p:spPr>
          <a:xfrm flipH="1">
            <a:off x="5566314" y="1197635"/>
            <a:ext cx="1789084" cy="808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33C0750F-0B91-4340-961C-D2E017047A97}"/>
              </a:ext>
            </a:extLst>
          </p:cNvPr>
          <p:cNvSpPr txBox="1"/>
          <p:nvPr/>
        </p:nvSpPr>
        <p:spPr>
          <a:xfrm>
            <a:off x="5971150" y="2717768"/>
            <a:ext cx="2236510" cy="338554"/>
          </a:xfrm>
          <a:prstGeom prst="rect">
            <a:avLst/>
          </a:prstGeom>
          <a:noFill/>
        </p:spPr>
        <p:txBody>
          <a:bodyPr wrap="none" rtlCol="0">
            <a:spAutoFit/>
          </a:bodyPr>
          <a:lstStyle/>
          <a:p>
            <a:pPr algn="l"/>
            <a:r>
              <a:rPr lang="zh-CN" altLang="en-US" sz="1600" b="1" dirty="0">
                <a:solidFill>
                  <a:srgbClr val="FF0000"/>
                </a:solidFill>
              </a:rPr>
              <a:t>试图删移除第一个元素</a:t>
            </a:r>
          </a:p>
        </p:txBody>
      </p:sp>
      <p:pic>
        <p:nvPicPr>
          <p:cNvPr id="19" name="图片 18">
            <a:extLst>
              <a:ext uri="{FF2B5EF4-FFF2-40B4-BE49-F238E27FC236}">
                <a16:creationId xmlns:a16="http://schemas.microsoft.com/office/drawing/2014/main" id="{1D72D882-D00E-4713-98D5-464913AA3286}"/>
              </a:ext>
            </a:extLst>
          </p:cNvPr>
          <p:cNvPicPr>
            <a:picLocks noChangeAspect="1"/>
          </p:cNvPicPr>
          <p:nvPr/>
        </p:nvPicPr>
        <p:blipFill>
          <a:blip r:embed="rId6"/>
          <a:stretch>
            <a:fillRect/>
          </a:stretch>
        </p:blipFill>
        <p:spPr>
          <a:xfrm>
            <a:off x="188342" y="2920526"/>
            <a:ext cx="3994571" cy="1016948"/>
          </a:xfrm>
          <a:prstGeom prst="rect">
            <a:avLst/>
          </a:prstGeom>
        </p:spPr>
      </p:pic>
    </p:spTree>
    <p:extLst>
      <p:ext uri="{BB962C8B-B14F-4D97-AF65-F5344CB8AC3E}">
        <p14:creationId xmlns:p14="http://schemas.microsoft.com/office/powerpoint/2010/main" val="360124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D20108-3D9A-40DE-88C6-A708CE58993F}"/>
              </a:ext>
            </a:extLst>
          </p:cNvPr>
          <p:cNvSpPr>
            <a:spLocks noGrp="1"/>
          </p:cNvSpPr>
          <p:nvPr>
            <p:ph type="title"/>
          </p:nvPr>
        </p:nvSpPr>
        <p:spPr/>
        <p:txBody>
          <a:bodyPr>
            <a:normAutofit fontScale="90000"/>
          </a:bodyPr>
          <a:lstStyle/>
          <a:p>
            <a:r>
              <a:rPr lang="en-US" altLang="zh-CN" sz="5400" dirty="0"/>
              <a:t>Iterators</a:t>
            </a:r>
            <a:endParaRPr lang="zh-CN" altLang="en-US" dirty="0"/>
          </a:p>
        </p:txBody>
      </p:sp>
      <p:sp>
        <p:nvSpPr>
          <p:cNvPr id="3" name="内容占位符 2">
            <a:extLst>
              <a:ext uri="{FF2B5EF4-FFF2-40B4-BE49-F238E27FC236}">
                <a16:creationId xmlns:a16="http://schemas.microsoft.com/office/drawing/2014/main" id="{4EAD3311-4BEA-4152-A6B4-E47540E33913}"/>
              </a:ext>
            </a:extLst>
          </p:cNvPr>
          <p:cNvSpPr>
            <a:spLocks noGrp="1"/>
          </p:cNvSpPr>
          <p:nvPr>
            <p:ph idx="1"/>
          </p:nvPr>
        </p:nvSpPr>
        <p:spPr/>
        <p:txBody>
          <a:bodyPr/>
          <a:lstStyle/>
          <a:p>
            <a:r>
              <a:rPr lang="en-US" altLang="zh-CN" dirty="0"/>
              <a:t>Iterators allow the caller to </a:t>
            </a:r>
            <a:r>
              <a:rPr lang="en-US" altLang="zh-CN" dirty="0">
                <a:solidFill>
                  <a:srgbClr val="FF0000"/>
                </a:solidFill>
              </a:rPr>
              <a:t>remove</a:t>
            </a:r>
            <a:r>
              <a:rPr lang="en-US" altLang="zh-CN" dirty="0"/>
              <a:t> elements from the underlying collection </a:t>
            </a:r>
            <a:r>
              <a:rPr lang="en-US" altLang="zh-CN" dirty="0">
                <a:solidFill>
                  <a:srgbClr val="FF0000"/>
                </a:solidFill>
              </a:rPr>
              <a:t>during the iteration </a:t>
            </a:r>
            <a:r>
              <a:rPr lang="en-US" altLang="zh-CN" dirty="0"/>
              <a:t>with well-defined semantics.</a:t>
            </a:r>
          </a:p>
          <a:p>
            <a:r>
              <a:rPr lang="en-US" altLang="zh-CN" dirty="0" err="1"/>
              <a:t>java.util.Iterator</a:t>
            </a:r>
            <a:r>
              <a:rPr lang="en-US" altLang="zh-CN" dirty="0"/>
              <a:t>&lt;E&gt;</a:t>
            </a:r>
          </a:p>
          <a:p>
            <a:r>
              <a:rPr lang="en-US" altLang="zh-CN" dirty="0"/>
              <a:t>Iterator</a:t>
            </a:r>
            <a:r>
              <a:rPr lang="zh-CN" altLang="en-US" dirty="0"/>
              <a:t>接口。迭代器，允许遍历集合，并根据需求选择性地从集合中移除元素</a:t>
            </a:r>
            <a:endParaRPr lang="en-US" altLang="zh-CN" dirty="0"/>
          </a:p>
          <a:p>
            <a:r>
              <a:rPr lang="zh-CN" altLang="en-US" dirty="0"/>
              <a:t>不同的集合类型，的不同数据结构的实现类，有不同的迭代器实现，但仅需面向</a:t>
            </a:r>
            <a:r>
              <a:rPr lang="en-US" altLang="zh-CN" dirty="0"/>
              <a:t>Iterator</a:t>
            </a:r>
            <a:r>
              <a:rPr lang="zh-CN" altLang="en-US" dirty="0"/>
              <a:t>接口完成遍历与移除</a:t>
            </a:r>
            <a:endParaRPr lang="en-US" altLang="zh-CN" dirty="0"/>
          </a:p>
          <a:p>
            <a:r>
              <a:rPr lang="en-US" altLang="zh-CN" dirty="0"/>
              <a:t>Iterator&lt;E&gt; iterator()</a:t>
            </a:r>
            <a:r>
              <a:rPr lang="zh-CN" altLang="en-US" dirty="0"/>
              <a:t>方法，</a:t>
            </a:r>
            <a:r>
              <a:rPr lang="en-US" altLang="zh-CN" dirty="0"/>
              <a:t>Collection</a:t>
            </a:r>
            <a:r>
              <a:rPr lang="zh-CN" altLang="en-US" dirty="0"/>
              <a:t>接口方法，获取集合对象的迭代器</a:t>
            </a:r>
          </a:p>
          <a:p>
            <a:endParaRPr lang="zh-CN" altLang="en-US" dirty="0"/>
          </a:p>
        </p:txBody>
      </p:sp>
      <p:sp>
        <p:nvSpPr>
          <p:cNvPr id="4" name="灯片编号占位符 3">
            <a:extLst>
              <a:ext uri="{FF2B5EF4-FFF2-40B4-BE49-F238E27FC236}">
                <a16:creationId xmlns:a16="http://schemas.microsoft.com/office/drawing/2014/main" id="{DAB7A66A-A248-4F75-B586-142D74A7C18C}"/>
              </a:ext>
            </a:extLst>
          </p:cNvPr>
          <p:cNvSpPr>
            <a:spLocks noGrp="1"/>
          </p:cNvSpPr>
          <p:nvPr>
            <p:ph type="sldNum" sz="quarter" idx="12"/>
          </p:nvPr>
        </p:nvSpPr>
        <p:spPr/>
        <p:txBody>
          <a:bodyPr/>
          <a:lstStyle/>
          <a:p>
            <a:fld id="{0C913308-F349-4B6D-A68A-DD1791B4A57B}" type="slidenum">
              <a:rPr lang="zh-CN" altLang="en-US" smtClean="0"/>
              <a:pPr/>
              <a:t>16</a:t>
            </a:fld>
            <a:endParaRPr lang="zh-CN" altLang="en-US" dirty="0"/>
          </a:p>
        </p:txBody>
      </p:sp>
    </p:spTree>
    <p:extLst>
      <p:ext uri="{BB962C8B-B14F-4D97-AF65-F5344CB8AC3E}">
        <p14:creationId xmlns:p14="http://schemas.microsoft.com/office/powerpoint/2010/main" val="1602374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13B3659-91AE-42DE-AF2B-A2366FA4E2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782" y="2249249"/>
            <a:ext cx="6632436" cy="2606294"/>
          </a:xfrm>
          <a:prstGeom prst="rect">
            <a:avLst/>
          </a:prstGeom>
        </p:spPr>
      </p:pic>
      <p:sp>
        <p:nvSpPr>
          <p:cNvPr id="3" name="内容占位符 2">
            <a:extLst>
              <a:ext uri="{FF2B5EF4-FFF2-40B4-BE49-F238E27FC236}">
                <a16:creationId xmlns:a16="http://schemas.microsoft.com/office/drawing/2014/main" id="{4EAD3311-4BEA-4152-A6B4-E47540E33913}"/>
              </a:ext>
            </a:extLst>
          </p:cNvPr>
          <p:cNvSpPr>
            <a:spLocks noGrp="1"/>
          </p:cNvSpPr>
          <p:nvPr>
            <p:ph idx="1"/>
          </p:nvPr>
        </p:nvSpPr>
        <p:spPr>
          <a:xfrm>
            <a:off x="457200" y="188640"/>
            <a:ext cx="8229600" cy="6135960"/>
          </a:xfrm>
        </p:spPr>
        <p:txBody>
          <a:bodyPr/>
          <a:lstStyle/>
          <a:p>
            <a:r>
              <a:rPr lang="en-US" altLang="zh-CN" dirty="0"/>
              <a:t>Iterator</a:t>
            </a:r>
            <a:r>
              <a:rPr lang="zh-CN" altLang="en-US" dirty="0"/>
              <a:t>通过移动游标遍历集合。初始时，游标位于第一个元素前</a:t>
            </a:r>
            <a:endParaRPr lang="en-US" altLang="zh-CN" dirty="0"/>
          </a:p>
          <a:p>
            <a:pPr lvl="1"/>
            <a:r>
              <a:rPr lang="en-US" altLang="zh-CN" dirty="0" err="1"/>
              <a:t>boolean</a:t>
            </a:r>
            <a:r>
              <a:rPr lang="en-US" altLang="zh-CN" dirty="0"/>
              <a:t> </a:t>
            </a:r>
            <a:r>
              <a:rPr lang="en-US" altLang="zh-CN" dirty="0" err="1"/>
              <a:t>hasNext</a:t>
            </a:r>
            <a:r>
              <a:rPr lang="en-US" altLang="zh-CN" dirty="0"/>
              <a:t>()</a:t>
            </a:r>
            <a:r>
              <a:rPr lang="zh-CN" altLang="en-US" dirty="0"/>
              <a:t>，</a:t>
            </a:r>
            <a:r>
              <a:rPr lang="en-US" altLang="zh-CN" dirty="0"/>
              <a:t> Iterator</a:t>
            </a:r>
            <a:r>
              <a:rPr lang="zh-CN" altLang="en-US" dirty="0"/>
              <a:t>中是否有下一个元素</a:t>
            </a:r>
            <a:endParaRPr lang="en-US" altLang="zh-CN" dirty="0"/>
          </a:p>
          <a:p>
            <a:pPr lvl="1"/>
            <a:r>
              <a:rPr lang="en-US" altLang="zh-CN" dirty="0"/>
              <a:t>E next()</a:t>
            </a:r>
            <a:r>
              <a:rPr lang="zh-CN" altLang="en-US" dirty="0"/>
              <a:t>，向后移动游标，同时返回游标指向的元素</a:t>
            </a:r>
          </a:p>
          <a:p>
            <a:pPr lvl="1"/>
            <a:r>
              <a:rPr lang="en-US" altLang="zh-CN" dirty="0"/>
              <a:t>void remove()</a:t>
            </a:r>
            <a:endParaRPr lang="zh-CN" altLang="en-US" dirty="0"/>
          </a:p>
          <a:p>
            <a:endParaRPr lang="zh-CN" altLang="en-US" dirty="0"/>
          </a:p>
        </p:txBody>
      </p:sp>
      <p:sp>
        <p:nvSpPr>
          <p:cNvPr id="4" name="灯片编号占位符 3">
            <a:extLst>
              <a:ext uri="{FF2B5EF4-FFF2-40B4-BE49-F238E27FC236}">
                <a16:creationId xmlns:a16="http://schemas.microsoft.com/office/drawing/2014/main" id="{DAB7A66A-A248-4F75-B586-142D74A7C18C}"/>
              </a:ext>
            </a:extLst>
          </p:cNvPr>
          <p:cNvSpPr>
            <a:spLocks noGrp="1"/>
          </p:cNvSpPr>
          <p:nvPr>
            <p:ph type="sldNum" sz="quarter" idx="12"/>
          </p:nvPr>
        </p:nvSpPr>
        <p:spPr/>
        <p:txBody>
          <a:bodyPr/>
          <a:lstStyle/>
          <a:p>
            <a:fld id="{0C913308-F349-4B6D-A68A-DD1791B4A57B}" type="slidenum">
              <a:rPr lang="zh-CN" altLang="en-US" smtClean="0"/>
              <a:pPr/>
              <a:t>17</a:t>
            </a:fld>
            <a:endParaRPr lang="zh-CN" altLang="en-US" dirty="0"/>
          </a:p>
        </p:txBody>
      </p:sp>
      <p:pic>
        <p:nvPicPr>
          <p:cNvPr id="6" name="图片 5">
            <a:extLst>
              <a:ext uri="{FF2B5EF4-FFF2-40B4-BE49-F238E27FC236}">
                <a16:creationId xmlns:a16="http://schemas.microsoft.com/office/drawing/2014/main" id="{78EE9027-556A-447A-B350-38E61D0DD9DF}"/>
              </a:ext>
            </a:extLst>
          </p:cNvPr>
          <p:cNvPicPr>
            <a:picLocks noChangeAspect="1"/>
          </p:cNvPicPr>
          <p:nvPr/>
        </p:nvPicPr>
        <p:blipFill>
          <a:blip r:embed="rId3"/>
          <a:stretch>
            <a:fillRect/>
          </a:stretch>
        </p:blipFill>
        <p:spPr>
          <a:xfrm>
            <a:off x="2238536" y="4725144"/>
            <a:ext cx="4666928" cy="1286602"/>
          </a:xfrm>
          <a:prstGeom prst="rect">
            <a:avLst/>
          </a:prstGeom>
        </p:spPr>
      </p:pic>
    </p:spTree>
    <p:extLst>
      <p:ext uri="{BB962C8B-B14F-4D97-AF65-F5344CB8AC3E}">
        <p14:creationId xmlns:p14="http://schemas.microsoft.com/office/powerpoint/2010/main" val="354720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AD3311-4BEA-4152-A6B4-E47540E33913}"/>
              </a:ext>
            </a:extLst>
          </p:cNvPr>
          <p:cNvSpPr>
            <a:spLocks noGrp="1"/>
          </p:cNvSpPr>
          <p:nvPr>
            <p:ph idx="1"/>
          </p:nvPr>
        </p:nvSpPr>
        <p:spPr>
          <a:xfrm>
            <a:off x="457200" y="188640"/>
            <a:ext cx="8229600" cy="6135960"/>
          </a:xfrm>
        </p:spPr>
        <p:txBody>
          <a:bodyPr/>
          <a:lstStyle/>
          <a:p>
            <a:r>
              <a:rPr lang="en-US" altLang="zh-CN" dirty="0"/>
              <a:t>void remove()</a:t>
            </a:r>
            <a:r>
              <a:rPr lang="zh-CN" altLang="en-US" dirty="0"/>
              <a:t>，从基础集合移除当前游标指向的元素</a:t>
            </a:r>
          </a:p>
          <a:p>
            <a:endParaRPr lang="zh-CN" altLang="en-US" dirty="0"/>
          </a:p>
        </p:txBody>
      </p:sp>
      <p:sp>
        <p:nvSpPr>
          <p:cNvPr id="4" name="灯片编号占位符 3">
            <a:extLst>
              <a:ext uri="{FF2B5EF4-FFF2-40B4-BE49-F238E27FC236}">
                <a16:creationId xmlns:a16="http://schemas.microsoft.com/office/drawing/2014/main" id="{DAB7A66A-A248-4F75-B586-142D74A7C18C}"/>
              </a:ext>
            </a:extLst>
          </p:cNvPr>
          <p:cNvSpPr>
            <a:spLocks noGrp="1"/>
          </p:cNvSpPr>
          <p:nvPr>
            <p:ph type="sldNum" sz="quarter" idx="12"/>
          </p:nvPr>
        </p:nvSpPr>
        <p:spPr/>
        <p:txBody>
          <a:bodyPr/>
          <a:lstStyle/>
          <a:p>
            <a:fld id="{0C913308-F349-4B6D-A68A-DD1791B4A57B}" type="slidenum">
              <a:rPr lang="zh-CN" altLang="en-US" smtClean="0"/>
              <a:pPr/>
              <a:t>18</a:t>
            </a:fld>
            <a:endParaRPr lang="zh-CN" altLang="en-US" dirty="0"/>
          </a:p>
        </p:txBody>
      </p:sp>
      <p:pic>
        <p:nvPicPr>
          <p:cNvPr id="5" name="图片 4">
            <a:extLst>
              <a:ext uri="{FF2B5EF4-FFF2-40B4-BE49-F238E27FC236}">
                <a16:creationId xmlns:a16="http://schemas.microsoft.com/office/drawing/2014/main" id="{A2804FE7-EC87-4D43-A6F1-CAC0B03B1E99}"/>
              </a:ext>
            </a:extLst>
          </p:cNvPr>
          <p:cNvPicPr>
            <a:picLocks noChangeAspect="1"/>
          </p:cNvPicPr>
          <p:nvPr/>
        </p:nvPicPr>
        <p:blipFill>
          <a:blip r:embed="rId2"/>
          <a:stretch>
            <a:fillRect/>
          </a:stretch>
        </p:blipFill>
        <p:spPr>
          <a:xfrm>
            <a:off x="179512" y="1124744"/>
            <a:ext cx="5429250" cy="1943100"/>
          </a:xfrm>
          <a:prstGeom prst="rect">
            <a:avLst/>
          </a:prstGeom>
        </p:spPr>
      </p:pic>
      <p:sp>
        <p:nvSpPr>
          <p:cNvPr id="6" name="TextBox 4">
            <a:extLst>
              <a:ext uri="{FF2B5EF4-FFF2-40B4-BE49-F238E27FC236}">
                <a16:creationId xmlns:a16="http://schemas.microsoft.com/office/drawing/2014/main" id="{FDE08CAF-5D6B-48C4-9A29-C8D49BFF7E5E}"/>
              </a:ext>
            </a:extLst>
          </p:cNvPr>
          <p:cNvSpPr txBox="1"/>
          <p:nvPr/>
        </p:nvSpPr>
        <p:spPr>
          <a:xfrm>
            <a:off x="4080138" y="2733799"/>
            <a:ext cx="3057247" cy="1077218"/>
          </a:xfrm>
          <a:prstGeom prst="rect">
            <a:avLst/>
          </a:prstGeom>
          <a:noFill/>
        </p:spPr>
        <p:txBody>
          <a:bodyPr wrap="none" rtlCol="0">
            <a:spAutoFit/>
          </a:bodyPr>
          <a:lstStyle/>
          <a:p>
            <a:r>
              <a:rPr lang="zh-CN" altLang="en-US" sz="1600" b="1" dirty="0">
                <a:solidFill>
                  <a:srgbClr val="FF0000"/>
                </a:solidFill>
              </a:rPr>
              <a:t>获取</a:t>
            </a:r>
            <a:r>
              <a:rPr lang="en-US" altLang="zh-CN" sz="1600" b="1" dirty="0">
                <a:solidFill>
                  <a:srgbClr val="FF0000"/>
                </a:solidFill>
              </a:rPr>
              <a:t>iterator</a:t>
            </a:r>
            <a:r>
              <a:rPr lang="zh-CN" altLang="en-US" sz="1600" b="1" dirty="0">
                <a:solidFill>
                  <a:srgbClr val="FF0000"/>
                </a:solidFill>
              </a:rPr>
              <a:t>迭代器对象</a:t>
            </a:r>
            <a:endParaRPr lang="en-US" altLang="zh-CN" sz="1600" b="1" dirty="0">
              <a:solidFill>
                <a:srgbClr val="FF0000"/>
              </a:solidFill>
            </a:endParaRPr>
          </a:p>
          <a:p>
            <a:r>
              <a:rPr lang="zh-CN" altLang="en-US" sz="1600" b="1" dirty="0">
                <a:solidFill>
                  <a:srgbClr val="FF0000"/>
                </a:solidFill>
              </a:rPr>
              <a:t>循环判断</a:t>
            </a:r>
            <a:endParaRPr lang="en-US" altLang="zh-CN" sz="1600" b="1" dirty="0">
              <a:solidFill>
                <a:srgbClr val="FF0000"/>
              </a:solidFill>
            </a:endParaRPr>
          </a:p>
          <a:p>
            <a:r>
              <a:rPr lang="zh-CN" altLang="en-US" sz="1600" b="1" dirty="0">
                <a:solidFill>
                  <a:srgbClr val="FF0000"/>
                </a:solidFill>
              </a:rPr>
              <a:t>获取元素对象，判断</a:t>
            </a:r>
            <a:endParaRPr lang="en-US" altLang="zh-CN" sz="1600" b="1" dirty="0">
              <a:solidFill>
                <a:srgbClr val="FF0000"/>
              </a:solidFill>
            </a:endParaRPr>
          </a:p>
          <a:p>
            <a:r>
              <a:rPr lang="zh-CN" altLang="en-US" sz="1600" b="1" dirty="0">
                <a:solidFill>
                  <a:srgbClr val="FF0000"/>
                </a:solidFill>
              </a:rPr>
              <a:t>删除迭代器当前游标指向的元素</a:t>
            </a:r>
          </a:p>
        </p:txBody>
      </p:sp>
      <p:pic>
        <p:nvPicPr>
          <p:cNvPr id="7" name="图片 6">
            <a:extLst>
              <a:ext uri="{FF2B5EF4-FFF2-40B4-BE49-F238E27FC236}">
                <a16:creationId xmlns:a16="http://schemas.microsoft.com/office/drawing/2014/main" id="{C4D679A5-0640-4C8B-B3FB-A123499CECC3}"/>
              </a:ext>
            </a:extLst>
          </p:cNvPr>
          <p:cNvPicPr>
            <a:picLocks noChangeAspect="1"/>
          </p:cNvPicPr>
          <p:nvPr/>
        </p:nvPicPr>
        <p:blipFill>
          <a:blip r:embed="rId3"/>
          <a:stretch>
            <a:fillRect/>
          </a:stretch>
        </p:blipFill>
        <p:spPr>
          <a:xfrm>
            <a:off x="7596336" y="1628800"/>
            <a:ext cx="533400" cy="581025"/>
          </a:xfrm>
          <a:prstGeom prst="rect">
            <a:avLst/>
          </a:prstGeom>
        </p:spPr>
      </p:pic>
    </p:spTree>
    <p:extLst>
      <p:ext uri="{BB962C8B-B14F-4D97-AF65-F5344CB8AC3E}">
        <p14:creationId xmlns:p14="http://schemas.microsoft.com/office/powerpoint/2010/main" val="867062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Two interface trees, one starting with Collection and including Set, SortedSet, List, and Queue, and the other starting with Map and including SortedMap.">
            <a:extLst>
              <a:ext uri="{FF2B5EF4-FFF2-40B4-BE49-F238E27FC236}">
                <a16:creationId xmlns:a16="http://schemas.microsoft.com/office/drawing/2014/main" id="{D2DF9E34-DAF3-436A-B580-D49B0C17A8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1850355"/>
            <a:ext cx="4346677" cy="157864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7CD20108-3D9A-40DE-88C6-A708CE58993F}"/>
              </a:ext>
            </a:extLst>
          </p:cNvPr>
          <p:cNvSpPr>
            <a:spLocks noGrp="1"/>
          </p:cNvSpPr>
          <p:nvPr>
            <p:ph type="title"/>
          </p:nvPr>
        </p:nvSpPr>
        <p:spPr/>
        <p:txBody>
          <a:bodyPr>
            <a:normAutofit fontScale="90000"/>
          </a:bodyPr>
          <a:lstStyle/>
          <a:p>
            <a:r>
              <a:rPr lang="en-US" altLang="zh-CN" sz="5400" dirty="0"/>
              <a:t>The Map Interface</a:t>
            </a:r>
            <a:endParaRPr lang="zh-CN" altLang="en-US" dirty="0"/>
          </a:p>
        </p:txBody>
      </p:sp>
      <p:sp>
        <p:nvSpPr>
          <p:cNvPr id="3" name="内容占位符 2">
            <a:extLst>
              <a:ext uri="{FF2B5EF4-FFF2-40B4-BE49-F238E27FC236}">
                <a16:creationId xmlns:a16="http://schemas.microsoft.com/office/drawing/2014/main" id="{4EAD3311-4BEA-4152-A6B4-E47540E33913}"/>
              </a:ext>
            </a:extLst>
          </p:cNvPr>
          <p:cNvSpPr>
            <a:spLocks noGrp="1"/>
          </p:cNvSpPr>
          <p:nvPr>
            <p:ph idx="1"/>
          </p:nvPr>
        </p:nvSpPr>
        <p:spPr/>
        <p:txBody>
          <a:bodyPr>
            <a:normAutofit lnSpcReduction="10000"/>
          </a:bodyPr>
          <a:lstStyle/>
          <a:p>
            <a:r>
              <a:rPr lang="en-US" altLang="zh-CN" dirty="0"/>
              <a:t>A Map is an object that </a:t>
            </a:r>
            <a:r>
              <a:rPr lang="en-US" altLang="zh-CN" dirty="0">
                <a:solidFill>
                  <a:srgbClr val="FF0000"/>
                </a:solidFill>
              </a:rPr>
              <a:t>maps keys to values</a:t>
            </a:r>
            <a:r>
              <a:rPr lang="en-US" altLang="zh-CN" dirty="0"/>
              <a:t>. A map cannot contain duplicate keys: Each key can map to at most one value</a:t>
            </a:r>
          </a:p>
          <a:p>
            <a:r>
              <a:rPr lang="en-US" altLang="zh-CN" dirty="0"/>
              <a:t>A Map is </a:t>
            </a:r>
            <a:r>
              <a:rPr lang="en-US" altLang="zh-CN" dirty="0">
                <a:solidFill>
                  <a:srgbClr val="FF0000"/>
                </a:solidFill>
              </a:rPr>
              <a:t>not a true </a:t>
            </a:r>
            <a:r>
              <a:rPr lang="en-US" altLang="zh-CN" dirty="0"/>
              <a:t>Collection</a:t>
            </a:r>
          </a:p>
          <a:p>
            <a:pPr marL="0" indent="0">
              <a:buNone/>
            </a:pPr>
            <a:endParaRPr lang="en-US" altLang="zh-CN" dirty="0"/>
          </a:p>
          <a:p>
            <a:r>
              <a:rPr lang="en-US" altLang="zh-CN" dirty="0" err="1"/>
              <a:t>java.util.Map</a:t>
            </a:r>
            <a:r>
              <a:rPr lang="en-US" altLang="zh-CN" dirty="0"/>
              <a:t>&lt;K,V&gt;</a:t>
            </a:r>
          </a:p>
          <a:p>
            <a:r>
              <a:rPr lang="en-US" altLang="zh-CN" dirty="0"/>
              <a:t>Map</a:t>
            </a:r>
            <a:r>
              <a:rPr lang="zh-CN" altLang="en-US" dirty="0"/>
              <a:t>，用于存放键值对</a:t>
            </a:r>
            <a:r>
              <a:rPr lang="en-US" altLang="zh-CN" dirty="0"/>
              <a:t>(key-value)</a:t>
            </a:r>
          </a:p>
          <a:p>
            <a:r>
              <a:rPr lang="en-US" altLang="zh-CN" dirty="0">
                <a:solidFill>
                  <a:srgbClr val="FF0000"/>
                </a:solidFill>
              </a:rPr>
              <a:t>Map</a:t>
            </a:r>
            <a:r>
              <a:rPr lang="zh-CN" altLang="en-US" dirty="0">
                <a:solidFill>
                  <a:srgbClr val="FF0000"/>
                </a:solidFill>
              </a:rPr>
              <a:t>不是集合</a:t>
            </a:r>
            <a:endParaRPr lang="en-US" altLang="zh-CN" dirty="0">
              <a:solidFill>
                <a:srgbClr val="FF0000"/>
              </a:solidFill>
            </a:endParaRPr>
          </a:p>
          <a:p>
            <a:r>
              <a:rPr lang="zh-CN" altLang="en-US" dirty="0"/>
              <a:t>通过</a:t>
            </a:r>
            <a:r>
              <a:rPr lang="en-US" altLang="zh-CN" dirty="0"/>
              <a:t>key</a:t>
            </a:r>
            <a:r>
              <a:rPr lang="zh-CN" altLang="en-US" dirty="0"/>
              <a:t>值</a:t>
            </a:r>
            <a:r>
              <a:rPr lang="en-US" altLang="zh-CN" dirty="0"/>
              <a:t> </a:t>
            </a:r>
            <a:r>
              <a:rPr lang="zh-CN" altLang="en-US" dirty="0"/>
              <a:t>，保存其对应的</a:t>
            </a:r>
            <a:r>
              <a:rPr lang="en-US" altLang="zh-CN" dirty="0"/>
              <a:t>value</a:t>
            </a:r>
            <a:r>
              <a:rPr lang="zh-CN" altLang="en-US" dirty="0"/>
              <a:t>值</a:t>
            </a:r>
            <a:endParaRPr lang="en-US" altLang="zh-CN" dirty="0"/>
          </a:p>
          <a:p>
            <a:r>
              <a:rPr lang="zh-CN" altLang="en-US" dirty="0"/>
              <a:t>通过</a:t>
            </a:r>
            <a:r>
              <a:rPr lang="en-US" altLang="zh-CN" dirty="0"/>
              <a:t>Key</a:t>
            </a:r>
            <a:r>
              <a:rPr lang="zh-CN" altLang="en-US" dirty="0"/>
              <a:t>值获取对其对应的</a:t>
            </a:r>
            <a:r>
              <a:rPr lang="en-US" altLang="zh-CN" dirty="0"/>
              <a:t>value</a:t>
            </a:r>
            <a:r>
              <a:rPr lang="zh-CN" altLang="en-US" dirty="0"/>
              <a:t>值操作。例如</a:t>
            </a:r>
            <a:endParaRPr lang="en-US" altLang="zh-CN" dirty="0"/>
          </a:p>
          <a:p>
            <a:pPr lvl="1"/>
            <a:r>
              <a:rPr lang="zh-CN" altLang="en-US" dirty="0"/>
              <a:t>手机通讯录中，以姓名为</a:t>
            </a:r>
            <a:r>
              <a:rPr lang="en-US" altLang="zh-CN" dirty="0"/>
              <a:t>key</a:t>
            </a:r>
            <a:r>
              <a:rPr lang="zh-CN" altLang="en-US" dirty="0"/>
              <a:t>，手机号码为</a:t>
            </a:r>
            <a:r>
              <a:rPr lang="en-US" altLang="zh-CN" dirty="0"/>
              <a:t>value</a:t>
            </a:r>
            <a:r>
              <a:rPr lang="zh-CN" altLang="en-US" dirty="0"/>
              <a:t>，通过姓名找到对应的手机号，拨打电话</a:t>
            </a:r>
            <a:endParaRPr lang="en-US" altLang="zh-CN" dirty="0"/>
          </a:p>
          <a:p>
            <a:endParaRPr lang="zh-CN" altLang="en-US" dirty="0"/>
          </a:p>
        </p:txBody>
      </p:sp>
      <p:sp>
        <p:nvSpPr>
          <p:cNvPr id="4" name="灯片编号占位符 3">
            <a:extLst>
              <a:ext uri="{FF2B5EF4-FFF2-40B4-BE49-F238E27FC236}">
                <a16:creationId xmlns:a16="http://schemas.microsoft.com/office/drawing/2014/main" id="{DAB7A66A-A248-4F75-B586-142D74A7C18C}"/>
              </a:ext>
            </a:extLst>
          </p:cNvPr>
          <p:cNvSpPr>
            <a:spLocks noGrp="1"/>
          </p:cNvSpPr>
          <p:nvPr>
            <p:ph type="sldNum" sz="quarter" idx="12"/>
          </p:nvPr>
        </p:nvSpPr>
        <p:spPr/>
        <p:txBody>
          <a:bodyPr/>
          <a:lstStyle/>
          <a:p>
            <a:fld id="{0C913308-F349-4B6D-A68A-DD1791B4A57B}" type="slidenum">
              <a:rPr lang="zh-CN" altLang="en-US" smtClean="0"/>
              <a:pPr/>
              <a:t>1</a:t>
            </a:fld>
            <a:endParaRPr lang="zh-CN" altLang="en-US" dirty="0"/>
          </a:p>
        </p:txBody>
      </p:sp>
      <p:sp>
        <p:nvSpPr>
          <p:cNvPr id="7" name="TextBox 4">
            <a:extLst>
              <a:ext uri="{FF2B5EF4-FFF2-40B4-BE49-F238E27FC236}">
                <a16:creationId xmlns:a16="http://schemas.microsoft.com/office/drawing/2014/main" id="{771EABE1-1698-4995-AEEF-E911677E816B}"/>
              </a:ext>
            </a:extLst>
          </p:cNvPr>
          <p:cNvSpPr txBox="1"/>
          <p:nvPr/>
        </p:nvSpPr>
        <p:spPr>
          <a:xfrm>
            <a:off x="5724128" y="3068960"/>
            <a:ext cx="3066865" cy="830997"/>
          </a:xfrm>
          <a:prstGeom prst="rect">
            <a:avLst/>
          </a:prstGeom>
          <a:noFill/>
        </p:spPr>
        <p:txBody>
          <a:bodyPr wrap="none" rtlCol="0">
            <a:spAutoFit/>
          </a:bodyPr>
          <a:lstStyle/>
          <a:p>
            <a:r>
              <a:rPr lang="en-US" altLang="zh-CN" sz="1600" b="1" dirty="0">
                <a:solidFill>
                  <a:srgbClr val="FF0000"/>
                </a:solidFill>
              </a:rPr>
              <a:t>Map</a:t>
            </a:r>
            <a:r>
              <a:rPr lang="zh-CN" altLang="en-US" sz="1600" b="1" dirty="0">
                <a:solidFill>
                  <a:srgbClr val="FF0000"/>
                </a:solidFill>
              </a:rPr>
              <a:t>接口没有继承</a:t>
            </a:r>
            <a:r>
              <a:rPr lang="en-US" altLang="zh-CN" sz="1600" b="1" dirty="0">
                <a:solidFill>
                  <a:srgbClr val="FF0000"/>
                </a:solidFill>
              </a:rPr>
              <a:t>Collection</a:t>
            </a:r>
            <a:r>
              <a:rPr lang="zh-CN" altLang="en-US" sz="1600" b="1" dirty="0">
                <a:solidFill>
                  <a:srgbClr val="FF0000"/>
                </a:solidFill>
              </a:rPr>
              <a:t>接口</a:t>
            </a:r>
            <a:endParaRPr lang="en-US" altLang="zh-CN" sz="1600" b="1" dirty="0">
              <a:solidFill>
                <a:srgbClr val="FF0000"/>
              </a:solidFill>
            </a:endParaRPr>
          </a:p>
          <a:p>
            <a:r>
              <a:rPr lang="en-US" altLang="zh-CN" sz="1600" b="1" dirty="0">
                <a:solidFill>
                  <a:srgbClr val="FF0000"/>
                </a:solidFill>
              </a:rPr>
              <a:t>Collection</a:t>
            </a:r>
            <a:r>
              <a:rPr lang="zh-CN" altLang="en-US" sz="1600" b="1" dirty="0">
                <a:solidFill>
                  <a:srgbClr val="FF0000"/>
                </a:solidFill>
              </a:rPr>
              <a:t>接口与</a:t>
            </a:r>
            <a:r>
              <a:rPr lang="en-US" altLang="zh-CN" sz="1600" b="1" dirty="0">
                <a:solidFill>
                  <a:srgbClr val="FF0000"/>
                </a:solidFill>
              </a:rPr>
              <a:t>Map</a:t>
            </a:r>
            <a:r>
              <a:rPr lang="zh-CN" altLang="en-US" sz="1600" b="1" dirty="0">
                <a:solidFill>
                  <a:srgbClr val="FF0000"/>
                </a:solidFill>
              </a:rPr>
              <a:t>接口</a:t>
            </a:r>
            <a:endParaRPr lang="en-US" altLang="zh-CN" sz="1600" b="1" dirty="0">
              <a:solidFill>
                <a:srgbClr val="FF0000"/>
              </a:solidFill>
            </a:endParaRPr>
          </a:p>
          <a:p>
            <a:r>
              <a:rPr lang="zh-CN" altLang="en-US" sz="1600" b="1" dirty="0">
                <a:solidFill>
                  <a:srgbClr val="FF0000"/>
                </a:solidFill>
              </a:rPr>
              <a:t>是平行并列的</a:t>
            </a:r>
          </a:p>
        </p:txBody>
      </p:sp>
    </p:spTree>
    <p:extLst>
      <p:ext uri="{BB962C8B-B14F-4D97-AF65-F5344CB8AC3E}">
        <p14:creationId xmlns:p14="http://schemas.microsoft.com/office/powerpoint/2010/main" val="1985656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F58FAB-0C60-4311-A0C1-7EA5CB0FFADE}"/>
              </a:ext>
            </a:extLst>
          </p:cNvPr>
          <p:cNvSpPr>
            <a:spLocks noGrp="1"/>
          </p:cNvSpPr>
          <p:nvPr>
            <p:ph type="title"/>
          </p:nvPr>
        </p:nvSpPr>
        <p:spPr/>
        <p:txBody>
          <a:bodyPr>
            <a:normAutofit fontScale="90000"/>
          </a:bodyPr>
          <a:lstStyle/>
          <a:p>
            <a:r>
              <a:rPr lang="en-US" altLang="zh-CN" dirty="0"/>
              <a:t>Immutable Collection</a:t>
            </a:r>
            <a:endParaRPr lang="zh-CN" altLang="en-US" dirty="0"/>
          </a:p>
        </p:txBody>
      </p:sp>
      <p:sp>
        <p:nvSpPr>
          <p:cNvPr id="3" name="内容占位符 2">
            <a:extLst>
              <a:ext uri="{FF2B5EF4-FFF2-40B4-BE49-F238E27FC236}">
                <a16:creationId xmlns:a16="http://schemas.microsoft.com/office/drawing/2014/main" id="{AC955D10-72E9-4154-AC5C-2C7A0BB4C690}"/>
              </a:ext>
            </a:extLst>
          </p:cNvPr>
          <p:cNvSpPr>
            <a:spLocks noGrp="1"/>
          </p:cNvSpPr>
          <p:nvPr>
            <p:ph idx="1"/>
          </p:nvPr>
        </p:nvSpPr>
        <p:spPr/>
        <p:txBody>
          <a:bodyPr/>
          <a:lstStyle/>
          <a:p>
            <a:r>
              <a:rPr lang="en-US" altLang="zh-CN" dirty="0"/>
              <a:t>An object is considered immutable if its state cannot change after it is constructed. After you create an immutable instance of a collection, it holds the same data as long as a reference to it exists and they are automatically </a:t>
            </a:r>
            <a:r>
              <a:rPr lang="en-US" altLang="zh-CN" dirty="0">
                <a:solidFill>
                  <a:srgbClr val="FF0000"/>
                </a:solidFill>
              </a:rPr>
              <a:t>thread safe </a:t>
            </a:r>
            <a:r>
              <a:rPr lang="en-US" altLang="zh-CN" dirty="0"/>
              <a:t>after construction. Because the structures do not need to support mutation, they can be made much more space efficient. Immutable collection instances generally consume much less memory than their mutable counterparts.</a:t>
            </a:r>
          </a:p>
          <a:p>
            <a:r>
              <a:rPr lang="en-US" altLang="zh-CN" dirty="0"/>
              <a:t>As discussed in About Immutability, an immutable collection </a:t>
            </a:r>
            <a:r>
              <a:rPr lang="en-US" altLang="zh-CN" dirty="0">
                <a:solidFill>
                  <a:srgbClr val="FF0000"/>
                </a:solidFill>
              </a:rPr>
              <a:t>can contain mutable objects</a:t>
            </a:r>
            <a:r>
              <a:rPr lang="en-US" altLang="zh-CN" dirty="0"/>
              <a:t>, and if it does, the collection is neither immutable nor thread safe.</a:t>
            </a:r>
          </a:p>
          <a:p>
            <a:endParaRPr lang="zh-CN" altLang="en-US" dirty="0"/>
          </a:p>
        </p:txBody>
      </p:sp>
      <p:sp>
        <p:nvSpPr>
          <p:cNvPr id="4" name="灯片编号占位符 3">
            <a:extLst>
              <a:ext uri="{FF2B5EF4-FFF2-40B4-BE49-F238E27FC236}">
                <a16:creationId xmlns:a16="http://schemas.microsoft.com/office/drawing/2014/main" id="{2DCE11B2-66CA-4142-AA48-96CAF1D41798}"/>
              </a:ext>
            </a:extLst>
          </p:cNvPr>
          <p:cNvSpPr>
            <a:spLocks noGrp="1"/>
          </p:cNvSpPr>
          <p:nvPr>
            <p:ph type="sldNum" sz="quarter" idx="12"/>
          </p:nvPr>
        </p:nvSpPr>
        <p:spPr/>
        <p:txBody>
          <a:bodyPr/>
          <a:lstStyle/>
          <a:p>
            <a:fld id="{0C913308-F349-4B6D-A68A-DD1791B4A57B}" type="slidenum">
              <a:rPr lang="zh-CN" altLang="en-US" smtClean="0"/>
              <a:pPr/>
              <a:t>19</a:t>
            </a:fld>
            <a:endParaRPr lang="zh-CN" altLang="en-US" dirty="0"/>
          </a:p>
        </p:txBody>
      </p:sp>
    </p:spTree>
    <p:extLst>
      <p:ext uri="{BB962C8B-B14F-4D97-AF65-F5344CB8AC3E}">
        <p14:creationId xmlns:p14="http://schemas.microsoft.com/office/powerpoint/2010/main" val="2542185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84C0254-89F0-45E8-A747-790F1F764522}"/>
              </a:ext>
            </a:extLst>
          </p:cNvPr>
          <p:cNvSpPr>
            <a:spLocks noGrp="1"/>
          </p:cNvSpPr>
          <p:nvPr>
            <p:ph idx="1"/>
          </p:nvPr>
        </p:nvSpPr>
        <p:spPr>
          <a:xfrm>
            <a:off x="457200" y="188640"/>
            <a:ext cx="8229600" cy="6135960"/>
          </a:xfrm>
        </p:spPr>
        <p:txBody>
          <a:bodyPr>
            <a:normAutofit/>
          </a:bodyPr>
          <a:lstStyle/>
          <a:p>
            <a:r>
              <a:rPr lang="zh-CN" altLang="en-US" dirty="0"/>
              <a:t>如果一个对象的状态在构造后不能改变，则该对象被认为是不可变的</a:t>
            </a:r>
            <a:r>
              <a:rPr lang="en-US" altLang="zh-CN" dirty="0"/>
              <a:t>(immutable)</a:t>
            </a:r>
            <a:endParaRPr lang="zh-CN" altLang="en-US" dirty="0"/>
          </a:p>
          <a:p>
            <a:r>
              <a:rPr lang="zh-CN" altLang="en-US" dirty="0"/>
              <a:t>不可变集合是线程安全</a:t>
            </a:r>
            <a:endParaRPr lang="en-US" altLang="zh-CN" dirty="0"/>
          </a:p>
          <a:p>
            <a:r>
              <a:rPr lang="zh-CN" altLang="en-US" dirty="0"/>
              <a:t>因不可变集合的结构不变，构造时速度更快，消耗的内存空间更小</a:t>
            </a:r>
            <a:endParaRPr lang="en-US" altLang="zh-CN" dirty="0"/>
          </a:p>
          <a:p>
            <a:r>
              <a:rPr lang="zh-CN" altLang="en-US" dirty="0"/>
              <a:t>即，不可变集合的结构不可变</a:t>
            </a:r>
            <a:r>
              <a:rPr lang="en-US" altLang="zh-CN" dirty="0"/>
              <a:t>(</a:t>
            </a:r>
            <a:r>
              <a:rPr lang="zh-CN" altLang="en-US" dirty="0"/>
              <a:t>长度不可变</a:t>
            </a:r>
            <a:r>
              <a:rPr lang="en-US" altLang="zh-CN" dirty="0"/>
              <a:t>)</a:t>
            </a:r>
            <a:r>
              <a:rPr lang="zh-CN" altLang="en-US" dirty="0"/>
              <a:t>，一旦创建即不可添加</a:t>
            </a:r>
            <a:r>
              <a:rPr lang="en-US" altLang="zh-CN" dirty="0"/>
              <a:t>/</a:t>
            </a:r>
            <a:r>
              <a:rPr lang="zh-CN" altLang="en-US" dirty="0"/>
              <a:t>移除元素，如需改变结构必须创建新的集合</a:t>
            </a:r>
            <a:r>
              <a:rPr lang="en-US" altLang="zh-CN" dirty="0"/>
              <a:t>(</a:t>
            </a:r>
            <a:r>
              <a:rPr lang="zh-CN" altLang="en-US" dirty="0"/>
              <a:t>类似数组</a:t>
            </a:r>
            <a:r>
              <a:rPr lang="en-US" altLang="zh-CN" dirty="0"/>
              <a:t>)</a:t>
            </a:r>
          </a:p>
          <a:p>
            <a:r>
              <a:rPr lang="zh-CN" altLang="en-US" dirty="0"/>
              <a:t>但，不可变集合</a:t>
            </a:r>
            <a:r>
              <a:rPr lang="zh-CN" altLang="en-US"/>
              <a:t>中元素可以替换，元素对象属性值可以改变</a:t>
            </a:r>
            <a:endParaRPr lang="en-US" altLang="zh-CN" dirty="0"/>
          </a:p>
          <a:p>
            <a:r>
              <a:rPr lang="en-US" altLang="zh-CN" dirty="0" err="1"/>
              <a:t>List.of</a:t>
            </a:r>
            <a:r>
              <a:rPr lang="en-US" altLang="zh-CN" dirty="0"/>
              <a:t>()/</a:t>
            </a:r>
            <a:r>
              <a:rPr lang="en-US" altLang="zh-CN" dirty="0" err="1"/>
              <a:t>Set.of</a:t>
            </a:r>
            <a:r>
              <a:rPr lang="en-US" altLang="zh-CN" dirty="0"/>
              <a:t>()/</a:t>
            </a:r>
            <a:r>
              <a:rPr lang="en-US" altLang="zh-CN" dirty="0" err="1"/>
              <a:t>Map.of</a:t>
            </a:r>
            <a:r>
              <a:rPr lang="en-US" altLang="zh-CN" dirty="0"/>
              <a:t>() </a:t>
            </a:r>
            <a:r>
              <a:rPr lang="zh-CN" altLang="en-US" dirty="0"/>
              <a:t>，返回空集合对象</a:t>
            </a:r>
            <a:endParaRPr lang="en-US" altLang="zh-CN" dirty="0"/>
          </a:p>
          <a:p>
            <a:r>
              <a:rPr lang="en-US" altLang="zh-CN" dirty="0" err="1"/>
              <a:t>List.of</a:t>
            </a:r>
            <a:r>
              <a:rPr lang="en-US" altLang="zh-CN" dirty="0"/>
              <a:t>(elements…)/</a:t>
            </a:r>
            <a:r>
              <a:rPr lang="en-US" altLang="zh-CN" dirty="0" err="1"/>
              <a:t>Set.of</a:t>
            </a:r>
            <a:r>
              <a:rPr lang="en-US" altLang="zh-CN" dirty="0"/>
              <a:t>(elements…)/</a:t>
            </a:r>
            <a:r>
              <a:rPr lang="en-US" altLang="zh-CN" dirty="0" err="1"/>
              <a:t>Map.of</a:t>
            </a:r>
            <a:r>
              <a:rPr lang="en-US" altLang="zh-CN" dirty="0"/>
              <a:t>(K, V, ….)</a:t>
            </a:r>
            <a:r>
              <a:rPr lang="zh-CN" altLang="en-US" dirty="0"/>
              <a:t>，类似直接创建指定元素的数组，直接基于集合元素创建相应集合对象</a:t>
            </a:r>
          </a:p>
          <a:p>
            <a:endParaRPr lang="zh-CN" altLang="en-US" dirty="0"/>
          </a:p>
        </p:txBody>
      </p:sp>
      <p:sp>
        <p:nvSpPr>
          <p:cNvPr id="4" name="灯片编号占位符 3">
            <a:extLst>
              <a:ext uri="{FF2B5EF4-FFF2-40B4-BE49-F238E27FC236}">
                <a16:creationId xmlns:a16="http://schemas.microsoft.com/office/drawing/2014/main" id="{FEDCA6DA-4342-4EB8-9012-804647BCD919}"/>
              </a:ext>
            </a:extLst>
          </p:cNvPr>
          <p:cNvSpPr>
            <a:spLocks noGrp="1"/>
          </p:cNvSpPr>
          <p:nvPr>
            <p:ph type="sldNum" sz="quarter" idx="12"/>
          </p:nvPr>
        </p:nvSpPr>
        <p:spPr/>
        <p:txBody>
          <a:bodyPr/>
          <a:lstStyle/>
          <a:p>
            <a:fld id="{0C913308-F349-4B6D-A68A-DD1791B4A57B}" type="slidenum">
              <a:rPr lang="zh-CN" altLang="en-US" smtClean="0"/>
              <a:pPr/>
              <a:t>20</a:t>
            </a:fld>
            <a:endParaRPr lang="zh-CN" altLang="en-US" dirty="0"/>
          </a:p>
        </p:txBody>
      </p:sp>
    </p:spTree>
    <p:extLst>
      <p:ext uri="{BB962C8B-B14F-4D97-AF65-F5344CB8AC3E}">
        <p14:creationId xmlns:p14="http://schemas.microsoft.com/office/powerpoint/2010/main" val="390450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EFE3589-3DBB-439F-A4B7-B4E994F52866}"/>
              </a:ext>
            </a:extLst>
          </p:cNvPr>
          <p:cNvSpPr>
            <a:spLocks noGrp="1"/>
          </p:cNvSpPr>
          <p:nvPr>
            <p:ph type="sldNum" sz="quarter" idx="12"/>
          </p:nvPr>
        </p:nvSpPr>
        <p:spPr/>
        <p:txBody>
          <a:bodyPr/>
          <a:lstStyle/>
          <a:p>
            <a:fld id="{0C913308-F349-4B6D-A68A-DD1791B4A57B}" type="slidenum">
              <a:rPr lang="zh-CN" altLang="en-US" smtClean="0"/>
              <a:pPr/>
              <a:t>21</a:t>
            </a:fld>
            <a:endParaRPr lang="zh-CN" altLang="en-US" dirty="0"/>
          </a:p>
        </p:txBody>
      </p:sp>
      <p:pic>
        <p:nvPicPr>
          <p:cNvPr id="5" name="Picture 5">
            <a:extLst>
              <a:ext uri="{FF2B5EF4-FFF2-40B4-BE49-F238E27FC236}">
                <a16:creationId xmlns:a16="http://schemas.microsoft.com/office/drawing/2014/main" id="{D85CAF64-B32A-4B21-B243-E659EB3AA9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60648"/>
            <a:ext cx="5791200" cy="3552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4">
            <a:extLst>
              <a:ext uri="{FF2B5EF4-FFF2-40B4-BE49-F238E27FC236}">
                <a16:creationId xmlns:a16="http://schemas.microsoft.com/office/drawing/2014/main" id="{AC31D1A4-4E2A-4AA6-B834-DE22613974BF}"/>
              </a:ext>
            </a:extLst>
          </p:cNvPr>
          <p:cNvSpPr txBox="1"/>
          <p:nvPr/>
        </p:nvSpPr>
        <p:spPr>
          <a:xfrm>
            <a:off x="5111552" y="2037060"/>
            <a:ext cx="2666114" cy="584775"/>
          </a:xfrm>
          <a:prstGeom prst="rect">
            <a:avLst/>
          </a:prstGeom>
          <a:noFill/>
        </p:spPr>
        <p:txBody>
          <a:bodyPr wrap="none" rtlCol="0">
            <a:spAutoFit/>
          </a:bodyPr>
          <a:lstStyle/>
          <a:p>
            <a:r>
              <a:rPr lang="zh-CN" altLang="en-US" sz="1600" b="1" dirty="0">
                <a:solidFill>
                  <a:srgbClr val="FF0000"/>
                </a:solidFill>
              </a:rPr>
              <a:t>可直接基于任意数量的元素</a:t>
            </a:r>
            <a:endParaRPr lang="en-US" altLang="zh-CN" sz="1600" b="1" dirty="0">
              <a:solidFill>
                <a:srgbClr val="FF0000"/>
              </a:solidFill>
            </a:endParaRPr>
          </a:p>
          <a:p>
            <a:r>
              <a:rPr lang="zh-CN" altLang="en-US" sz="1600" b="1" dirty="0">
                <a:solidFill>
                  <a:srgbClr val="FF0000"/>
                </a:solidFill>
              </a:rPr>
              <a:t>创建集合对象</a:t>
            </a:r>
          </a:p>
        </p:txBody>
      </p:sp>
      <p:pic>
        <p:nvPicPr>
          <p:cNvPr id="7" name="Picture 6">
            <a:extLst>
              <a:ext uri="{FF2B5EF4-FFF2-40B4-BE49-F238E27FC236}">
                <a16:creationId xmlns:a16="http://schemas.microsoft.com/office/drawing/2014/main" id="{BAA42AC9-19D3-411D-999E-2823F58C24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43" y="4034895"/>
            <a:ext cx="5038725" cy="96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5">
            <a:extLst>
              <a:ext uri="{FF2B5EF4-FFF2-40B4-BE49-F238E27FC236}">
                <a16:creationId xmlns:a16="http://schemas.microsoft.com/office/drawing/2014/main" id="{7E0AA28A-7791-4907-9440-28B616A3F48F}"/>
              </a:ext>
            </a:extLst>
          </p:cNvPr>
          <p:cNvSpPr txBox="1"/>
          <p:nvPr/>
        </p:nvSpPr>
        <p:spPr>
          <a:xfrm>
            <a:off x="1475474" y="3696341"/>
            <a:ext cx="3599062"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spTree>
    <p:extLst>
      <p:ext uri="{BB962C8B-B14F-4D97-AF65-F5344CB8AC3E}">
        <p14:creationId xmlns:p14="http://schemas.microsoft.com/office/powerpoint/2010/main" val="1710046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EFE3589-3DBB-439F-A4B7-B4E994F52866}"/>
              </a:ext>
            </a:extLst>
          </p:cNvPr>
          <p:cNvSpPr>
            <a:spLocks noGrp="1"/>
          </p:cNvSpPr>
          <p:nvPr>
            <p:ph type="sldNum" sz="quarter" idx="12"/>
          </p:nvPr>
        </p:nvSpPr>
        <p:spPr/>
        <p:txBody>
          <a:bodyPr/>
          <a:lstStyle/>
          <a:p>
            <a:fld id="{0C913308-F349-4B6D-A68A-DD1791B4A57B}" type="slidenum">
              <a:rPr lang="zh-CN" altLang="en-US" smtClean="0"/>
              <a:pPr/>
              <a:t>22</a:t>
            </a:fld>
            <a:endParaRPr lang="zh-CN" altLang="en-US" dirty="0"/>
          </a:p>
        </p:txBody>
      </p:sp>
      <p:pic>
        <p:nvPicPr>
          <p:cNvPr id="5" name="Picture 2">
            <a:extLst>
              <a:ext uri="{FF2B5EF4-FFF2-40B4-BE49-F238E27FC236}">
                <a16:creationId xmlns:a16="http://schemas.microsoft.com/office/drawing/2014/main" id="{96E39602-86A1-443A-B1B2-81A8ABA534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4" y="44624"/>
            <a:ext cx="7010400" cy="305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4">
            <a:extLst>
              <a:ext uri="{FF2B5EF4-FFF2-40B4-BE49-F238E27FC236}">
                <a16:creationId xmlns:a16="http://schemas.microsoft.com/office/drawing/2014/main" id="{EFD92A0D-A24A-4055-9098-CC05F0B6F7C2}"/>
              </a:ext>
            </a:extLst>
          </p:cNvPr>
          <p:cNvSpPr txBox="1"/>
          <p:nvPr/>
        </p:nvSpPr>
        <p:spPr>
          <a:xfrm>
            <a:off x="5076055" y="1401697"/>
            <a:ext cx="2145139" cy="584775"/>
          </a:xfrm>
          <a:prstGeom prst="rect">
            <a:avLst/>
          </a:prstGeom>
          <a:noFill/>
        </p:spPr>
        <p:txBody>
          <a:bodyPr wrap="none" rtlCol="0">
            <a:spAutoFit/>
          </a:bodyPr>
          <a:lstStyle/>
          <a:p>
            <a:r>
              <a:rPr lang="zh-CN" altLang="en-US" sz="1600" b="1" dirty="0">
                <a:solidFill>
                  <a:srgbClr val="FF0000"/>
                </a:solidFill>
              </a:rPr>
              <a:t>方法参数</a:t>
            </a:r>
            <a:endParaRPr lang="en-US" altLang="zh-CN" sz="1600" b="1" dirty="0">
              <a:solidFill>
                <a:srgbClr val="FF0000"/>
              </a:solidFill>
            </a:endParaRPr>
          </a:p>
          <a:p>
            <a:r>
              <a:rPr lang="zh-CN" altLang="en-US" sz="1600" b="1" dirty="0">
                <a:solidFill>
                  <a:srgbClr val="FF0000"/>
                </a:solidFill>
              </a:rPr>
              <a:t>一组键值，占</a:t>
            </a:r>
            <a:r>
              <a:rPr lang="en-US" altLang="zh-CN" sz="1600" b="1" dirty="0">
                <a:solidFill>
                  <a:srgbClr val="FF0000"/>
                </a:solidFill>
              </a:rPr>
              <a:t>2</a:t>
            </a:r>
            <a:r>
              <a:rPr lang="zh-CN" altLang="en-US" sz="1600" b="1" dirty="0">
                <a:solidFill>
                  <a:srgbClr val="FF0000"/>
                </a:solidFill>
              </a:rPr>
              <a:t>个参数</a:t>
            </a:r>
          </a:p>
        </p:txBody>
      </p:sp>
      <p:pic>
        <p:nvPicPr>
          <p:cNvPr id="7" name="Picture 4">
            <a:extLst>
              <a:ext uri="{FF2B5EF4-FFF2-40B4-BE49-F238E27FC236}">
                <a16:creationId xmlns:a16="http://schemas.microsoft.com/office/drawing/2014/main" id="{FA1D54BB-8192-403C-ADBD-22FD4A3973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00" y="3440703"/>
            <a:ext cx="8820150"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5">
            <a:extLst>
              <a:ext uri="{FF2B5EF4-FFF2-40B4-BE49-F238E27FC236}">
                <a16:creationId xmlns:a16="http://schemas.microsoft.com/office/drawing/2014/main" id="{C1343950-2A5F-438F-9171-9881DF7276C5}"/>
              </a:ext>
            </a:extLst>
          </p:cNvPr>
          <p:cNvSpPr txBox="1"/>
          <p:nvPr/>
        </p:nvSpPr>
        <p:spPr>
          <a:xfrm>
            <a:off x="971600" y="3102149"/>
            <a:ext cx="3826689"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sp>
        <p:nvSpPr>
          <p:cNvPr id="9" name="右大括号 8">
            <a:extLst>
              <a:ext uri="{FF2B5EF4-FFF2-40B4-BE49-F238E27FC236}">
                <a16:creationId xmlns:a16="http://schemas.microsoft.com/office/drawing/2014/main" id="{7DF9F60A-E6DF-4BCB-BE68-1B6BB063C248}"/>
              </a:ext>
            </a:extLst>
          </p:cNvPr>
          <p:cNvSpPr/>
          <p:nvPr/>
        </p:nvSpPr>
        <p:spPr>
          <a:xfrm rot="5400000">
            <a:off x="4891585" y="4543160"/>
            <a:ext cx="288032" cy="443036"/>
          </a:xfrm>
          <a:prstGeom prst="rightBrace">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549404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EFE3589-3DBB-439F-A4B7-B4E994F52866}"/>
              </a:ext>
            </a:extLst>
          </p:cNvPr>
          <p:cNvSpPr>
            <a:spLocks noGrp="1"/>
          </p:cNvSpPr>
          <p:nvPr>
            <p:ph type="sldNum" sz="quarter" idx="12"/>
          </p:nvPr>
        </p:nvSpPr>
        <p:spPr/>
        <p:txBody>
          <a:bodyPr/>
          <a:lstStyle/>
          <a:p>
            <a:fld id="{0C913308-F349-4B6D-A68A-DD1791B4A57B}" type="slidenum">
              <a:rPr lang="zh-CN" altLang="en-US" smtClean="0"/>
              <a:pPr/>
              <a:t>23</a:t>
            </a:fld>
            <a:endParaRPr lang="zh-CN" altLang="en-US" dirty="0"/>
          </a:p>
        </p:txBody>
      </p:sp>
      <p:pic>
        <p:nvPicPr>
          <p:cNvPr id="5" name="Picture 2">
            <a:extLst>
              <a:ext uri="{FF2B5EF4-FFF2-40B4-BE49-F238E27FC236}">
                <a16:creationId xmlns:a16="http://schemas.microsoft.com/office/drawing/2014/main" id="{0D5755DA-540F-4D47-A30B-2D3E44970C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4624"/>
            <a:ext cx="411480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a:extLst>
              <a:ext uri="{FF2B5EF4-FFF2-40B4-BE49-F238E27FC236}">
                <a16:creationId xmlns:a16="http://schemas.microsoft.com/office/drawing/2014/main" id="{E96B662C-CAA1-4125-95F3-6F8C437714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950306"/>
            <a:ext cx="4410075"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4">
            <a:extLst>
              <a:ext uri="{FF2B5EF4-FFF2-40B4-BE49-F238E27FC236}">
                <a16:creationId xmlns:a16="http://schemas.microsoft.com/office/drawing/2014/main" id="{F06DACE2-8662-4EB7-8C13-85246F00CC6C}"/>
              </a:ext>
            </a:extLst>
          </p:cNvPr>
          <p:cNvSpPr txBox="1"/>
          <p:nvPr/>
        </p:nvSpPr>
        <p:spPr>
          <a:xfrm>
            <a:off x="971330" y="1656656"/>
            <a:ext cx="3257623"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sp>
        <p:nvSpPr>
          <p:cNvPr id="8" name="TextBox 5">
            <a:extLst>
              <a:ext uri="{FF2B5EF4-FFF2-40B4-BE49-F238E27FC236}">
                <a16:creationId xmlns:a16="http://schemas.microsoft.com/office/drawing/2014/main" id="{BF6E8E4F-9662-4A41-AC6C-A87D33341917}"/>
              </a:ext>
            </a:extLst>
          </p:cNvPr>
          <p:cNvSpPr txBox="1"/>
          <p:nvPr/>
        </p:nvSpPr>
        <p:spPr>
          <a:xfrm>
            <a:off x="5507834" y="1826209"/>
            <a:ext cx="1425390" cy="830997"/>
          </a:xfrm>
          <a:prstGeom prst="rect">
            <a:avLst/>
          </a:prstGeom>
          <a:noFill/>
        </p:spPr>
        <p:txBody>
          <a:bodyPr wrap="none" rtlCol="0">
            <a:spAutoFit/>
          </a:bodyPr>
          <a:lstStyle/>
          <a:p>
            <a:r>
              <a:rPr lang="zh-CN" altLang="en-US" sz="1600" b="1" dirty="0">
                <a:solidFill>
                  <a:srgbClr val="FF0000"/>
                </a:solidFill>
              </a:rPr>
              <a:t>向不可变集合</a:t>
            </a:r>
            <a:endParaRPr lang="en-US" altLang="zh-CN" sz="1600" b="1" dirty="0">
              <a:solidFill>
                <a:srgbClr val="FF0000"/>
              </a:solidFill>
            </a:endParaRPr>
          </a:p>
          <a:p>
            <a:r>
              <a:rPr lang="zh-CN" altLang="en-US" sz="1600" b="1" dirty="0">
                <a:solidFill>
                  <a:srgbClr val="FF0000"/>
                </a:solidFill>
              </a:rPr>
              <a:t>添加新元素</a:t>
            </a:r>
            <a:endParaRPr lang="en-US" altLang="zh-CN" sz="1600" b="1" dirty="0">
              <a:solidFill>
                <a:srgbClr val="FF0000"/>
              </a:solidFill>
            </a:endParaRPr>
          </a:p>
          <a:p>
            <a:r>
              <a:rPr lang="zh-CN" altLang="en-US" sz="1600" b="1" dirty="0">
                <a:solidFill>
                  <a:srgbClr val="FF0000"/>
                </a:solidFill>
              </a:rPr>
              <a:t>异常！</a:t>
            </a:r>
          </a:p>
        </p:txBody>
      </p:sp>
      <p:pic>
        <p:nvPicPr>
          <p:cNvPr id="9" name="Picture 4">
            <a:extLst>
              <a:ext uri="{FF2B5EF4-FFF2-40B4-BE49-F238E27FC236}">
                <a16:creationId xmlns:a16="http://schemas.microsoft.com/office/drawing/2014/main" id="{B2454DFC-2879-40D8-BCBE-55DF7DCC5F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346" y="3449690"/>
            <a:ext cx="4238625" cy="249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6">
            <a:extLst>
              <a:ext uri="{FF2B5EF4-FFF2-40B4-BE49-F238E27FC236}">
                <a16:creationId xmlns:a16="http://schemas.microsoft.com/office/drawing/2014/main" id="{07F86D41-8C0A-4983-B709-CA7A59D46700}"/>
              </a:ext>
            </a:extLst>
          </p:cNvPr>
          <p:cNvSpPr txBox="1"/>
          <p:nvPr/>
        </p:nvSpPr>
        <p:spPr>
          <a:xfrm>
            <a:off x="1013445" y="2934004"/>
            <a:ext cx="3599062"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pic>
        <p:nvPicPr>
          <p:cNvPr id="11" name="Picture 5">
            <a:extLst>
              <a:ext uri="{FF2B5EF4-FFF2-40B4-BE49-F238E27FC236}">
                <a16:creationId xmlns:a16="http://schemas.microsoft.com/office/drawing/2014/main" id="{E6990176-ACE2-499E-AF69-995345B94F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3978" y="5081973"/>
            <a:ext cx="847725"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7">
            <a:extLst>
              <a:ext uri="{FF2B5EF4-FFF2-40B4-BE49-F238E27FC236}">
                <a16:creationId xmlns:a16="http://schemas.microsoft.com/office/drawing/2014/main" id="{2636D2A3-E98C-4832-85CD-22F50DBFCFF4}"/>
              </a:ext>
            </a:extLst>
          </p:cNvPr>
          <p:cNvSpPr txBox="1"/>
          <p:nvPr/>
        </p:nvSpPr>
        <p:spPr>
          <a:xfrm>
            <a:off x="4139682" y="4697465"/>
            <a:ext cx="1218603" cy="584775"/>
          </a:xfrm>
          <a:prstGeom prst="rect">
            <a:avLst/>
          </a:prstGeom>
          <a:noFill/>
        </p:spPr>
        <p:txBody>
          <a:bodyPr wrap="none" rtlCol="0">
            <a:spAutoFit/>
          </a:bodyPr>
          <a:lstStyle/>
          <a:p>
            <a:r>
              <a:rPr lang="zh-CN" altLang="en-US" sz="1600" b="1" dirty="0">
                <a:solidFill>
                  <a:srgbClr val="FF0000"/>
                </a:solidFill>
              </a:rPr>
              <a:t>集合不可变</a:t>
            </a:r>
            <a:endParaRPr lang="en-US" altLang="zh-CN" sz="1600" b="1" dirty="0">
              <a:solidFill>
                <a:srgbClr val="FF0000"/>
              </a:solidFill>
            </a:endParaRPr>
          </a:p>
          <a:p>
            <a:r>
              <a:rPr lang="zh-CN" altLang="en-US" sz="1600" b="1" dirty="0">
                <a:solidFill>
                  <a:srgbClr val="FF0000"/>
                </a:solidFill>
              </a:rPr>
              <a:t>但元素可变</a:t>
            </a:r>
          </a:p>
        </p:txBody>
      </p:sp>
    </p:spTree>
    <p:extLst>
      <p:ext uri="{BB962C8B-B14F-4D97-AF65-F5344CB8AC3E}">
        <p14:creationId xmlns:p14="http://schemas.microsoft.com/office/powerpoint/2010/main" val="770430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17C1A19-8635-4707-A43A-CF2F1C4D6CBC}"/>
              </a:ext>
            </a:extLst>
          </p:cNvPr>
          <p:cNvSpPr>
            <a:spLocks noGrp="1"/>
          </p:cNvSpPr>
          <p:nvPr>
            <p:ph idx="1"/>
          </p:nvPr>
        </p:nvSpPr>
        <p:spPr>
          <a:xfrm>
            <a:off x="457200" y="188640"/>
            <a:ext cx="8229600" cy="6135960"/>
          </a:xfrm>
        </p:spPr>
        <p:txBody>
          <a:bodyPr/>
          <a:lstStyle/>
          <a:p>
            <a:r>
              <a:rPr lang="zh-CN" altLang="en-US" dirty="0"/>
              <a:t>实际开发中，经常需要将数据封装为集合，将集合序列化为字符串传输，一般均无需修改集合结构。因此，基于不可变集合可以极大的降低系统创建集合的开销</a:t>
            </a:r>
            <a:endParaRPr lang="en-US" altLang="zh-CN" dirty="0"/>
          </a:p>
          <a:p>
            <a:endParaRPr lang="zh-CN" altLang="en-US" dirty="0"/>
          </a:p>
        </p:txBody>
      </p:sp>
      <p:sp>
        <p:nvSpPr>
          <p:cNvPr id="4" name="灯片编号占位符 3">
            <a:extLst>
              <a:ext uri="{FF2B5EF4-FFF2-40B4-BE49-F238E27FC236}">
                <a16:creationId xmlns:a16="http://schemas.microsoft.com/office/drawing/2014/main" id="{4EFE3589-3DBB-439F-A4B7-B4E994F52866}"/>
              </a:ext>
            </a:extLst>
          </p:cNvPr>
          <p:cNvSpPr>
            <a:spLocks noGrp="1"/>
          </p:cNvSpPr>
          <p:nvPr>
            <p:ph type="sldNum" sz="quarter" idx="12"/>
          </p:nvPr>
        </p:nvSpPr>
        <p:spPr/>
        <p:txBody>
          <a:bodyPr/>
          <a:lstStyle/>
          <a:p>
            <a:fld id="{0C913308-F349-4B6D-A68A-DD1791B4A57B}" type="slidenum">
              <a:rPr lang="zh-CN" altLang="en-US" smtClean="0"/>
              <a:pPr/>
              <a:t>24</a:t>
            </a:fld>
            <a:endParaRPr lang="zh-CN" altLang="en-US" dirty="0"/>
          </a:p>
        </p:txBody>
      </p:sp>
      <p:pic>
        <p:nvPicPr>
          <p:cNvPr id="5" name="Picture 2">
            <a:extLst>
              <a:ext uri="{FF2B5EF4-FFF2-40B4-BE49-F238E27FC236}">
                <a16:creationId xmlns:a16="http://schemas.microsoft.com/office/drawing/2014/main" id="{07134E7A-D8EF-497F-99EA-AFB5F4DFF6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772816"/>
            <a:ext cx="41910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a:extLst>
              <a:ext uri="{FF2B5EF4-FFF2-40B4-BE49-F238E27FC236}">
                <a16:creationId xmlns:a16="http://schemas.microsoft.com/office/drawing/2014/main" id="{8D316181-B67D-418F-9519-4DEE6632E5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8" y="3797396"/>
            <a:ext cx="8810625"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4">
            <a:extLst>
              <a:ext uri="{FF2B5EF4-FFF2-40B4-BE49-F238E27FC236}">
                <a16:creationId xmlns:a16="http://schemas.microsoft.com/office/drawing/2014/main" id="{8AAB7E99-C8CE-4765-9B96-146EAABCC331}"/>
              </a:ext>
            </a:extLst>
          </p:cNvPr>
          <p:cNvSpPr txBox="1"/>
          <p:nvPr/>
        </p:nvSpPr>
        <p:spPr>
          <a:xfrm>
            <a:off x="5532810" y="1920007"/>
            <a:ext cx="2212465" cy="1077218"/>
          </a:xfrm>
          <a:prstGeom prst="rect">
            <a:avLst/>
          </a:prstGeom>
          <a:noFill/>
        </p:spPr>
        <p:txBody>
          <a:bodyPr wrap="none" rtlCol="0">
            <a:spAutoFit/>
          </a:bodyPr>
          <a:lstStyle/>
          <a:p>
            <a:r>
              <a:rPr lang="zh-CN" altLang="en-US" sz="1600" b="1" dirty="0">
                <a:solidFill>
                  <a:srgbClr val="FF0000"/>
                </a:solidFill>
              </a:rPr>
              <a:t>在首页加载时</a:t>
            </a:r>
            <a:endParaRPr lang="en-US" altLang="zh-CN" sz="1600" b="1" dirty="0">
              <a:solidFill>
                <a:srgbClr val="FF0000"/>
              </a:solidFill>
            </a:endParaRPr>
          </a:p>
          <a:p>
            <a:r>
              <a:rPr lang="zh-CN" altLang="en-US" sz="1600" b="1" dirty="0">
                <a:solidFill>
                  <a:srgbClr val="FF0000"/>
                </a:solidFill>
              </a:rPr>
              <a:t>将实验</a:t>
            </a:r>
            <a:r>
              <a:rPr lang="en-US" altLang="zh-CN" sz="1600" b="1" dirty="0">
                <a:solidFill>
                  <a:srgbClr val="FF0000"/>
                </a:solidFill>
              </a:rPr>
              <a:t>/</a:t>
            </a:r>
            <a:r>
              <a:rPr lang="zh-CN" altLang="en-US" sz="1600" b="1" dirty="0">
                <a:solidFill>
                  <a:srgbClr val="FF0000"/>
                </a:solidFill>
              </a:rPr>
              <a:t>作业</a:t>
            </a:r>
            <a:r>
              <a:rPr lang="en-US" altLang="zh-CN" sz="1600" b="1" dirty="0">
                <a:solidFill>
                  <a:srgbClr val="FF0000"/>
                </a:solidFill>
              </a:rPr>
              <a:t>/</a:t>
            </a:r>
            <a:r>
              <a:rPr lang="zh-CN" altLang="en-US" sz="1600" b="1" dirty="0">
                <a:solidFill>
                  <a:srgbClr val="FF0000"/>
                </a:solidFill>
              </a:rPr>
              <a:t>学生个数</a:t>
            </a:r>
            <a:endParaRPr lang="en-US" altLang="zh-CN" sz="1600" b="1" dirty="0">
              <a:solidFill>
                <a:srgbClr val="FF0000"/>
              </a:solidFill>
            </a:endParaRPr>
          </a:p>
          <a:p>
            <a:r>
              <a:rPr lang="zh-CN" altLang="en-US" sz="1600" b="1" dirty="0">
                <a:solidFill>
                  <a:srgbClr val="FF0000"/>
                </a:solidFill>
              </a:rPr>
              <a:t>以及指定课程</a:t>
            </a:r>
            <a:endParaRPr lang="en-US" altLang="zh-CN" sz="1600" b="1" dirty="0">
              <a:solidFill>
                <a:srgbClr val="FF0000"/>
              </a:solidFill>
            </a:endParaRPr>
          </a:p>
          <a:p>
            <a:r>
              <a:rPr lang="zh-CN" altLang="en-US" sz="1600" b="1" dirty="0">
                <a:solidFill>
                  <a:srgbClr val="FF0000"/>
                </a:solidFill>
              </a:rPr>
              <a:t>封装到</a:t>
            </a:r>
            <a:r>
              <a:rPr lang="en-US" altLang="zh-CN" sz="1600" b="1" dirty="0">
                <a:solidFill>
                  <a:srgbClr val="FF0000"/>
                </a:solidFill>
              </a:rPr>
              <a:t>Map</a:t>
            </a:r>
            <a:r>
              <a:rPr lang="zh-CN" altLang="en-US" sz="1600" b="1" dirty="0">
                <a:solidFill>
                  <a:srgbClr val="FF0000"/>
                </a:solidFill>
              </a:rPr>
              <a:t>，返回</a:t>
            </a:r>
          </a:p>
        </p:txBody>
      </p:sp>
      <p:sp>
        <p:nvSpPr>
          <p:cNvPr id="8" name="TextBox 5">
            <a:extLst>
              <a:ext uri="{FF2B5EF4-FFF2-40B4-BE49-F238E27FC236}">
                <a16:creationId xmlns:a16="http://schemas.microsoft.com/office/drawing/2014/main" id="{88A2EB15-95AA-4AB8-B04D-72BCC875D186}"/>
              </a:ext>
            </a:extLst>
          </p:cNvPr>
          <p:cNvSpPr txBox="1"/>
          <p:nvPr/>
        </p:nvSpPr>
        <p:spPr>
          <a:xfrm>
            <a:off x="2214400" y="4318816"/>
            <a:ext cx="2265557" cy="338554"/>
          </a:xfrm>
          <a:prstGeom prst="rect">
            <a:avLst/>
          </a:prstGeom>
          <a:noFill/>
        </p:spPr>
        <p:txBody>
          <a:bodyPr wrap="none" rtlCol="0">
            <a:spAutoFit/>
          </a:bodyPr>
          <a:lstStyle/>
          <a:p>
            <a:r>
              <a:rPr lang="zh-CN" altLang="en-US" sz="1600" b="1" dirty="0">
                <a:solidFill>
                  <a:srgbClr val="FF0000"/>
                </a:solidFill>
              </a:rPr>
              <a:t>将所有作业封装到</a:t>
            </a:r>
            <a:r>
              <a:rPr lang="en-US" altLang="zh-CN" sz="1600" b="1" dirty="0">
                <a:solidFill>
                  <a:srgbClr val="FF0000"/>
                </a:solidFill>
              </a:rPr>
              <a:t>Map</a:t>
            </a:r>
            <a:endParaRPr lang="zh-CN" altLang="en-US" sz="1600" b="1" dirty="0">
              <a:solidFill>
                <a:srgbClr val="FF0000"/>
              </a:solidFill>
            </a:endParaRPr>
          </a:p>
        </p:txBody>
      </p:sp>
    </p:spTree>
    <p:extLst>
      <p:ext uri="{BB962C8B-B14F-4D97-AF65-F5344CB8AC3E}">
        <p14:creationId xmlns:p14="http://schemas.microsoft.com/office/powerpoint/2010/main" val="296344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D20108-3D9A-40DE-88C6-A708CE58993F}"/>
              </a:ext>
            </a:extLst>
          </p:cNvPr>
          <p:cNvSpPr>
            <a:spLocks noGrp="1"/>
          </p:cNvSpPr>
          <p:nvPr>
            <p:ph type="title"/>
          </p:nvPr>
        </p:nvSpPr>
        <p:spPr/>
        <p:txBody>
          <a:bodyPr>
            <a:noAutofit/>
          </a:bodyPr>
          <a:lstStyle/>
          <a:p>
            <a:r>
              <a:rPr lang="en-US" altLang="zh-CN" sz="3600" dirty="0"/>
              <a:t>Benefits of the Java Collections Framework</a:t>
            </a:r>
            <a:endParaRPr lang="zh-CN" altLang="en-US" sz="3600" dirty="0"/>
          </a:p>
        </p:txBody>
      </p:sp>
      <p:sp>
        <p:nvSpPr>
          <p:cNvPr id="3" name="内容占位符 2">
            <a:extLst>
              <a:ext uri="{FF2B5EF4-FFF2-40B4-BE49-F238E27FC236}">
                <a16:creationId xmlns:a16="http://schemas.microsoft.com/office/drawing/2014/main" id="{4EAD3311-4BEA-4152-A6B4-E47540E33913}"/>
              </a:ext>
            </a:extLst>
          </p:cNvPr>
          <p:cNvSpPr>
            <a:spLocks noGrp="1"/>
          </p:cNvSpPr>
          <p:nvPr>
            <p:ph idx="1"/>
          </p:nvPr>
        </p:nvSpPr>
        <p:spPr/>
        <p:txBody>
          <a:bodyPr>
            <a:normAutofit fontScale="92500" lnSpcReduction="10000"/>
          </a:bodyPr>
          <a:lstStyle/>
          <a:p>
            <a:r>
              <a:rPr lang="en-US" altLang="zh-CN" dirty="0"/>
              <a:t>Java</a:t>
            </a:r>
            <a:r>
              <a:rPr lang="zh-CN" altLang="en-US" dirty="0"/>
              <a:t>集合框架，提供了多种类型集合，以及高性能</a:t>
            </a:r>
            <a:r>
              <a:rPr lang="en-US" altLang="zh-CN" dirty="0"/>
              <a:t>/</a:t>
            </a:r>
            <a:r>
              <a:rPr lang="zh-CN" altLang="en-US" dirty="0"/>
              <a:t>高质量的数据结构实现</a:t>
            </a:r>
            <a:endParaRPr lang="en-US" altLang="zh-CN" dirty="0"/>
          </a:p>
          <a:p>
            <a:r>
              <a:rPr lang="zh-CN" altLang="en-US" dirty="0"/>
              <a:t>集合之间可以方便的实现相互转换</a:t>
            </a:r>
            <a:endParaRPr lang="en-US" altLang="zh-CN" dirty="0"/>
          </a:p>
          <a:p>
            <a:r>
              <a:rPr lang="zh-CN" altLang="en-US" dirty="0"/>
              <a:t>各种类型的集合接口与具体实现分离，将对集合的操作</a:t>
            </a:r>
            <a:r>
              <a:rPr lang="en-US" altLang="zh-CN" dirty="0"/>
              <a:t>(</a:t>
            </a:r>
            <a:r>
              <a:rPr lang="zh-CN" altLang="en-US" dirty="0"/>
              <a:t>方法</a:t>
            </a:r>
            <a:r>
              <a:rPr lang="en-US" altLang="zh-CN" dirty="0"/>
              <a:t>)</a:t>
            </a:r>
            <a:r>
              <a:rPr lang="zh-CN" altLang="en-US" dirty="0"/>
              <a:t>，与集合底层的具体实现方式，解耦</a:t>
            </a:r>
            <a:endParaRPr lang="en-US" altLang="zh-CN" dirty="0"/>
          </a:p>
          <a:p>
            <a:r>
              <a:rPr lang="zh-CN" altLang="en-US" dirty="0"/>
              <a:t>从而使开发者将时间精力致力于改善程序本身的质量和性能</a:t>
            </a:r>
            <a:endParaRPr lang="en-US" altLang="zh-CN" dirty="0"/>
          </a:p>
          <a:p>
            <a:pPr lvl="1"/>
            <a:r>
              <a:rPr lang="zh-CN" altLang="en-US" dirty="0"/>
              <a:t>减少编程工作量</a:t>
            </a:r>
            <a:endParaRPr lang="en-US" altLang="zh-CN" dirty="0"/>
          </a:p>
          <a:p>
            <a:pPr lvl="1"/>
            <a:r>
              <a:rPr lang="zh-CN" altLang="en-US" dirty="0"/>
              <a:t>提高程序速度和质量</a:t>
            </a:r>
            <a:endParaRPr lang="en-US" altLang="zh-CN" dirty="0"/>
          </a:p>
          <a:p>
            <a:pPr lvl="1"/>
            <a:r>
              <a:rPr lang="zh-CN" altLang="en-US" dirty="0"/>
              <a:t>减少学习和使用新</a:t>
            </a:r>
            <a:r>
              <a:rPr lang="en-US" altLang="zh-CN" dirty="0"/>
              <a:t>API</a:t>
            </a:r>
            <a:r>
              <a:rPr lang="zh-CN" altLang="en-US" dirty="0"/>
              <a:t>的工作量</a:t>
            </a:r>
            <a:endParaRPr lang="en-US" altLang="zh-CN" dirty="0"/>
          </a:p>
          <a:p>
            <a:pPr lvl="1"/>
            <a:r>
              <a:rPr lang="en-US" altLang="zh-CN" dirty="0"/>
              <a:t>……</a:t>
            </a:r>
          </a:p>
          <a:p>
            <a:r>
              <a:rPr lang="zh-CN" altLang="en-US" dirty="0"/>
              <a:t>例如，避免了直接操作对象数组带来的同步</a:t>
            </a:r>
            <a:r>
              <a:rPr lang="en-US" altLang="zh-CN" dirty="0"/>
              <a:t>/</a:t>
            </a:r>
            <a:r>
              <a:rPr lang="zh-CN" altLang="en-US" dirty="0"/>
              <a:t>异步</a:t>
            </a:r>
            <a:r>
              <a:rPr lang="en-US" altLang="zh-CN" dirty="0"/>
              <a:t>/</a:t>
            </a:r>
            <a:r>
              <a:rPr lang="zh-CN" altLang="en-US" dirty="0"/>
              <a:t>性能</a:t>
            </a:r>
            <a:r>
              <a:rPr lang="en-US" altLang="zh-CN" dirty="0"/>
              <a:t>/</a:t>
            </a:r>
            <a:r>
              <a:rPr lang="zh-CN" altLang="en-US" dirty="0"/>
              <a:t>效率</a:t>
            </a:r>
            <a:r>
              <a:rPr lang="en-US" altLang="zh-CN" dirty="0"/>
              <a:t>/</a:t>
            </a:r>
            <a:r>
              <a:rPr lang="zh-CN" altLang="en-US" dirty="0"/>
              <a:t>异常</a:t>
            </a:r>
            <a:r>
              <a:rPr lang="en-US" altLang="zh-CN" dirty="0"/>
              <a:t>/</a:t>
            </a:r>
            <a:r>
              <a:rPr lang="zh-CN" altLang="en-US" dirty="0"/>
              <a:t>接口设计等一系列繁琐问题</a:t>
            </a:r>
            <a:endParaRPr lang="en-US" altLang="zh-CN" dirty="0"/>
          </a:p>
          <a:p>
            <a:r>
              <a:rPr lang="en-US" altLang="zh-CN" dirty="0"/>
              <a:t>Java</a:t>
            </a:r>
            <a:r>
              <a:rPr lang="zh-CN" altLang="en-US" dirty="0"/>
              <a:t>集合框架，是典型的面向接口编程的体现</a:t>
            </a:r>
            <a:endParaRPr lang="en-US" altLang="zh-CN" dirty="0"/>
          </a:p>
          <a:p>
            <a:endParaRPr lang="zh-CN" altLang="en-US" dirty="0"/>
          </a:p>
        </p:txBody>
      </p:sp>
      <p:sp>
        <p:nvSpPr>
          <p:cNvPr id="4" name="灯片编号占位符 3">
            <a:extLst>
              <a:ext uri="{FF2B5EF4-FFF2-40B4-BE49-F238E27FC236}">
                <a16:creationId xmlns:a16="http://schemas.microsoft.com/office/drawing/2014/main" id="{DAB7A66A-A248-4F75-B586-142D74A7C18C}"/>
              </a:ext>
            </a:extLst>
          </p:cNvPr>
          <p:cNvSpPr>
            <a:spLocks noGrp="1"/>
          </p:cNvSpPr>
          <p:nvPr>
            <p:ph type="sldNum" sz="quarter" idx="12"/>
          </p:nvPr>
        </p:nvSpPr>
        <p:spPr/>
        <p:txBody>
          <a:bodyPr/>
          <a:lstStyle/>
          <a:p>
            <a:fld id="{0C913308-F349-4B6D-A68A-DD1791B4A57B}" type="slidenum">
              <a:rPr lang="zh-CN" altLang="en-US" smtClean="0"/>
              <a:pPr/>
              <a:t>25</a:t>
            </a:fld>
            <a:endParaRPr lang="zh-CN" altLang="en-US" dirty="0"/>
          </a:p>
        </p:txBody>
      </p:sp>
    </p:spTree>
    <p:extLst>
      <p:ext uri="{BB962C8B-B14F-4D97-AF65-F5344CB8AC3E}">
        <p14:creationId xmlns:p14="http://schemas.microsoft.com/office/powerpoint/2010/main" val="3901809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AD3311-4BEA-4152-A6B4-E47540E33913}"/>
              </a:ext>
            </a:extLst>
          </p:cNvPr>
          <p:cNvSpPr>
            <a:spLocks noGrp="1"/>
          </p:cNvSpPr>
          <p:nvPr>
            <p:ph idx="1"/>
          </p:nvPr>
        </p:nvSpPr>
        <p:spPr>
          <a:xfrm>
            <a:off x="457200" y="260648"/>
            <a:ext cx="8229600" cy="6063952"/>
          </a:xfrm>
        </p:spPr>
        <p:txBody>
          <a:bodyPr/>
          <a:lstStyle/>
          <a:p>
            <a:r>
              <a:rPr lang="zh-CN" altLang="en-US" dirty="0"/>
              <a:t>例如，向</a:t>
            </a:r>
            <a:r>
              <a:rPr lang="en-US" altLang="zh-CN" dirty="0"/>
              <a:t>List</a:t>
            </a:r>
            <a:r>
              <a:rPr lang="zh-CN" altLang="en-US" dirty="0"/>
              <a:t>集合中添加元素，无论底层基于</a:t>
            </a:r>
            <a:r>
              <a:rPr lang="en-US" altLang="zh-CN" dirty="0"/>
              <a:t>arrays/linked</a:t>
            </a:r>
            <a:r>
              <a:rPr lang="zh-CN" altLang="en-US" dirty="0"/>
              <a:t>，均是</a:t>
            </a:r>
            <a:r>
              <a:rPr lang="en-US" altLang="zh-CN" dirty="0"/>
              <a:t>add()</a:t>
            </a:r>
            <a:r>
              <a:rPr lang="zh-CN" altLang="en-US" dirty="0"/>
              <a:t>方法，切换存储实现而无需修改逻辑代码</a:t>
            </a:r>
            <a:endParaRPr lang="en-US" altLang="zh-CN" dirty="0"/>
          </a:p>
          <a:p>
            <a:r>
              <a:rPr lang="zh-CN" altLang="en-US" dirty="0"/>
              <a:t>即，在使用</a:t>
            </a:r>
            <a:r>
              <a:rPr lang="en-US" altLang="zh-CN" dirty="0"/>
              <a:t>Java</a:t>
            </a:r>
            <a:r>
              <a:rPr lang="zh-CN" altLang="en-US" dirty="0"/>
              <a:t>集合框架时，完全屏蔽了底层集合实现的具体细节与方法，使开发人员更专注于基于集合实现应用的业务逻辑，而非关注于集合本身</a:t>
            </a:r>
            <a:endParaRPr lang="en-US" altLang="zh-CN" dirty="0"/>
          </a:p>
          <a:p>
            <a:endParaRPr lang="en-US" altLang="zh-CN" dirty="0"/>
          </a:p>
          <a:p>
            <a:r>
              <a:rPr lang="en-US" altLang="zh-CN" dirty="0"/>
              <a:t>Java</a:t>
            </a:r>
            <a:r>
              <a:rPr lang="zh-CN" altLang="en-US" dirty="0"/>
              <a:t>集合框架，是典型的面向接口编程的体现</a:t>
            </a:r>
            <a:endParaRPr lang="en-US" altLang="zh-CN" dirty="0"/>
          </a:p>
          <a:p>
            <a:endParaRPr lang="zh-CN" altLang="en-US" dirty="0"/>
          </a:p>
        </p:txBody>
      </p:sp>
      <p:sp>
        <p:nvSpPr>
          <p:cNvPr id="4" name="灯片编号占位符 3">
            <a:extLst>
              <a:ext uri="{FF2B5EF4-FFF2-40B4-BE49-F238E27FC236}">
                <a16:creationId xmlns:a16="http://schemas.microsoft.com/office/drawing/2014/main" id="{DAB7A66A-A248-4F75-B586-142D74A7C18C}"/>
              </a:ext>
            </a:extLst>
          </p:cNvPr>
          <p:cNvSpPr>
            <a:spLocks noGrp="1"/>
          </p:cNvSpPr>
          <p:nvPr>
            <p:ph type="sldNum" sz="quarter" idx="12"/>
          </p:nvPr>
        </p:nvSpPr>
        <p:spPr/>
        <p:txBody>
          <a:bodyPr/>
          <a:lstStyle/>
          <a:p>
            <a:fld id="{0C913308-F349-4B6D-A68A-DD1791B4A57B}" type="slidenum">
              <a:rPr lang="zh-CN" altLang="en-US" smtClean="0"/>
              <a:pPr/>
              <a:t>26</a:t>
            </a:fld>
            <a:endParaRPr lang="zh-CN" altLang="en-US" dirty="0"/>
          </a:p>
        </p:txBody>
      </p:sp>
    </p:spTree>
    <p:extLst>
      <p:ext uri="{BB962C8B-B14F-4D97-AF65-F5344CB8AC3E}">
        <p14:creationId xmlns:p14="http://schemas.microsoft.com/office/powerpoint/2010/main" val="747964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AD3311-4BEA-4152-A6B4-E47540E33913}"/>
              </a:ext>
            </a:extLst>
          </p:cNvPr>
          <p:cNvSpPr>
            <a:spLocks noGrp="1"/>
          </p:cNvSpPr>
          <p:nvPr>
            <p:ph idx="1"/>
          </p:nvPr>
        </p:nvSpPr>
        <p:spPr>
          <a:xfrm>
            <a:off x="457200" y="260648"/>
            <a:ext cx="8229600" cy="6063952"/>
          </a:xfrm>
        </p:spPr>
        <p:txBody>
          <a:bodyPr/>
          <a:lstStyle/>
          <a:p>
            <a:r>
              <a:rPr lang="en-US" altLang="zh-CN" dirty="0"/>
              <a:t>Map</a:t>
            </a:r>
            <a:r>
              <a:rPr lang="zh-CN" altLang="en-US" dirty="0"/>
              <a:t>中</a:t>
            </a:r>
            <a:r>
              <a:rPr lang="en-US" altLang="zh-CN" dirty="0"/>
              <a:t>key</a:t>
            </a:r>
            <a:r>
              <a:rPr lang="zh-CN" altLang="en-US" dirty="0"/>
              <a:t>必须是唯一的，且每个</a:t>
            </a:r>
            <a:r>
              <a:rPr lang="en-US" altLang="zh-CN" dirty="0"/>
              <a:t>key</a:t>
            </a:r>
            <a:r>
              <a:rPr lang="zh-CN" altLang="en-US" dirty="0"/>
              <a:t>只能对应一个</a:t>
            </a:r>
            <a:r>
              <a:rPr lang="en-US" altLang="zh-CN" dirty="0"/>
              <a:t>value</a:t>
            </a:r>
          </a:p>
          <a:p>
            <a:r>
              <a:rPr lang="zh-CN" altLang="en-US" dirty="0"/>
              <a:t>但不同</a:t>
            </a:r>
            <a:r>
              <a:rPr lang="en-US" altLang="zh-CN" dirty="0"/>
              <a:t>key</a:t>
            </a:r>
            <a:r>
              <a:rPr lang="zh-CN" altLang="en-US" dirty="0"/>
              <a:t>，可以对应同一个</a:t>
            </a:r>
            <a:r>
              <a:rPr lang="en-US" altLang="zh-CN" dirty="0"/>
              <a:t>value</a:t>
            </a:r>
          </a:p>
          <a:p>
            <a:r>
              <a:rPr lang="zh-CN" altLang="en-US" dirty="0"/>
              <a:t>添加</a:t>
            </a:r>
            <a:r>
              <a:rPr lang="en-US" altLang="zh-CN" dirty="0"/>
              <a:t>key-value</a:t>
            </a:r>
            <a:r>
              <a:rPr lang="zh-CN" altLang="en-US" dirty="0"/>
              <a:t>时，如果</a:t>
            </a:r>
            <a:r>
              <a:rPr lang="en-US" altLang="zh-CN" dirty="0"/>
              <a:t>key</a:t>
            </a:r>
            <a:r>
              <a:rPr lang="zh-CN" altLang="en-US" dirty="0"/>
              <a:t>已经存在，则后一个</a:t>
            </a:r>
            <a:r>
              <a:rPr lang="zh-CN" altLang="en-US" dirty="0">
                <a:solidFill>
                  <a:srgbClr val="FF0000"/>
                </a:solidFill>
              </a:rPr>
              <a:t>覆盖</a:t>
            </a:r>
            <a:r>
              <a:rPr lang="zh-CN" altLang="en-US" dirty="0"/>
              <a:t>前一个</a:t>
            </a:r>
            <a:endParaRPr lang="en-US" altLang="zh-CN" dirty="0"/>
          </a:p>
          <a:p>
            <a:r>
              <a:rPr lang="zh-CN" altLang="en-US" dirty="0"/>
              <a:t>通过</a:t>
            </a:r>
            <a:r>
              <a:rPr lang="en-US" altLang="zh-CN" dirty="0"/>
              <a:t>key</a:t>
            </a:r>
            <a:r>
              <a:rPr lang="zh-CN" altLang="en-US" dirty="0"/>
              <a:t>的</a:t>
            </a:r>
            <a:r>
              <a:rPr lang="en-US" altLang="zh-CN" dirty="0"/>
              <a:t>hash</a:t>
            </a:r>
            <a:r>
              <a:rPr lang="zh-CN" altLang="en-US" dirty="0"/>
              <a:t>值，判断</a:t>
            </a:r>
            <a:r>
              <a:rPr lang="en-US" altLang="zh-CN" dirty="0"/>
              <a:t>key</a:t>
            </a:r>
            <a:r>
              <a:rPr lang="zh-CN" altLang="en-US" dirty="0"/>
              <a:t>是否相同*</a:t>
            </a:r>
            <a:endParaRPr lang="en-US" altLang="zh-CN" dirty="0"/>
          </a:p>
          <a:p>
            <a:r>
              <a:rPr lang="zh-CN" altLang="en-US" dirty="0"/>
              <a:t>支持以基本数据类型为</a:t>
            </a:r>
            <a:r>
              <a:rPr lang="en-US" altLang="zh-CN" dirty="0"/>
              <a:t>key/value</a:t>
            </a:r>
            <a:r>
              <a:rPr lang="zh-CN" altLang="en-US" dirty="0"/>
              <a:t>；支持以任何类型对象为</a:t>
            </a:r>
            <a:r>
              <a:rPr lang="en-US" altLang="zh-CN" dirty="0"/>
              <a:t>key/value</a:t>
            </a:r>
          </a:p>
          <a:p>
            <a:r>
              <a:rPr lang="zh-CN" altLang="en-US" dirty="0"/>
              <a:t>基本实现类</a:t>
            </a:r>
            <a:endParaRPr lang="en-US" altLang="zh-CN" dirty="0"/>
          </a:p>
          <a:p>
            <a:pPr lvl="1"/>
            <a:r>
              <a:rPr lang="en-US" altLang="zh-CN" dirty="0" err="1"/>
              <a:t>java.util.HashMap</a:t>
            </a:r>
            <a:r>
              <a:rPr lang="en-US" altLang="zh-CN" dirty="0"/>
              <a:t>&lt;K, V&gt;</a:t>
            </a:r>
            <a:r>
              <a:rPr lang="zh-CN" altLang="en-US" dirty="0"/>
              <a:t>，查询效率与内存占用最平衡，非线程安全</a:t>
            </a:r>
            <a:endParaRPr lang="en-US" altLang="zh-CN" dirty="0"/>
          </a:p>
          <a:p>
            <a:pPr lvl="1"/>
            <a:r>
              <a:rPr lang="en-US" altLang="zh-CN" dirty="0" err="1"/>
              <a:t>java.util.TreeMap</a:t>
            </a:r>
            <a:r>
              <a:rPr lang="en-US" altLang="zh-CN" dirty="0"/>
              <a:t> &lt;K, V&gt;/</a:t>
            </a:r>
            <a:r>
              <a:rPr lang="en-US" altLang="zh-CN" dirty="0" err="1"/>
              <a:t>HashTable</a:t>
            </a:r>
            <a:r>
              <a:rPr lang="en-US" altLang="zh-CN" dirty="0"/>
              <a:t>&lt;K, V&gt;</a:t>
            </a:r>
          </a:p>
          <a:p>
            <a:endParaRPr lang="zh-CN" altLang="en-US" dirty="0"/>
          </a:p>
        </p:txBody>
      </p:sp>
      <p:sp>
        <p:nvSpPr>
          <p:cNvPr id="4" name="灯片编号占位符 3">
            <a:extLst>
              <a:ext uri="{FF2B5EF4-FFF2-40B4-BE49-F238E27FC236}">
                <a16:creationId xmlns:a16="http://schemas.microsoft.com/office/drawing/2014/main" id="{DAB7A66A-A248-4F75-B586-142D74A7C18C}"/>
              </a:ext>
            </a:extLst>
          </p:cNvPr>
          <p:cNvSpPr>
            <a:spLocks noGrp="1"/>
          </p:cNvSpPr>
          <p:nvPr>
            <p:ph type="sldNum" sz="quarter" idx="12"/>
          </p:nvPr>
        </p:nvSpPr>
        <p:spPr/>
        <p:txBody>
          <a:bodyPr/>
          <a:lstStyle/>
          <a:p>
            <a:fld id="{0C913308-F349-4B6D-A68A-DD1791B4A57B}" type="slidenum">
              <a:rPr lang="zh-CN" altLang="en-US" smtClean="0"/>
              <a:pPr/>
              <a:t>2</a:t>
            </a:fld>
            <a:endParaRPr lang="zh-CN" altLang="en-US" dirty="0"/>
          </a:p>
        </p:txBody>
      </p:sp>
    </p:spTree>
    <p:extLst>
      <p:ext uri="{BB962C8B-B14F-4D97-AF65-F5344CB8AC3E}">
        <p14:creationId xmlns:p14="http://schemas.microsoft.com/office/powerpoint/2010/main" val="257729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AD3311-4BEA-4152-A6B4-E47540E33913}"/>
              </a:ext>
            </a:extLst>
          </p:cNvPr>
          <p:cNvSpPr>
            <a:spLocks noGrp="1"/>
          </p:cNvSpPr>
          <p:nvPr>
            <p:ph idx="1"/>
          </p:nvPr>
        </p:nvSpPr>
        <p:spPr>
          <a:xfrm>
            <a:off x="457200" y="260648"/>
            <a:ext cx="8229600" cy="6063952"/>
          </a:xfrm>
        </p:spPr>
        <p:txBody>
          <a:bodyPr>
            <a:normAutofit fontScale="92500"/>
          </a:bodyPr>
          <a:lstStyle/>
          <a:p>
            <a:r>
              <a:rPr lang="zh-CN" altLang="en-US" dirty="0"/>
              <a:t>常用操作方法</a:t>
            </a:r>
            <a:endParaRPr lang="en-US" altLang="zh-CN" dirty="0"/>
          </a:p>
          <a:p>
            <a:pPr lvl="1"/>
            <a:r>
              <a:rPr lang="en-US" altLang="zh-CN" dirty="0"/>
              <a:t>V </a:t>
            </a:r>
            <a:r>
              <a:rPr lang="en-US" altLang="zh-CN" dirty="0">
                <a:solidFill>
                  <a:srgbClr val="FF0000"/>
                </a:solidFill>
              </a:rPr>
              <a:t>put</a:t>
            </a:r>
            <a:r>
              <a:rPr lang="en-US" altLang="zh-CN" dirty="0"/>
              <a:t>(K key, V value)</a:t>
            </a:r>
            <a:r>
              <a:rPr lang="zh-CN" altLang="en-US" dirty="0"/>
              <a:t>，保存键值对</a:t>
            </a:r>
            <a:endParaRPr lang="en-US" altLang="zh-CN" dirty="0"/>
          </a:p>
          <a:p>
            <a:pPr lvl="1"/>
            <a:r>
              <a:rPr lang="en-US" altLang="zh-CN" dirty="0"/>
              <a:t>V </a:t>
            </a:r>
            <a:r>
              <a:rPr lang="en-US" altLang="zh-CN" dirty="0">
                <a:solidFill>
                  <a:srgbClr val="FF0000"/>
                </a:solidFill>
              </a:rPr>
              <a:t>get</a:t>
            </a:r>
            <a:r>
              <a:rPr lang="en-US" altLang="zh-CN" dirty="0"/>
              <a:t>(K key)</a:t>
            </a:r>
            <a:r>
              <a:rPr lang="zh-CN" altLang="en-US" dirty="0"/>
              <a:t>，基于</a:t>
            </a:r>
            <a:r>
              <a:rPr lang="en-US" altLang="zh-CN" dirty="0"/>
              <a:t>key</a:t>
            </a:r>
            <a:r>
              <a:rPr lang="zh-CN" altLang="en-US" dirty="0"/>
              <a:t>获取对应的</a:t>
            </a:r>
            <a:r>
              <a:rPr lang="en-US" altLang="zh-CN" dirty="0"/>
              <a:t>value</a:t>
            </a:r>
            <a:r>
              <a:rPr lang="zh-CN" altLang="en-US" dirty="0"/>
              <a:t>，如果</a:t>
            </a:r>
            <a:r>
              <a:rPr lang="en-US" altLang="zh-CN" dirty="0"/>
              <a:t>value</a:t>
            </a:r>
            <a:r>
              <a:rPr lang="zh-CN" altLang="en-US" dirty="0"/>
              <a:t>不存在，返回</a:t>
            </a:r>
            <a:r>
              <a:rPr lang="en-US" altLang="zh-CN" dirty="0"/>
              <a:t>null</a:t>
            </a:r>
          </a:p>
          <a:p>
            <a:pPr lvl="1"/>
            <a:r>
              <a:rPr lang="en-US" altLang="zh-CN" dirty="0"/>
              <a:t>default V </a:t>
            </a:r>
            <a:r>
              <a:rPr lang="en-US" altLang="zh-CN" dirty="0" err="1"/>
              <a:t>getOrDefault</a:t>
            </a:r>
            <a:r>
              <a:rPr lang="en-US" altLang="zh-CN" dirty="0"/>
              <a:t>(Object key, V </a:t>
            </a:r>
            <a:r>
              <a:rPr lang="en-US" altLang="zh-CN" dirty="0" err="1"/>
              <a:t>defaultValue</a:t>
            </a:r>
            <a:r>
              <a:rPr lang="en-US" altLang="zh-CN" dirty="0"/>
              <a:t>)</a:t>
            </a:r>
            <a:r>
              <a:rPr lang="zh-CN" altLang="en-US" dirty="0"/>
              <a:t>，获取对应的</a:t>
            </a:r>
            <a:r>
              <a:rPr lang="en-US" altLang="zh-CN" dirty="0"/>
              <a:t>value</a:t>
            </a:r>
            <a:r>
              <a:rPr lang="zh-CN" altLang="en-US" dirty="0"/>
              <a:t>，没有则使用默认值</a:t>
            </a:r>
            <a:endParaRPr lang="en-US" altLang="zh-CN" dirty="0"/>
          </a:p>
          <a:p>
            <a:pPr lvl="1"/>
            <a:r>
              <a:rPr lang="en-US" altLang="zh-CN" dirty="0"/>
              <a:t>V remove(Object key)</a:t>
            </a:r>
          </a:p>
          <a:p>
            <a:pPr lvl="1"/>
            <a:r>
              <a:rPr lang="en-US" altLang="zh-CN" dirty="0" err="1"/>
              <a:t>boolean</a:t>
            </a:r>
            <a:r>
              <a:rPr lang="en-US" altLang="zh-CN" dirty="0"/>
              <a:t> </a:t>
            </a:r>
            <a:r>
              <a:rPr lang="en-US" altLang="zh-CN" dirty="0" err="1"/>
              <a:t>containsKey</a:t>
            </a:r>
            <a:r>
              <a:rPr lang="en-US" altLang="zh-CN" dirty="0"/>
              <a:t>(Object key)</a:t>
            </a:r>
          </a:p>
          <a:p>
            <a:pPr lvl="1"/>
            <a:r>
              <a:rPr lang="en-US" altLang="zh-CN" dirty="0" err="1"/>
              <a:t>boolean</a:t>
            </a:r>
            <a:r>
              <a:rPr lang="en-US" altLang="zh-CN" dirty="0"/>
              <a:t> </a:t>
            </a:r>
            <a:r>
              <a:rPr lang="en-US" altLang="zh-CN" dirty="0" err="1"/>
              <a:t>containsValue</a:t>
            </a:r>
            <a:r>
              <a:rPr lang="en-US" altLang="zh-CN" dirty="0"/>
              <a:t>(Object value)</a:t>
            </a:r>
          </a:p>
          <a:p>
            <a:pPr lvl="1"/>
            <a:r>
              <a:rPr lang="en-US" altLang="zh-CN" dirty="0"/>
              <a:t>int size()</a:t>
            </a:r>
          </a:p>
          <a:p>
            <a:pPr lvl="1"/>
            <a:r>
              <a:rPr lang="en-US" altLang="zh-CN" dirty="0" err="1"/>
              <a:t>boolean</a:t>
            </a:r>
            <a:r>
              <a:rPr lang="en-US" altLang="zh-CN" dirty="0"/>
              <a:t> </a:t>
            </a:r>
            <a:r>
              <a:rPr lang="en-US" altLang="zh-CN" dirty="0" err="1"/>
              <a:t>isEmpty</a:t>
            </a:r>
            <a:r>
              <a:rPr lang="en-US" altLang="zh-CN" dirty="0"/>
              <a:t>()</a:t>
            </a:r>
          </a:p>
          <a:p>
            <a:pPr lvl="1"/>
            <a:r>
              <a:rPr lang="en-US" altLang="zh-CN" dirty="0" err="1"/>
              <a:t>putAll</a:t>
            </a:r>
            <a:r>
              <a:rPr lang="en-US" altLang="zh-CN" dirty="0"/>
              <a:t>()/clear()</a:t>
            </a:r>
          </a:p>
          <a:p>
            <a:pPr lvl="1"/>
            <a:r>
              <a:rPr lang="en-US" altLang="zh-CN" dirty="0"/>
              <a:t>……..</a:t>
            </a:r>
          </a:p>
          <a:p>
            <a:r>
              <a:rPr lang="en-US" altLang="zh-CN" dirty="0"/>
              <a:t>Map</a:t>
            </a:r>
            <a:r>
              <a:rPr lang="zh-CN" altLang="en-US" dirty="0"/>
              <a:t>没有，基于</a:t>
            </a:r>
            <a:r>
              <a:rPr lang="en-US" altLang="zh-CN" dirty="0"/>
              <a:t>index</a:t>
            </a:r>
            <a:r>
              <a:rPr lang="zh-CN" altLang="en-US" dirty="0"/>
              <a:t>索引的操作</a:t>
            </a:r>
            <a:endParaRPr lang="en-US" altLang="zh-CN" dirty="0"/>
          </a:p>
          <a:p>
            <a:r>
              <a:rPr lang="en-US" altLang="zh-CN" dirty="0"/>
              <a:t>Map</a:t>
            </a:r>
            <a:r>
              <a:rPr lang="zh-CN" altLang="en-US" dirty="0"/>
              <a:t>没有，继承</a:t>
            </a:r>
            <a:r>
              <a:rPr lang="en-US" altLang="zh-CN" dirty="0" err="1"/>
              <a:t>Iterable</a:t>
            </a:r>
            <a:r>
              <a:rPr lang="zh-CN" altLang="en-US" dirty="0"/>
              <a:t>接口，不支持</a:t>
            </a:r>
            <a:r>
              <a:rPr lang="en-US" altLang="zh-CN" dirty="0"/>
              <a:t>foreach</a:t>
            </a:r>
            <a:r>
              <a:rPr lang="zh-CN" altLang="en-US" dirty="0"/>
              <a:t>语句遍历</a:t>
            </a:r>
            <a:r>
              <a:rPr lang="en-US" altLang="zh-CN" dirty="0"/>
              <a:t>*</a:t>
            </a:r>
            <a:endParaRPr lang="zh-CN" altLang="en-US" dirty="0"/>
          </a:p>
        </p:txBody>
      </p:sp>
      <p:sp>
        <p:nvSpPr>
          <p:cNvPr id="4" name="灯片编号占位符 3">
            <a:extLst>
              <a:ext uri="{FF2B5EF4-FFF2-40B4-BE49-F238E27FC236}">
                <a16:creationId xmlns:a16="http://schemas.microsoft.com/office/drawing/2014/main" id="{DAB7A66A-A248-4F75-B586-142D74A7C18C}"/>
              </a:ext>
            </a:extLst>
          </p:cNvPr>
          <p:cNvSpPr>
            <a:spLocks noGrp="1"/>
          </p:cNvSpPr>
          <p:nvPr>
            <p:ph type="sldNum" sz="quarter" idx="12"/>
          </p:nvPr>
        </p:nvSpPr>
        <p:spPr/>
        <p:txBody>
          <a:bodyPr/>
          <a:lstStyle/>
          <a:p>
            <a:fld id="{0C913308-F349-4B6D-A68A-DD1791B4A57B}" type="slidenum">
              <a:rPr lang="zh-CN" altLang="en-US" smtClean="0"/>
              <a:pPr/>
              <a:t>3</a:t>
            </a:fld>
            <a:endParaRPr lang="zh-CN" altLang="en-US" dirty="0"/>
          </a:p>
        </p:txBody>
      </p:sp>
    </p:spTree>
    <p:extLst>
      <p:ext uri="{BB962C8B-B14F-4D97-AF65-F5344CB8AC3E}">
        <p14:creationId xmlns:p14="http://schemas.microsoft.com/office/powerpoint/2010/main" val="4157665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DAB7A66A-A248-4F75-B586-142D74A7C18C}"/>
              </a:ext>
            </a:extLst>
          </p:cNvPr>
          <p:cNvSpPr>
            <a:spLocks noGrp="1"/>
          </p:cNvSpPr>
          <p:nvPr>
            <p:ph type="sldNum" sz="quarter" idx="12"/>
          </p:nvPr>
        </p:nvSpPr>
        <p:spPr/>
        <p:txBody>
          <a:bodyPr/>
          <a:lstStyle/>
          <a:p>
            <a:fld id="{0C913308-F349-4B6D-A68A-DD1791B4A57B}" type="slidenum">
              <a:rPr lang="zh-CN" altLang="en-US" smtClean="0"/>
              <a:pPr/>
              <a:t>4</a:t>
            </a:fld>
            <a:endParaRPr lang="zh-CN" altLang="en-US" dirty="0"/>
          </a:p>
        </p:txBody>
      </p:sp>
      <p:pic>
        <p:nvPicPr>
          <p:cNvPr id="5" name="Picture 3">
            <a:extLst>
              <a:ext uri="{FF2B5EF4-FFF2-40B4-BE49-F238E27FC236}">
                <a16:creationId xmlns:a16="http://schemas.microsoft.com/office/drawing/2014/main" id="{290BC089-661D-46F7-BF0C-602BD5719C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954" y="188640"/>
            <a:ext cx="4445555" cy="1580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4">
            <a:extLst>
              <a:ext uri="{FF2B5EF4-FFF2-40B4-BE49-F238E27FC236}">
                <a16:creationId xmlns:a16="http://schemas.microsoft.com/office/drawing/2014/main" id="{BD9DFA5C-6857-4DB1-933F-D24477A6D55A}"/>
              </a:ext>
            </a:extLst>
          </p:cNvPr>
          <p:cNvSpPr txBox="1"/>
          <p:nvPr/>
        </p:nvSpPr>
        <p:spPr>
          <a:xfrm>
            <a:off x="4067944" y="1700808"/>
            <a:ext cx="3950249" cy="1323439"/>
          </a:xfrm>
          <a:prstGeom prst="rect">
            <a:avLst/>
          </a:prstGeom>
          <a:noFill/>
        </p:spPr>
        <p:txBody>
          <a:bodyPr wrap="none" rtlCol="0">
            <a:spAutoFit/>
          </a:bodyPr>
          <a:lstStyle/>
          <a:p>
            <a:r>
              <a:rPr lang="zh-CN" altLang="en-US" sz="1600" b="1" dirty="0">
                <a:solidFill>
                  <a:srgbClr val="FF0000"/>
                </a:solidFill>
              </a:rPr>
              <a:t>定义</a:t>
            </a:r>
            <a:r>
              <a:rPr lang="en-US" altLang="zh-CN" sz="1600" b="1" dirty="0">
                <a:solidFill>
                  <a:srgbClr val="FF0000"/>
                </a:solidFill>
              </a:rPr>
              <a:t>Map</a:t>
            </a:r>
            <a:r>
              <a:rPr lang="zh-CN" altLang="en-US" sz="1600" b="1" dirty="0">
                <a:solidFill>
                  <a:srgbClr val="FF0000"/>
                </a:solidFill>
              </a:rPr>
              <a:t>变量，声明</a:t>
            </a:r>
            <a:r>
              <a:rPr lang="en-US" altLang="zh-CN" sz="1600" b="1" dirty="0">
                <a:solidFill>
                  <a:srgbClr val="FF0000"/>
                </a:solidFill>
              </a:rPr>
              <a:t>key</a:t>
            </a:r>
            <a:r>
              <a:rPr lang="zh-CN" altLang="en-US" sz="1600" b="1" dirty="0">
                <a:solidFill>
                  <a:srgbClr val="FF0000"/>
                </a:solidFill>
              </a:rPr>
              <a:t>类型与</a:t>
            </a:r>
            <a:r>
              <a:rPr lang="en-US" altLang="zh-CN" sz="1600" b="1" dirty="0">
                <a:solidFill>
                  <a:srgbClr val="FF0000"/>
                </a:solidFill>
              </a:rPr>
              <a:t>value</a:t>
            </a:r>
            <a:r>
              <a:rPr lang="zh-CN" altLang="en-US" sz="1600" b="1" dirty="0">
                <a:solidFill>
                  <a:srgbClr val="FF0000"/>
                </a:solidFill>
              </a:rPr>
              <a:t>类型</a:t>
            </a:r>
            <a:endParaRPr lang="en-US" altLang="zh-CN" sz="1600" b="1" dirty="0">
              <a:solidFill>
                <a:srgbClr val="FF0000"/>
              </a:solidFill>
            </a:endParaRPr>
          </a:p>
          <a:p>
            <a:r>
              <a:rPr lang="zh-CN" altLang="en-US" sz="1600" b="1" dirty="0">
                <a:solidFill>
                  <a:srgbClr val="FF0000"/>
                </a:solidFill>
              </a:rPr>
              <a:t>使用</a:t>
            </a:r>
            <a:r>
              <a:rPr lang="en-US" altLang="zh-CN" sz="1600" b="1" dirty="0" err="1">
                <a:solidFill>
                  <a:srgbClr val="FF0000"/>
                </a:solidFill>
              </a:rPr>
              <a:t>HashMap</a:t>
            </a:r>
            <a:r>
              <a:rPr lang="zh-CN" altLang="en-US" sz="1600" b="1" dirty="0">
                <a:solidFill>
                  <a:srgbClr val="FF0000"/>
                </a:solidFill>
              </a:rPr>
              <a:t>实现类实现</a:t>
            </a:r>
            <a:endParaRPr lang="en-US" altLang="zh-CN" sz="1600" b="1" dirty="0">
              <a:solidFill>
                <a:srgbClr val="FF0000"/>
              </a:solidFill>
            </a:endParaRPr>
          </a:p>
          <a:p>
            <a:r>
              <a:rPr lang="zh-CN" altLang="en-US" sz="1600" b="1" dirty="0">
                <a:solidFill>
                  <a:srgbClr val="FF0000"/>
                </a:solidFill>
              </a:rPr>
              <a:t>通过</a:t>
            </a:r>
            <a:r>
              <a:rPr lang="en-US" altLang="zh-CN" sz="1600" b="1" dirty="0">
                <a:solidFill>
                  <a:srgbClr val="FF0000"/>
                </a:solidFill>
              </a:rPr>
              <a:t>put()</a:t>
            </a:r>
            <a:r>
              <a:rPr lang="zh-CN" altLang="en-US" sz="1600" b="1" dirty="0">
                <a:solidFill>
                  <a:srgbClr val="FF0000"/>
                </a:solidFill>
              </a:rPr>
              <a:t>方法添加元素</a:t>
            </a:r>
            <a:endParaRPr lang="en-US" altLang="zh-CN" sz="1600" b="1" dirty="0">
              <a:solidFill>
                <a:srgbClr val="FF0000"/>
              </a:solidFill>
            </a:endParaRPr>
          </a:p>
          <a:p>
            <a:r>
              <a:rPr lang="zh-CN" altLang="en-US" sz="1600" b="1" dirty="0">
                <a:solidFill>
                  <a:srgbClr val="FF0000"/>
                </a:solidFill>
              </a:rPr>
              <a:t>获取元素个数</a:t>
            </a:r>
            <a:endParaRPr lang="en-US" altLang="zh-CN" sz="1600" b="1" dirty="0">
              <a:solidFill>
                <a:srgbClr val="FF0000"/>
              </a:solidFill>
            </a:endParaRPr>
          </a:p>
          <a:p>
            <a:r>
              <a:rPr lang="zh-CN" altLang="en-US" sz="1600" b="1" dirty="0">
                <a:solidFill>
                  <a:srgbClr val="FF0000"/>
                </a:solidFill>
              </a:rPr>
              <a:t>基于</a:t>
            </a:r>
            <a:r>
              <a:rPr lang="en-US" altLang="zh-CN" sz="1600" b="1" dirty="0">
                <a:solidFill>
                  <a:srgbClr val="FF0000"/>
                </a:solidFill>
              </a:rPr>
              <a:t>key</a:t>
            </a:r>
            <a:r>
              <a:rPr lang="zh-CN" altLang="en-US" sz="1600" b="1" dirty="0">
                <a:solidFill>
                  <a:srgbClr val="FF0000"/>
                </a:solidFill>
              </a:rPr>
              <a:t>获取其映射的</a:t>
            </a:r>
            <a:r>
              <a:rPr lang="en-US" altLang="zh-CN" sz="1600" b="1" dirty="0">
                <a:solidFill>
                  <a:srgbClr val="FF0000"/>
                </a:solidFill>
              </a:rPr>
              <a:t>value</a:t>
            </a:r>
            <a:endParaRPr lang="zh-CN" altLang="en-US" sz="1600" b="1" dirty="0">
              <a:solidFill>
                <a:srgbClr val="FF0000"/>
              </a:solidFill>
            </a:endParaRPr>
          </a:p>
        </p:txBody>
      </p:sp>
      <p:pic>
        <p:nvPicPr>
          <p:cNvPr id="7" name="Picture 5">
            <a:extLst>
              <a:ext uri="{FF2B5EF4-FFF2-40B4-BE49-F238E27FC236}">
                <a16:creationId xmlns:a16="http://schemas.microsoft.com/office/drawing/2014/main" id="{D581D22D-30A9-4B65-8350-CDDFE2B6E9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304" y="514514"/>
            <a:ext cx="809426" cy="925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8">
            <a:extLst>
              <a:ext uri="{FF2B5EF4-FFF2-40B4-BE49-F238E27FC236}">
                <a16:creationId xmlns:a16="http://schemas.microsoft.com/office/drawing/2014/main" id="{9F080A18-0F3B-447B-AF34-4551FA5E7B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2525" y="3429000"/>
            <a:ext cx="845668" cy="10492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7">
            <a:extLst>
              <a:ext uri="{FF2B5EF4-FFF2-40B4-BE49-F238E27FC236}">
                <a16:creationId xmlns:a16="http://schemas.microsoft.com/office/drawing/2014/main" id="{842B8699-34A6-4E5B-912F-A5C89EA159CC}"/>
              </a:ext>
            </a:extLst>
          </p:cNvPr>
          <p:cNvSpPr txBox="1"/>
          <p:nvPr/>
        </p:nvSpPr>
        <p:spPr>
          <a:xfrm>
            <a:off x="3419872" y="5013176"/>
            <a:ext cx="3442674" cy="584775"/>
          </a:xfrm>
          <a:prstGeom prst="rect">
            <a:avLst/>
          </a:prstGeom>
          <a:noFill/>
        </p:spPr>
        <p:txBody>
          <a:bodyPr wrap="none" rtlCol="0">
            <a:spAutoFit/>
          </a:bodyPr>
          <a:lstStyle/>
          <a:p>
            <a:r>
              <a:rPr lang="en-US" altLang="zh-CN" sz="1600" b="1" dirty="0">
                <a:solidFill>
                  <a:srgbClr val="FF0000"/>
                </a:solidFill>
              </a:rPr>
              <a:t>Map</a:t>
            </a:r>
            <a:r>
              <a:rPr lang="zh-CN" altLang="en-US" sz="1600" b="1" dirty="0">
                <a:solidFill>
                  <a:srgbClr val="FF0000"/>
                </a:solidFill>
              </a:rPr>
              <a:t>中不能有相同的</a:t>
            </a:r>
            <a:r>
              <a:rPr lang="en-US" altLang="zh-CN" sz="1600" b="1" dirty="0">
                <a:solidFill>
                  <a:srgbClr val="FF0000"/>
                </a:solidFill>
              </a:rPr>
              <a:t>key</a:t>
            </a:r>
          </a:p>
          <a:p>
            <a:r>
              <a:rPr lang="en-US" altLang="zh-CN" sz="1600" b="1" dirty="0">
                <a:solidFill>
                  <a:srgbClr val="FF0000"/>
                </a:solidFill>
              </a:rPr>
              <a:t>Key</a:t>
            </a:r>
            <a:r>
              <a:rPr lang="zh-CN" altLang="en-US" sz="1600" b="1" dirty="0">
                <a:solidFill>
                  <a:srgbClr val="FF0000"/>
                </a:solidFill>
              </a:rPr>
              <a:t>相同时，后赋值会覆盖前面的值</a:t>
            </a:r>
          </a:p>
        </p:txBody>
      </p:sp>
      <p:pic>
        <p:nvPicPr>
          <p:cNvPr id="10" name="Picture 4">
            <a:extLst>
              <a:ext uri="{FF2B5EF4-FFF2-40B4-BE49-F238E27FC236}">
                <a16:creationId xmlns:a16="http://schemas.microsoft.com/office/drawing/2014/main" id="{200AC823-AC03-40B2-AA7A-258EA4873D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3212976"/>
            <a:ext cx="3950250" cy="1716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008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DAB7A66A-A248-4F75-B586-142D74A7C18C}"/>
              </a:ext>
            </a:extLst>
          </p:cNvPr>
          <p:cNvSpPr>
            <a:spLocks noGrp="1"/>
          </p:cNvSpPr>
          <p:nvPr>
            <p:ph type="sldNum" sz="quarter" idx="12"/>
          </p:nvPr>
        </p:nvSpPr>
        <p:spPr/>
        <p:txBody>
          <a:bodyPr/>
          <a:lstStyle/>
          <a:p>
            <a:fld id="{0C913308-F349-4B6D-A68A-DD1791B4A57B}" type="slidenum">
              <a:rPr lang="zh-CN" altLang="en-US" smtClean="0"/>
              <a:pPr/>
              <a:t>5</a:t>
            </a:fld>
            <a:endParaRPr lang="zh-CN" altLang="en-US" dirty="0"/>
          </a:p>
        </p:txBody>
      </p:sp>
      <p:pic>
        <p:nvPicPr>
          <p:cNvPr id="5" name="图片 4">
            <a:extLst>
              <a:ext uri="{FF2B5EF4-FFF2-40B4-BE49-F238E27FC236}">
                <a16:creationId xmlns:a16="http://schemas.microsoft.com/office/drawing/2014/main" id="{3FEDCE41-67CB-47B4-B995-034F68CEF6C4}"/>
              </a:ext>
            </a:extLst>
          </p:cNvPr>
          <p:cNvPicPr>
            <a:picLocks noChangeAspect="1"/>
          </p:cNvPicPr>
          <p:nvPr/>
        </p:nvPicPr>
        <p:blipFill>
          <a:blip r:embed="rId2"/>
          <a:stretch>
            <a:fillRect/>
          </a:stretch>
        </p:blipFill>
        <p:spPr>
          <a:xfrm>
            <a:off x="335361" y="42559"/>
            <a:ext cx="5388768" cy="1656869"/>
          </a:xfrm>
          <a:prstGeom prst="rect">
            <a:avLst/>
          </a:prstGeom>
        </p:spPr>
      </p:pic>
      <p:sp>
        <p:nvSpPr>
          <p:cNvPr id="6" name="文本框 5">
            <a:extLst>
              <a:ext uri="{FF2B5EF4-FFF2-40B4-BE49-F238E27FC236}">
                <a16:creationId xmlns:a16="http://schemas.microsoft.com/office/drawing/2014/main" id="{D80EBBAC-34EA-4B05-888A-8CA4EF50A0E2}"/>
              </a:ext>
            </a:extLst>
          </p:cNvPr>
          <p:cNvSpPr txBox="1"/>
          <p:nvPr/>
        </p:nvSpPr>
        <p:spPr>
          <a:xfrm>
            <a:off x="6660232" y="2780928"/>
            <a:ext cx="1516762" cy="584775"/>
          </a:xfrm>
          <a:prstGeom prst="rect">
            <a:avLst/>
          </a:prstGeom>
          <a:noFill/>
        </p:spPr>
        <p:txBody>
          <a:bodyPr wrap="none" rtlCol="0">
            <a:spAutoFit/>
          </a:bodyPr>
          <a:lstStyle/>
          <a:p>
            <a:pPr algn="l"/>
            <a:r>
              <a:rPr lang="zh-CN" altLang="en-US" sz="1600" b="1" dirty="0">
                <a:solidFill>
                  <a:srgbClr val="FF0000"/>
                </a:solidFill>
              </a:rPr>
              <a:t>测试用</a:t>
            </a:r>
            <a:r>
              <a:rPr lang="en-US" altLang="zh-CN" sz="1600" b="1" dirty="0">
                <a:solidFill>
                  <a:srgbClr val="FF0000"/>
                </a:solidFill>
              </a:rPr>
              <a:t>List</a:t>
            </a:r>
            <a:r>
              <a:rPr lang="zh-CN" altLang="en-US" sz="1600" b="1" dirty="0">
                <a:solidFill>
                  <a:srgbClr val="FF0000"/>
                </a:solidFill>
              </a:rPr>
              <a:t>集合</a:t>
            </a:r>
            <a:endParaRPr lang="en-US" altLang="zh-CN" sz="1600" b="1" dirty="0">
              <a:solidFill>
                <a:srgbClr val="FF0000"/>
              </a:solidFill>
            </a:endParaRPr>
          </a:p>
          <a:p>
            <a:pPr algn="l"/>
            <a:r>
              <a:rPr lang="en-US" altLang="zh-CN" sz="1600" b="1" dirty="0">
                <a:solidFill>
                  <a:srgbClr val="FF0000"/>
                </a:solidFill>
              </a:rPr>
              <a:t>2</a:t>
            </a:r>
            <a:r>
              <a:rPr lang="zh-CN" altLang="en-US" sz="1600" b="1" dirty="0">
                <a:solidFill>
                  <a:srgbClr val="FF0000"/>
                </a:solidFill>
              </a:rPr>
              <a:t>城</a:t>
            </a:r>
            <a:r>
              <a:rPr lang="en-US" altLang="zh-CN" sz="1600" b="1" dirty="0">
                <a:solidFill>
                  <a:srgbClr val="FF0000"/>
                </a:solidFill>
              </a:rPr>
              <a:t>4</a:t>
            </a:r>
            <a:r>
              <a:rPr lang="zh-CN" altLang="en-US" sz="1600" b="1" dirty="0">
                <a:solidFill>
                  <a:srgbClr val="FF0000"/>
                </a:solidFill>
              </a:rPr>
              <a:t>人</a:t>
            </a:r>
          </a:p>
        </p:txBody>
      </p:sp>
      <p:sp>
        <p:nvSpPr>
          <p:cNvPr id="7" name="文本框 6">
            <a:extLst>
              <a:ext uri="{FF2B5EF4-FFF2-40B4-BE49-F238E27FC236}">
                <a16:creationId xmlns:a16="http://schemas.microsoft.com/office/drawing/2014/main" id="{F45EE0A0-4F3F-4ADD-B59A-48B526059F9E}"/>
              </a:ext>
            </a:extLst>
          </p:cNvPr>
          <p:cNvSpPr txBox="1"/>
          <p:nvPr/>
        </p:nvSpPr>
        <p:spPr>
          <a:xfrm>
            <a:off x="1055440" y="1994468"/>
            <a:ext cx="3334952" cy="338554"/>
          </a:xfrm>
          <a:prstGeom prst="rect">
            <a:avLst/>
          </a:prstGeom>
          <a:noFill/>
        </p:spPr>
        <p:txBody>
          <a:bodyPr wrap="none" rtlCol="0">
            <a:spAutoFit/>
          </a:bodyPr>
          <a:lstStyle/>
          <a:p>
            <a:pPr algn="l"/>
            <a:r>
              <a:rPr lang="en-US" altLang="zh-CN" sz="1600" b="1" dirty="0">
                <a:solidFill>
                  <a:srgbClr val="FF0000"/>
                </a:solidFill>
              </a:rPr>
              <a:t>++++++++++++++++++++++++++++++</a:t>
            </a:r>
            <a:endParaRPr lang="zh-CN" altLang="en-US" sz="1600" b="1" dirty="0">
              <a:solidFill>
                <a:srgbClr val="FF0000"/>
              </a:solidFill>
            </a:endParaRPr>
          </a:p>
        </p:txBody>
      </p:sp>
      <p:pic>
        <p:nvPicPr>
          <p:cNvPr id="8" name="图片 7">
            <a:extLst>
              <a:ext uri="{FF2B5EF4-FFF2-40B4-BE49-F238E27FC236}">
                <a16:creationId xmlns:a16="http://schemas.microsoft.com/office/drawing/2014/main" id="{3380EE50-0818-4DD5-8ABE-E8680917F75E}"/>
              </a:ext>
            </a:extLst>
          </p:cNvPr>
          <p:cNvPicPr>
            <a:picLocks noChangeAspect="1"/>
          </p:cNvPicPr>
          <p:nvPr/>
        </p:nvPicPr>
        <p:blipFill>
          <a:blip r:embed="rId3"/>
          <a:stretch>
            <a:fillRect/>
          </a:stretch>
        </p:blipFill>
        <p:spPr>
          <a:xfrm>
            <a:off x="162844" y="2576389"/>
            <a:ext cx="6324872" cy="2836657"/>
          </a:xfrm>
          <a:prstGeom prst="rect">
            <a:avLst/>
          </a:prstGeom>
        </p:spPr>
      </p:pic>
    </p:spTree>
    <p:extLst>
      <p:ext uri="{BB962C8B-B14F-4D97-AF65-F5344CB8AC3E}">
        <p14:creationId xmlns:p14="http://schemas.microsoft.com/office/powerpoint/2010/main" val="2570502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AD3311-4BEA-4152-A6B4-E47540E33913}"/>
              </a:ext>
            </a:extLst>
          </p:cNvPr>
          <p:cNvSpPr>
            <a:spLocks noGrp="1"/>
          </p:cNvSpPr>
          <p:nvPr>
            <p:ph idx="1"/>
          </p:nvPr>
        </p:nvSpPr>
        <p:spPr>
          <a:xfrm>
            <a:off x="457200" y="136525"/>
            <a:ext cx="8229600" cy="6188075"/>
          </a:xfrm>
        </p:spPr>
        <p:txBody>
          <a:bodyPr/>
          <a:lstStyle/>
          <a:p>
            <a:r>
              <a:rPr lang="zh-CN" altLang="en-US" dirty="0"/>
              <a:t>需求：以居民</a:t>
            </a:r>
            <a:r>
              <a:rPr lang="en-US" altLang="zh-CN" dirty="0"/>
              <a:t>ID</a:t>
            </a:r>
            <a:r>
              <a:rPr lang="zh-CN" altLang="en-US" dirty="0"/>
              <a:t>为</a:t>
            </a:r>
            <a:r>
              <a:rPr lang="en-US" altLang="zh-CN" dirty="0"/>
              <a:t>key</a:t>
            </a:r>
            <a:r>
              <a:rPr lang="zh-CN" altLang="en-US" dirty="0"/>
              <a:t>，居民本身为</a:t>
            </a:r>
            <a:r>
              <a:rPr lang="en-US" altLang="zh-CN" dirty="0"/>
              <a:t>value</a:t>
            </a:r>
            <a:endParaRPr lang="zh-CN" altLang="en-US" dirty="0"/>
          </a:p>
          <a:p>
            <a:endParaRPr lang="zh-CN" altLang="en-US" dirty="0"/>
          </a:p>
        </p:txBody>
      </p:sp>
      <p:sp>
        <p:nvSpPr>
          <p:cNvPr id="4" name="灯片编号占位符 3">
            <a:extLst>
              <a:ext uri="{FF2B5EF4-FFF2-40B4-BE49-F238E27FC236}">
                <a16:creationId xmlns:a16="http://schemas.microsoft.com/office/drawing/2014/main" id="{DAB7A66A-A248-4F75-B586-142D74A7C18C}"/>
              </a:ext>
            </a:extLst>
          </p:cNvPr>
          <p:cNvSpPr>
            <a:spLocks noGrp="1"/>
          </p:cNvSpPr>
          <p:nvPr>
            <p:ph type="sldNum" sz="quarter" idx="12"/>
          </p:nvPr>
        </p:nvSpPr>
        <p:spPr/>
        <p:txBody>
          <a:bodyPr/>
          <a:lstStyle/>
          <a:p>
            <a:fld id="{0C913308-F349-4B6D-A68A-DD1791B4A57B}" type="slidenum">
              <a:rPr lang="zh-CN" altLang="en-US" smtClean="0"/>
              <a:pPr/>
              <a:t>6</a:t>
            </a:fld>
            <a:endParaRPr lang="zh-CN" altLang="en-US" dirty="0"/>
          </a:p>
        </p:txBody>
      </p:sp>
      <p:pic>
        <p:nvPicPr>
          <p:cNvPr id="5" name="图片 4">
            <a:extLst>
              <a:ext uri="{FF2B5EF4-FFF2-40B4-BE49-F238E27FC236}">
                <a16:creationId xmlns:a16="http://schemas.microsoft.com/office/drawing/2014/main" id="{A2116B2A-18B9-4864-B702-A71768136ABE}"/>
              </a:ext>
            </a:extLst>
          </p:cNvPr>
          <p:cNvPicPr>
            <a:picLocks noChangeAspect="1"/>
          </p:cNvPicPr>
          <p:nvPr/>
        </p:nvPicPr>
        <p:blipFill>
          <a:blip r:embed="rId2"/>
          <a:stretch>
            <a:fillRect/>
          </a:stretch>
        </p:blipFill>
        <p:spPr>
          <a:xfrm>
            <a:off x="524535" y="1186080"/>
            <a:ext cx="4800228" cy="2123178"/>
          </a:xfrm>
          <a:prstGeom prst="rect">
            <a:avLst/>
          </a:prstGeom>
        </p:spPr>
      </p:pic>
      <p:sp>
        <p:nvSpPr>
          <p:cNvPr id="6" name="文本框 5">
            <a:extLst>
              <a:ext uri="{FF2B5EF4-FFF2-40B4-BE49-F238E27FC236}">
                <a16:creationId xmlns:a16="http://schemas.microsoft.com/office/drawing/2014/main" id="{D9ED5613-5304-4FA3-BDB5-950331B41000}"/>
              </a:ext>
            </a:extLst>
          </p:cNvPr>
          <p:cNvSpPr txBox="1"/>
          <p:nvPr/>
        </p:nvSpPr>
        <p:spPr>
          <a:xfrm>
            <a:off x="852321" y="601305"/>
            <a:ext cx="2012089" cy="584775"/>
          </a:xfrm>
          <a:prstGeom prst="rect">
            <a:avLst/>
          </a:prstGeom>
          <a:noFill/>
        </p:spPr>
        <p:txBody>
          <a:bodyPr wrap="none" rtlCol="0">
            <a:spAutoFit/>
          </a:bodyPr>
          <a:lstStyle/>
          <a:p>
            <a:pPr algn="l"/>
            <a:r>
              <a:rPr lang="zh-CN" altLang="en-US" sz="1600" b="1" dirty="0">
                <a:solidFill>
                  <a:srgbClr val="FF0000"/>
                </a:solidFill>
              </a:rPr>
              <a:t>声明</a:t>
            </a:r>
            <a:r>
              <a:rPr lang="en-US" altLang="zh-CN" sz="1600" b="1" dirty="0">
                <a:solidFill>
                  <a:srgbClr val="FF0000"/>
                </a:solidFill>
              </a:rPr>
              <a:t>Map</a:t>
            </a:r>
            <a:r>
              <a:rPr lang="zh-CN" altLang="en-US" sz="1600" b="1" dirty="0">
                <a:solidFill>
                  <a:srgbClr val="FF0000"/>
                </a:solidFill>
              </a:rPr>
              <a:t>类型变量的</a:t>
            </a:r>
            <a:endParaRPr lang="en-US" altLang="zh-CN" sz="1600" b="1" dirty="0">
              <a:solidFill>
                <a:srgbClr val="FF0000"/>
              </a:solidFill>
            </a:endParaRPr>
          </a:p>
          <a:p>
            <a:pPr algn="l"/>
            <a:r>
              <a:rPr lang="en-US" altLang="zh-CN" sz="1600" b="1" dirty="0">
                <a:solidFill>
                  <a:srgbClr val="FF0000"/>
                </a:solidFill>
              </a:rPr>
              <a:t>Key</a:t>
            </a:r>
            <a:r>
              <a:rPr lang="zh-CN" altLang="en-US" sz="1600" b="1" dirty="0">
                <a:solidFill>
                  <a:srgbClr val="FF0000"/>
                </a:solidFill>
              </a:rPr>
              <a:t>类型；</a:t>
            </a:r>
            <a:r>
              <a:rPr lang="en-US" altLang="zh-CN" sz="1600" b="1" dirty="0">
                <a:solidFill>
                  <a:srgbClr val="FF0000"/>
                </a:solidFill>
              </a:rPr>
              <a:t>value</a:t>
            </a:r>
            <a:r>
              <a:rPr lang="zh-CN" altLang="en-US" sz="1600" b="1" dirty="0">
                <a:solidFill>
                  <a:srgbClr val="FF0000"/>
                </a:solidFill>
              </a:rPr>
              <a:t>类型</a:t>
            </a:r>
          </a:p>
        </p:txBody>
      </p:sp>
      <p:sp>
        <p:nvSpPr>
          <p:cNvPr id="7" name="文本框 6">
            <a:extLst>
              <a:ext uri="{FF2B5EF4-FFF2-40B4-BE49-F238E27FC236}">
                <a16:creationId xmlns:a16="http://schemas.microsoft.com/office/drawing/2014/main" id="{15DFBA23-F249-4F6D-9A73-94F8B273CD36}"/>
              </a:ext>
            </a:extLst>
          </p:cNvPr>
          <p:cNvSpPr txBox="1"/>
          <p:nvPr/>
        </p:nvSpPr>
        <p:spPr>
          <a:xfrm>
            <a:off x="4957993" y="1526994"/>
            <a:ext cx="2079608" cy="1077218"/>
          </a:xfrm>
          <a:prstGeom prst="rect">
            <a:avLst/>
          </a:prstGeom>
          <a:noFill/>
        </p:spPr>
        <p:txBody>
          <a:bodyPr wrap="none" rtlCol="0">
            <a:spAutoFit/>
          </a:bodyPr>
          <a:lstStyle/>
          <a:p>
            <a:pPr algn="l"/>
            <a:r>
              <a:rPr lang="zh-CN" altLang="en-US" sz="1600" b="1" dirty="0">
                <a:solidFill>
                  <a:srgbClr val="FF0000"/>
                </a:solidFill>
              </a:rPr>
              <a:t>循环集合</a:t>
            </a:r>
            <a:endParaRPr lang="en-US" altLang="zh-CN" sz="1600" b="1" dirty="0">
              <a:solidFill>
                <a:srgbClr val="FF0000"/>
              </a:solidFill>
            </a:endParaRPr>
          </a:p>
          <a:p>
            <a:pPr algn="l"/>
            <a:r>
              <a:rPr lang="zh-CN" altLang="en-US" sz="1600" b="1" dirty="0">
                <a:solidFill>
                  <a:srgbClr val="FF0000"/>
                </a:solidFill>
              </a:rPr>
              <a:t>取出元素对象</a:t>
            </a:r>
            <a:endParaRPr lang="en-US" altLang="zh-CN" sz="1600" b="1" dirty="0">
              <a:solidFill>
                <a:srgbClr val="FF0000"/>
              </a:solidFill>
            </a:endParaRPr>
          </a:p>
          <a:p>
            <a:pPr algn="l"/>
            <a:r>
              <a:rPr lang="zh-CN" altLang="en-US" sz="1600" b="1" dirty="0">
                <a:solidFill>
                  <a:srgbClr val="FF0000"/>
                </a:solidFill>
              </a:rPr>
              <a:t>取出对象</a:t>
            </a:r>
            <a:r>
              <a:rPr lang="en-US" altLang="zh-CN" sz="1600" b="1" dirty="0">
                <a:solidFill>
                  <a:srgbClr val="FF0000"/>
                </a:solidFill>
              </a:rPr>
              <a:t>ID</a:t>
            </a:r>
            <a:r>
              <a:rPr lang="zh-CN" altLang="en-US" sz="1600" b="1" dirty="0">
                <a:solidFill>
                  <a:srgbClr val="FF0000"/>
                </a:solidFill>
              </a:rPr>
              <a:t>属性</a:t>
            </a:r>
            <a:endParaRPr lang="en-US" altLang="zh-CN" sz="1600" b="1" dirty="0">
              <a:solidFill>
                <a:srgbClr val="FF0000"/>
              </a:solidFill>
            </a:endParaRPr>
          </a:p>
          <a:p>
            <a:pPr algn="l"/>
            <a:r>
              <a:rPr lang="zh-CN" altLang="en-US" sz="1600" b="1" dirty="0">
                <a:solidFill>
                  <a:srgbClr val="FF0000"/>
                </a:solidFill>
              </a:rPr>
              <a:t>将元素自己置位</a:t>
            </a:r>
            <a:r>
              <a:rPr lang="en-US" altLang="zh-CN" sz="1600" b="1" dirty="0">
                <a:solidFill>
                  <a:srgbClr val="FF0000"/>
                </a:solidFill>
              </a:rPr>
              <a:t>value</a:t>
            </a:r>
            <a:endParaRPr lang="zh-CN" altLang="en-US" sz="1600" b="1" dirty="0">
              <a:solidFill>
                <a:srgbClr val="FF0000"/>
              </a:solidFill>
            </a:endParaRPr>
          </a:p>
        </p:txBody>
      </p:sp>
      <p:sp>
        <p:nvSpPr>
          <p:cNvPr id="8" name="文本框 7">
            <a:extLst>
              <a:ext uri="{FF2B5EF4-FFF2-40B4-BE49-F238E27FC236}">
                <a16:creationId xmlns:a16="http://schemas.microsoft.com/office/drawing/2014/main" id="{6AAE7E1D-AC6C-4243-AF4F-3BED8904BE6A}"/>
              </a:ext>
            </a:extLst>
          </p:cNvPr>
          <p:cNvSpPr txBox="1"/>
          <p:nvPr/>
        </p:nvSpPr>
        <p:spPr>
          <a:xfrm>
            <a:off x="4957993" y="2724483"/>
            <a:ext cx="1959832" cy="584775"/>
          </a:xfrm>
          <a:prstGeom prst="rect">
            <a:avLst/>
          </a:prstGeom>
          <a:noFill/>
        </p:spPr>
        <p:txBody>
          <a:bodyPr wrap="none" rtlCol="0">
            <a:spAutoFit/>
          </a:bodyPr>
          <a:lstStyle/>
          <a:p>
            <a:pPr algn="l"/>
            <a:r>
              <a:rPr lang="zh-CN" altLang="en-US" sz="1600" b="1" dirty="0">
                <a:solidFill>
                  <a:srgbClr val="FF0000"/>
                </a:solidFill>
              </a:rPr>
              <a:t>从</a:t>
            </a:r>
            <a:r>
              <a:rPr lang="en-US" altLang="zh-CN" sz="1600" b="1" dirty="0">
                <a:solidFill>
                  <a:srgbClr val="FF0000"/>
                </a:solidFill>
              </a:rPr>
              <a:t>Map</a:t>
            </a:r>
            <a:r>
              <a:rPr lang="zh-CN" altLang="en-US" sz="1600" b="1" dirty="0">
                <a:solidFill>
                  <a:srgbClr val="FF0000"/>
                </a:solidFill>
              </a:rPr>
              <a:t>中取出</a:t>
            </a:r>
            <a:endParaRPr lang="en-US" altLang="zh-CN" sz="1600" b="1" dirty="0">
              <a:solidFill>
                <a:srgbClr val="FF0000"/>
              </a:solidFill>
            </a:endParaRPr>
          </a:p>
          <a:p>
            <a:pPr algn="l"/>
            <a:r>
              <a:rPr lang="zh-CN" altLang="en-US" sz="1600" b="1" dirty="0">
                <a:solidFill>
                  <a:srgbClr val="FF0000"/>
                </a:solidFill>
              </a:rPr>
              <a:t>指定</a:t>
            </a:r>
            <a:r>
              <a:rPr lang="en-US" altLang="zh-CN" sz="1600" b="1" dirty="0">
                <a:solidFill>
                  <a:srgbClr val="FF0000"/>
                </a:solidFill>
              </a:rPr>
              <a:t>key</a:t>
            </a:r>
            <a:r>
              <a:rPr lang="zh-CN" altLang="en-US" sz="1600" b="1" dirty="0">
                <a:solidFill>
                  <a:srgbClr val="FF0000"/>
                </a:solidFill>
              </a:rPr>
              <a:t>对应的</a:t>
            </a:r>
            <a:r>
              <a:rPr lang="en-US" altLang="zh-CN" sz="1600" b="1" dirty="0">
                <a:solidFill>
                  <a:srgbClr val="FF0000"/>
                </a:solidFill>
              </a:rPr>
              <a:t>value</a:t>
            </a:r>
            <a:endParaRPr lang="zh-CN" altLang="en-US" sz="1600" b="1" dirty="0">
              <a:solidFill>
                <a:srgbClr val="FF0000"/>
              </a:solidFill>
            </a:endParaRPr>
          </a:p>
        </p:txBody>
      </p:sp>
      <p:pic>
        <p:nvPicPr>
          <p:cNvPr id="9" name="图片 8">
            <a:extLst>
              <a:ext uri="{FF2B5EF4-FFF2-40B4-BE49-F238E27FC236}">
                <a16:creationId xmlns:a16="http://schemas.microsoft.com/office/drawing/2014/main" id="{5AF82E33-B921-4FB7-A814-01D94E0AFDE9}"/>
              </a:ext>
            </a:extLst>
          </p:cNvPr>
          <p:cNvPicPr>
            <a:picLocks noChangeAspect="1"/>
          </p:cNvPicPr>
          <p:nvPr/>
        </p:nvPicPr>
        <p:blipFill>
          <a:blip r:embed="rId3"/>
          <a:stretch>
            <a:fillRect/>
          </a:stretch>
        </p:blipFill>
        <p:spPr>
          <a:xfrm>
            <a:off x="7868424" y="1887034"/>
            <a:ext cx="857250" cy="628650"/>
          </a:xfrm>
          <a:prstGeom prst="rect">
            <a:avLst/>
          </a:prstGeom>
        </p:spPr>
      </p:pic>
      <p:pic>
        <p:nvPicPr>
          <p:cNvPr id="10" name="Picture 4">
            <a:extLst>
              <a:ext uri="{FF2B5EF4-FFF2-40B4-BE49-F238E27FC236}">
                <a16:creationId xmlns:a16="http://schemas.microsoft.com/office/drawing/2014/main" id="{02B2F379-0379-4227-90A9-FBE362E324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4420798"/>
            <a:ext cx="4248150"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4">
            <a:extLst>
              <a:ext uri="{FF2B5EF4-FFF2-40B4-BE49-F238E27FC236}">
                <a16:creationId xmlns:a16="http://schemas.microsoft.com/office/drawing/2014/main" id="{D29D628C-E8C8-4E76-A3B1-F52B03EBE65F}"/>
              </a:ext>
            </a:extLst>
          </p:cNvPr>
          <p:cNvSpPr txBox="1"/>
          <p:nvPr/>
        </p:nvSpPr>
        <p:spPr>
          <a:xfrm>
            <a:off x="5937909" y="3723968"/>
            <a:ext cx="2175917" cy="584775"/>
          </a:xfrm>
          <a:prstGeom prst="rect">
            <a:avLst/>
          </a:prstGeom>
          <a:noFill/>
        </p:spPr>
        <p:txBody>
          <a:bodyPr wrap="none" rtlCol="0">
            <a:spAutoFit/>
          </a:bodyPr>
          <a:lstStyle/>
          <a:p>
            <a:r>
              <a:rPr lang="zh-CN" altLang="en-US" sz="1600" b="1" dirty="0">
                <a:solidFill>
                  <a:srgbClr val="FF0000"/>
                </a:solidFill>
              </a:rPr>
              <a:t>如果指定的</a:t>
            </a:r>
            <a:r>
              <a:rPr lang="en-US" altLang="zh-CN" sz="1600" b="1" dirty="0">
                <a:solidFill>
                  <a:srgbClr val="FF0000"/>
                </a:solidFill>
              </a:rPr>
              <a:t>key</a:t>
            </a:r>
            <a:r>
              <a:rPr lang="zh-CN" altLang="en-US" sz="1600" b="1" dirty="0">
                <a:solidFill>
                  <a:srgbClr val="FF0000"/>
                </a:solidFill>
              </a:rPr>
              <a:t>不存在</a:t>
            </a:r>
            <a:endParaRPr lang="en-US" altLang="zh-CN" sz="1600" b="1" dirty="0">
              <a:solidFill>
                <a:srgbClr val="FF0000"/>
              </a:solidFill>
            </a:endParaRPr>
          </a:p>
          <a:p>
            <a:r>
              <a:rPr lang="zh-CN" altLang="en-US" sz="1600" b="1" dirty="0">
                <a:solidFill>
                  <a:srgbClr val="FF0000"/>
                </a:solidFill>
              </a:rPr>
              <a:t>则返回空引用</a:t>
            </a:r>
            <a:r>
              <a:rPr lang="en-US" altLang="zh-CN" sz="1600" b="1" dirty="0">
                <a:solidFill>
                  <a:srgbClr val="FF0000"/>
                </a:solidFill>
              </a:rPr>
              <a:t>null</a:t>
            </a:r>
            <a:endParaRPr lang="zh-CN" altLang="en-US" sz="1600" b="1" dirty="0">
              <a:solidFill>
                <a:srgbClr val="FF0000"/>
              </a:solidFill>
            </a:endParaRPr>
          </a:p>
        </p:txBody>
      </p:sp>
      <p:pic>
        <p:nvPicPr>
          <p:cNvPr id="12" name="Picture 3">
            <a:extLst>
              <a:ext uri="{FF2B5EF4-FFF2-40B4-BE49-F238E27FC236}">
                <a16:creationId xmlns:a16="http://schemas.microsoft.com/office/drawing/2014/main" id="{901FC3C0-0515-4128-8386-71166A69AF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3651995"/>
            <a:ext cx="3562170" cy="764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文本框 12">
            <a:extLst>
              <a:ext uri="{FF2B5EF4-FFF2-40B4-BE49-F238E27FC236}">
                <a16:creationId xmlns:a16="http://schemas.microsoft.com/office/drawing/2014/main" id="{8A39EA81-7260-4AEA-8A7C-383F851734CF}"/>
              </a:ext>
            </a:extLst>
          </p:cNvPr>
          <p:cNvSpPr txBox="1"/>
          <p:nvPr/>
        </p:nvSpPr>
        <p:spPr>
          <a:xfrm>
            <a:off x="2662845" y="3259723"/>
            <a:ext cx="3334952" cy="338554"/>
          </a:xfrm>
          <a:prstGeom prst="rect">
            <a:avLst/>
          </a:prstGeom>
          <a:noFill/>
        </p:spPr>
        <p:txBody>
          <a:bodyPr wrap="none" rtlCol="0">
            <a:spAutoFit/>
          </a:bodyPr>
          <a:lstStyle/>
          <a:p>
            <a:pPr algn="l"/>
            <a:r>
              <a:rPr lang="en-US" altLang="zh-CN" sz="1600" b="1" dirty="0">
                <a:solidFill>
                  <a:srgbClr val="FF0000"/>
                </a:solidFill>
              </a:rPr>
              <a:t>++++++++++++++++++++++++++++++</a:t>
            </a:r>
            <a:endParaRPr lang="zh-CN" altLang="en-US" sz="1600" b="1" dirty="0">
              <a:solidFill>
                <a:srgbClr val="FF0000"/>
              </a:solidFill>
            </a:endParaRPr>
          </a:p>
        </p:txBody>
      </p:sp>
    </p:spTree>
    <p:extLst>
      <p:ext uri="{BB962C8B-B14F-4D97-AF65-F5344CB8AC3E}">
        <p14:creationId xmlns:p14="http://schemas.microsoft.com/office/powerpoint/2010/main" val="249781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1"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AD3311-4BEA-4152-A6B4-E47540E33913}"/>
              </a:ext>
            </a:extLst>
          </p:cNvPr>
          <p:cNvSpPr>
            <a:spLocks noGrp="1"/>
          </p:cNvSpPr>
          <p:nvPr>
            <p:ph idx="1"/>
          </p:nvPr>
        </p:nvSpPr>
        <p:spPr>
          <a:xfrm>
            <a:off x="457200" y="136525"/>
            <a:ext cx="8229600" cy="6188075"/>
          </a:xfrm>
        </p:spPr>
        <p:txBody>
          <a:bodyPr/>
          <a:lstStyle/>
          <a:p>
            <a:r>
              <a:rPr lang="zh-CN" altLang="en-US" dirty="0"/>
              <a:t>需求：以城市名为</a:t>
            </a:r>
            <a:r>
              <a:rPr lang="en-US" altLang="zh-CN" dirty="0"/>
              <a:t>key</a:t>
            </a:r>
            <a:r>
              <a:rPr lang="zh-CN" altLang="en-US" dirty="0"/>
              <a:t>，以对应的居民为</a:t>
            </a:r>
            <a:r>
              <a:rPr lang="en-US" altLang="zh-CN" dirty="0"/>
              <a:t>value</a:t>
            </a:r>
            <a:r>
              <a:rPr lang="zh-CN" altLang="en-US" dirty="0"/>
              <a:t>，分组置于</a:t>
            </a:r>
            <a:r>
              <a:rPr lang="en-US" altLang="zh-CN" dirty="0"/>
              <a:t>Map</a:t>
            </a:r>
          </a:p>
          <a:p>
            <a:endParaRPr lang="zh-CN" altLang="en-US" dirty="0"/>
          </a:p>
        </p:txBody>
      </p:sp>
      <p:sp>
        <p:nvSpPr>
          <p:cNvPr id="4" name="灯片编号占位符 3">
            <a:extLst>
              <a:ext uri="{FF2B5EF4-FFF2-40B4-BE49-F238E27FC236}">
                <a16:creationId xmlns:a16="http://schemas.microsoft.com/office/drawing/2014/main" id="{DAB7A66A-A248-4F75-B586-142D74A7C18C}"/>
              </a:ext>
            </a:extLst>
          </p:cNvPr>
          <p:cNvSpPr>
            <a:spLocks noGrp="1"/>
          </p:cNvSpPr>
          <p:nvPr>
            <p:ph type="sldNum" sz="quarter" idx="12"/>
          </p:nvPr>
        </p:nvSpPr>
        <p:spPr/>
        <p:txBody>
          <a:bodyPr/>
          <a:lstStyle/>
          <a:p>
            <a:fld id="{0C913308-F349-4B6D-A68A-DD1791B4A57B}" type="slidenum">
              <a:rPr lang="zh-CN" altLang="en-US" smtClean="0"/>
              <a:pPr/>
              <a:t>7</a:t>
            </a:fld>
            <a:endParaRPr lang="zh-CN" altLang="en-US" dirty="0"/>
          </a:p>
        </p:txBody>
      </p:sp>
      <p:pic>
        <p:nvPicPr>
          <p:cNvPr id="5" name="图片 4">
            <a:extLst>
              <a:ext uri="{FF2B5EF4-FFF2-40B4-BE49-F238E27FC236}">
                <a16:creationId xmlns:a16="http://schemas.microsoft.com/office/drawing/2014/main" id="{7718302E-4A68-4A40-A98B-E95DA6CCD610}"/>
              </a:ext>
            </a:extLst>
          </p:cNvPr>
          <p:cNvPicPr>
            <a:picLocks noChangeAspect="1"/>
          </p:cNvPicPr>
          <p:nvPr/>
        </p:nvPicPr>
        <p:blipFill>
          <a:blip r:embed="rId2"/>
          <a:stretch>
            <a:fillRect/>
          </a:stretch>
        </p:blipFill>
        <p:spPr>
          <a:xfrm>
            <a:off x="2915816" y="836712"/>
            <a:ext cx="3901827" cy="1852296"/>
          </a:xfrm>
          <a:prstGeom prst="rect">
            <a:avLst/>
          </a:prstGeom>
        </p:spPr>
      </p:pic>
      <p:pic>
        <p:nvPicPr>
          <p:cNvPr id="6" name="图片 5">
            <a:extLst>
              <a:ext uri="{FF2B5EF4-FFF2-40B4-BE49-F238E27FC236}">
                <a16:creationId xmlns:a16="http://schemas.microsoft.com/office/drawing/2014/main" id="{3AD08197-FFC2-4080-8503-8FD586C32936}"/>
              </a:ext>
            </a:extLst>
          </p:cNvPr>
          <p:cNvPicPr>
            <a:picLocks noChangeAspect="1"/>
          </p:cNvPicPr>
          <p:nvPr/>
        </p:nvPicPr>
        <p:blipFill>
          <a:blip r:embed="rId3"/>
          <a:stretch>
            <a:fillRect/>
          </a:stretch>
        </p:blipFill>
        <p:spPr>
          <a:xfrm>
            <a:off x="197323" y="3346455"/>
            <a:ext cx="5436986" cy="1937605"/>
          </a:xfrm>
          <a:prstGeom prst="rect">
            <a:avLst/>
          </a:prstGeom>
        </p:spPr>
      </p:pic>
      <p:sp>
        <p:nvSpPr>
          <p:cNvPr id="7" name="文本框 6">
            <a:extLst>
              <a:ext uri="{FF2B5EF4-FFF2-40B4-BE49-F238E27FC236}">
                <a16:creationId xmlns:a16="http://schemas.microsoft.com/office/drawing/2014/main" id="{D8E673ED-CBB2-4384-A256-98942CE3EEDC}"/>
              </a:ext>
            </a:extLst>
          </p:cNvPr>
          <p:cNvSpPr txBox="1"/>
          <p:nvPr/>
        </p:nvSpPr>
        <p:spPr>
          <a:xfrm>
            <a:off x="4355976" y="4098957"/>
            <a:ext cx="1806905" cy="584775"/>
          </a:xfrm>
          <a:prstGeom prst="rect">
            <a:avLst/>
          </a:prstGeom>
          <a:noFill/>
        </p:spPr>
        <p:txBody>
          <a:bodyPr wrap="none" rtlCol="0">
            <a:spAutoFit/>
          </a:bodyPr>
          <a:lstStyle/>
          <a:p>
            <a:pPr algn="l"/>
            <a:r>
              <a:rPr lang="zh-CN" altLang="en-US" sz="1600" b="1" dirty="0">
                <a:solidFill>
                  <a:srgbClr val="FF0000"/>
                </a:solidFill>
              </a:rPr>
              <a:t>从</a:t>
            </a:r>
            <a:r>
              <a:rPr lang="en-US" altLang="zh-CN" sz="1600" b="1" dirty="0">
                <a:solidFill>
                  <a:srgbClr val="FF0000"/>
                </a:solidFill>
              </a:rPr>
              <a:t>Map</a:t>
            </a:r>
            <a:r>
              <a:rPr lang="zh-CN" altLang="en-US" sz="1600" b="1" dirty="0">
                <a:solidFill>
                  <a:srgbClr val="FF0000"/>
                </a:solidFill>
              </a:rPr>
              <a:t>分组中取出</a:t>
            </a:r>
            <a:endParaRPr lang="en-US" altLang="zh-CN" sz="1600" b="1" dirty="0">
              <a:solidFill>
                <a:srgbClr val="FF0000"/>
              </a:solidFill>
            </a:endParaRPr>
          </a:p>
          <a:p>
            <a:pPr algn="l"/>
            <a:r>
              <a:rPr lang="zh-CN" altLang="en-US" sz="1600" b="1" dirty="0">
                <a:solidFill>
                  <a:srgbClr val="FF0000"/>
                </a:solidFill>
              </a:rPr>
              <a:t>指定居民</a:t>
            </a:r>
          </a:p>
        </p:txBody>
      </p:sp>
      <p:sp>
        <p:nvSpPr>
          <p:cNvPr id="8" name="文本框 7">
            <a:extLst>
              <a:ext uri="{FF2B5EF4-FFF2-40B4-BE49-F238E27FC236}">
                <a16:creationId xmlns:a16="http://schemas.microsoft.com/office/drawing/2014/main" id="{AA7BAEBE-721B-4E7C-9F4B-F15B62066172}"/>
              </a:ext>
            </a:extLst>
          </p:cNvPr>
          <p:cNvSpPr txBox="1"/>
          <p:nvPr/>
        </p:nvSpPr>
        <p:spPr>
          <a:xfrm>
            <a:off x="3272349" y="2704311"/>
            <a:ext cx="2599301" cy="338554"/>
          </a:xfrm>
          <a:prstGeom prst="rect">
            <a:avLst/>
          </a:prstGeom>
          <a:noFill/>
        </p:spPr>
        <p:txBody>
          <a:bodyPr wrap="none" rtlCol="0">
            <a:spAutoFit/>
          </a:bodyPr>
          <a:lstStyle/>
          <a:p>
            <a:pPr algn="l"/>
            <a:r>
              <a:rPr lang="en-US" altLang="zh-CN" sz="1600" b="1" dirty="0">
                <a:solidFill>
                  <a:srgbClr val="FF0000"/>
                </a:solidFill>
              </a:rPr>
              <a:t>+++++++++++++++++++++++</a:t>
            </a:r>
            <a:endParaRPr lang="zh-CN" altLang="en-US" sz="1600" b="1" dirty="0">
              <a:solidFill>
                <a:srgbClr val="FF0000"/>
              </a:solidFill>
            </a:endParaRPr>
          </a:p>
        </p:txBody>
      </p:sp>
      <p:sp>
        <p:nvSpPr>
          <p:cNvPr id="9" name="文本框 8">
            <a:extLst>
              <a:ext uri="{FF2B5EF4-FFF2-40B4-BE49-F238E27FC236}">
                <a16:creationId xmlns:a16="http://schemas.microsoft.com/office/drawing/2014/main" id="{202E287E-C1E4-456F-A22F-301507EF3C62}"/>
              </a:ext>
            </a:extLst>
          </p:cNvPr>
          <p:cNvSpPr txBox="1"/>
          <p:nvPr/>
        </p:nvSpPr>
        <p:spPr>
          <a:xfrm>
            <a:off x="971600" y="2855700"/>
            <a:ext cx="1874424" cy="584775"/>
          </a:xfrm>
          <a:prstGeom prst="rect">
            <a:avLst/>
          </a:prstGeom>
          <a:noFill/>
        </p:spPr>
        <p:txBody>
          <a:bodyPr wrap="none" rtlCol="0">
            <a:spAutoFit/>
          </a:bodyPr>
          <a:lstStyle/>
          <a:p>
            <a:pPr algn="l"/>
            <a:r>
              <a:rPr lang="zh-CN" altLang="en-US" sz="1600" b="1" dirty="0">
                <a:solidFill>
                  <a:srgbClr val="FF0000"/>
                </a:solidFill>
              </a:rPr>
              <a:t>以城市名称为</a:t>
            </a:r>
            <a:r>
              <a:rPr lang="en-US" altLang="zh-CN" sz="1600" b="1" dirty="0">
                <a:solidFill>
                  <a:srgbClr val="FF0000"/>
                </a:solidFill>
              </a:rPr>
              <a:t>key</a:t>
            </a:r>
          </a:p>
          <a:p>
            <a:pPr algn="l"/>
            <a:r>
              <a:rPr lang="zh-CN" altLang="en-US" sz="1600" b="1" dirty="0">
                <a:solidFill>
                  <a:srgbClr val="FF0000"/>
                </a:solidFill>
              </a:rPr>
              <a:t>以居民集合为</a:t>
            </a:r>
            <a:r>
              <a:rPr lang="en-US" altLang="zh-CN" sz="1600" b="1" dirty="0">
                <a:solidFill>
                  <a:srgbClr val="FF0000"/>
                </a:solidFill>
              </a:rPr>
              <a:t>value</a:t>
            </a:r>
            <a:endParaRPr lang="zh-CN" altLang="en-US" sz="1600" b="1" dirty="0">
              <a:solidFill>
                <a:srgbClr val="FF0000"/>
              </a:solidFill>
            </a:endParaRPr>
          </a:p>
        </p:txBody>
      </p:sp>
      <p:pic>
        <p:nvPicPr>
          <p:cNvPr id="10" name="图片 9">
            <a:extLst>
              <a:ext uri="{FF2B5EF4-FFF2-40B4-BE49-F238E27FC236}">
                <a16:creationId xmlns:a16="http://schemas.microsoft.com/office/drawing/2014/main" id="{E15910FD-F53C-4503-B832-415BD5D71059}"/>
              </a:ext>
            </a:extLst>
          </p:cNvPr>
          <p:cNvPicPr>
            <a:picLocks noChangeAspect="1"/>
          </p:cNvPicPr>
          <p:nvPr/>
        </p:nvPicPr>
        <p:blipFill>
          <a:blip r:embed="rId4"/>
          <a:stretch>
            <a:fillRect/>
          </a:stretch>
        </p:blipFill>
        <p:spPr>
          <a:xfrm>
            <a:off x="7529512" y="3573016"/>
            <a:ext cx="790575" cy="981075"/>
          </a:xfrm>
          <a:prstGeom prst="rect">
            <a:avLst/>
          </a:prstGeom>
        </p:spPr>
      </p:pic>
    </p:spTree>
    <p:extLst>
      <p:ext uri="{BB962C8B-B14F-4D97-AF65-F5344CB8AC3E}">
        <p14:creationId xmlns:p14="http://schemas.microsoft.com/office/powerpoint/2010/main" val="398440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AD3311-4BEA-4152-A6B4-E47540E33913}"/>
              </a:ext>
            </a:extLst>
          </p:cNvPr>
          <p:cNvSpPr>
            <a:spLocks noGrp="1"/>
          </p:cNvSpPr>
          <p:nvPr>
            <p:ph idx="1"/>
          </p:nvPr>
        </p:nvSpPr>
        <p:spPr>
          <a:xfrm>
            <a:off x="457200" y="188640"/>
            <a:ext cx="8229600" cy="6135960"/>
          </a:xfrm>
        </p:spPr>
        <p:txBody>
          <a:bodyPr/>
          <a:lstStyle/>
          <a:p>
            <a:r>
              <a:rPr lang="zh-CN" altLang="en-US" dirty="0"/>
              <a:t>需求：遍历</a:t>
            </a:r>
            <a:r>
              <a:rPr lang="en-US" altLang="zh-CN" dirty="0"/>
              <a:t>User List</a:t>
            </a:r>
            <a:r>
              <a:rPr lang="zh-CN" altLang="en-US" dirty="0"/>
              <a:t>集合，以城市名称为</a:t>
            </a:r>
            <a:r>
              <a:rPr lang="en-US" altLang="zh-CN" dirty="0"/>
              <a:t>key</a:t>
            </a:r>
            <a:r>
              <a:rPr lang="zh-CN" altLang="en-US" dirty="0"/>
              <a:t>，对应的居民集合为</a:t>
            </a:r>
            <a:r>
              <a:rPr lang="en-US" altLang="zh-CN" dirty="0"/>
              <a:t>value</a:t>
            </a:r>
            <a:r>
              <a:rPr lang="zh-CN" altLang="en-US" dirty="0"/>
              <a:t>自动分组。即，遍历的同时基于不确定的城市名称，创建对应集合，再分组</a:t>
            </a:r>
            <a:endParaRPr lang="en-US" altLang="zh-CN" dirty="0"/>
          </a:p>
          <a:p>
            <a:endParaRPr lang="zh-CN" altLang="en-US" dirty="0"/>
          </a:p>
        </p:txBody>
      </p:sp>
      <p:sp>
        <p:nvSpPr>
          <p:cNvPr id="4" name="灯片编号占位符 3">
            <a:extLst>
              <a:ext uri="{FF2B5EF4-FFF2-40B4-BE49-F238E27FC236}">
                <a16:creationId xmlns:a16="http://schemas.microsoft.com/office/drawing/2014/main" id="{DAB7A66A-A248-4F75-B586-142D74A7C18C}"/>
              </a:ext>
            </a:extLst>
          </p:cNvPr>
          <p:cNvSpPr>
            <a:spLocks noGrp="1"/>
          </p:cNvSpPr>
          <p:nvPr>
            <p:ph type="sldNum" sz="quarter" idx="12"/>
          </p:nvPr>
        </p:nvSpPr>
        <p:spPr/>
        <p:txBody>
          <a:bodyPr/>
          <a:lstStyle/>
          <a:p>
            <a:fld id="{0C913308-F349-4B6D-A68A-DD1791B4A57B}" type="slidenum">
              <a:rPr lang="zh-CN" altLang="en-US" smtClean="0"/>
              <a:pPr/>
              <a:t>8</a:t>
            </a:fld>
            <a:endParaRPr lang="zh-CN" altLang="en-US" dirty="0"/>
          </a:p>
        </p:txBody>
      </p:sp>
    </p:spTree>
    <p:extLst>
      <p:ext uri="{BB962C8B-B14F-4D97-AF65-F5344CB8AC3E}">
        <p14:creationId xmlns:p14="http://schemas.microsoft.com/office/powerpoint/2010/main" val="38438868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cture">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ln w="25400">
          <a:solidFill>
            <a:srgbClr val="FF0000"/>
          </a:solidFill>
          <a:headEnd type="arrow"/>
          <a:tailEnd type="arrow"/>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2540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600" b="1" dirty="0" smtClean="0">
            <a:solidFill>
              <a:srgbClr val="FF0000"/>
            </a:solidFill>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5602</TotalTime>
  <Words>1728</Words>
  <Application>Microsoft Office PowerPoint</Application>
  <PresentationFormat>全屏显示(4:3)</PresentationFormat>
  <Paragraphs>200</Paragraphs>
  <Slides>27</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隶书</vt:lpstr>
      <vt:lpstr>宋体</vt:lpstr>
      <vt:lpstr>Calibri</vt:lpstr>
      <vt:lpstr>Constantia</vt:lpstr>
      <vt:lpstr>Wingdings 2</vt:lpstr>
      <vt:lpstr>Lecture</vt:lpstr>
      <vt:lpstr>Java Programming</vt:lpstr>
      <vt:lpstr>The Map Interface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HashMap</vt:lpstr>
      <vt:lpstr>PowerPoint 演示文稿</vt:lpstr>
      <vt:lpstr>The Set Interface</vt:lpstr>
      <vt:lpstr>PowerPoint 演示文稿</vt:lpstr>
      <vt:lpstr>PowerPoint 演示文稿</vt:lpstr>
      <vt:lpstr>PowerPoint 演示文稿</vt:lpstr>
      <vt:lpstr>Iterators</vt:lpstr>
      <vt:lpstr>PowerPoint 演示文稿</vt:lpstr>
      <vt:lpstr>PowerPoint 演示文稿</vt:lpstr>
      <vt:lpstr>Immutable Collection</vt:lpstr>
      <vt:lpstr>PowerPoint 演示文稿</vt:lpstr>
      <vt:lpstr>PowerPoint 演示文稿</vt:lpstr>
      <vt:lpstr>PowerPoint 演示文稿</vt:lpstr>
      <vt:lpstr>PowerPoint 演示文稿</vt:lpstr>
      <vt:lpstr>PowerPoint 演示文稿</vt:lpstr>
      <vt:lpstr>Benefits of the Java Collections Framework</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Web开发技术</dc:title>
  <dc:creator>BO</dc:creator>
  <cp:lastModifiedBy>BO</cp:lastModifiedBy>
  <cp:revision>947</cp:revision>
  <dcterms:created xsi:type="dcterms:W3CDTF">2014-08-14T05:26:17Z</dcterms:created>
  <dcterms:modified xsi:type="dcterms:W3CDTF">2021-04-09T07:06:17Z</dcterms:modified>
</cp:coreProperties>
</file>