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5" r:id="rId10"/>
    <p:sldId id="264" r:id="rId11"/>
    <p:sldId id="265" r:id="rId12"/>
    <p:sldId id="266" r:id="rId13"/>
    <p:sldId id="267" r:id="rId14"/>
    <p:sldId id="28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1646200-D802-4063-887C-70599B762ED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85"/>
            <p14:sldId id="264"/>
            <p14:sldId id="265"/>
            <p14:sldId id="266"/>
            <p14:sldId id="267"/>
            <p14:sldId id="28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3" autoAdjust="0"/>
    <p:restoredTop sz="81520" autoAdjust="0"/>
  </p:normalViewPr>
  <p:slideViewPr>
    <p:cSldViewPr>
      <p:cViewPr varScale="1">
        <p:scale>
          <a:sx n="95" d="100"/>
          <a:sy n="95" d="100"/>
        </p:scale>
        <p:origin x="4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665E9-F2AE-4D18-9C6F-3C50487B17B6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EA338-E04F-4CB7-8733-A1E92CBF4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741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EA338-E04F-4CB7-8733-A1E92CBF4988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5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dirty="0"/>
              <a:t>Java EE</a:t>
            </a:r>
            <a:r>
              <a:rPr kumimoji="0" lang="zh-CN" altLang="en-US" dirty="0"/>
              <a:t>架构技术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A74D-1CE1-4B9B-BD1B-7B4E64946170}" type="datetime1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034A-9ED6-436B-A844-CF55608510AA}" type="datetime1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2CA5-881F-48A3-9C4B-D3B7288C0E51}" type="datetime1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6E00-DF08-4EA8-BA4E-A834B8FFB5BF}" type="datetime1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B218-6411-4DD1-B7AE-318AD44DC881}" type="datetime1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0928-C6FC-4E8C-950F-B3D211B00150}" type="datetime1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9C8C-96D9-4394-868C-B1E39B85B4B1}" type="datetime1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8154-2480-4261-945F-FAEE5534B257}" type="datetime1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2BDE-545B-4B41-B087-79F4837C2AA0}" type="datetime1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131E-7834-4060-80D4-7D402E1012F7}" type="datetime1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9729-56FD-4A92-9A9B-8F9B114A0830}" type="datetime1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8825" y="139545"/>
            <a:ext cx="8229600" cy="74802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410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2032B8-BD5C-48B0-AE7B-74B3D4C0660F}" type="datetime1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80000"/>
                <a:satMod val="400000"/>
              </a:schemeClr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/>
              <a:t>Programming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P6 – </a:t>
            </a:r>
            <a:r>
              <a:rPr lang="en-US" altLang="zh-CN" sz="2800" dirty="0"/>
              <a:t>Collections &amp; Streams &amp; Optional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9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7713D-D764-4C21-B2FB-A16CA6AC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Processing Data with Streams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E496B-8FEB-4F9E-962F-77ED6830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Introduced in Java 8, the Stream API is used to process collections of objects. A stream is a </a:t>
            </a:r>
            <a:r>
              <a:rPr lang="en-US" altLang="zh-CN" dirty="0">
                <a:solidFill>
                  <a:srgbClr val="FF0000"/>
                </a:solidFill>
              </a:rPr>
              <a:t>sequence of objects </a:t>
            </a:r>
            <a:r>
              <a:rPr lang="en-US" altLang="zh-CN" dirty="0"/>
              <a:t>that supports various methods which can be </a:t>
            </a:r>
            <a:r>
              <a:rPr lang="en-US" altLang="zh-CN" dirty="0">
                <a:solidFill>
                  <a:srgbClr val="FF0000"/>
                </a:solidFill>
              </a:rPr>
              <a:t>pipelined</a:t>
            </a:r>
            <a:r>
              <a:rPr lang="en-US" altLang="zh-CN" dirty="0"/>
              <a:t> to produce the desired result.</a:t>
            </a:r>
          </a:p>
          <a:p>
            <a:r>
              <a:rPr lang="en-US" altLang="zh-CN" dirty="0" err="1"/>
              <a:t>java.util.stream.Stream</a:t>
            </a:r>
            <a:r>
              <a:rPr lang="en-US" altLang="zh-CN" dirty="0"/>
              <a:t>&lt;T&gt;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zh-CN" altLang="en-US" dirty="0"/>
              <a:t>鉴于</a:t>
            </a:r>
            <a:r>
              <a:rPr lang="en-US" altLang="zh-CN" dirty="0"/>
              <a:t>Java</a:t>
            </a:r>
            <a:r>
              <a:rPr lang="zh-CN" altLang="en-US" dirty="0"/>
              <a:t>对集合操作的复杂性，</a:t>
            </a:r>
            <a:r>
              <a:rPr lang="en-US" altLang="zh-CN" dirty="0"/>
              <a:t>Java8</a:t>
            </a:r>
            <a:r>
              <a:rPr lang="zh-CN" altLang="en-US" dirty="0"/>
              <a:t>中引入</a:t>
            </a:r>
            <a:r>
              <a:rPr lang="en-US" altLang="zh-CN" dirty="0"/>
              <a:t>Stream API</a:t>
            </a:r>
            <a:r>
              <a:rPr lang="zh-CN" altLang="en-US" dirty="0"/>
              <a:t>，用于操作处理集合中的元素</a:t>
            </a:r>
            <a:endParaRPr lang="en-US" altLang="zh-CN" dirty="0"/>
          </a:p>
          <a:p>
            <a:r>
              <a:rPr lang="zh-CN" altLang="en-US" dirty="0"/>
              <a:t>集合是存储元素对象的容器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Stream(</a:t>
            </a:r>
            <a:r>
              <a:rPr lang="zh-CN" altLang="en-US" dirty="0"/>
              <a:t>集合流</a:t>
            </a:r>
            <a:r>
              <a:rPr lang="en-US" altLang="zh-CN" dirty="0"/>
              <a:t>)</a:t>
            </a:r>
            <a:r>
              <a:rPr lang="zh-CN" altLang="en-US" dirty="0"/>
              <a:t>，并不是存储元素的数据结构，而是操作集合元素的管道</a:t>
            </a:r>
            <a:endParaRPr lang="en-US" altLang="zh-CN" dirty="0"/>
          </a:p>
          <a:p>
            <a:r>
              <a:rPr lang="zh-CN" altLang="en-US" dirty="0"/>
              <a:t>商品</a:t>
            </a:r>
            <a:r>
              <a:rPr lang="en-US" altLang="zh-CN" dirty="0"/>
              <a:t>(</a:t>
            </a:r>
            <a:r>
              <a:rPr lang="zh-CN" altLang="en-US" dirty="0"/>
              <a:t>元素</a:t>
            </a:r>
            <a:r>
              <a:rPr lang="en-US" altLang="zh-CN" dirty="0"/>
              <a:t>)</a:t>
            </a:r>
            <a:r>
              <a:rPr lang="zh-CN" altLang="en-US" dirty="0"/>
              <a:t>从仓库</a:t>
            </a:r>
            <a:r>
              <a:rPr lang="en-US" altLang="zh-CN" dirty="0"/>
              <a:t>(</a:t>
            </a:r>
            <a:r>
              <a:rPr lang="zh-CN" altLang="en-US" dirty="0"/>
              <a:t>集合</a:t>
            </a:r>
            <a:r>
              <a:rPr lang="en-US" altLang="zh-CN" dirty="0"/>
              <a:t>)</a:t>
            </a:r>
            <a:r>
              <a:rPr lang="zh-CN" altLang="en-US" dirty="0"/>
              <a:t>取出，经商品包装流水线</a:t>
            </a:r>
            <a:r>
              <a:rPr lang="en-US" altLang="zh-CN" dirty="0"/>
              <a:t>(</a:t>
            </a:r>
            <a:r>
              <a:rPr lang="zh-CN" altLang="en-US" dirty="0"/>
              <a:t>集合流</a:t>
            </a:r>
            <a:r>
              <a:rPr lang="en-US" altLang="zh-CN" dirty="0"/>
              <a:t>)</a:t>
            </a:r>
            <a:r>
              <a:rPr lang="zh-CN" altLang="en-US" dirty="0"/>
              <a:t>操作，达到出厂销售的结果</a:t>
            </a:r>
            <a:endParaRPr lang="en-US" altLang="zh-CN" dirty="0"/>
          </a:p>
          <a:p>
            <a:r>
              <a:rPr lang="en-US" altLang="zh-CN" dirty="0"/>
              <a:t>Stream</a:t>
            </a:r>
            <a:r>
              <a:rPr lang="zh-CN" altLang="en-US" dirty="0"/>
              <a:t>操作的是集合中的元素，而非集合本身。因此，将</a:t>
            </a:r>
            <a:r>
              <a:rPr lang="zh-CN" altLang="en-US" dirty="0">
                <a:solidFill>
                  <a:srgbClr val="FF0000"/>
                </a:solidFill>
              </a:rPr>
              <a:t>创建新集合</a:t>
            </a:r>
            <a:r>
              <a:rPr lang="zh-CN" altLang="en-US" dirty="0"/>
              <a:t>聚合</a:t>
            </a:r>
            <a:r>
              <a:rPr lang="en-US" altLang="zh-CN" dirty="0"/>
              <a:t>Stream</a:t>
            </a:r>
            <a:r>
              <a:rPr lang="zh-CN" altLang="en-US" dirty="0"/>
              <a:t>操作的结果，而</a:t>
            </a:r>
            <a:r>
              <a:rPr lang="zh-CN" altLang="en-US" dirty="0">
                <a:solidFill>
                  <a:srgbClr val="FF0000"/>
                </a:solidFill>
              </a:rPr>
              <a:t>不影响源集合结构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FEDDB9-0440-468F-8075-4EB63540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85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E496B-8FEB-4F9E-962F-77ED6830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>
            <a:normAutofit/>
          </a:bodyPr>
          <a:lstStyle/>
          <a:p>
            <a:r>
              <a:rPr lang="en-US" altLang="zh-CN" dirty="0"/>
              <a:t>Stream</a:t>
            </a:r>
            <a:r>
              <a:rPr lang="zh-CN" altLang="en-US" dirty="0"/>
              <a:t>仅会对流过的元素操作一次</a:t>
            </a:r>
            <a:r>
              <a:rPr lang="en-US" altLang="zh-CN" dirty="0"/>
              <a:t>(</a:t>
            </a:r>
            <a:r>
              <a:rPr lang="zh-CN" altLang="en-US" dirty="0"/>
              <a:t>流走了</a:t>
            </a:r>
            <a:r>
              <a:rPr lang="en-US" altLang="zh-CN" dirty="0"/>
              <a:t>)(</a:t>
            </a:r>
            <a:r>
              <a:rPr lang="zh-CN" altLang="en-US" dirty="0"/>
              <a:t>与</a:t>
            </a:r>
            <a:r>
              <a:rPr lang="en-US" altLang="zh-CN" dirty="0"/>
              <a:t>Iterator</a:t>
            </a:r>
            <a:r>
              <a:rPr lang="zh-CN" altLang="en-US" dirty="0"/>
              <a:t>的游标相似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因此，必须生成一个新</a:t>
            </a:r>
            <a:r>
              <a:rPr lang="en-US" altLang="zh-CN" dirty="0"/>
              <a:t>Stream</a:t>
            </a:r>
            <a:r>
              <a:rPr lang="zh-CN" altLang="en-US" dirty="0"/>
              <a:t>才能继续操作</a:t>
            </a:r>
            <a:endParaRPr lang="en-US" altLang="zh-CN" dirty="0"/>
          </a:p>
          <a:p>
            <a:r>
              <a:rPr lang="en-US" altLang="zh-CN" dirty="0"/>
              <a:t>Stream</a:t>
            </a:r>
            <a:r>
              <a:rPr lang="zh-CN" altLang="en-US" dirty="0"/>
              <a:t>上的操作会被延迟处理，即针对一个</a:t>
            </a:r>
            <a:r>
              <a:rPr lang="en-US" altLang="zh-CN" dirty="0"/>
              <a:t>stream</a:t>
            </a:r>
            <a:r>
              <a:rPr lang="zh-CN" altLang="en-US" dirty="0"/>
              <a:t>的多次操作会被优化后执行，从而提高执行效率</a:t>
            </a:r>
            <a:endParaRPr lang="en-US" altLang="zh-CN" dirty="0"/>
          </a:p>
          <a:p>
            <a:r>
              <a:rPr lang="en-US" altLang="zh-CN" dirty="0"/>
              <a:t>Stream</a:t>
            </a:r>
            <a:r>
              <a:rPr lang="zh-CN" altLang="en-US" dirty="0"/>
              <a:t>提供了一系列操作集合元素的函数，供开发者直接使用</a:t>
            </a:r>
          </a:p>
          <a:p>
            <a:endParaRPr lang="en-US" altLang="zh-CN" dirty="0"/>
          </a:p>
          <a:p>
            <a:r>
              <a:rPr lang="en-US" altLang="zh-CN" dirty="0"/>
              <a:t>Collection</a:t>
            </a:r>
            <a:r>
              <a:rPr lang="zh-CN" altLang="en-US" dirty="0"/>
              <a:t>接口中，通过</a:t>
            </a:r>
            <a:r>
              <a:rPr lang="en-US" altLang="zh-CN" dirty="0"/>
              <a:t>stream()</a:t>
            </a:r>
            <a:r>
              <a:rPr lang="zh-CN" altLang="en-US" dirty="0"/>
              <a:t>方法获取当前集合的</a:t>
            </a:r>
            <a:r>
              <a:rPr lang="en-US" altLang="zh-CN" dirty="0"/>
              <a:t>Stream</a:t>
            </a:r>
            <a:r>
              <a:rPr lang="zh-CN" altLang="en-US" dirty="0"/>
              <a:t>对象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Intermediate Operations</a:t>
            </a:r>
            <a:r>
              <a:rPr lang="zh-CN" altLang="en-US" dirty="0"/>
              <a:t>，中间操作</a:t>
            </a:r>
            <a:endParaRPr lang="en-US" altLang="zh-CN" dirty="0"/>
          </a:p>
          <a:p>
            <a:r>
              <a:rPr lang="en-US" altLang="zh-CN" dirty="0"/>
              <a:t>Terminal Operations</a:t>
            </a:r>
            <a:r>
              <a:rPr lang="zh-CN" altLang="en-US" dirty="0"/>
              <a:t>，终止操作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FEDDB9-0440-468F-8075-4EB63540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666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7713D-D764-4C21-B2FB-A16CA6AC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Terminal Operations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E496B-8FEB-4F9E-962F-77ED6830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Terminal Operations</a:t>
            </a:r>
            <a:r>
              <a:rPr lang="zh-CN" altLang="en-US" dirty="0"/>
              <a:t>。终止操作，终止</a:t>
            </a:r>
            <a:r>
              <a:rPr lang="en-US" altLang="zh-CN" dirty="0"/>
              <a:t>stream</a:t>
            </a:r>
            <a:r>
              <a:rPr lang="zh-CN" altLang="en-US" dirty="0"/>
              <a:t>操作处理，消费</a:t>
            </a:r>
            <a:r>
              <a:rPr lang="en-US" altLang="zh-CN" dirty="0"/>
              <a:t>stream</a:t>
            </a:r>
            <a:r>
              <a:rPr lang="zh-CN" altLang="en-US" dirty="0"/>
              <a:t>操作产生的结果</a:t>
            </a:r>
            <a:endParaRPr lang="en-US" altLang="zh-CN" dirty="0"/>
          </a:p>
          <a:p>
            <a:pPr lvl="1"/>
            <a:r>
              <a:rPr lang="en-US" altLang="zh-CN" dirty="0"/>
              <a:t>collect()</a:t>
            </a:r>
            <a:r>
              <a:rPr lang="zh-CN" altLang="en-US" dirty="0"/>
              <a:t>：聚合在</a:t>
            </a:r>
            <a:r>
              <a:rPr lang="en-US" altLang="zh-CN" dirty="0"/>
              <a:t>stream</a:t>
            </a:r>
            <a:r>
              <a:rPr lang="zh-CN" altLang="en-US" dirty="0"/>
              <a:t>中间操作的结果</a:t>
            </a:r>
          </a:p>
          <a:p>
            <a:pPr lvl="1"/>
            <a:r>
              <a:rPr lang="en-US" altLang="zh-CN" dirty="0" err="1"/>
              <a:t>forEach</a:t>
            </a:r>
            <a:r>
              <a:rPr lang="en-US" altLang="zh-CN" dirty="0"/>
              <a:t>()</a:t>
            </a:r>
            <a:r>
              <a:rPr lang="zh-CN" altLang="en-US" dirty="0"/>
              <a:t>：迭代</a:t>
            </a:r>
            <a:r>
              <a:rPr lang="en-US" altLang="zh-CN" dirty="0"/>
              <a:t>stream</a:t>
            </a:r>
            <a:r>
              <a:rPr lang="zh-CN" altLang="en-US" dirty="0"/>
              <a:t>的每个元素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CN" sz="2800" dirty="0"/>
              <a:t>Collectors(</a:t>
            </a:r>
            <a:r>
              <a:rPr lang="en-US" altLang="zh-CN" sz="2800" dirty="0" err="1"/>
              <a:t>java.util.stream.Collectors</a:t>
            </a:r>
            <a:r>
              <a:rPr lang="en-US" altLang="zh-CN" sz="2800" dirty="0"/>
              <a:t>)</a:t>
            </a:r>
            <a:r>
              <a:rPr lang="zh-CN" altLang="en-US" sz="2800" dirty="0"/>
              <a:t>类，用于操作聚合结果的工具类</a:t>
            </a:r>
            <a:endParaRPr lang="en-US" altLang="zh-CN" sz="2800" dirty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CN" sz="2400" dirty="0" err="1"/>
              <a:t>groupingBy</a:t>
            </a:r>
            <a:r>
              <a:rPr lang="en-US" altLang="zh-CN" sz="2400" dirty="0"/>
              <a:t>()/mapping()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CN" sz="2400" dirty="0" err="1"/>
              <a:t>toList</a:t>
            </a:r>
            <a:r>
              <a:rPr lang="en-US" altLang="zh-CN" sz="2400" dirty="0"/>
              <a:t>()/</a:t>
            </a:r>
            <a:r>
              <a:rPr lang="en-US" altLang="zh-CN" sz="2400" dirty="0" err="1"/>
              <a:t>toSet</a:t>
            </a:r>
            <a:r>
              <a:rPr lang="en-US" altLang="zh-CN" sz="2400" dirty="0"/>
              <a:t>()/</a:t>
            </a:r>
            <a:r>
              <a:rPr lang="en-US" altLang="zh-CN" sz="2400" dirty="0" err="1"/>
              <a:t>toMap</a:t>
            </a:r>
            <a:r>
              <a:rPr lang="en-US" altLang="zh-CN" sz="2400" dirty="0"/>
              <a:t>()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CN" sz="2400" dirty="0"/>
              <a:t>……</a:t>
            </a:r>
          </a:p>
          <a:p>
            <a:endParaRPr lang="en-US" altLang="zh-CN" dirty="0"/>
          </a:p>
          <a:p>
            <a:r>
              <a:rPr lang="en-US" altLang="zh-CN" dirty="0" err="1"/>
              <a:t>forEach</a:t>
            </a:r>
            <a:r>
              <a:rPr lang="en-US" altLang="zh-CN" dirty="0"/>
              <a:t>()</a:t>
            </a:r>
            <a:r>
              <a:rPr lang="zh-CN" altLang="en-US" dirty="0"/>
              <a:t>方法，</a:t>
            </a:r>
            <a:r>
              <a:rPr lang="en-US" altLang="zh-CN" dirty="0"/>
              <a:t>Java8 </a:t>
            </a:r>
            <a:r>
              <a:rPr lang="en-US" altLang="zh-CN" dirty="0" err="1"/>
              <a:t>Iterable</a:t>
            </a:r>
            <a:r>
              <a:rPr lang="zh-CN" altLang="en-US" dirty="0"/>
              <a:t>接口提供的新遍历方法。是方法，不是</a:t>
            </a:r>
            <a:r>
              <a:rPr lang="en-US" altLang="zh-CN" dirty="0"/>
              <a:t>for-each-loop</a:t>
            </a:r>
            <a:r>
              <a:rPr lang="zh-CN" altLang="en-US" dirty="0"/>
              <a:t>循环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FEDDB9-0440-468F-8075-4EB63540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3797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FEDDB9-0440-468F-8075-4EB63540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E45D17-0D5C-4235-A6FA-8C5D37FF8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6551"/>
            <a:ext cx="5010150" cy="838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3BA38D9-A344-41AB-A9A4-CBB08C048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17" y="1872735"/>
            <a:ext cx="5114925" cy="1000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814422-4666-47E2-A63C-83A2F66D1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52" y="3459624"/>
            <a:ext cx="7353300" cy="352425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C60787C8-2DC9-4587-A4B4-98E63BC95EA1}"/>
              </a:ext>
            </a:extLst>
          </p:cNvPr>
          <p:cNvSpPr txBox="1"/>
          <p:nvPr/>
        </p:nvSpPr>
        <p:spPr>
          <a:xfrm>
            <a:off x="6732240" y="163244"/>
            <a:ext cx="1650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原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基于</a:t>
            </a:r>
            <a:r>
              <a:rPr lang="en-US" altLang="zh-CN" sz="1600" b="1" dirty="0">
                <a:solidFill>
                  <a:srgbClr val="FF0000"/>
                </a:solidFill>
              </a:rPr>
              <a:t>foreach</a:t>
            </a:r>
            <a:r>
              <a:rPr lang="zh-CN" altLang="en-US" sz="1600" b="1" dirty="0">
                <a:solidFill>
                  <a:srgbClr val="FF0000"/>
                </a:solidFill>
              </a:rPr>
              <a:t>语句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39FA3902-21C3-4A03-9675-327C79573A12}"/>
              </a:ext>
            </a:extLst>
          </p:cNvPr>
          <p:cNvSpPr txBox="1"/>
          <p:nvPr/>
        </p:nvSpPr>
        <p:spPr>
          <a:xfrm>
            <a:off x="6732240" y="1872735"/>
            <a:ext cx="22974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基于</a:t>
            </a:r>
            <a:r>
              <a:rPr lang="en-US" altLang="zh-CN" sz="1600" b="1" dirty="0" err="1">
                <a:solidFill>
                  <a:srgbClr val="FF0000"/>
                </a:solidFill>
              </a:rPr>
              <a:t>forEach</a:t>
            </a:r>
            <a:r>
              <a:rPr lang="en-US" altLang="zh-CN" sz="1600" b="1" dirty="0">
                <a:solidFill>
                  <a:srgbClr val="FF0000"/>
                </a:solidFill>
              </a:rPr>
              <a:t>()</a:t>
            </a:r>
            <a:r>
              <a:rPr lang="zh-CN" altLang="en-US" sz="1600" b="1" dirty="0">
                <a:solidFill>
                  <a:srgbClr val="FF0000"/>
                </a:solidFill>
              </a:rPr>
              <a:t>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以及</a:t>
            </a:r>
            <a:r>
              <a:rPr lang="en-US" altLang="zh-CN" sz="1600" b="1" dirty="0">
                <a:solidFill>
                  <a:srgbClr val="FF0000"/>
                </a:solidFill>
              </a:rPr>
              <a:t>Lambda</a:t>
            </a:r>
            <a:r>
              <a:rPr lang="zh-CN" altLang="en-US" sz="1600" b="1" dirty="0">
                <a:solidFill>
                  <a:srgbClr val="FF0000"/>
                </a:solidFill>
              </a:rPr>
              <a:t>描述的函数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E51F8BEE-DF9A-4E22-A9D5-35EF351CB6C8}"/>
              </a:ext>
            </a:extLst>
          </p:cNvPr>
          <p:cNvSpPr txBox="1"/>
          <p:nvPr/>
        </p:nvSpPr>
        <p:spPr>
          <a:xfrm>
            <a:off x="1010139" y="1167240"/>
            <a:ext cx="4281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4A1DA2CD-18E1-438F-B83E-3B6B66C6F349}"/>
              </a:ext>
            </a:extLst>
          </p:cNvPr>
          <p:cNvSpPr txBox="1"/>
          <p:nvPr/>
        </p:nvSpPr>
        <p:spPr>
          <a:xfrm>
            <a:off x="1010139" y="3042355"/>
            <a:ext cx="4281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5405AACB-D4E8-41DE-8E8C-B313952CCF6D}"/>
              </a:ext>
            </a:extLst>
          </p:cNvPr>
          <p:cNvSpPr txBox="1"/>
          <p:nvPr/>
        </p:nvSpPr>
        <p:spPr>
          <a:xfrm>
            <a:off x="4071151" y="1486075"/>
            <a:ext cx="1632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集合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每一次迭代元素</a:t>
            </a: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3764CFA6-506E-4F8B-B5FD-75C4C2290E93}"/>
              </a:ext>
            </a:extLst>
          </p:cNvPr>
          <p:cNvSpPr txBox="1"/>
          <p:nvPr/>
        </p:nvSpPr>
        <p:spPr>
          <a:xfrm>
            <a:off x="2843808" y="4067704"/>
            <a:ext cx="1986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单条语句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可进一步简化省略</a:t>
            </a:r>
            <a:r>
              <a:rPr lang="en-US" altLang="zh-CN" sz="1600" b="1" dirty="0">
                <a:solidFill>
                  <a:srgbClr val="FF0000"/>
                </a:solidFill>
              </a:rPr>
              <a:t>{}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0DC5F88-5180-4DBB-ABCB-83B24509F3EF}"/>
              </a:ext>
            </a:extLst>
          </p:cNvPr>
          <p:cNvCxnSpPr/>
          <p:nvPr/>
        </p:nvCxnSpPr>
        <p:spPr>
          <a:xfrm flipH="1" flipV="1">
            <a:off x="2483768" y="465861"/>
            <a:ext cx="432048" cy="14712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3D56E5F-E783-464F-87CB-5B6AAFA19DC2}"/>
              </a:ext>
            </a:extLst>
          </p:cNvPr>
          <p:cNvCxnSpPr>
            <a:stCxn id="12" idx="1"/>
          </p:cNvCxnSpPr>
          <p:nvPr/>
        </p:nvCxnSpPr>
        <p:spPr>
          <a:xfrm flipH="1">
            <a:off x="3077930" y="1778463"/>
            <a:ext cx="993221" cy="21529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C00C14D-04AC-4563-8B32-1838E00A929A}"/>
              </a:ext>
            </a:extLst>
          </p:cNvPr>
          <p:cNvCxnSpPr/>
          <p:nvPr/>
        </p:nvCxnSpPr>
        <p:spPr>
          <a:xfrm>
            <a:off x="3077930" y="2070850"/>
            <a:ext cx="845998" cy="2339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821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2483DB-B719-4F44-BA6B-AE5259CA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2419A2-DAD6-4568-A8D9-A1EF813AF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60648"/>
            <a:ext cx="5256584" cy="210709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8B7170-0746-4E32-AB39-652E2B11BE96}"/>
              </a:ext>
            </a:extLst>
          </p:cNvPr>
          <p:cNvSpPr txBox="1"/>
          <p:nvPr/>
        </p:nvSpPr>
        <p:spPr>
          <a:xfrm>
            <a:off x="6026586" y="1052736"/>
            <a:ext cx="3065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V[0]</a:t>
            </a:r>
            <a:r>
              <a:rPr lang="zh-CN" altLang="en-US" sz="1600" b="1" dirty="0">
                <a:solidFill>
                  <a:srgbClr val="FF0000"/>
                </a:solidFill>
              </a:rPr>
              <a:t>，可以用利用数组实现交互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A9B0CA-53BB-4084-B3E3-3C77E28C6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996952"/>
            <a:ext cx="5256585" cy="210711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317D43D-1790-4BE1-B7A4-2F960AC2B22F}"/>
              </a:ext>
            </a:extLst>
          </p:cNvPr>
          <p:cNvSpPr txBox="1"/>
          <p:nvPr/>
        </p:nvSpPr>
        <p:spPr>
          <a:xfrm>
            <a:off x="6012160" y="3259723"/>
            <a:ext cx="3079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不能直接使用方法中的局部变量</a:t>
            </a:r>
          </a:p>
        </p:txBody>
      </p:sp>
    </p:spTree>
    <p:extLst>
      <p:ext uri="{BB962C8B-B14F-4D97-AF65-F5344CB8AC3E}">
        <p14:creationId xmlns:p14="http://schemas.microsoft.com/office/powerpoint/2010/main" val="2961216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7713D-D764-4C21-B2FB-A16CA6AC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Intermediate Operations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E496B-8FEB-4F9E-962F-77ED6830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Intermediate Operations</a:t>
            </a:r>
            <a:r>
              <a:rPr lang="zh-CN" altLang="en-US" dirty="0"/>
              <a:t>。中间操作，对集合中元素的执行的具体操作</a:t>
            </a:r>
            <a:endParaRPr lang="en-US" altLang="zh-CN" dirty="0"/>
          </a:p>
          <a:p>
            <a:pPr lvl="1"/>
            <a:r>
              <a:rPr lang="en-US" altLang="zh-CN" dirty="0"/>
              <a:t>Stream filter()</a:t>
            </a:r>
            <a:r>
              <a:rPr lang="zh-CN" altLang="en-US" dirty="0"/>
              <a:t>：基于参数选择</a:t>
            </a:r>
            <a:r>
              <a:rPr lang="en-US" altLang="zh-CN" dirty="0"/>
              <a:t>stream</a:t>
            </a:r>
            <a:r>
              <a:rPr lang="zh-CN" altLang="en-US" dirty="0"/>
              <a:t>中的元素，过滤</a:t>
            </a:r>
            <a:endParaRPr lang="en-US" altLang="zh-CN" dirty="0"/>
          </a:p>
          <a:p>
            <a:pPr lvl="1"/>
            <a:r>
              <a:rPr lang="en-US" altLang="zh-CN" dirty="0"/>
              <a:t>Stream map()</a:t>
            </a:r>
            <a:r>
              <a:rPr lang="zh-CN" altLang="en-US" dirty="0"/>
              <a:t>：基于</a:t>
            </a:r>
            <a:r>
              <a:rPr lang="en-US" altLang="zh-CN" dirty="0"/>
              <a:t>stream</a:t>
            </a:r>
            <a:r>
              <a:rPr lang="zh-CN" altLang="en-US" dirty="0"/>
              <a:t>操作映射为新的类型，映射</a:t>
            </a:r>
          </a:p>
          <a:p>
            <a:pPr lvl="1"/>
            <a:r>
              <a:rPr lang="en-US" altLang="zh-CN" dirty="0"/>
              <a:t>Stream sorted()</a:t>
            </a:r>
            <a:r>
              <a:rPr lang="zh-CN" altLang="en-US" dirty="0"/>
              <a:t>：排序</a:t>
            </a:r>
            <a:r>
              <a:rPr lang="en-US" altLang="zh-CN" dirty="0"/>
              <a:t>stream</a:t>
            </a:r>
            <a:r>
              <a:rPr lang="zh-CN" altLang="en-US" dirty="0"/>
              <a:t>中的元素，排序</a:t>
            </a:r>
            <a:endParaRPr lang="en-US" altLang="zh-CN" dirty="0"/>
          </a:p>
          <a:p>
            <a:pPr lvl="1"/>
            <a:r>
              <a:rPr lang="en-US" altLang="zh-CN" dirty="0"/>
              <a:t>Long count()</a:t>
            </a:r>
            <a:r>
              <a:rPr lang="zh-CN" altLang="en-US" dirty="0"/>
              <a:t>：获取</a:t>
            </a:r>
            <a:r>
              <a:rPr lang="en-US" altLang="zh-CN" dirty="0"/>
              <a:t>stream</a:t>
            </a:r>
            <a:r>
              <a:rPr lang="zh-CN" altLang="en-US" dirty="0"/>
              <a:t>中元素个数，计数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r>
              <a:rPr lang="zh-CN" altLang="en-US" dirty="0"/>
              <a:t>中间操作执行后，将结果置入一个</a:t>
            </a:r>
            <a:r>
              <a:rPr lang="zh-CN" altLang="en-US" dirty="0">
                <a:solidFill>
                  <a:srgbClr val="FF0000"/>
                </a:solidFill>
              </a:rPr>
              <a:t>新</a:t>
            </a:r>
            <a:r>
              <a:rPr lang="en-US" altLang="zh-CN" dirty="0">
                <a:solidFill>
                  <a:srgbClr val="FF0000"/>
                </a:solidFill>
              </a:rPr>
              <a:t>Stream</a:t>
            </a:r>
            <a:r>
              <a:rPr lang="zh-CN" altLang="en-US" dirty="0"/>
              <a:t>，从而允许基于新</a:t>
            </a:r>
            <a:r>
              <a:rPr lang="en-US" altLang="zh-CN" dirty="0"/>
              <a:t>Stream</a:t>
            </a:r>
            <a:r>
              <a:rPr lang="zh-CN" altLang="en-US" dirty="0"/>
              <a:t>实现后续操作，形成基于</a:t>
            </a:r>
            <a:r>
              <a:rPr lang="en-US" altLang="zh-CN" dirty="0"/>
              <a:t>Stream</a:t>
            </a:r>
            <a:r>
              <a:rPr lang="zh-CN" altLang="en-US" dirty="0"/>
              <a:t>的操作链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FEDDB9-0440-468F-8075-4EB63540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8251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E496B-8FEB-4F9E-962F-77ED6830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/>
              <a:t>Stream&lt;T&gt; filter()</a:t>
            </a:r>
            <a:r>
              <a:rPr lang="zh-CN" altLang="en-US" dirty="0"/>
              <a:t>。过滤</a:t>
            </a:r>
            <a:r>
              <a:rPr lang="en-US" altLang="zh-CN" dirty="0"/>
              <a:t>stream</a:t>
            </a:r>
            <a:r>
              <a:rPr lang="zh-CN" altLang="en-US" dirty="0"/>
              <a:t>中元素，表达式结果</a:t>
            </a:r>
            <a:r>
              <a:rPr lang="zh-CN" altLang="en-US" b="1" dirty="0">
                <a:solidFill>
                  <a:srgbClr val="FF0000"/>
                </a:solidFill>
              </a:rPr>
              <a:t>必须为</a:t>
            </a:r>
            <a:r>
              <a:rPr lang="en-US" altLang="zh-CN" b="1" dirty="0" err="1">
                <a:solidFill>
                  <a:srgbClr val="FF0000"/>
                </a:solidFill>
              </a:rPr>
              <a:t>boolean</a:t>
            </a:r>
            <a:r>
              <a:rPr lang="zh-CN" altLang="en-US" b="1" dirty="0">
                <a:solidFill>
                  <a:srgbClr val="FF0000"/>
                </a:solidFill>
              </a:rPr>
              <a:t>值</a:t>
            </a:r>
            <a:r>
              <a:rPr lang="zh-CN" altLang="en-US" dirty="0"/>
              <a:t>，为真置于新</a:t>
            </a:r>
            <a:r>
              <a:rPr lang="en-US" altLang="zh-CN" dirty="0"/>
              <a:t>stream</a:t>
            </a:r>
            <a:r>
              <a:rPr lang="zh-CN" altLang="en-US" dirty="0"/>
              <a:t>，为假过滤掉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FEDDB9-0440-468F-8075-4EB63540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TextBox 24">
            <a:extLst>
              <a:ext uri="{FF2B5EF4-FFF2-40B4-BE49-F238E27FC236}">
                <a16:creationId xmlns:a16="http://schemas.microsoft.com/office/drawing/2014/main" id="{01241FF1-9332-46DB-AC5A-915140976998}"/>
              </a:ext>
            </a:extLst>
          </p:cNvPr>
          <p:cNvSpPr txBox="1"/>
          <p:nvPr/>
        </p:nvSpPr>
        <p:spPr>
          <a:xfrm>
            <a:off x="2843808" y="1069368"/>
            <a:ext cx="2666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需求：获取指定颜色的苹果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3315DE-97E8-425A-9D8D-7382F9AB0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2776"/>
            <a:ext cx="6624736" cy="1641353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39B6553B-C1F5-43D5-934A-5CC3BE3D6652}"/>
              </a:ext>
            </a:extLst>
          </p:cNvPr>
          <p:cNvSpPr txBox="1"/>
          <p:nvPr/>
        </p:nvSpPr>
        <p:spPr>
          <a:xfrm>
            <a:off x="3048088" y="3251054"/>
            <a:ext cx="20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基于</a:t>
            </a:r>
            <a:r>
              <a:rPr lang="en-US" altLang="zh-CN" sz="1600" b="1" dirty="0">
                <a:solidFill>
                  <a:srgbClr val="FF0000"/>
                </a:solidFill>
              </a:rPr>
              <a:t>stream</a:t>
            </a:r>
            <a:r>
              <a:rPr lang="zh-CN" altLang="en-US" sz="1600" b="1" dirty="0">
                <a:solidFill>
                  <a:srgbClr val="FF0000"/>
                </a:solidFill>
              </a:rPr>
              <a:t>的方法链</a:t>
            </a: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AB8C2935-2C72-45E6-8A3D-85B14FEF8B22}"/>
              </a:ext>
            </a:extLst>
          </p:cNvPr>
          <p:cNvSpPr txBox="1"/>
          <p:nvPr/>
        </p:nvSpPr>
        <p:spPr>
          <a:xfrm>
            <a:off x="2411760" y="3001707"/>
            <a:ext cx="3371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E65A57C-8867-4B4D-9357-B887BC71B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589608"/>
            <a:ext cx="4777857" cy="129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4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FEDDB9-0440-468F-8075-4EB63540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6C124-9567-4DF5-ACE7-0390E384F5EB}"/>
              </a:ext>
            </a:extLst>
          </p:cNvPr>
          <p:cNvSpPr txBox="1"/>
          <p:nvPr/>
        </p:nvSpPr>
        <p:spPr>
          <a:xfrm>
            <a:off x="2664296" y="33140"/>
            <a:ext cx="4346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需求：获取指定颜色，且大于等于重量的苹果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D12254-0555-497D-8E38-B6CA6B0F149F}"/>
              </a:ext>
            </a:extLst>
          </p:cNvPr>
          <p:cNvSpPr txBox="1"/>
          <p:nvPr/>
        </p:nvSpPr>
        <p:spPr>
          <a:xfrm>
            <a:off x="5776434" y="1971527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效果相同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但语义描述更好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且执行时将自动优化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35E498-E5C9-42BF-9B59-B7F502B74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433"/>
            <a:ext cx="8896350" cy="9810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78DDF57-E62D-4248-888A-A36F29E7F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996952"/>
            <a:ext cx="6096000" cy="1371600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36D77808-114B-4C80-B8B7-4A743F69F50D}"/>
              </a:ext>
            </a:extLst>
          </p:cNvPr>
          <p:cNvSpPr txBox="1"/>
          <p:nvPr/>
        </p:nvSpPr>
        <p:spPr>
          <a:xfrm>
            <a:off x="522057" y="3344942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过滤颜色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1033E9CD-2292-4798-89E2-92D770422511}"/>
              </a:ext>
            </a:extLst>
          </p:cNvPr>
          <p:cNvSpPr txBox="1"/>
          <p:nvPr/>
        </p:nvSpPr>
        <p:spPr>
          <a:xfrm>
            <a:off x="666073" y="3010163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操作流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50554E2D-C238-421A-88A8-0A9E95CC2A57}"/>
              </a:ext>
            </a:extLst>
          </p:cNvPr>
          <p:cNvSpPr txBox="1"/>
          <p:nvPr/>
        </p:nvSpPr>
        <p:spPr>
          <a:xfrm>
            <a:off x="528953" y="3682752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过滤重量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8623B756-28B2-4FA3-AC2F-AEC77C4AFEE3}"/>
              </a:ext>
            </a:extLst>
          </p:cNvPr>
          <p:cNvSpPr txBox="1"/>
          <p:nvPr/>
        </p:nvSpPr>
        <p:spPr>
          <a:xfrm>
            <a:off x="735739" y="4084318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聚合</a:t>
            </a:r>
          </a:p>
        </p:txBody>
      </p:sp>
    </p:spTree>
    <p:extLst>
      <p:ext uri="{BB962C8B-B14F-4D97-AF65-F5344CB8AC3E}">
        <p14:creationId xmlns:p14="http://schemas.microsoft.com/office/powerpoint/2010/main" val="33374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E496B-8FEB-4F9E-962F-77ED6830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sz="2800" dirty="0"/>
              <a:t>Stream&lt;T&gt; map()</a:t>
            </a:r>
            <a:r>
              <a:rPr lang="zh-CN" altLang="en-US" sz="2800" dirty="0"/>
              <a:t>。映射</a:t>
            </a:r>
            <a:r>
              <a:rPr lang="en-US" altLang="zh-CN" sz="2800" dirty="0"/>
              <a:t>Stream</a:t>
            </a:r>
            <a:r>
              <a:rPr lang="zh-CN" altLang="en-US" sz="2800" dirty="0"/>
              <a:t>中元素，基于条件将元素映射为新类型元素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FEDDB9-0440-468F-8075-4EB63540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7393565A-F56B-4326-B1C6-62D5E59025F3}"/>
              </a:ext>
            </a:extLst>
          </p:cNvPr>
          <p:cNvSpPr txBox="1"/>
          <p:nvPr/>
        </p:nvSpPr>
        <p:spPr>
          <a:xfrm>
            <a:off x="2339752" y="995388"/>
            <a:ext cx="4288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需求：将苹果重量收集为新集合，并打印输出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49C946-8EB4-41A7-B8AA-BF159C3F3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628800"/>
            <a:ext cx="6524625" cy="1381125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1A6A8F65-4363-41A3-B0EF-6C21D8DF2029}"/>
              </a:ext>
            </a:extLst>
          </p:cNvPr>
          <p:cNvSpPr txBox="1"/>
          <p:nvPr/>
        </p:nvSpPr>
        <p:spPr>
          <a:xfrm>
            <a:off x="6128960" y="1369830"/>
            <a:ext cx="2666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此时流中的类型为映射类型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1853996-1660-43DF-90F2-949403D51014}"/>
              </a:ext>
            </a:extLst>
          </p:cNvPr>
          <p:cNvCxnSpPr/>
          <p:nvPr/>
        </p:nvCxnSpPr>
        <p:spPr>
          <a:xfrm>
            <a:off x="7353096" y="1708384"/>
            <a:ext cx="0" cy="41551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">
            <a:extLst>
              <a:ext uri="{FF2B5EF4-FFF2-40B4-BE49-F238E27FC236}">
                <a16:creationId xmlns:a16="http://schemas.microsoft.com/office/drawing/2014/main" id="{974864AB-7019-4E32-832A-BD761F5B6BE7}"/>
              </a:ext>
            </a:extLst>
          </p:cNvPr>
          <p:cNvSpPr txBox="1"/>
          <p:nvPr/>
        </p:nvSpPr>
        <p:spPr>
          <a:xfrm>
            <a:off x="1223112" y="1831514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获取重量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并映射到流中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FA1793B8-62BB-4C5D-8FB2-726FFF37823F}"/>
              </a:ext>
            </a:extLst>
          </p:cNvPr>
          <p:cNvSpPr txBox="1"/>
          <p:nvPr/>
        </p:nvSpPr>
        <p:spPr>
          <a:xfrm>
            <a:off x="1202761" y="2507418"/>
            <a:ext cx="1632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聚合的结果为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封装整型的集合</a:t>
            </a: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6A7A837B-3EE5-4CFF-ADBB-C22C947B9E3B}"/>
              </a:ext>
            </a:extLst>
          </p:cNvPr>
          <p:cNvSpPr txBox="1"/>
          <p:nvPr/>
        </p:nvSpPr>
        <p:spPr>
          <a:xfrm>
            <a:off x="1971029" y="3198665"/>
            <a:ext cx="4168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F9D73CC6-1F4C-4865-B12E-C68FDF6B68CA}"/>
              </a:ext>
            </a:extLst>
          </p:cNvPr>
          <p:cNvSpPr txBox="1"/>
          <p:nvPr/>
        </p:nvSpPr>
        <p:spPr>
          <a:xfrm>
            <a:off x="6139158" y="3182776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进一步简化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3651260-8642-4B2F-BE8F-13DC8A702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455" y="3871947"/>
            <a:ext cx="6130562" cy="1640095"/>
          </a:xfrm>
          <a:prstGeom prst="rect">
            <a:avLst/>
          </a:prstGeom>
        </p:spPr>
      </p:pic>
      <p:sp>
        <p:nvSpPr>
          <p:cNvPr id="14" name="TextBox 16">
            <a:extLst>
              <a:ext uri="{FF2B5EF4-FFF2-40B4-BE49-F238E27FC236}">
                <a16:creationId xmlns:a16="http://schemas.microsoft.com/office/drawing/2014/main" id="{92668C6A-6E32-4D44-B92D-74C07EBD04BE}"/>
              </a:ext>
            </a:extLst>
          </p:cNvPr>
          <p:cNvSpPr txBox="1"/>
          <p:nvPr/>
        </p:nvSpPr>
        <p:spPr>
          <a:xfrm>
            <a:off x="39482" y="4137474"/>
            <a:ext cx="26661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当</a:t>
            </a:r>
            <a:r>
              <a:rPr lang="en-US" altLang="zh-CN" sz="1600" b="1" dirty="0">
                <a:solidFill>
                  <a:srgbClr val="FF0000"/>
                </a:solidFill>
              </a:rPr>
              <a:t>lambda</a:t>
            </a:r>
            <a:r>
              <a:rPr lang="zh-CN" altLang="en-US" sz="1600" b="1" dirty="0">
                <a:solidFill>
                  <a:srgbClr val="FF0000"/>
                </a:solidFill>
              </a:rPr>
              <a:t>表达式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只对参数结果操作时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通过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类型</a:t>
            </a:r>
            <a:r>
              <a:rPr lang="en-US" altLang="zh-CN" sz="1600" b="1" dirty="0">
                <a:solidFill>
                  <a:srgbClr val="FF0000"/>
                </a:solidFill>
              </a:rPr>
              <a:t>::</a:t>
            </a:r>
            <a:r>
              <a:rPr lang="zh-CN" altLang="en-US" sz="1600" b="1" dirty="0">
                <a:solidFill>
                  <a:srgbClr val="FF0000"/>
                </a:solidFill>
              </a:rPr>
              <a:t>类型中的方法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简化代码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自动将唯一的参数注入方法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C776454-1A9E-4E02-8196-B17E77CA16AB}"/>
              </a:ext>
            </a:extLst>
          </p:cNvPr>
          <p:cNvCxnSpPr>
            <a:cxnSpLocks/>
          </p:cNvCxnSpPr>
          <p:nvPr/>
        </p:nvCxnSpPr>
        <p:spPr>
          <a:xfrm flipH="1" flipV="1">
            <a:off x="4953992" y="1831514"/>
            <a:ext cx="3218408" cy="245233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E173EFD-6830-41B6-8DB0-E96CEB690231}"/>
              </a:ext>
            </a:extLst>
          </p:cNvPr>
          <p:cNvCxnSpPr>
            <a:cxnSpLocks/>
          </p:cNvCxnSpPr>
          <p:nvPr/>
        </p:nvCxnSpPr>
        <p:spPr>
          <a:xfrm flipH="1" flipV="1">
            <a:off x="7734646" y="2488138"/>
            <a:ext cx="437754" cy="17957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F9AE833-2C5F-4A3D-A213-346C34C2F379}"/>
              </a:ext>
            </a:extLst>
          </p:cNvPr>
          <p:cNvCxnSpPr>
            <a:cxnSpLocks/>
          </p:cNvCxnSpPr>
          <p:nvPr/>
        </p:nvCxnSpPr>
        <p:spPr>
          <a:xfrm flipH="1">
            <a:off x="6588224" y="4280034"/>
            <a:ext cx="1584176" cy="16345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1">
            <a:extLst>
              <a:ext uri="{FF2B5EF4-FFF2-40B4-BE49-F238E27FC236}">
                <a16:creationId xmlns:a16="http://schemas.microsoft.com/office/drawing/2014/main" id="{AC7F196F-027C-452E-A99E-006C0A0F1A17}"/>
              </a:ext>
            </a:extLst>
          </p:cNvPr>
          <p:cNvSpPr txBox="1"/>
          <p:nvPr/>
        </p:nvSpPr>
        <p:spPr>
          <a:xfrm>
            <a:off x="7596336" y="4283845"/>
            <a:ext cx="1642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Idea</a:t>
            </a:r>
            <a:r>
              <a:rPr lang="zh-CN" altLang="en-US" sz="1600" b="1" dirty="0">
                <a:solidFill>
                  <a:srgbClr val="FF0000"/>
                </a:solidFill>
              </a:rPr>
              <a:t>的自动提示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非代码</a:t>
            </a:r>
          </a:p>
        </p:txBody>
      </p:sp>
    </p:spTree>
    <p:extLst>
      <p:ext uri="{BB962C8B-B14F-4D97-AF65-F5344CB8AC3E}">
        <p14:creationId xmlns:p14="http://schemas.microsoft.com/office/powerpoint/2010/main" val="228674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4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E496B-8FEB-4F9E-962F-77ED6830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sz="2400" dirty="0"/>
              <a:t>Stream&lt;T&gt; Sorted()</a:t>
            </a:r>
            <a:r>
              <a:rPr lang="zh-CN" altLang="en-US" sz="2400" dirty="0"/>
              <a:t>。对</a:t>
            </a:r>
            <a:r>
              <a:rPr lang="en-US" altLang="zh-CN" sz="2400" dirty="0"/>
              <a:t>stream</a:t>
            </a:r>
            <a:r>
              <a:rPr lang="zh-CN" altLang="en-US" sz="2400" dirty="0"/>
              <a:t>中元素排序</a:t>
            </a:r>
            <a:endParaRPr lang="en-US" altLang="zh-CN" sz="2400" dirty="0"/>
          </a:p>
          <a:p>
            <a:r>
              <a:rPr lang="en-US" altLang="zh-CN" sz="2400" dirty="0"/>
              <a:t>Comparator</a:t>
            </a:r>
            <a:r>
              <a:rPr lang="zh-CN" altLang="en-US" sz="2400" dirty="0"/>
              <a:t>类。比较器。控制顺序</a:t>
            </a:r>
            <a:endParaRPr lang="en-US" altLang="zh-CN" sz="2400" dirty="0"/>
          </a:p>
          <a:p>
            <a:pPr lvl="1"/>
            <a:r>
              <a:rPr lang="en-US" altLang="zh-CN" sz="2200" dirty="0"/>
              <a:t>comparing()</a:t>
            </a:r>
            <a:r>
              <a:rPr lang="zh-CN" altLang="en-US" sz="2200" dirty="0"/>
              <a:t>，基于指定值排序</a:t>
            </a:r>
            <a:endParaRPr lang="en-US" altLang="zh-CN" sz="2200" dirty="0"/>
          </a:p>
          <a:p>
            <a:pPr lvl="1"/>
            <a:r>
              <a:rPr lang="en-US" altLang="zh-CN" sz="2200" dirty="0"/>
              <a:t> reversed()</a:t>
            </a:r>
            <a:r>
              <a:rPr lang="zh-CN" altLang="en-US" sz="2200" dirty="0"/>
              <a:t>，倒序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FEDDB9-0440-468F-8075-4EB63540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358146-7AD6-4A40-8643-4359E72F4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08" y="1822271"/>
            <a:ext cx="5890647" cy="174991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F419BB0-3A78-4199-B0C7-D5535ED2C632}"/>
              </a:ext>
            </a:extLst>
          </p:cNvPr>
          <p:cNvSpPr txBox="1"/>
          <p:nvPr/>
        </p:nvSpPr>
        <p:spPr>
          <a:xfrm>
            <a:off x="2797477" y="1822271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以苹果重量顺序排序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F74A8E-640B-4B05-9F21-1A481E10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637" y="2151252"/>
            <a:ext cx="1462162" cy="12241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71D54D6-89C1-487D-870B-D73ADECD1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20" y="4149080"/>
            <a:ext cx="6081510" cy="162403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E6668EF-5754-4F4F-83E2-48BF37A00D7A}"/>
              </a:ext>
            </a:extLst>
          </p:cNvPr>
          <p:cNvSpPr txBox="1"/>
          <p:nvPr/>
        </p:nvSpPr>
        <p:spPr>
          <a:xfrm>
            <a:off x="2616727" y="3906956"/>
            <a:ext cx="1806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以苹果</a:t>
            </a:r>
            <a:r>
              <a:rPr lang="en-US" altLang="zh-CN" sz="1600" b="1" dirty="0">
                <a:solidFill>
                  <a:srgbClr val="FF0000"/>
                </a:solidFill>
              </a:rPr>
              <a:t>ID</a:t>
            </a:r>
            <a:r>
              <a:rPr lang="zh-CN" altLang="en-US" sz="1600" b="1" dirty="0">
                <a:solidFill>
                  <a:srgbClr val="FF0000"/>
                </a:solidFill>
              </a:rPr>
              <a:t>逆序排序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D852455-DD49-4A22-9217-ACC3CEC031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7554" y="4383656"/>
            <a:ext cx="1474326" cy="122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8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5646C-83AB-4B1D-B895-C853FAB2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Functional Programming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E47576-8E57-4C48-AB2D-45BD23C80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Functional programming is a </a:t>
            </a:r>
            <a:r>
              <a:rPr lang="en-US" altLang="zh-CN" dirty="0">
                <a:solidFill>
                  <a:srgbClr val="FF0000"/>
                </a:solidFill>
              </a:rPr>
              <a:t>programming paradigm</a:t>
            </a:r>
            <a:r>
              <a:rPr lang="en-US" altLang="zh-CN" dirty="0"/>
              <a:t>—a style of building the structure and elements of computer programs—that treats computation as the evaluation of </a:t>
            </a:r>
            <a:r>
              <a:rPr lang="en-US" altLang="zh-CN" dirty="0">
                <a:solidFill>
                  <a:srgbClr val="FF0000"/>
                </a:solidFill>
              </a:rPr>
              <a:t>mathematical functions </a:t>
            </a:r>
            <a:r>
              <a:rPr lang="en-US" altLang="zh-CN" dirty="0"/>
              <a:t>and avoids changing-state and mutable data.</a:t>
            </a:r>
          </a:p>
          <a:p>
            <a:r>
              <a:rPr lang="zh-CN" altLang="en-US" dirty="0"/>
              <a:t>函数式编程，是一种构建程序结构的编程范式。是一种与面向对象程序设计，完全不同的应用程序设计思想</a:t>
            </a:r>
            <a:endParaRPr lang="en-US" altLang="zh-CN" dirty="0"/>
          </a:p>
          <a:p>
            <a:r>
              <a:rPr lang="zh-CN" altLang="en-US" dirty="0"/>
              <a:t>在函数式编程中，函数的输出</a:t>
            </a:r>
            <a:r>
              <a:rPr lang="zh-CN" altLang="en-US" dirty="0">
                <a:solidFill>
                  <a:srgbClr val="FF0000"/>
                </a:solidFill>
              </a:rPr>
              <a:t>应且仅应</a:t>
            </a:r>
            <a:r>
              <a:rPr lang="zh-CN" altLang="en-US" dirty="0"/>
              <a:t>依赖于函数的本身。即，函数的执行，不应依赖于函数外部数据的状态</a:t>
            </a:r>
            <a:r>
              <a:rPr lang="en-US" altLang="zh-CN" dirty="0"/>
              <a:t>(</a:t>
            </a:r>
            <a:r>
              <a:rPr lang="zh-CN" altLang="en-US" dirty="0"/>
              <a:t>闭包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函数式编程与面向对象编程是不同场景下，分析设计应用的思考方式，无优劣之分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E5640A-662B-4642-87DD-98B3DC8D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52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E496B-8FEB-4F9E-962F-77ED6830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525"/>
            <a:ext cx="8229600" cy="6188075"/>
          </a:xfrm>
        </p:spPr>
        <p:txBody>
          <a:bodyPr/>
          <a:lstStyle/>
          <a:p>
            <a:r>
              <a:rPr lang="en-US" altLang="zh-CN" dirty="0"/>
              <a:t>Stream</a:t>
            </a:r>
            <a:r>
              <a:rPr lang="zh-CN" altLang="en-US" dirty="0"/>
              <a:t>的其他方法</a:t>
            </a:r>
            <a:endParaRPr lang="en-US" altLang="zh-CN" dirty="0"/>
          </a:p>
          <a:p>
            <a:pPr lvl="1"/>
            <a:r>
              <a:rPr lang="en-US" altLang="zh-CN" dirty="0" err="1"/>
              <a:t>takeWhile</a:t>
            </a:r>
            <a:r>
              <a:rPr lang="en-US" altLang="zh-CN" dirty="0"/>
              <a:t>()</a:t>
            </a:r>
            <a:r>
              <a:rPr lang="zh-CN" altLang="en-US" dirty="0"/>
              <a:t>，从同遍历置于流，到结果为</a:t>
            </a:r>
            <a:r>
              <a:rPr lang="en-US" altLang="zh-CN" dirty="0"/>
              <a:t>true</a:t>
            </a:r>
            <a:r>
              <a:rPr lang="zh-CN" altLang="en-US" dirty="0"/>
              <a:t>停止</a:t>
            </a:r>
            <a:endParaRPr lang="en-US" altLang="zh-CN" dirty="0"/>
          </a:p>
          <a:p>
            <a:pPr lvl="1"/>
            <a:r>
              <a:rPr lang="en-US" altLang="zh-CN" dirty="0" err="1"/>
              <a:t>dropWhile</a:t>
            </a:r>
            <a:r>
              <a:rPr lang="en-US" altLang="zh-CN" dirty="0"/>
              <a:t>()</a:t>
            </a:r>
            <a:r>
              <a:rPr lang="zh-CN" altLang="en-US" dirty="0"/>
              <a:t>，从头遍历，到结果为</a:t>
            </a:r>
            <a:r>
              <a:rPr lang="en-US" altLang="zh-CN" dirty="0"/>
              <a:t>true</a:t>
            </a:r>
            <a:r>
              <a:rPr lang="zh-CN" altLang="en-US" dirty="0"/>
              <a:t>开始置于流</a:t>
            </a:r>
            <a:endParaRPr lang="en-US" altLang="zh-CN" dirty="0"/>
          </a:p>
          <a:p>
            <a:pPr lvl="1"/>
            <a:r>
              <a:rPr lang="en-US" altLang="zh-CN" dirty="0" err="1"/>
              <a:t>flatMap</a:t>
            </a:r>
            <a:r>
              <a:rPr lang="en-US" altLang="zh-CN" dirty="0"/>
              <a:t>()</a:t>
            </a:r>
            <a:r>
              <a:rPr lang="zh-CN" altLang="en-US" dirty="0"/>
              <a:t>，将多层映射合并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findFirst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，从流中取第一个符合条件元素，封装到</a:t>
            </a:r>
            <a:r>
              <a:rPr lang="en-US" altLang="zh-CN" dirty="0"/>
              <a:t>Optional</a:t>
            </a:r>
          </a:p>
          <a:p>
            <a:pPr lvl="1"/>
            <a:r>
              <a:rPr lang="en-US" altLang="zh-CN" dirty="0" err="1"/>
              <a:t>findAny</a:t>
            </a:r>
            <a:r>
              <a:rPr lang="en-US" altLang="zh-CN" dirty="0"/>
              <a:t>()</a:t>
            </a:r>
            <a:r>
              <a:rPr lang="zh-CN" altLang="en-US" dirty="0"/>
              <a:t>，从流中取任意一个符合条件元素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anyMatch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，任意一个元素符合条件，返回</a:t>
            </a:r>
            <a:r>
              <a:rPr lang="en-US" altLang="zh-CN" dirty="0"/>
              <a:t>true</a:t>
            </a:r>
          </a:p>
          <a:p>
            <a:pPr lvl="1"/>
            <a:r>
              <a:rPr lang="en-US" altLang="zh-CN" dirty="0" err="1"/>
              <a:t>allMatch</a:t>
            </a:r>
            <a:r>
              <a:rPr lang="en-US" altLang="zh-CN" dirty="0"/>
              <a:t>()</a:t>
            </a:r>
            <a:r>
              <a:rPr lang="zh-CN" altLang="en-US" dirty="0"/>
              <a:t>，全部元素符合条件，返回</a:t>
            </a:r>
            <a:r>
              <a:rPr lang="en-US" altLang="zh-CN" dirty="0"/>
              <a:t>true</a:t>
            </a:r>
          </a:p>
          <a:p>
            <a:pPr lvl="1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FEDDB9-0440-468F-8075-4EB63540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123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E496B-8FEB-4F9E-962F-77ED6830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CN" dirty="0"/>
              <a:t>T collect()</a:t>
            </a:r>
            <a:r>
              <a:rPr lang="zh-CN" altLang="en-US" dirty="0"/>
              <a:t>。聚合，收集</a:t>
            </a:r>
            <a:r>
              <a:rPr lang="en-US" altLang="zh-CN" dirty="0"/>
              <a:t>stream</a:t>
            </a:r>
            <a:r>
              <a:rPr lang="zh-CN" altLang="en-US" dirty="0"/>
              <a:t>一系列中间操作产生的结果</a:t>
            </a:r>
            <a:endParaRPr lang="en-US" altLang="zh-CN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CN" dirty="0"/>
              <a:t>Collectors(</a:t>
            </a:r>
            <a:r>
              <a:rPr lang="en-US" altLang="zh-CN" dirty="0" err="1"/>
              <a:t>java.util.stream.Collectors</a:t>
            </a:r>
            <a:r>
              <a:rPr lang="en-US" altLang="zh-CN" dirty="0"/>
              <a:t>)</a:t>
            </a:r>
            <a:r>
              <a:rPr lang="zh-CN" altLang="en-US" dirty="0"/>
              <a:t>类，用于操作聚合结果的工具类</a:t>
            </a:r>
            <a:endParaRPr lang="en-US" altLang="zh-CN" dirty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CN" sz="2200" dirty="0" err="1"/>
              <a:t>groupingBy</a:t>
            </a:r>
            <a:r>
              <a:rPr lang="en-US" altLang="zh-CN" sz="2200" dirty="0"/>
              <a:t>()/mapping()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CN" sz="2200" dirty="0" err="1"/>
              <a:t>toList</a:t>
            </a:r>
            <a:r>
              <a:rPr lang="en-US" altLang="zh-CN" sz="2200" dirty="0"/>
              <a:t>()/</a:t>
            </a:r>
            <a:r>
              <a:rPr lang="en-US" altLang="zh-CN" sz="2200" dirty="0" err="1"/>
              <a:t>toSet</a:t>
            </a:r>
            <a:r>
              <a:rPr lang="en-US" altLang="zh-CN" sz="2200" dirty="0"/>
              <a:t>()/</a:t>
            </a:r>
            <a:r>
              <a:rPr lang="en-US" altLang="zh-CN" sz="2200" dirty="0" err="1"/>
              <a:t>toMap</a:t>
            </a:r>
            <a:r>
              <a:rPr lang="en-US" altLang="zh-CN" sz="2200" dirty="0"/>
              <a:t>()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CN" sz="2200" dirty="0"/>
              <a:t>……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FEDDB9-0440-468F-8075-4EB63540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DD83D9-0CBB-4231-A083-9A6F097B664D}"/>
              </a:ext>
            </a:extLst>
          </p:cNvPr>
          <p:cNvSpPr txBox="1"/>
          <p:nvPr/>
        </p:nvSpPr>
        <p:spPr>
          <a:xfrm>
            <a:off x="1259632" y="2514382"/>
            <a:ext cx="3700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需求：将所有苹果的颜色映射为新集合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E830D5-884E-48CE-924A-4E2D39623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829918"/>
            <a:ext cx="4639444" cy="12411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14F85D-039B-473E-8F5A-F95F38E36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491570"/>
            <a:ext cx="4334908" cy="1131893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4C7871BC-B3BF-4553-B141-5AAB00942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76527"/>
            <a:ext cx="7334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9E0572D6-E028-489A-B239-0FD596CAD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797152"/>
            <a:ext cx="7048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150A35DE-5E74-4B7F-8360-CEF2173C829E}"/>
              </a:ext>
            </a:extLst>
          </p:cNvPr>
          <p:cNvSpPr txBox="1"/>
          <p:nvPr/>
        </p:nvSpPr>
        <p:spPr>
          <a:xfrm>
            <a:off x="4139952" y="4386634"/>
            <a:ext cx="1518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聚合为</a:t>
            </a:r>
            <a:r>
              <a:rPr lang="en-US" altLang="zh-CN" sz="1600" b="1" dirty="0">
                <a:solidFill>
                  <a:srgbClr val="FF0000"/>
                </a:solidFill>
              </a:rPr>
              <a:t>Set</a:t>
            </a:r>
            <a:r>
              <a:rPr lang="zh-CN" altLang="en-US" sz="1600" b="1" dirty="0">
                <a:solidFill>
                  <a:srgbClr val="FF0000"/>
                </a:solidFill>
              </a:rPr>
              <a:t>集合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过滤相同颜色</a:t>
            </a:r>
          </a:p>
        </p:txBody>
      </p:sp>
    </p:spTree>
    <p:extLst>
      <p:ext uri="{BB962C8B-B14F-4D97-AF65-F5344CB8AC3E}">
        <p14:creationId xmlns:p14="http://schemas.microsoft.com/office/powerpoint/2010/main" val="376720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E496B-8FEB-4F9E-962F-77ED6830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sz="2800" dirty="0" err="1"/>
              <a:t>groupingBy</a:t>
            </a:r>
            <a:r>
              <a:rPr lang="en-US" altLang="zh-CN" sz="2800" dirty="0"/>
              <a:t>()</a:t>
            </a:r>
            <a:r>
              <a:rPr lang="zh-CN" altLang="en-US" sz="2800" dirty="0"/>
              <a:t>，基于给定数据，以</a:t>
            </a:r>
            <a:r>
              <a:rPr lang="en-US" altLang="zh-CN" sz="2800" dirty="0"/>
              <a:t>Map</a:t>
            </a:r>
            <a:r>
              <a:rPr lang="zh-CN" altLang="en-US" sz="2800" dirty="0"/>
              <a:t>分组集合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800" dirty="0" err="1"/>
              <a:t>toMap</a:t>
            </a:r>
            <a:r>
              <a:rPr lang="en-US" altLang="zh-CN" sz="2800" dirty="0"/>
              <a:t>(K, V)</a:t>
            </a:r>
            <a:r>
              <a:rPr lang="zh-CN" altLang="en-US" sz="2800" dirty="0"/>
              <a:t>，基于给定键值，以</a:t>
            </a:r>
            <a:r>
              <a:rPr lang="en-US" altLang="zh-CN" sz="2800" dirty="0"/>
              <a:t>Map</a:t>
            </a:r>
            <a:r>
              <a:rPr lang="zh-CN" altLang="en-US" sz="2800" dirty="0"/>
              <a:t>分组集合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FEDDB9-0440-468F-8075-4EB63540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2E67A5-232E-4F15-8BCB-64A3418AC787}"/>
              </a:ext>
            </a:extLst>
          </p:cNvPr>
          <p:cNvSpPr txBox="1"/>
          <p:nvPr/>
        </p:nvSpPr>
        <p:spPr>
          <a:xfrm>
            <a:off x="2267744" y="633272"/>
            <a:ext cx="2666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需求：将不同颜色苹果分组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F0309D-4A16-4E67-9C86-7507AAEE7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52736"/>
            <a:ext cx="7972425" cy="1057275"/>
          </a:xfrm>
          <a:prstGeom prst="rect">
            <a:avLst/>
          </a:prstGeom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86179721-85A3-42F8-BC75-0B72A89FFD88}"/>
              </a:ext>
            </a:extLst>
          </p:cNvPr>
          <p:cNvSpPr txBox="1"/>
          <p:nvPr/>
        </p:nvSpPr>
        <p:spPr>
          <a:xfrm>
            <a:off x="2267744" y="3211958"/>
            <a:ext cx="3321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需求：以</a:t>
            </a:r>
            <a:r>
              <a:rPr lang="en-US" altLang="zh-CN" sz="1600" b="1" dirty="0">
                <a:solidFill>
                  <a:srgbClr val="FF0000"/>
                </a:solidFill>
              </a:rPr>
              <a:t>ID</a:t>
            </a:r>
            <a:r>
              <a:rPr lang="zh-CN" altLang="en-US" sz="1600" b="1" dirty="0">
                <a:solidFill>
                  <a:srgbClr val="FF0000"/>
                </a:solidFill>
              </a:rPr>
              <a:t>为键，以元素对象为值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E1339E-2004-46FB-9293-7864C882A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751849"/>
            <a:ext cx="79343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4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E496B-8FEB-4F9E-962F-77ED6830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sz="2800" dirty="0"/>
              <a:t>Java8</a:t>
            </a:r>
            <a:r>
              <a:rPr lang="zh-CN" altLang="en-US" sz="2800" dirty="0"/>
              <a:t>支持</a:t>
            </a:r>
            <a:r>
              <a:rPr lang="en-US" altLang="zh-CN" sz="2800" dirty="0"/>
              <a:t>Map</a:t>
            </a:r>
            <a:r>
              <a:rPr lang="zh-CN" altLang="en-US" sz="2800" dirty="0"/>
              <a:t> </a:t>
            </a:r>
            <a:r>
              <a:rPr lang="en-US" altLang="zh-CN" sz="2800" dirty="0" err="1"/>
              <a:t>forEach</a:t>
            </a:r>
            <a:r>
              <a:rPr lang="zh-CN" altLang="en-US" sz="2800" dirty="0"/>
              <a:t>循环，可直接获取每次遍历元素的键与值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FEDDB9-0440-468F-8075-4EB63540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8E3463-94E5-417E-94A2-43F8BF662DFD}"/>
              </a:ext>
            </a:extLst>
          </p:cNvPr>
          <p:cNvSpPr txBox="1"/>
          <p:nvPr/>
        </p:nvSpPr>
        <p:spPr>
          <a:xfrm>
            <a:off x="4356585" y="864638"/>
            <a:ext cx="1218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按</a:t>
            </a:r>
            <a:r>
              <a:rPr lang="en-US" altLang="zh-CN" sz="1600" b="1" dirty="0">
                <a:solidFill>
                  <a:srgbClr val="FF0000"/>
                </a:solidFill>
              </a:rPr>
              <a:t>ID</a:t>
            </a:r>
            <a:r>
              <a:rPr lang="zh-CN" altLang="en-US" sz="1600" b="1" dirty="0">
                <a:solidFill>
                  <a:srgbClr val="FF0000"/>
                </a:solidFill>
              </a:rPr>
              <a:t>分组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并获取重量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8E1121-09CA-47BA-A65A-849345677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28800"/>
            <a:ext cx="6063832" cy="1800200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2E93E92-F6A6-4105-A4E4-BF36A0AAE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158" y="1628800"/>
            <a:ext cx="968290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FEDDB9-0440-468F-8075-4EB63540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5" name="内容占位符 2">
            <a:extLst>
              <a:ext uri="{FF2B5EF4-FFF2-40B4-BE49-F238E27FC236}">
                <a16:creationId xmlns:a16="http://schemas.microsoft.com/office/drawing/2014/main" id="{ADF93076-FC9A-4525-BF92-1AA25B83F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17632"/>
            <a:ext cx="6496050" cy="1714500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16D17020-0FEA-42F5-8B24-33EB28B57C28}"/>
              </a:ext>
            </a:extLst>
          </p:cNvPr>
          <p:cNvSpPr txBox="1"/>
          <p:nvPr/>
        </p:nvSpPr>
        <p:spPr>
          <a:xfrm>
            <a:off x="2267744" y="2651914"/>
            <a:ext cx="33266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函数式编程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不应，对外部数据产生影响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函数是独立于类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对象的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函数在执行时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外部</a:t>
            </a:r>
            <a:r>
              <a:rPr lang="zh-CN" altLang="en-US" sz="1600" b="1">
                <a:solidFill>
                  <a:srgbClr val="FF0000"/>
                </a:solidFill>
              </a:rPr>
              <a:t>数据可能已不</a:t>
            </a:r>
            <a:r>
              <a:rPr lang="zh-CN" altLang="en-US" sz="1600" b="1" dirty="0">
                <a:solidFill>
                  <a:srgbClr val="FF0000"/>
                </a:solidFill>
              </a:rPr>
              <a:t>存在或改变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</a:rPr>
              <a:t>局部变量可能已销毁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</a:p>
          <a:p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如需使用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外部数据必须为</a:t>
            </a:r>
            <a:r>
              <a:rPr lang="en-US" altLang="zh-CN" sz="1600" b="1" dirty="0">
                <a:solidFill>
                  <a:srgbClr val="FF0000"/>
                </a:solidFill>
              </a:rPr>
              <a:t>final</a:t>
            </a:r>
            <a:r>
              <a:rPr lang="zh-CN" altLang="en-US" sz="1600" b="1" dirty="0">
                <a:solidFill>
                  <a:srgbClr val="FF0000"/>
                </a:solidFill>
              </a:rPr>
              <a:t>才能保持引用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4C36476E-9000-4311-B213-0657698BBE1E}"/>
              </a:ext>
            </a:extLst>
          </p:cNvPr>
          <p:cNvSpPr txBox="1"/>
          <p:nvPr/>
        </p:nvSpPr>
        <p:spPr>
          <a:xfrm>
            <a:off x="5292080" y="243885"/>
            <a:ext cx="12588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外部数据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必须为</a:t>
            </a:r>
            <a:r>
              <a:rPr lang="en-US" altLang="zh-CN" sz="1600" b="1" dirty="0">
                <a:solidFill>
                  <a:srgbClr val="FF0000"/>
                </a:solidFill>
              </a:rPr>
              <a:t>final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或同等效果</a:t>
            </a:r>
          </a:p>
        </p:txBody>
      </p:sp>
    </p:spTree>
    <p:extLst>
      <p:ext uri="{BB962C8B-B14F-4D97-AF65-F5344CB8AC3E}">
        <p14:creationId xmlns:p14="http://schemas.microsoft.com/office/powerpoint/2010/main" val="4208359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7713D-D764-4C21-B2FB-A16CA6AC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removeIf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E496B-8FEB-4F9E-962F-77ED6830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Boolean </a:t>
            </a:r>
            <a:r>
              <a:rPr lang="en-US" altLang="zh-CN" dirty="0" err="1"/>
              <a:t>removeIf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The default implementation traverses all elements of the collection using its iterator(). Each matching element is removed using </a:t>
            </a:r>
            <a:r>
              <a:rPr lang="en-US" altLang="zh-CN" b="1" dirty="0" err="1">
                <a:solidFill>
                  <a:srgbClr val="FF0000"/>
                </a:solidFill>
              </a:rPr>
              <a:t>Iterator.remove</a:t>
            </a:r>
            <a:r>
              <a:rPr lang="en-US" altLang="zh-CN" b="1" dirty="0">
                <a:solidFill>
                  <a:srgbClr val="FF0000"/>
                </a:solidFill>
              </a:rPr>
              <a:t>()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Collection</a:t>
            </a:r>
            <a:r>
              <a:rPr lang="zh-CN" altLang="en-US" dirty="0"/>
              <a:t>接口中定义。移除符合函数表达式的元素。底层依然基于</a:t>
            </a:r>
            <a:r>
              <a:rPr lang="en-US" altLang="zh-CN" dirty="0"/>
              <a:t>Iterator</a:t>
            </a:r>
            <a:r>
              <a:rPr lang="zh-CN" altLang="en-US" dirty="0"/>
              <a:t>迭代器实现</a:t>
            </a:r>
            <a:r>
              <a:rPr lang="en-US" altLang="zh-CN" dirty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FEDDB9-0440-468F-8075-4EB63540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2717A576-BA33-4E70-ACF5-BF2618D55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47906"/>
            <a:ext cx="4824536" cy="541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72DF180-FA29-4A53-AAC8-32D5D80FA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271" y="3303655"/>
            <a:ext cx="1080120" cy="927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939FCD9F-C9D1-4424-80C8-737326821049}"/>
              </a:ext>
            </a:extLst>
          </p:cNvPr>
          <p:cNvSpPr txBox="1"/>
          <p:nvPr/>
        </p:nvSpPr>
        <p:spPr>
          <a:xfrm>
            <a:off x="2267744" y="4077072"/>
            <a:ext cx="36599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极简洁优雅的实现了元素的移除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使代码关注于对集合的业务操作本身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而非游标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位置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移动等非业务逻辑操作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FE9A4598-7BF0-41B9-B963-F57AE5D1D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46" y="4994574"/>
            <a:ext cx="49244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6037C959-CB39-410E-A2A3-49C5B303E493}"/>
              </a:ext>
            </a:extLst>
          </p:cNvPr>
          <p:cNvSpPr txBox="1"/>
          <p:nvPr/>
        </p:nvSpPr>
        <p:spPr>
          <a:xfrm>
            <a:off x="4097732" y="5301208"/>
            <a:ext cx="1849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Idea</a:t>
            </a:r>
            <a:r>
              <a:rPr lang="zh-CN" altLang="en-US" sz="1600" b="1" dirty="0">
                <a:solidFill>
                  <a:srgbClr val="FF0000"/>
                </a:solidFill>
              </a:rPr>
              <a:t>自动提示优化</a:t>
            </a:r>
          </a:p>
        </p:txBody>
      </p:sp>
    </p:spTree>
    <p:extLst>
      <p:ext uri="{BB962C8B-B14F-4D97-AF65-F5344CB8AC3E}">
        <p14:creationId xmlns:p14="http://schemas.microsoft.com/office/powerpoint/2010/main" val="118412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FEDDB9-0440-468F-8075-4EB63540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6923263-5F23-4A34-97A0-AE9A83E7E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6525"/>
            <a:ext cx="86201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D60DE4-ABAC-4CA8-B476-AEC2082F3627}"/>
              </a:ext>
            </a:extLst>
          </p:cNvPr>
          <p:cNvSpPr txBox="1"/>
          <p:nvPr/>
        </p:nvSpPr>
        <p:spPr>
          <a:xfrm>
            <a:off x="4820816" y="1362928"/>
            <a:ext cx="1968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FF0000"/>
                </a:solidFill>
              </a:rPr>
              <a:t>removeIf</a:t>
            </a:r>
            <a:r>
              <a:rPr lang="en-US" altLang="zh-CN" sz="1600" b="1" dirty="0">
                <a:solidFill>
                  <a:srgbClr val="FF0000"/>
                </a:solidFill>
              </a:rPr>
              <a:t>()</a:t>
            </a:r>
            <a:r>
              <a:rPr lang="zh-CN" altLang="en-US" sz="1600" b="1" dirty="0">
                <a:solidFill>
                  <a:srgbClr val="FF0000"/>
                </a:solidFill>
              </a:rPr>
              <a:t>源码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底层依然基于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Iterator</a:t>
            </a:r>
            <a:r>
              <a:rPr lang="zh-CN" altLang="en-US" sz="1600" b="1" dirty="0">
                <a:solidFill>
                  <a:srgbClr val="FF0000"/>
                </a:solidFill>
              </a:rPr>
              <a:t>迭代器实现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727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7713D-D764-4C21-B2FB-A16CA6AC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Functional Interfaces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E496B-8FEB-4F9E-962F-77ED6830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functional interface is an interface that contains </a:t>
            </a:r>
            <a:r>
              <a:rPr lang="en-US" altLang="zh-CN" b="1" dirty="0">
                <a:solidFill>
                  <a:srgbClr val="FF0000"/>
                </a:solidFill>
              </a:rPr>
              <a:t>one and only one</a:t>
            </a:r>
            <a:r>
              <a:rPr lang="en-US" altLang="zh-CN" dirty="0"/>
              <a:t> abstract method.</a:t>
            </a:r>
          </a:p>
          <a:p>
            <a:r>
              <a:rPr lang="zh-CN" altLang="en-US" dirty="0"/>
              <a:t>函数式接口，</a:t>
            </a:r>
            <a:r>
              <a:rPr lang="zh-CN" altLang="en-US" dirty="0">
                <a:solidFill>
                  <a:srgbClr val="FF0000"/>
                </a:solidFill>
              </a:rPr>
              <a:t>能且只能包含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个抽象方法</a:t>
            </a:r>
            <a:r>
              <a:rPr lang="zh-CN" altLang="en-US" dirty="0"/>
              <a:t>的接口</a:t>
            </a:r>
            <a:endParaRPr lang="en-US" altLang="zh-CN" dirty="0"/>
          </a:p>
          <a:p>
            <a:r>
              <a:rPr lang="zh-CN" altLang="en-US" dirty="0"/>
              <a:t>函数式接口中，仅声明定义函数的参数</a:t>
            </a:r>
            <a:r>
              <a:rPr lang="en-US" altLang="zh-CN" dirty="0"/>
              <a:t>/</a:t>
            </a:r>
            <a:r>
              <a:rPr lang="zh-CN" altLang="en-US" dirty="0"/>
              <a:t>参数类型</a:t>
            </a:r>
            <a:r>
              <a:rPr lang="en-US" altLang="zh-CN" dirty="0"/>
              <a:t>/</a:t>
            </a:r>
            <a:r>
              <a:rPr lang="zh-CN" altLang="en-US" dirty="0"/>
              <a:t>返回类型，使用时具体实现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err="1"/>
              <a:t>FunctionalInterface</a:t>
            </a:r>
            <a:r>
              <a:rPr lang="en-US" altLang="zh-CN" dirty="0"/>
              <a:t>(</a:t>
            </a:r>
            <a:r>
              <a:rPr lang="en-US" altLang="zh-CN" dirty="0" err="1"/>
              <a:t>java.lang.FunctionalInterface</a:t>
            </a:r>
            <a:r>
              <a:rPr lang="en-US" altLang="zh-CN" dirty="0"/>
              <a:t>)</a:t>
            </a:r>
            <a:r>
              <a:rPr lang="zh-CN" altLang="en-US" dirty="0"/>
              <a:t>注解，声明该接口为函数式接口，只要是只包含一个抽象方法的函数式接口，</a:t>
            </a:r>
            <a:r>
              <a:rPr lang="zh-CN" altLang="en-US" dirty="0">
                <a:solidFill>
                  <a:srgbClr val="FF0000"/>
                </a:solidFill>
              </a:rPr>
              <a:t>可以省略</a:t>
            </a:r>
            <a:r>
              <a:rPr lang="zh-CN" altLang="en-US" dirty="0"/>
              <a:t>；当接口中定义多于</a:t>
            </a:r>
            <a:r>
              <a:rPr lang="en-US" altLang="zh-CN" dirty="0"/>
              <a:t>1</a:t>
            </a:r>
            <a:r>
              <a:rPr lang="zh-CN" altLang="en-US" dirty="0"/>
              <a:t>个抽象方法时，无法编译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定义了多个函数接口，供集合</a:t>
            </a:r>
            <a:r>
              <a:rPr lang="en-US" altLang="zh-CN" dirty="0"/>
              <a:t>Stream</a:t>
            </a:r>
            <a:r>
              <a:rPr lang="zh-CN" altLang="en-US" dirty="0"/>
              <a:t>等使用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FEDDB9-0440-468F-8075-4EB63540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4567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FEDDB9-0440-468F-8075-4EB63540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5CF310-51D3-48DE-9C32-604EE1802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4624"/>
            <a:ext cx="4105275" cy="11334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AFE381F-E5BE-4DEB-A43C-F68A45A28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556792"/>
            <a:ext cx="2952750" cy="1085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63ADCB-E78D-4391-AC68-8B3AEB882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3036379"/>
            <a:ext cx="5448300" cy="28670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CE4E2D3-7A03-41E5-8229-8FB3DB44C3A0}"/>
              </a:ext>
            </a:extLst>
          </p:cNvPr>
          <p:cNvSpPr txBox="1"/>
          <p:nvPr/>
        </p:nvSpPr>
        <p:spPr>
          <a:xfrm>
            <a:off x="6084168" y="3789040"/>
            <a:ext cx="34169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将函数作为</a:t>
            </a:r>
            <a:r>
              <a:rPr lang="en-US" altLang="zh-CN" sz="1600" b="1" dirty="0" err="1">
                <a:solidFill>
                  <a:srgbClr val="FF0000"/>
                </a:solidFill>
              </a:rPr>
              <a:t>forEach</a:t>
            </a:r>
            <a:r>
              <a:rPr lang="en-US" altLang="zh-CN" sz="1600" b="1" dirty="0">
                <a:solidFill>
                  <a:srgbClr val="FF0000"/>
                </a:solidFill>
              </a:rPr>
              <a:t>()</a:t>
            </a:r>
            <a:r>
              <a:rPr lang="zh-CN" altLang="en-US" sz="1600" b="1" dirty="0">
                <a:solidFill>
                  <a:srgbClr val="FF0000"/>
                </a:solidFill>
              </a:rPr>
              <a:t>方法的参数传入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循环封装的集合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将每次遍历的元素</a:t>
            </a:r>
            <a:r>
              <a:rPr lang="en-US" altLang="zh-CN" sz="1600" b="1" dirty="0">
                <a:solidFill>
                  <a:srgbClr val="FF0000"/>
                </a:solidFill>
              </a:rPr>
              <a:t>i</a:t>
            </a: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作为函数的参数传入函数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执行函数并获取执行结果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FEE2CB-C72B-422B-B19C-5C7AE6448791}"/>
              </a:ext>
            </a:extLst>
          </p:cNvPr>
          <p:cNvSpPr txBox="1"/>
          <p:nvPr/>
        </p:nvSpPr>
        <p:spPr>
          <a:xfrm>
            <a:off x="899592" y="1036413"/>
            <a:ext cx="2809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342417F-A731-4C7C-89F4-0C431BA4E2F8}"/>
              </a:ext>
            </a:extLst>
          </p:cNvPr>
          <p:cNvSpPr txBox="1"/>
          <p:nvPr/>
        </p:nvSpPr>
        <p:spPr>
          <a:xfrm>
            <a:off x="899591" y="2644298"/>
            <a:ext cx="2809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957B2C-2B3D-4782-A28C-859508FF2E8F}"/>
              </a:ext>
            </a:extLst>
          </p:cNvPr>
          <p:cNvSpPr txBox="1"/>
          <p:nvPr/>
        </p:nvSpPr>
        <p:spPr>
          <a:xfrm>
            <a:off x="4932040" y="476672"/>
            <a:ext cx="26515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声明一个函数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函数的参数，以及返回类型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2F38084-FB63-41DB-A216-B29726F49086}"/>
              </a:ext>
            </a:extLst>
          </p:cNvPr>
          <p:cNvSpPr txBox="1"/>
          <p:nvPr/>
        </p:nvSpPr>
        <p:spPr>
          <a:xfrm>
            <a:off x="4932040" y="1739004"/>
            <a:ext cx="39002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基于声明的函数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实现一个函数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实现的结果为将传入函数的参数平方返回</a:t>
            </a:r>
          </a:p>
        </p:txBody>
      </p:sp>
    </p:spTree>
    <p:extLst>
      <p:ext uri="{BB962C8B-B14F-4D97-AF65-F5344CB8AC3E}">
        <p14:creationId xmlns:p14="http://schemas.microsoft.com/office/powerpoint/2010/main" val="3287616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FEDDB9-0440-468F-8075-4EB63540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7F025E-E389-46A4-A919-1D6D81030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20688"/>
            <a:ext cx="4283968" cy="22163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9D235FF-3E8B-46DA-857F-CBED61536951}"/>
              </a:ext>
            </a:extLst>
          </p:cNvPr>
          <p:cNvSpPr txBox="1"/>
          <p:nvPr/>
        </p:nvSpPr>
        <p:spPr>
          <a:xfrm>
            <a:off x="4123776" y="2138134"/>
            <a:ext cx="1852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封装一个集合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执行</a:t>
            </a:r>
            <a:r>
              <a:rPr lang="en-US" altLang="zh-CN" sz="1600" b="1" dirty="0" err="1">
                <a:solidFill>
                  <a:srgbClr val="FF0000"/>
                </a:solidFill>
              </a:rPr>
              <a:t>forEach</a:t>
            </a:r>
            <a:r>
              <a:rPr lang="zh-CN" altLang="en-US" sz="1600" b="1" dirty="0">
                <a:solidFill>
                  <a:srgbClr val="FF0000"/>
                </a:solidFill>
              </a:rPr>
              <a:t>方法时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传入预执行的函数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E11A05-87AE-426F-AA59-7B63E650A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0" y="995134"/>
            <a:ext cx="7239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FEDDB9-0440-468F-8075-4EB63540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20D8ED20-1B8F-47F3-9313-4586AEBB3DE8}"/>
              </a:ext>
            </a:extLst>
          </p:cNvPr>
          <p:cNvSpPr txBox="1"/>
          <p:nvPr/>
        </p:nvSpPr>
        <p:spPr>
          <a:xfrm>
            <a:off x="5148063" y="635491"/>
            <a:ext cx="22525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方法的执行结果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不仅仅依赖于方法本身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且，依赖于外部的属性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面向对象的设计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0F50ABC6-C756-4362-AC52-160F3AD4812C}"/>
              </a:ext>
            </a:extLst>
          </p:cNvPr>
          <p:cNvSpPr txBox="1"/>
          <p:nvPr/>
        </p:nvSpPr>
        <p:spPr>
          <a:xfrm>
            <a:off x="5300463" y="2471946"/>
            <a:ext cx="2852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方法的执行结果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仅依赖于方法参数及方法本身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函数式的设计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DF2917C6-6565-41BB-B4DF-631437A3D7B1}"/>
              </a:ext>
            </a:extLst>
          </p:cNvPr>
          <p:cNvSpPr txBox="1"/>
          <p:nvPr/>
        </p:nvSpPr>
        <p:spPr>
          <a:xfrm>
            <a:off x="680737" y="1802765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B7E684-432D-48BB-9588-D6E847758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97000"/>
            <a:ext cx="3105150" cy="12858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6E2A525-797D-4D50-94BD-64E380F6F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708186"/>
            <a:ext cx="38766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6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E496B-8FEB-4F9E-962F-77ED6830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Stream</a:t>
            </a:r>
            <a:r>
              <a:rPr lang="zh-CN" altLang="en-US" b="1" dirty="0">
                <a:solidFill>
                  <a:srgbClr val="FF0000"/>
                </a:solidFill>
              </a:rPr>
              <a:t>仅操作源集合中的元素</a:t>
            </a:r>
            <a:r>
              <a:rPr lang="zh-CN" altLang="en-US" dirty="0"/>
              <a:t>，基于操作产生新集合，不改变源集合结构。即，源集合</a:t>
            </a:r>
            <a:r>
              <a:rPr lang="en-US" altLang="zh-CN" dirty="0"/>
              <a:t>/</a:t>
            </a:r>
            <a:r>
              <a:rPr lang="zh-CN" altLang="en-US" dirty="0"/>
              <a:t>新集合，均持有该元素对象的引用</a:t>
            </a:r>
            <a:endParaRPr lang="en-US" altLang="zh-CN" dirty="0"/>
          </a:p>
          <a:p>
            <a:pPr lvl="1"/>
            <a:r>
              <a:rPr lang="en-US" altLang="zh-CN" dirty="0"/>
              <a:t>filter()</a:t>
            </a:r>
            <a:r>
              <a:rPr lang="zh-CN" altLang="en-US" dirty="0"/>
              <a:t>，过滤</a:t>
            </a:r>
            <a:endParaRPr lang="en-US" altLang="zh-CN" dirty="0"/>
          </a:p>
          <a:p>
            <a:pPr lvl="1"/>
            <a:r>
              <a:rPr lang="en-US" altLang="zh-CN" dirty="0"/>
              <a:t>map()</a:t>
            </a:r>
            <a:r>
              <a:rPr lang="zh-CN" altLang="en-US" dirty="0"/>
              <a:t>，映射</a:t>
            </a:r>
            <a:endParaRPr lang="en-US" altLang="zh-CN" dirty="0"/>
          </a:p>
          <a:p>
            <a:pPr lvl="1"/>
            <a:r>
              <a:rPr lang="en-US" altLang="zh-CN" dirty="0"/>
              <a:t>sorted()</a:t>
            </a:r>
            <a:r>
              <a:rPr lang="zh-CN" altLang="en-US" dirty="0"/>
              <a:t>，排序</a:t>
            </a:r>
            <a:endParaRPr lang="en-US" altLang="zh-CN" dirty="0"/>
          </a:p>
          <a:p>
            <a:pPr lvl="1"/>
            <a:r>
              <a:rPr lang="en-US" altLang="zh-CN" dirty="0"/>
              <a:t>collect()</a:t>
            </a:r>
            <a:r>
              <a:rPr lang="zh-CN" altLang="en-US" dirty="0"/>
              <a:t>，聚合</a:t>
            </a:r>
            <a:endParaRPr lang="en-US" altLang="zh-CN" dirty="0"/>
          </a:p>
          <a:p>
            <a:r>
              <a:rPr lang="zh-CN" altLang="en-US" dirty="0"/>
              <a:t>操作均返回</a:t>
            </a:r>
            <a:r>
              <a:rPr lang="en-US" altLang="zh-CN" dirty="0"/>
              <a:t>stream</a:t>
            </a:r>
            <a:r>
              <a:rPr lang="zh-CN" altLang="en-US" dirty="0"/>
              <a:t>，因此可以链接形成一条单向的管道</a:t>
            </a:r>
            <a:endParaRPr lang="en-US" altLang="zh-CN" dirty="0"/>
          </a:p>
          <a:p>
            <a:r>
              <a:rPr lang="zh-CN" altLang="en-US" dirty="0"/>
              <a:t>支持多线程并发处理，而无需显式创建线程</a:t>
            </a:r>
            <a:r>
              <a:rPr lang="en-US" altLang="zh-CN" dirty="0"/>
              <a:t>(</a:t>
            </a:r>
            <a:r>
              <a:rPr lang="zh-CN" altLang="en-US" dirty="0"/>
              <a:t>后期讨论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FEDDB9-0440-468F-8075-4EB63540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47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7713D-D764-4C21-B2FB-A16CA6AC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Lambda Expressions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E496B-8FEB-4F9E-962F-77ED6830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Java lambda expressions are Java's first step into functional programming. A Java </a:t>
            </a:r>
            <a:r>
              <a:rPr lang="en-US" altLang="zh-CN" dirty="0">
                <a:solidFill>
                  <a:srgbClr val="FF0000"/>
                </a:solidFill>
              </a:rPr>
              <a:t>lambda expression </a:t>
            </a:r>
            <a:r>
              <a:rPr lang="en-US" altLang="zh-CN" dirty="0"/>
              <a:t>is thus a </a:t>
            </a:r>
            <a:r>
              <a:rPr lang="en-US" altLang="zh-CN" dirty="0">
                <a:solidFill>
                  <a:srgbClr val="FF0000"/>
                </a:solidFill>
              </a:rPr>
              <a:t>function</a:t>
            </a:r>
            <a:r>
              <a:rPr lang="en-US" altLang="zh-CN" dirty="0"/>
              <a:t> which can be created without belonging to any class. A Java lambda expression </a:t>
            </a:r>
            <a:r>
              <a:rPr lang="en-US" altLang="zh-CN" dirty="0">
                <a:solidFill>
                  <a:srgbClr val="FF0000"/>
                </a:solidFill>
              </a:rPr>
              <a:t>can be passed </a:t>
            </a:r>
            <a:r>
              <a:rPr lang="en-US" altLang="zh-CN" dirty="0"/>
              <a:t>around as if it was an object and executed on demand.</a:t>
            </a:r>
          </a:p>
          <a:p>
            <a:endParaRPr lang="en-US" altLang="zh-CN" dirty="0"/>
          </a:p>
          <a:p>
            <a:r>
              <a:rPr lang="zh-CN" altLang="en-US" dirty="0"/>
              <a:t>通过函数式接口，设计一个函数</a:t>
            </a:r>
            <a:r>
              <a:rPr lang="en-US" altLang="zh-CN" dirty="0"/>
              <a:t>(</a:t>
            </a:r>
            <a:r>
              <a:rPr lang="zh-CN" altLang="en-US" dirty="0"/>
              <a:t>约束函数的参数</a:t>
            </a:r>
            <a:r>
              <a:rPr lang="en-US" altLang="zh-CN" dirty="0"/>
              <a:t>/</a:t>
            </a:r>
            <a:r>
              <a:rPr lang="zh-CN" altLang="en-US" dirty="0"/>
              <a:t>返回类型的抽象方法</a:t>
            </a:r>
            <a:r>
              <a:rPr lang="en-US" altLang="zh-CN" dirty="0"/>
              <a:t>)(</a:t>
            </a:r>
            <a:r>
              <a:rPr lang="zh-CN" altLang="en-US" dirty="0"/>
              <a:t>后期讨论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通过</a:t>
            </a:r>
            <a:r>
              <a:rPr lang="en-US" altLang="zh-CN" dirty="0"/>
              <a:t>Lambda</a:t>
            </a:r>
            <a:r>
              <a:rPr lang="zh-CN" altLang="en-US" dirty="0"/>
              <a:t>表达式，定义一个已经设计好的函数</a:t>
            </a:r>
            <a:r>
              <a:rPr lang="en-US" altLang="zh-CN" dirty="0"/>
              <a:t>(</a:t>
            </a:r>
            <a:r>
              <a:rPr lang="zh-CN" altLang="en-US" dirty="0"/>
              <a:t>函数式接口的实现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函数，可以像对象一样传递，在需要时执行。并且具有</a:t>
            </a:r>
            <a:endParaRPr lang="en-US" altLang="zh-CN" dirty="0"/>
          </a:p>
          <a:p>
            <a:pPr lvl="1"/>
            <a:r>
              <a:rPr lang="zh-CN" altLang="en-US" dirty="0"/>
              <a:t>匿名。无，修饰符</a:t>
            </a:r>
            <a:r>
              <a:rPr lang="en-US" altLang="zh-CN" dirty="0"/>
              <a:t>/</a:t>
            </a:r>
            <a:r>
              <a:rPr lang="zh-CN" altLang="en-US" dirty="0"/>
              <a:t>返回类型</a:t>
            </a:r>
            <a:r>
              <a:rPr lang="en-US" altLang="zh-CN" dirty="0"/>
              <a:t>/</a:t>
            </a:r>
            <a:r>
              <a:rPr lang="zh-CN" altLang="en-US" dirty="0"/>
              <a:t>名称</a:t>
            </a:r>
            <a:r>
              <a:rPr lang="en-US" altLang="zh-CN" dirty="0"/>
              <a:t>(Think More, Write Less)</a:t>
            </a:r>
          </a:p>
          <a:p>
            <a:pPr lvl="1"/>
            <a:r>
              <a:rPr lang="zh-CN" altLang="en-US" dirty="0"/>
              <a:t>函数。不属于任何类，有参数列表，函数体以及返回值</a:t>
            </a:r>
            <a:endParaRPr lang="en-US" altLang="zh-CN" dirty="0"/>
          </a:p>
          <a:p>
            <a:pPr lvl="1"/>
            <a:r>
              <a:rPr lang="zh-CN" altLang="en-US" dirty="0"/>
              <a:t>传递。可作为参数传递给方法，或作为变量的值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FEDDB9-0440-468F-8075-4EB63540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0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E496B-8FEB-4F9E-962F-77ED6830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表达式语法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箭头，函数参数列表与表达式</a:t>
            </a:r>
            <a:r>
              <a:rPr lang="en-US" altLang="zh-CN" dirty="0"/>
              <a:t>/</a:t>
            </a:r>
            <a:r>
              <a:rPr lang="zh-CN" altLang="en-US" dirty="0"/>
              <a:t>函数主体的分隔符</a:t>
            </a:r>
            <a:endParaRPr lang="en-US" altLang="zh-CN" dirty="0"/>
          </a:p>
          <a:p>
            <a:r>
              <a:rPr lang="en-US" altLang="zh-CN" dirty="0"/>
              <a:t>Lambda</a:t>
            </a:r>
            <a:r>
              <a:rPr lang="zh-CN" altLang="en-US" dirty="0"/>
              <a:t>表达式可包含</a:t>
            </a:r>
            <a:r>
              <a:rPr lang="en-US" altLang="zh-CN" dirty="0"/>
              <a:t>0</a:t>
            </a:r>
            <a:r>
              <a:rPr lang="zh-CN" altLang="en-US" dirty="0"/>
              <a:t>或多个参数</a:t>
            </a:r>
            <a:endParaRPr lang="en-US" altLang="zh-CN" dirty="0"/>
          </a:p>
          <a:p>
            <a:r>
              <a:rPr lang="zh-CN" altLang="en-US" dirty="0"/>
              <a:t>参数列表，当参数为空时，需声明空括号；当只有一个参数时，可省略括号；</a:t>
            </a:r>
            <a:r>
              <a:rPr lang="zh-CN" altLang="en-US" dirty="0">
                <a:solidFill>
                  <a:srgbClr val="FF0000"/>
                </a:solidFill>
              </a:rPr>
              <a:t>参数类型可省略</a:t>
            </a:r>
            <a:r>
              <a:rPr lang="zh-CN" altLang="en-US" dirty="0"/>
              <a:t>，编译器自动完成类型推导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FEDDB9-0440-468F-8075-4EB63540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DA0D3151-9F17-4AB8-9763-C670CB505A5B}"/>
              </a:ext>
            </a:extLst>
          </p:cNvPr>
          <p:cNvSpPr txBox="1"/>
          <p:nvPr/>
        </p:nvSpPr>
        <p:spPr>
          <a:xfrm>
            <a:off x="1907704" y="807827"/>
            <a:ext cx="29438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(arg1, arg2) -&gt; expression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(arg1, arg2) -&gt; {body}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32F09BE-6C77-4612-AC98-761D59F17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724" y="3918293"/>
            <a:ext cx="3369916" cy="502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BFE8406D-C9B5-4917-9373-A1F0DD18C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150" y="4840104"/>
            <a:ext cx="2762007" cy="502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上下箭头 12">
            <a:extLst>
              <a:ext uri="{FF2B5EF4-FFF2-40B4-BE49-F238E27FC236}">
                <a16:creationId xmlns:a16="http://schemas.microsoft.com/office/drawing/2014/main" id="{377851D6-D457-4D2F-B733-BD1DA880C038}"/>
              </a:ext>
            </a:extLst>
          </p:cNvPr>
          <p:cNvSpPr/>
          <p:nvPr/>
        </p:nvSpPr>
        <p:spPr>
          <a:xfrm>
            <a:off x="3218374" y="4436228"/>
            <a:ext cx="45719" cy="469198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D849DFE2-9102-4366-9B57-4B91F2270965}"/>
              </a:ext>
            </a:extLst>
          </p:cNvPr>
          <p:cNvSpPr txBox="1"/>
          <p:nvPr/>
        </p:nvSpPr>
        <p:spPr>
          <a:xfrm>
            <a:off x="3654690" y="4501550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等效</a:t>
            </a:r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id="{5DA94E4C-B8DF-4593-954C-5809EF004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184" y="5590023"/>
            <a:ext cx="1552357" cy="42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>
            <a:extLst>
              <a:ext uri="{FF2B5EF4-FFF2-40B4-BE49-F238E27FC236}">
                <a16:creationId xmlns:a16="http://schemas.microsoft.com/office/drawing/2014/main" id="{E65DE33E-2B84-49E4-92C6-A2DC143C3282}"/>
              </a:ext>
            </a:extLst>
          </p:cNvPr>
          <p:cNvSpPr txBox="1"/>
          <p:nvPr/>
        </p:nvSpPr>
        <p:spPr>
          <a:xfrm>
            <a:off x="4091364" y="5679159"/>
            <a:ext cx="1914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个参数，省略括号</a:t>
            </a:r>
          </a:p>
        </p:txBody>
      </p:sp>
    </p:spTree>
    <p:extLst>
      <p:ext uri="{BB962C8B-B14F-4D97-AF65-F5344CB8AC3E}">
        <p14:creationId xmlns:p14="http://schemas.microsoft.com/office/powerpoint/2010/main" val="294174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E496B-8FEB-4F9E-962F-77ED6830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/>
              <a:t>Lambda </a:t>
            </a:r>
            <a:r>
              <a:rPr lang="zh-CN" altLang="en-US" dirty="0"/>
              <a:t>表达式的函数体，可包含</a:t>
            </a:r>
            <a:r>
              <a:rPr lang="en-US" altLang="zh-CN" dirty="0"/>
              <a:t>0</a:t>
            </a:r>
            <a:r>
              <a:rPr lang="zh-CN" altLang="en-US" dirty="0"/>
              <a:t>或多条语句</a:t>
            </a:r>
          </a:p>
          <a:p>
            <a:r>
              <a:rPr lang="zh-CN" altLang="en-US" dirty="0"/>
              <a:t>函数体，只有一条语句的表达式，可省略</a:t>
            </a:r>
            <a:r>
              <a:rPr lang="en-US" altLang="zh-CN" dirty="0"/>
              <a:t>{}</a:t>
            </a:r>
            <a:r>
              <a:rPr lang="zh-CN" altLang="en-US" dirty="0"/>
              <a:t>号；包含一条以上语句，必须包含在括号中</a:t>
            </a:r>
            <a:r>
              <a:rPr lang="en-US" altLang="zh-CN" dirty="0"/>
              <a:t>(</a:t>
            </a:r>
            <a:r>
              <a:rPr lang="zh-CN" altLang="en-US" dirty="0"/>
              <a:t>代码块</a:t>
            </a:r>
            <a:r>
              <a:rPr lang="en-US" altLang="zh-CN" dirty="0"/>
              <a:t>)</a:t>
            </a:r>
            <a:r>
              <a:rPr lang="zh-CN" altLang="en-US" dirty="0"/>
              <a:t>；返回类型必须匹配；没有可不声明返回值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FEDDB9-0440-468F-8075-4EB63540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17520-66EC-45DA-9897-A20478A89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00" y="2780928"/>
            <a:ext cx="4118700" cy="278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B5DA08A8-C366-45EF-A107-393066609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48" y="2037871"/>
            <a:ext cx="2447813" cy="26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4">
            <a:extLst>
              <a:ext uri="{FF2B5EF4-FFF2-40B4-BE49-F238E27FC236}">
                <a16:creationId xmlns:a16="http://schemas.microsoft.com/office/drawing/2014/main" id="{2D391B2F-D6D1-4462-84BB-F57C99DE9DD1}"/>
              </a:ext>
            </a:extLst>
          </p:cNvPr>
          <p:cNvSpPr txBox="1"/>
          <p:nvPr/>
        </p:nvSpPr>
        <p:spPr>
          <a:xfrm>
            <a:off x="4766508" y="2680849"/>
            <a:ext cx="2400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无参数无返回值的函数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仅有一条语句，可省略</a:t>
            </a:r>
            <a:r>
              <a:rPr lang="en-US" altLang="zh-CN" sz="1600" b="1" dirty="0">
                <a:solidFill>
                  <a:srgbClr val="FF0000"/>
                </a:solidFill>
              </a:rPr>
              <a:t>{}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F71EA030-2A1E-4515-A51E-F45538698A01}"/>
              </a:ext>
            </a:extLst>
          </p:cNvPr>
          <p:cNvSpPr txBox="1"/>
          <p:nvPr/>
        </p:nvSpPr>
        <p:spPr>
          <a:xfrm>
            <a:off x="4668933" y="1922289"/>
            <a:ext cx="4261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无参数有返回值的函数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基于语句返回结果，如果使用语句必须使用</a:t>
            </a:r>
            <a:r>
              <a:rPr lang="en-US" altLang="zh-CN" sz="1600" b="1" dirty="0">
                <a:solidFill>
                  <a:srgbClr val="FF0000"/>
                </a:solidFill>
              </a:rPr>
              <a:t>{}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4D46466F-95A0-4DA3-86ED-7DF5533D92DD}"/>
              </a:ext>
            </a:extLst>
          </p:cNvPr>
          <p:cNvSpPr txBox="1"/>
          <p:nvPr/>
        </p:nvSpPr>
        <p:spPr>
          <a:xfrm>
            <a:off x="4766508" y="3638112"/>
            <a:ext cx="2252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有参数无返回值的函数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基于语句，也可省略</a:t>
            </a:r>
            <a:r>
              <a:rPr lang="en-US" altLang="zh-CN" sz="1600" b="1" dirty="0">
                <a:solidFill>
                  <a:srgbClr val="FF0000"/>
                </a:solidFill>
              </a:rPr>
              <a:t>{}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TextBox 18">
            <a:extLst>
              <a:ext uri="{FF2B5EF4-FFF2-40B4-BE49-F238E27FC236}">
                <a16:creationId xmlns:a16="http://schemas.microsoft.com/office/drawing/2014/main" id="{196BB53F-66DB-4A24-A0B6-3E19AB5814A6}"/>
              </a:ext>
            </a:extLst>
          </p:cNvPr>
          <p:cNvSpPr txBox="1"/>
          <p:nvPr/>
        </p:nvSpPr>
        <p:spPr>
          <a:xfrm>
            <a:off x="4668933" y="5012637"/>
            <a:ext cx="2351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参数有返回值的函数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多条语句，必须使用</a:t>
            </a:r>
            <a:r>
              <a:rPr lang="en-US" altLang="zh-CN" sz="1600" b="1" dirty="0">
                <a:solidFill>
                  <a:srgbClr val="FF0000"/>
                </a:solidFill>
              </a:rPr>
              <a:t>{}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必须声明返回结果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59E7BDB-73BF-4E45-8008-F0E55AF83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59" y="3488892"/>
            <a:ext cx="3533775" cy="10191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422DA30-B706-43CD-BF1A-05F61CEFE9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615" y="4881318"/>
            <a:ext cx="4261104" cy="122615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64E49D8-0CBB-49A4-AF05-DC9690B4D696}"/>
              </a:ext>
            </a:extLst>
          </p:cNvPr>
          <p:cNvSpPr txBox="1"/>
          <p:nvPr/>
        </p:nvSpPr>
        <p:spPr>
          <a:xfrm>
            <a:off x="915238" y="2388170"/>
            <a:ext cx="3019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FF0000"/>
                </a:solidFill>
              </a:rPr>
              <a:t>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D18CB3B-61D9-48D5-8D56-55007CBACE59}"/>
              </a:ext>
            </a:extLst>
          </p:cNvPr>
          <p:cNvSpPr txBox="1"/>
          <p:nvPr/>
        </p:nvSpPr>
        <p:spPr>
          <a:xfrm>
            <a:off x="1002811" y="3135191"/>
            <a:ext cx="3019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FF0000"/>
                </a:solidFill>
              </a:rPr>
              <a:t>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2FF47E4-B83D-4424-AA3A-2E9F864D6608}"/>
              </a:ext>
            </a:extLst>
          </p:cNvPr>
          <p:cNvSpPr txBox="1"/>
          <p:nvPr/>
        </p:nvSpPr>
        <p:spPr>
          <a:xfrm>
            <a:off x="845331" y="4510422"/>
            <a:ext cx="3019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FF0000"/>
                </a:solidFill>
              </a:rPr>
              <a:t>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36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FEDDB9-0440-468F-8075-4EB63540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798B8F-8326-4F70-AFC4-DF8FE3C04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899418"/>
            <a:ext cx="6583227" cy="2765557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1B1B780E-670E-4B87-A237-71B9F9D2E5D4}"/>
              </a:ext>
            </a:extLst>
          </p:cNvPr>
          <p:cNvSpPr txBox="1"/>
          <p:nvPr/>
        </p:nvSpPr>
        <p:spPr>
          <a:xfrm>
            <a:off x="2417931" y="2584508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130C44-6AD4-4F41-8602-F6D2CBAC7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16632"/>
            <a:ext cx="4642676" cy="2528832"/>
          </a:xfrm>
          <a:prstGeom prst="rect">
            <a:avLst/>
          </a:prstGeom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9C669A40-CB7C-4C0D-B6A3-28A6AD4767D1}"/>
              </a:ext>
            </a:extLst>
          </p:cNvPr>
          <p:cNvSpPr txBox="1"/>
          <p:nvPr/>
        </p:nvSpPr>
        <p:spPr>
          <a:xfrm>
            <a:off x="4727848" y="7387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测试类型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421AE3C2-8EA5-47E3-9B7C-CB9EC27311CB}"/>
              </a:ext>
            </a:extLst>
          </p:cNvPr>
          <p:cNvSpPr txBox="1"/>
          <p:nvPr/>
        </p:nvSpPr>
        <p:spPr>
          <a:xfrm>
            <a:off x="5423966" y="258450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测试集合</a:t>
            </a:r>
          </a:p>
        </p:txBody>
      </p:sp>
    </p:spTree>
    <p:extLst>
      <p:ext uri="{BB962C8B-B14F-4D97-AF65-F5344CB8AC3E}">
        <p14:creationId xmlns:p14="http://schemas.microsoft.com/office/powerpoint/2010/main" val="1877013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FEDDB9-0440-468F-8075-4EB63540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9BC485-A89F-4D09-804A-68CC36E90F03}"/>
              </a:ext>
            </a:extLst>
          </p:cNvPr>
          <p:cNvSpPr txBox="1"/>
          <p:nvPr/>
        </p:nvSpPr>
        <p:spPr>
          <a:xfrm>
            <a:off x="2965429" y="108367"/>
            <a:ext cx="2666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返回指定颜色的所有苹果？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D0DB5656-76B7-4AAB-9BFC-D0874714764F}"/>
              </a:ext>
            </a:extLst>
          </p:cNvPr>
          <p:cNvSpPr txBox="1"/>
          <p:nvPr/>
        </p:nvSpPr>
        <p:spPr>
          <a:xfrm>
            <a:off x="6981664" y="764704"/>
            <a:ext cx="18229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SQL</a:t>
            </a:r>
            <a:r>
              <a:rPr lang="zh-CN" altLang="en-US" sz="1600" b="1" dirty="0">
                <a:solidFill>
                  <a:srgbClr val="FF0000"/>
                </a:solidFill>
              </a:rPr>
              <a:t>代码语句描述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查询苹果表中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指定颜色的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所有苹果</a:t>
            </a:r>
          </a:p>
        </p:txBody>
      </p:sp>
      <p:sp>
        <p:nvSpPr>
          <p:cNvPr id="7" name="TextBox 18">
            <a:extLst>
              <a:ext uri="{FF2B5EF4-FFF2-40B4-BE49-F238E27FC236}">
                <a16:creationId xmlns:a16="http://schemas.microsoft.com/office/drawing/2014/main" id="{EFF276D9-7415-4A13-8A45-02F77E6F5F6E}"/>
              </a:ext>
            </a:extLst>
          </p:cNvPr>
          <p:cNvSpPr txBox="1"/>
          <p:nvPr/>
        </p:nvSpPr>
        <p:spPr>
          <a:xfrm>
            <a:off x="140904" y="764704"/>
            <a:ext cx="18389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SQL</a:t>
            </a:r>
            <a:r>
              <a:rPr lang="zh-CN" altLang="en-US" sz="1600" b="1" dirty="0">
                <a:solidFill>
                  <a:srgbClr val="FF0000"/>
                </a:solidFill>
              </a:rPr>
              <a:t>语句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没有循环实现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没有筛选实现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即，无需实现查询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仅需表达与描述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A866BED3-74C9-41AB-957A-7C79EED3E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617" y="2615030"/>
            <a:ext cx="5676052" cy="2601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20">
            <a:extLst>
              <a:ext uri="{FF2B5EF4-FFF2-40B4-BE49-F238E27FC236}">
                <a16:creationId xmlns:a16="http://schemas.microsoft.com/office/drawing/2014/main" id="{07177560-37D5-44D9-8C6F-2C1CBCD72E50}"/>
              </a:ext>
            </a:extLst>
          </p:cNvPr>
          <p:cNvSpPr txBox="1"/>
          <p:nvPr/>
        </p:nvSpPr>
        <p:spPr>
          <a:xfrm>
            <a:off x="6262019" y="3293004"/>
            <a:ext cx="26468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Java</a:t>
            </a:r>
            <a:r>
              <a:rPr lang="zh-CN" altLang="en-US" sz="1600" b="1" dirty="0">
                <a:solidFill>
                  <a:srgbClr val="FF0000"/>
                </a:solidFill>
              </a:rPr>
              <a:t>代码语句描述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创建装指定颜色苹果的集合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循环遍历源苹果集合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判断本次遍历苹果颜色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将其加入集合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CB705654-5C09-47D8-ABEC-89B64E7088B4}"/>
              </a:ext>
            </a:extLst>
          </p:cNvPr>
          <p:cNvSpPr txBox="1"/>
          <p:nvPr/>
        </p:nvSpPr>
        <p:spPr>
          <a:xfrm>
            <a:off x="-26108" y="3527556"/>
            <a:ext cx="1838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Java</a:t>
            </a:r>
            <a:r>
              <a:rPr lang="zh-CN" altLang="en-US" sz="1600" b="1" dirty="0">
                <a:solidFill>
                  <a:srgbClr val="FF0000"/>
                </a:solidFill>
              </a:rPr>
              <a:t>代码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无法描述问题本身</a:t>
            </a:r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id="{774AC68D-316B-4463-9BB5-9055796FBFFB}"/>
              </a:ext>
            </a:extLst>
          </p:cNvPr>
          <p:cNvSpPr txBox="1"/>
          <p:nvPr/>
        </p:nvSpPr>
        <p:spPr>
          <a:xfrm>
            <a:off x="2605389" y="1930973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DB6A030-0354-4456-8D02-6AA5BA9FE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055" y="695291"/>
            <a:ext cx="4918894" cy="47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00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FEDDB9-0440-468F-8075-4EB63540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9BC485-A89F-4D09-804A-68CC36E90F03}"/>
              </a:ext>
            </a:extLst>
          </p:cNvPr>
          <p:cNvSpPr txBox="1"/>
          <p:nvPr/>
        </p:nvSpPr>
        <p:spPr>
          <a:xfrm>
            <a:off x="2965429" y="108367"/>
            <a:ext cx="2666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返回指定颜色的所有苹果？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D0DB5656-76B7-4AAB-9BFC-D0874714764F}"/>
              </a:ext>
            </a:extLst>
          </p:cNvPr>
          <p:cNvSpPr txBox="1"/>
          <p:nvPr/>
        </p:nvSpPr>
        <p:spPr>
          <a:xfrm>
            <a:off x="6981664" y="764704"/>
            <a:ext cx="18229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SQL</a:t>
            </a:r>
            <a:r>
              <a:rPr lang="zh-CN" altLang="en-US" sz="1600" b="1" dirty="0">
                <a:solidFill>
                  <a:srgbClr val="FF0000"/>
                </a:solidFill>
              </a:rPr>
              <a:t>代码语句描述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查询苹果表中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指定颜色的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所有苹果</a:t>
            </a:r>
          </a:p>
        </p:txBody>
      </p:sp>
      <p:sp>
        <p:nvSpPr>
          <p:cNvPr id="7" name="TextBox 18">
            <a:extLst>
              <a:ext uri="{FF2B5EF4-FFF2-40B4-BE49-F238E27FC236}">
                <a16:creationId xmlns:a16="http://schemas.microsoft.com/office/drawing/2014/main" id="{EFF276D9-7415-4A13-8A45-02F77E6F5F6E}"/>
              </a:ext>
            </a:extLst>
          </p:cNvPr>
          <p:cNvSpPr txBox="1"/>
          <p:nvPr/>
        </p:nvSpPr>
        <p:spPr>
          <a:xfrm>
            <a:off x="140904" y="764704"/>
            <a:ext cx="18389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SQL</a:t>
            </a:r>
            <a:r>
              <a:rPr lang="zh-CN" altLang="en-US" sz="1600" b="1" dirty="0">
                <a:solidFill>
                  <a:srgbClr val="FF0000"/>
                </a:solidFill>
              </a:rPr>
              <a:t>语句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没有循环实现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没有筛选实现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即，无需实现查询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仅需表达与描述</a:t>
            </a:r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id="{774AC68D-316B-4463-9BB5-9055796FBFFB}"/>
              </a:ext>
            </a:extLst>
          </p:cNvPr>
          <p:cNvSpPr txBox="1"/>
          <p:nvPr/>
        </p:nvSpPr>
        <p:spPr>
          <a:xfrm>
            <a:off x="2709503" y="1602112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DB6A030-0354-4456-8D02-6AA5BA9FE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055" y="695291"/>
            <a:ext cx="4918894" cy="47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788B99C-D627-4FE0-8E31-9380D60BA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300222"/>
            <a:ext cx="6296943" cy="2390139"/>
          </a:xfrm>
          <a:prstGeom prst="rect">
            <a:avLst/>
          </a:prstGeom>
        </p:spPr>
      </p:pic>
      <p:sp>
        <p:nvSpPr>
          <p:cNvPr id="9" name="TextBox 20">
            <a:extLst>
              <a:ext uri="{FF2B5EF4-FFF2-40B4-BE49-F238E27FC236}">
                <a16:creationId xmlns:a16="http://schemas.microsoft.com/office/drawing/2014/main" id="{07177560-37D5-44D9-8C6F-2C1CBCD72E50}"/>
              </a:ext>
            </a:extLst>
          </p:cNvPr>
          <p:cNvSpPr txBox="1"/>
          <p:nvPr/>
        </p:nvSpPr>
        <p:spPr>
          <a:xfrm>
            <a:off x="6371637" y="2884306"/>
            <a:ext cx="26468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Java</a:t>
            </a:r>
            <a:r>
              <a:rPr lang="zh-CN" altLang="en-US" sz="1600" b="1" dirty="0">
                <a:solidFill>
                  <a:srgbClr val="FF0000"/>
                </a:solidFill>
              </a:rPr>
              <a:t>代码语句描述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创建装指定颜色苹果的集合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循环遍历源苹果集合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判断本次遍历苹果颜色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将其加入集合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CB705654-5C09-47D8-ABEC-89B64E7088B4}"/>
              </a:ext>
            </a:extLst>
          </p:cNvPr>
          <p:cNvSpPr txBox="1"/>
          <p:nvPr/>
        </p:nvSpPr>
        <p:spPr>
          <a:xfrm>
            <a:off x="83510" y="3118858"/>
            <a:ext cx="1838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Java</a:t>
            </a:r>
            <a:r>
              <a:rPr lang="zh-CN" altLang="en-US" sz="1600" b="1" dirty="0">
                <a:solidFill>
                  <a:srgbClr val="FF0000"/>
                </a:solidFill>
              </a:rPr>
              <a:t>代码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无法描述问题本身</a:t>
            </a:r>
          </a:p>
        </p:txBody>
      </p:sp>
    </p:spTree>
    <p:extLst>
      <p:ext uri="{BB962C8B-B14F-4D97-AF65-F5344CB8AC3E}">
        <p14:creationId xmlns:p14="http://schemas.microsoft.com/office/powerpoint/2010/main" val="173743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ln w="25400">
          <a:solidFill>
            <a:srgbClr val="FF0000"/>
          </a:solidFill>
          <a:headEnd type="arrow"/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smtClean="0">
            <a:solidFill>
              <a:srgbClr val="FF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5646</TotalTime>
  <Words>2028</Words>
  <Application>Microsoft Office PowerPoint</Application>
  <PresentationFormat>全屏显示(4:3)</PresentationFormat>
  <Paragraphs>284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Calibri</vt:lpstr>
      <vt:lpstr>Constantia</vt:lpstr>
      <vt:lpstr>Wingdings 2</vt:lpstr>
      <vt:lpstr>Lecture</vt:lpstr>
      <vt:lpstr>Java Programming</vt:lpstr>
      <vt:lpstr>Functional Programming</vt:lpstr>
      <vt:lpstr>PowerPoint 演示文稿</vt:lpstr>
      <vt:lpstr>Lambda Expressions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Processing Data with Streams</vt:lpstr>
      <vt:lpstr>PowerPoint 演示文稿</vt:lpstr>
      <vt:lpstr>Terminal Operations</vt:lpstr>
      <vt:lpstr>PowerPoint 演示文稿</vt:lpstr>
      <vt:lpstr>PowerPoint 演示文稿</vt:lpstr>
      <vt:lpstr>Intermediate Operations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removeIf</vt:lpstr>
      <vt:lpstr>PowerPoint 演示文稿</vt:lpstr>
      <vt:lpstr>Functional Interfaces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Web开发技术</dc:title>
  <dc:creator>BO</dc:creator>
  <cp:lastModifiedBy>刘 思远</cp:lastModifiedBy>
  <cp:revision>989</cp:revision>
  <dcterms:created xsi:type="dcterms:W3CDTF">2014-08-14T05:26:17Z</dcterms:created>
  <dcterms:modified xsi:type="dcterms:W3CDTF">2021-04-23T13:38:52Z</dcterms:modified>
</cp:coreProperties>
</file>