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28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1646200-D802-4063-887C-70599B762ED5}">
          <p14:sldIdLst>
            <p14:sldId id="256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3" autoAdjust="0"/>
    <p:restoredTop sz="81520" autoAdjust="0"/>
  </p:normalViewPr>
  <p:slideViewPr>
    <p:cSldViewPr>
      <p:cViewPr varScale="1">
        <p:scale>
          <a:sx n="118" d="100"/>
          <a:sy n="118" d="100"/>
        </p:scale>
        <p:origin x="1428" y="-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65E9-F2AE-4D18-9C6F-3C50487B17B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EA338-E04F-4CB7-8733-A1E92CBF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4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5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dirty="0"/>
              <a:t>Java EE</a:t>
            </a:r>
            <a:r>
              <a:rPr kumimoji="0" lang="zh-CN" altLang="en-US" dirty="0"/>
              <a:t>架构技术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74D-1CE1-4B9B-BD1B-7B4E64946170}" type="datetime1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34A-9ED6-436B-A844-CF55608510AA}" type="datetime1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CA5-881F-48A3-9C4B-D3B7288C0E51}" type="datetime1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6E00-DF08-4EA8-BA4E-A834B8FFB5BF}" type="datetime1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B218-6411-4DD1-B7AE-318AD44DC881}" type="datetime1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928-C6FC-4E8C-950F-B3D211B00150}" type="datetime1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9C8C-96D9-4394-868C-B1E39B85B4B1}" type="datetime1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8154-2480-4261-945F-FAEE5534B257}" type="datetime1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2BDE-545B-4B41-B087-79F4837C2AA0}" type="datetime1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31E-7834-4060-80D4-7D402E1012F7}" type="datetime1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729-56FD-4A92-9A9B-8F9B114A0830}" type="datetime1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8825" y="139545"/>
            <a:ext cx="8229600" cy="74802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2032B8-BD5C-48B0-AE7B-74B3D4C0660F}" type="datetime1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/>
              <a:t>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P6 – </a:t>
            </a:r>
            <a:r>
              <a:rPr lang="en-US" altLang="zh-CN" sz="2800" dirty="0"/>
              <a:t>Collections &amp; Streams &amp; Optional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9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E3135-1BFD-447F-B7A1-91574884B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Optional&lt;T&gt; filter​().If a value is present, and the value matches the given predicate, returns an Optional describing the value, otherwise </a:t>
            </a:r>
            <a:r>
              <a:rPr lang="en-US" altLang="zh-CN" dirty="0">
                <a:solidFill>
                  <a:srgbClr val="FF0000"/>
                </a:solidFill>
              </a:rPr>
              <a:t>returns an empty Optional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过滤容器中元素。容器为空，返回空容器；容器不为空，执行过滤；符合条件，将对象置于</a:t>
            </a:r>
            <a:r>
              <a:rPr lang="zh-CN" altLang="en-US" dirty="0">
                <a:solidFill>
                  <a:srgbClr val="FF0000"/>
                </a:solidFill>
              </a:rPr>
              <a:t>新容器</a:t>
            </a:r>
            <a:r>
              <a:rPr lang="zh-CN" altLang="en-US" dirty="0"/>
              <a:t>，不符合条件，返回空容器</a:t>
            </a:r>
            <a:endParaRPr lang="en-US" altLang="zh-CN" dirty="0"/>
          </a:p>
          <a:p>
            <a:r>
              <a:rPr lang="zh-CN" altLang="en-US" dirty="0"/>
              <a:t>即，无论是否匹配，均返回一个容器，用于后续操作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1FE78-DF63-4D51-80BA-BBB59815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FA896-23F0-4706-89AF-BE4B00E0A735}"/>
              </a:ext>
            </a:extLst>
          </p:cNvPr>
          <p:cNvSpPr txBox="1"/>
          <p:nvPr/>
        </p:nvSpPr>
        <p:spPr>
          <a:xfrm>
            <a:off x="2739235" y="3522494"/>
            <a:ext cx="4157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需求：如果版本为</a:t>
            </a:r>
            <a:r>
              <a:rPr lang="en-US" altLang="zh-CN" sz="1600" b="1" dirty="0">
                <a:solidFill>
                  <a:srgbClr val="FF0000"/>
                </a:solidFill>
              </a:rPr>
              <a:t>3.0</a:t>
            </a:r>
            <a:r>
              <a:rPr lang="zh-CN" altLang="en-US" sz="1600" b="1" dirty="0">
                <a:solidFill>
                  <a:srgbClr val="FF0000"/>
                </a:solidFill>
              </a:rPr>
              <a:t>打印，否则不执行操作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78F246-1B34-4922-A50C-85B424B93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861048"/>
            <a:ext cx="7128792" cy="2237649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B5CB4E26-1779-43BD-8AB5-44E9BA4EB76B}"/>
              </a:ext>
            </a:extLst>
          </p:cNvPr>
          <p:cNvSpPr txBox="1"/>
          <p:nvPr/>
        </p:nvSpPr>
        <p:spPr>
          <a:xfrm>
            <a:off x="412329" y="4600643"/>
            <a:ext cx="1632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过滤，并将结果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置于新容器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FA3BFEB-7091-4F09-8279-F0C58934EABE}"/>
              </a:ext>
            </a:extLst>
          </p:cNvPr>
          <p:cNvSpPr txBox="1"/>
          <p:nvPr/>
        </p:nvSpPr>
        <p:spPr>
          <a:xfrm>
            <a:off x="413002" y="5354695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基于新容器操作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CBE4C-C6B9-4FF8-B64F-115C2D038481}"/>
              </a:ext>
            </a:extLst>
          </p:cNvPr>
          <p:cNvSpPr txBox="1"/>
          <p:nvPr/>
        </p:nvSpPr>
        <p:spPr>
          <a:xfrm>
            <a:off x="223015" y="419519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置入容器</a:t>
            </a:r>
          </a:p>
        </p:txBody>
      </p:sp>
    </p:spTree>
    <p:extLst>
      <p:ext uri="{BB962C8B-B14F-4D97-AF65-F5344CB8AC3E}">
        <p14:creationId xmlns:p14="http://schemas.microsoft.com/office/powerpoint/2010/main" val="55785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E3135-1BFD-447F-B7A1-91574884B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525"/>
            <a:ext cx="8229600" cy="6188075"/>
          </a:xfrm>
        </p:spPr>
        <p:txBody>
          <a:bodyPr/>
          <a:lstStyle/>
          <a:p>
            <a:r>
              <a:rPr lang="en-US" altLang="zh-CN" dirty="0"/>
              <a:t>Transforming Value with</a:t>
            </a:r>
            <a:r>
              <a:rPr lang="zh-CN" altLang="en-US" dirty="0"/>
              <a:t>，</a:t>
            </a:r>
            <a:r>
              <a:rPr lang="fr-FR" altLang="zh-CN" dirty="0"/>
              <a:t>Optional&lt;T&gt; </a:t>
            </a:r>
            <a:r>
              <a:rPr lang="en-US" altLang="zh-CN" dirty="0"/>
              <a:t>map(mapper)</a:t>
            </a:r>
          </a:p>
          <a:p>
            <a:r>
              <a:rPr lang="en-US" altLang="zh-CN" dirty="0"/>
              <a:t>If a value is present, returns an Optional describing (as if by </a:t>
            </a:r>
            <a:r>
              <a:rPr lang="en-US" altLang="zh-CN" dirty="0" err="1"/>
              <a:t>ofNullable</a:t>
            </a:r>
            <a:r>
              <a:rPr lang="en-US" altLang="zh-CN" dirty="0"/>
              <a:t>(T)) the result of applying the given mapping function to the value, </a:t>
            </a:r>
            <a:r>
              <a:rPr lang="en-US" altLang="zh-CN" dirty="0">
                <a:solidFill>
                  <a:srgbClr val="FF0000"/>
                </a:solidFill>
              </a:rPr>
              <a:t>otherwise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returns an empty Optional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基于容器中对象，映射。容器为空，返回相同类型的空容器；容器不为空，执行映射函数，将映射结果封装在</a:t>
            </a:r>
            <a:r>
              <a:rPr lang="zh-CN" altLang="en-US" dirty="0">
                <a:solidFill>
                  <a:srgbClr val="FF0000"/>
                </a:solidFill>
              </a:rPr>
              <a:t>新容器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即，无论是否匹配，均返回一个容器，用于后续操作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1FE78-DF63-4D51-80BA-BBB59815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297BD0-C8AB-40DF-9A2B-AF44307C8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509120"/>
            <a:ext cx="5391150" cy="1371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F03C3DE-5589-43A5-AAA1-FC2654253613}"/>
              </a:ext>
            </a:extLst>
          </p:cNvPr>
          <p:cNvSpPr txBox="1"/>
          <p:nvPr/>
        </p:nvSpPr>
        <p:spPr>
          <a:xfrm>
            <a:off x="2699792" y="4005103"/>
            <a:ext cx="3328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需求：基于</a:t>
            </a:r>
            <a:r>
              <a:rPr lang="en-US" altLang="zh-CN" sz="1600" b="1" dirty="0">
                <a:solidFill>
                  <a:srgbClr val="FF0000"/>
                </a:solidFill>
              </a:rPr>
              <a:t>map</a:t>
            </a:r>
            <a:r>
              <a:rPr lang="zh-CN" altLang="en-US" sz="1600" b="1" dirty="0">
                <a:solidFill>
                  <a:srgbClr val="FF0000"/>
                </a:solidFill>
              </a:rPr>
              <a:t>映射</a:t>
            </a:r>
            <a:r>
              <a:rPr lang="en-US" altLang="zh-CN" sz="1600" b="1" dirty="0" err="1">
                <a:solidFill>
                  <a:srgbClr val="FF0000"/>
                </a:solidFill>
              </a:rPr>
              <a:t>usb</a:t>
            </a:r>
            <a:r>
              <a:rPr lang="zh-CN" altLang="en-US" sz="1600" b="1" dirty="0">
                <a:solidFill>
                  <a:srgbClr val="FF0000"/>
                </a:solidFill>
              </a:rPr>
              <a:t>版本，打印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38F3DD-301C-4A67-942A-03605F82A751}"/>
              </a:ext>
            </a:extLst>
          </p:cNvPr>
          <p:cNvSpPr txBox="1"/>
          <p:nvPr/>
        </p:nvSpPr>
        <p:spPr>
          <a:xfrm>
            <a:off x="971600" y="5219000"/>
            <a:ext cx="1826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将容器中元素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映射为一个新类型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置于新容器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返回类型为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</a:rPr>
              <a:t>Optional&lt;String&gt;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74213BA-58D9-4C69-B199-4B23591F6F88}"/>
              </a:ext>
            </a:extLst>
          </p:cNvPr>
          <p:cNvCxnSpPr/>
          <p:nvPr/>
        </p:nvCxnSpPr>
        <p:spPr>
          <a:xfrm flipV="1">
            <a:off x="2267744" y="5373216"/>
            <a:ext cx="1008112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9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E3135-1BFD-447F-B7A1-91574884B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fr-FR" altLang="zh-CN" dirty="0"/>
              <a:t>Optional&lt;T&gt; or​()</a:t>
            </a:r>
            <a:r>
              <a:rPr lang="zh-CN" altLang="en-US" dirty="0"/>
              <a:t>，容器为空，执行函数，且必须返回一个，相同类型的容器，可以为空容器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1FE78-DF63-4D51-80BA-BBB59815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827D5-8040-4E7A-B462-7A1A6F39E519}"/>
              </a:ext>
            </a:extLst>
          </p:cNvPr>
          <p:cNvSpPr txBox="1"/>
          <p:nvPr/>
        </p:nvSpPr>
        <p:spPr>
          <a:xfrm>
            <a:off x="2323703" y="988072"/>
            <a:ext cx="4072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需求：打印</a:t>
            </a:r>
            <a:r>
              <a:rPr lang="en-US" altLang="zh-CN" sz="1600" b="1" dirty="0">
                <a:solidFill>
                  <a:srgbClr val="FF0000"/>
                </a:solidFill>
              </a:rPr>
              <a:t>USB</a:t>
            </a:r>
            <a:r>
              <a:rPr lang="zh-CN" altLang="en-US" sz="1600" b="1" dirty="0">
                <a:solidFill>
                  <a:srgbClr val="FF0000"/>
                </a:solidFill>
              </a:rPr>
              <a:t>版本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如果版本为</a:t>
            </a:r>
            <a:r>
              <a:rPr lang="en-US" altLang="zh-CN" sz="1600" b="1" dirty="0">
                <a:solidFill>
                  <a:srgbClr val="FF0000"/>
                </a:solidFill>
              </a:rPr>
              <a:t>UNKNOWN</a:t>
            </a:r>
            <a:r>
              <a:rPr lang="zh-CN" altLang="en-US" sz="1600" b="1" dirty="0">
                <a:solidFill>
                  <a:srgbClr val="FF0000"/>
                </a:solidFill>
              </a:rPr>
              <a:t>，创建</a:t>
            </a:r>
            <a:r>
              <a:rPr lang="en-US" altLang="zh-CN" sz="1600" b="1" dirty="0">
                <a:solidFill>
                  <a:srgbClr val="FF0000"/>
                </a:solidFill>
              </a:rPr>
              <a:t>USB 1.1</a:t>
            </a:r>
            <a:r>
              <a:rPr lang="zh-CN" altLang="en-US" sz="1600" b="1" dirty="0">
                <a:solidFill>
                  <a:srgbClr val="FF0000"/>
                </a:solidFill>
              </a:rPr>
              <a:t>，打印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不为</a:t>
            </a:r>
            <a:r>
              <a:rPr lang="en-US" altLang="zh-CN" sz="1600" b="1" dirty="0">
                <a:solidFill>
                  <a:srgbClr val="FF0000"/>
                </a:solidFill>
              </a:rPr>
              <a:t>UNKNOWN</a:t>
            </a:r>
            <a:r>
              <a:rPr lang="zh-CN" altLang="en-US" sz="1600" b="1" dirty="0">
                <a:solidFill>
                  <a:srgbClr val="FF0000"/>
                </a:solidFill>
              </a:rPr>
              <a:t>，直接打印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2D5628-CE3D-4180-BE29-88C84DBDE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988840"/>
            <a:ext cx="7515225" cy="3086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5F8243-53B3-4778-8D2A-0CDEC3436379}"/>
              </a:ext>
            </a:extLst>
          </p:cNvPr>
          <p:cNvSpPr txBox="1"/>
          <p:nvPr/>
        </p:nvSpPr>
        <p:spPr>
          <a:xfrm>
            <a:off x="147414" y="23562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置入容器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ECC4D1-CAFC-4BDB-BAF8-9E4DE5715224}"/>
              </a:ext>
            </a:extLst>
          </p:cNvPr>
          <p:cNvSpPr txBox="1"/>
          <p:nvPr/>
        </p:nvSpPr>
        <p:spPr>
          <a:xfrm>
            <a:off x="955551" y="2678566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过滤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04FA58-40BD-4C89-9974-46F2D0684970}"/>
              </a:ext>
            </a:extLst>
          </p:cNvPr>
          <p:cNvSpPr txBox="1"/>
          <p:nvPr/>
        </p:nvSpPr>
        <p:spPr>
          <a:xfrm>
            <a:off x="623468" y="3017614"/>
            <a:ext cx="1568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如果</a:t>
            </a:r>
            <a:r>
              <a:rPr lang="en-US" altLang="zh-CN" sz="1600" b="1" dirty="0">
                <a:solidFill>
                  <a:srgbClr val="FF0000"/>
                </a:solidFill>
              </a:rPr>
              <a:t>UNKNOWN</a:t>
            </a: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必须返回容器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3E7EA6-F43F-4505-B90A-CDF4DAE8C0F7}"/>
              </a:ext>
            </a:extLst>
          </p:cNvPr>
          <p:cNvSpPr txBox="1"/>
          <p:nvPr/>
        </p:nvSpPr>
        <p:spPr>
          <a:xfrm>
            <a:off x="834199" y="4153900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此时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容器中</a:t>
            </a:r>
          </a:p>
        </p:txBody>
      </p:sp>
    </p:spTree>
    <p:extLst>
      <p:ext uri="{BB962C8B-B14F-4D97-AF65-F5344CB8AC3E}">
        <p14:creationId xmlns:p14="http://schemas.microsoft.com/office/powerpoint/2010/main" val="340289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E3135-1BFD-447F-B7A1-91574884B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525"/>
            <a:ext cx="8229600" cy="6188075"/>
          </a:xfrm>
        </p:spPr>
        <p:txBody>
          <a:bodyPr/>
          <a:lstStyle/>
          <a:p>
            <a:r>
              <a:rPr lang="en-US" altLang="zh-CN" dirty="0"/>
              <a:t>Default Value With</a:t>
            </a:r>
            <a:r>
              <a:rPr lang="zh-CN" altLang="en-US" dirty="0"/>
              <a:t>，</a:t>
            </a:r>
            <a:r>
              <a:rPr lang="en-US" altLang="zh-CN" dirty="0"/>
              <a:t>T </a:t>
            </a:r>
            <a:r>
              <a:rPr lang="en-US" altLang="zh-CN" dirty="0" err="1"/>
              <a:t>orElse</a:t>
            </a:r>
            <a:r>
              <a:rPr lang="en-US" altLang="zh-CN" dirty="0"/>
              <a:t>()/</a:t>
            </a:r>
            <a:r>
              <a:rPr lang="en-US" altLang="zh-CN" dirty="0" err="1"/>
              <a:t>orElseGet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返回容器中对象，容器为空，则创建默认对象替代</a:t>
            </a:r>
            <a:endParaRPr lang="en-US" altLang="zh-CN" dirty="0"/>
          </a:p>
          <a:p>
            <a:r>
              <a:rPr lang="en-US" altLang="zh-CN" dirty="0"/>
              <a:t>T </a:t>
            </a:r>
            <a:r>
              <a:rPr lang="en-US" altLang="zh-CN" dirty="0" err="1"/>
              <a:t>orElseGet</a:t>
            </a:r>
            <a:r>
              <a:rPr lang="en-US" altLang="zh-CN" dirty="0"/>
              <a:t>(supplier)</a:t>
            </a:r>
            <a:r>
              <a:rPr lang="zh-CN" altLang="en-US" dirty="0"/>
              <a:t>，容器为空时，执行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，且必须返回容器中相同类型对象；容器不为空不执行</a:t>
            </a:r>
            <a:endParaRPr lang="en-US" altLang="zh-CN" dirty="0"/>
          </a:p>
          <a:p>
            <a:r>
              <a:rPr lang="en-US" altLang="zh-CN" dirty="0"/>
              <a:t>T </a:t>
            </a:r>
            <a:r>
              <a:rPr lang="en-US" altLang="zh-CN" dirty="0" err="1"/>
              <a:t>orElse</a:t>
            </a:r>
            <a:r>
              <a:rPr lang="en-US" altLang="zh-CN" dirty="0"/>
              <a:t>(T other)</a:t>
            </a:r>
            <a:r>
              <a:rPr lang="zh-CN" altLang="en-US" dirty="0"/>
              <a:t>，无论是否为空，均创建默认对象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返回的不再是</a:t>
            </a:r>
            <a:r>
              <a:rPr lang="en-US" altLang="zh-CN" dirty="0">
                <a:solidFill>
                  <a:srgbClr val="FF0000"/>
                </a:solidFill>
              </a:rPr>
              <a:t>Optional</a:t>
            </a:r>
            <a:r>
              <a:rPr lang="zh-CN" altLang="en-US" dirty="0">
                <a:solidFill>
                  <a:srgbClr val="FF0000"/>
                </a:solidFill>
              </a:rPr>
              <a:t>容器，而是容器中最终的元素对象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Exceptions with </a:t>
            </a:r>
            <a:r>
              <a:rPr lang="en-US" altLang="zh-CN" dirty="0" err="1"/>
              <a:t>orElseThrow</a:t>
            </a:r>
            <a:r>
              <a:rPr lang="en-US" altLang="zh-CN" dirty="0"/>
              <a:t>()</a:t>
            </a:r>
            <a:r>
              <a:rPr lang="zh-CN" altLang="en-US" dirty="0"/>
              <a:t>，当为空时，抛出指定异常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1FE78-DF63-4D51-80BA-BBB59815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F425E9A-C1E9-450E-A0F4-7E9079256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93096"/>
            <a:ext cx="5616624" cy="173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6E3961D3-59F6-4A1E-B1AD-C2950A5A0EC1}"/>
              </a:ext>
            </a:extLst>
          </p:cNvPr>
          <p:cNvSpPr txBox="1"/>
          <p:nvPr/>
        </p:nvSpPr>
        <p:spPr>
          <a:xfrm>
            <a:off x="6444208" y="457623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容器无论是否为空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均创建默认对象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51DBA213-3506-489F-A78F-44AF6D717FC8}"/>
              </a:ext>
            </a:extLst>
          </p:cNvPr>
          <p:cNvSpPr txBox="1"/>
          <p:nvPr/>
        </p:nvSpPr>
        <p:spPr>
          <a:xfrm>
            <a:off x="2267744" y="5923134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容器不为空，返回容器中对象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容器为空，返回默认对象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A42F34-5C4A-4AE4-8AD3-FB1F6E32C535}"/>
              </a:ext>
            </a:extLst>
          </p:cNvPr>
          <p:cNvSpPr txBox="1"/>
          <p:nvPr/>
        </p:nvSpPr>
        <p:spPr>
          <a:xfrm>
            <a:off x="2771800" y="3708321"/>
            <a:ext cx="2028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需求：获取</a:t>
            </a:r>
            <a:r>
              <a:rPr lang="en-US" altLang="zh-CN" sz="1600" b="1" dirty="0" err="1">
                <a:solidFill>
                  <a:srgbClr val="FF0000"/>
                </a:solidFill>
              </a:rPr>
              <a:t>usb</a:t>
            </a:r>
            <a:r>
              <a:rPr lang="zh-CN" altLang="en-US" sz="1600" b="1" dirty="0">
                <a:solidFill>
                  <a:srgbClr val="FF0000"/>
                </a:solidFill>
              </a:rPr>
              <a:t>版本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为空创建一个</a:t>
            </a:r>
            <a:r>
              <a:rPr lang="en-US" altLang="zh-CN" sz="1600" b="1" dirty="0" err="1">
                <a:solidFill>
                  <a:srgbClr val="FF0000"/>
                </a:solidFill>
              </a:rPr>
              <a:t>usb</a:t>
            </a:r>
            <a:r>
              <a:rPr lang="en-US" altLang="zh-CN" sz="1600" b="1" dirty="0">
                <a:solidFill>
                  <a:srgbClr val="FF0000"/>
                </a:solidFill>
              </a:rPr>
              <a:t> 1.1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07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1FE78-DF63-4D51-80BA-BBB59815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5B9C2DA-2E12-4F25-BA36-EC2C3FCE2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539532"/>
            <a:ext cx="5976664" cy="282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214151B7-EC1E-45D5-8E8A-188BE8E5A5E5}"/>
              </a:ext>
            </a:extLst>
          </p:cNvPr>
          <p:cNvSpPr txBox="1"/>
          <p:nvPr/>
        </p:nvSpPr>
        <p:spPr>
          <a:xfrm>
            <a:off x="239389" y="1524542"/>
            <a:ext cx="26885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容器为空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函数必须返回相同类型对象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不为空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则不会执行函数</a:t>
            </a:r>
          </a:p>
        </p:txBody>
      </p:sp>
    </p:spTree>
    <p:extLst>
      <p:ext uri="{BB962C8B-B14F-4D97-AF65-F5344CB8AC3E}">
        <p14:creationId xmlns:p14="http://schemas.microsoft.com/office/powerpoint/2010/main" val="2790691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5C48A80-AEB5-408F-80C2-7EBEE0DC8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15135"/>
            <a:ext cx="3322687" cy="1261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E3135-1BFD-447F-B7A1-91574884B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525"/>
            <a:ext cx="8229600" cy="6188075"/>
          </a:xfrm>
        </p:spPr>
        <p:txBody>
          <a:bodyPr/>
          <a:lstStyle/>
          <a:p>
            <a:r>
              <a:rPr lang="en-US" altLang="zh-CN" dirty="0"/>
              <a:t>Returning Value with</a:t>
            </a:r>
            <a:r>
              <a:rPr lang="zh-CN" altLang="en-US" dirty="0"/>
              <a:t>，</a:t>
            </a:r>
            <a:r>
              <a:rPr lang="en-US" altLang="zh-CN" dirty="0"/>
              <a:t>T get()</a:t>
            </a:r>
          </a:p>
          <a:p>
            <a:r>
              <a:rPr lang="zh-CN" altLang="en-US" dirty="0"/>
              <a:t>返回容器中对象。但如果容器为空，抛出</a:t>
            </a:r>
            <a:r>
              <a:rPr lang="en-US" altLang="zh-CN" dirty="0" err="1">
                <a:solidFill>
                  <a:srgbClr val="FF0000"/>
                </a:solidFill>
              </a:rPr>
              <a:t>NoSuchElementException</a:t>
            </a:r>
            <a:r>
              <a:rPr lang="zh-CN" altLang="en-US" dirty="0">
                <a:solidFill>
                  <a:srgbClr val="FF0000"/>
                </a:solidFill>
              </a:rPr>
              <a:t>异常</a:t>
            </a:r>
          </a:p>
          <a:p>
            <a:r>
              <a:rPr lang="zh-CN" altLang="en-US" dirty="0"/>
              <a:t>因此，此方法应结合其他操作，确保容器不为空时使用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1FE78-DF63-4D51-80BA-BBB59815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1CA3D29-D437-4075-AB46-52C7BF330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390451"/>
            <a:ext cx="46291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8D3E4B5-09BE-4AC7-B0A5-5D1D0D2E1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1484"/>
            <a:ext cx="5685284" cy="248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617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1FE78-DF63-4D51-80BA-BBB59815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BB3BC4-1890-434C-9AF7-893B3E32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52" y="1268760"/>
            <a:ext cx="5932370" cy="1679412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9E5389F3-C407-41DF-9A82-F91BEFF5664A}"/>
              </a:ext>
            </a:extLst>
          </p:cNvPr>
          <p:cNvSpPr txBox="1"/>
          <p:nvPr/>
        </p:nvSpPr>
        <p:spPr>
          <a:xfrm>
            <a:off x="-108520" y="1507385"/>
            <a:ext cx="33340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将</a:t>
            </a:r>
            <a:r>
              <a:rPr lang="en-US" altLang="zh-CN" sz="1600" b="1" dirty="0">
                <a:solidFill>
                  <a:srgbClr val="FF0000"/>
                </a:solidFill>
              </a:rPr>
              <a:t>computer</a:t>
            </a:r>
            <a:r>
              <a:rPr lang="zh-CN" altLang="en-US" sz="1600" b="1" dirty="0">
                <a:solidFill>
                  <a:srgbClr val="FF0000"/>
                </a:solidFill>
              </a:rPr>
              <a:t>对象置于容器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获取映射</a:t>
            </a:r>
            <a:r>
              <a:rPr lang="en-US" altLang="zh-CN" sz="1600" b="1" dirty="0">
                <a:solidFill>
                  <a:srgbClr val="FF0000"/>
                </a:solidFill>
              </a:rPr>
              <a:t>soundcard</a:t>
            </a:r>
            <a:r>
              <a:rPr lang="zh-CN" altLang="en-US" sz="1600" b="1" dirty="0">
                <a:solidFill>
                  <a:srgbClr val="FF0000"/>
                </a:solidFill>
              </a:rPr>
              <a:t>对象置于新容器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获取映射</a:t>
            </a:r>
            <a:r>
              <a:rPr lang="en-US" altLang="zh-CN" sz="1600" b="1" dirty="0" err="1">
                <a:solidFill>
                  <a:srgbClr val="FF0000"/>
                </a:solidFill>
              </a:rPr>
              <a:t>usb</a:t>
            </a:r>
            <a:r>
              <a:rPr lang="zh-CN" altLang="en-US" sz="1600" b="1" dirty="0">
                <a:solidFill>
                  <a:srgbClr val="FF0000"/>
                </a:solidFill>
              </a:rPr>
              <a:t>对象置于新容器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获取映射</a:t>
            </a:r>
            <a:r>
              <a:rPr lang="en-US" altLang="zh-CN" sz="1600" b="1" dirty="0">
                <a:solidFill>
                  <a:srgbClr val="FF0000"/>
                </a:solidFill>
              </a:rPr>
              <a:t>string</a:t>
            </a:r>
            <a:r>
              <a:rPr lang="zh-CN" altLang="en-US" sz="1600" b="1" dirty="0">
                <a:solidFill>
                  <a:srgbClr val="FF0000"/>
                </a:solidFill>
              </a:rPr>
              <a:t>对象置于新容器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 err="1">
                <a:solidFill>
                  <a:srgbClr val="FF0000"/>
                </a:solidFill>
              </a:rPr>
              <a:t>orElse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当前容器不为空则返回容器中元素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为空，返回默认值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97062-A67E-42F2-AA61-95AF5528DF25}"/>
              </a:ext>
            </a:extLst>
          </p:cNvPr>
          <p:cNvSpPr txBox="1"/>
          <p:nvPr/>
        </p:nvSpPr>
        <p:spPr>
          <a:xfrm>
            <a:off x="6156176" y="2636912"/>
            <a:ext cx="2789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假设</a:t>
            </a:r>
            <a:r>
              <a:rPr lang="en-US" altLang="zh-CN" sz="1600" b="1" dirty="0" err="1">
                <a:solidFill>
                  <a:srgbClr val="FF0000"/>
                </a:solidFill>
              </a:rPr>
              <a:t>usb</a:t>
            </a:r>
            <a:r>
              <a:rPr lang="zh-CN" altLang="en-US" sz="1600" b="1" dirty="0">
                <a:solidFill>
                  <a:srgbClr val="FF0000"/>
                </a:solidFill>
              </a:rPr>
              <a:t>为空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仍然返回空类型为</a:t>
            </a:r>
            <a:r>
              <a:rPr lang="en-US" altLang="zh-CN" sz="1600" b="1" dirty="0">
                <a:solidFill>
                  <a:srgbClr val="FF0000"/>
                </a:solidFill>
              </a:rPr>
              <a:t>USB</a:t>
            </a:r>
            <a:r>
              <a:rPr lang="zh-CN" altLang="en-US" sz="1600" b="1" dirty="0">
                <a:solidFill>
                  <a:srgbClr val="FF0000"/>
                </a:solidFill>
              </a:rPr>
              <a:t>的容器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供后续使用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FE04BEA2-1B04-4D76-B549-BEA3B63D7AE4}"/>
              </a:ext>
            </a:extLst>
          </p:cNvPr>
          <p:cNvSpPr txBox="1"/>
          <p:nvPr/>
        </p:nvSpPr>
        <p:spPr>
          <a:xfrm>
            <a:off x="3960061" y="1909"/>
            <a:ext cx="32191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编写方法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实现传入</a:t>
            </a:r>
            <a:r>
              <a:rPr lang="en-US" altLang="zh-CN" sz="1600" b="1" dirty="0">
                <a:solidFill>
                  <a:srgbClr val="FF0000"/>
                </a:solidFill>
              </a:rPr>
              <a:t>computer</a:t>
            </a:r>
            <a:r>
              <a:rPr lang="zh-CN" altLang="en-US" sz="1600" b="1" dirty="0">
                <a:solidFill>
                  <a:srgbClr val="FF0000"/>
                </a:solidFill>
              </a:rPr>
              <a:t>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返回其上的声卡上的</a:t>
            </a:r>
            <a:r>
              <a:rPr lang="en-US" altLang="zh-CN" sz="1600" b="1" dirty="0" err="1">
                <a:solidFill>
                  <a:srgbClr val="FF0000"/>
                </a:solidFill>
              </a:rPr>
              <a:t>usb</a:t>
            </a:r>
            <a:r>
              <a:rPr lang="zh-CN" altLang="en-US" sz="1600" b="1" dirty="0">
                <a:solidFill>
                  <a:srgbClr val="FF0000"/>
                </a:solidFill>
              </a:rPr>
              <a:t>上的版本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如果不存在，返回</a:t>
            </a:r>
            <a:r>
              <a:rPr lang="en-US" altLang="zh-CN" sz="1600" b="1" dirty="0">
                <a:solidFill>
                  <a:srgbClr val="FF0000"/>
                </a:solidFill>
              </a:rPr>
              <a:t>UNKNOWN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69CAD3-1950-4919-8298-61F1EED2B401}"/>
              </a:ext>
            </a:extLst>
          </p:cNvPr>
          <p:cNvSpPr txBox="1"/>
          <p:nvPr/>
        </p:nvSpPr>
        <p:spPr>
          <a:xfrm>
            <a:off x="3019915" y="3777654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总是返回空容器，资源消耗？</a:t>
            </a:r>
          </a:p>
        </p:txBody>
      </p:sp>
    </p:spTree>
    <p:extLst>
      <p:ext uri="{BB962C8B-B14F-4D97-AF65-F5344CB8AC3E}">
        <p14:creationId xmlns:p14="http://schemas.microsoft.com/office/powerpoint/2010/main" val="376050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E3135-1BFD-447F-B7A1-91574884B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525"/>
            <a:ext cx="8229600" cy="6188075"/>
          </a:xfrm>
        </p:spPr>
        <p:txBody>
          <a:bodyPr/>
          <a:lstStyle/>
          <a:p>
            <a:r>
              <a:rPr lang="en-US" altLang="zh-CN" dirty="0"/>
              <a:t>CC</a:t>
            </a:r>
            <a:r>
              <a:rPr lang="zh-CN" altLang="en-US" dirty="0"/>
              <a:t>：</a:t>
            </a:r>
            <a:r>
              <a:rPr lang="en-US" altLang="zh-CN" dirty="0"/>
              <a:t>Optional</a:t>
            </a:r>
            <a:r>
              <a:rPr lang="zh-CN" altLang="en-US" dirty="0"/>
              <a:t>容器对象无法被序列化。因此，</a:t>
            </a:r>
            <a:r>
              <a:rPr lang="en-US" altLang="zh-CN" dirty="0"/>
              <a:t>Optional</a:t>
            </a:r>
            <a:r>
              <a:rPr lang="zh-CN" altLang="en-US" dirty="0"/>
              <a:t>不应作为属性。非特殊情况，不建议作为方法的返回类型</a:t>
            </a:r>
            <a:r>
              <a:rPr lang="en-US" altLang="zh-CN" dirty="0"/>
              <a:t>/</a:t>
            </a:r>
            <a:r>
              <a:rPr lang="zh-CN" altLang="en-US" dirty="0"/>
              <a:t>参数。应仅作为库</a:t>
            </a:r>
            <a:r>
              <a:rPr lang="en-US" altLang="zh-CN" dirty="0"/>
              <a:t>/</a:t>
            </a:r>
            <a:r>
              <a:rPr lang="zh-CN" altLang="en-US" dirty="0"/>
              <a:t>工具方法，用于执行与空引用有关的操作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1FE78-DF63-4D51-80BA-BBB59815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D865266-1A11-4D17-90AF-0D293A6FB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" y="1844824"/>
            <a:ext cx="9127502" cy="88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35183AB0-BB97-4B6C-8925-78F2052B58F4}"/>
              </a:ext>
            </a:extLst>
          </p:cNvPr>
          <p:cNvSpPr txBox="1"/>
          <p:nvPr/>
        </p:nvSpPr>
        <p:spPr>
          <a:xfrm>
            <a:off x="3491880" y="2644170"/>
            <a:ext cx="3079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需要使用用户请求</a:t>
            </a:r>
            <a:r>
              <a:rPr lang="en-US" altLang="zh-CN" sz="1600" b="1" dirty="0">
                <a:solidFill>
                  <a:srgbClr val="FF0000"/>
                </a:solidFill>
              </a:rPr>
              <a:t>cookie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但如果用户实际请求时没有提供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将在此方法调用前抛出异常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将可能为空的参数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封装到</a:t>
            </a:r>
            <a:r>
              <a:rPr lang="en-US" altLang="zh-CN" sz="1600" b="1" dirty="0">
                <a:solidFill>
                  <a:srgbClr val="FF0000"/>
                </a:solidFill>
              </a:rPr>
              <a:t>Optional</a:t>
            </a:r>
            <a:r>
              <a:rPr lang="zh-CN" altLang="en-US" sz="1600" b="1" dirty="0">
                <a:solidFill>
                  <a:srgbClr val="FF0000"/>
                </a:solidFill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13883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C63FF-5083-4689-937B-C2F13E53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P6 - Summary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F3F8B7-C583-4537-BEA0-08647A3A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23A4877-189A-4896-9085-894D5E653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010177"/>
              </p:ext>
            </p:extLst>
          </p:nvPr>
        </p:nvGraphicFramePr>
        <p:xfrm>
          <a:off x="107504" y="900476"/>
          <a:ext cx="8712968" cy="5522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7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集合框架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集合框架的优点；核心接口；实现集合的基本数据结构；设计集合接口与集合实现分离的目的与优点；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dirty="0"/>
                        <a:t>Collection</a:t>
                      </a:r>
                      <a:r>
                        <a:rPr lang="zh-CN" altLang="en-US" dirty="0"/>
                        <a:t>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不同集合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不同数据结构间集合的转换；</a:t>
                      </a:r>
                      <a:r>
                        <a:rPr lang="en-US" altLang="zh-CN" dirty="0"/>
                        <a:t>Collection</a:t>
                      </a:r>
                      <a:r>
                        <a:rPr lang="zh-CN" altLang="en-US" dirty="0"/>
                        <a:t>接口中的常用方法；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dirty="0"/>
                        <a:t>List</a:t>
                      </a:r>
                      <a:r>
                        <a:rPr lang="zh-CN" altLang="en-US" dirty="0"/>
                        <a:t>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特点；基本方法；声明方法；元素为基本类型的声明使用方法；继承关系对象的添加；引用传递；了解</a:t>
                      </a:r>
                      <a:r>
                        <a:rPr lang="en-US" altLang="zh-CN" dirty="0"/>
                        <a:t>iterator</a:t>
                      </a:r>
                      <a:r>
                        <a:rPr lang="zh-CN" altLang="en-US" dirty="0"/>
                        <a:t>迭代器；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dirty="0"/>
                        <a:t>Set</a:t>
                      </a:r>
                      <a:r>
                        <a:rPr lang="zh-CN" altLang="en-US" dirty="0"/>
                        <a:t>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特点；基本方法；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dirty="0"/>
                        <a:t>Map</a:t>
                      </a:r>
                      <a:r>
                        <a:rPr lang="zh-CN" altLang="en-US" dirty="0"/>
                        <a:t>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键值对；键与值的支持类型；相同</a:t>
                      </a:r>
                      <a:r>
                        <a:rPr lang="en-US" altLang="zh-CN" dirty="0"/>
                        <a:t>key</a:t>
                      </a:r>
                      <a:r>
                        <a:rPr lang="zh-CN" altLang="en-US" dirty="0"/>
                        <a:t>的判断；常用方法；</a:t>
                      </a:r>
                      <a:r>
                        <a:rPr lang="en-US" altLang="zh-CN" dirty="0"/>
                        <a:t>string</a:t>
                      </a:r>
                      <a:r>
                        <a:rPr lang="zh-CN" altLang="en-US" dirty="0"/>
                        <a:t>类型的键；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集合</a:t>
                      </a:r>
                      <a:r>
                        <a:rPr lang="en-US" altLang="zh-CN" dirty="0"/>
                        <a:t>Stream 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Stream</a:t>
                      </a:r>
                      <a:r>
                        <a:rPr lang="zh-CN" altLang="en-US" dirty="0"/>
                        <a:t>的特点；</a:t>
                      </a:r>
                      <a:r>
                        <a:rPr lang="en-US" altLang="zh-CN" dirty="0" err="1"/>
                        <a:t>forEach</a:t>
                      </a:r>
                      <a:r>
                        <a:rPr lang="en-US" altLang="zh-CN" dirty="0"/>
                        <a:t>()/map()/filter()/sorted()</a:t>
                      </a:r>
                      <a:r>
                        <a:rPr lang="zh-CN" altLang="en-US" dirty="0"/>
                        <a:t>操作方法；</a:t>
                      </a:r>
                      <a:r>
                        <a:rPr lang="en-US" altLang="zh-CN" dirty="0"/>
                        <a:t>collect()</a:t>
                      </a:r>
                      <a:r>
                        <a:rPr lang="zh-CN" altLang="en-US" dirty="0"/>
                        <a:t>操作结果的处理；</a:t>
                      </a:r>
                      <a:r>
                        <a:rPr lang="en-US" altLang="zh-CN" dirty="0"/>
                        <a:t>Collectors</a:t>
                      </a:r>
                      <a:r>
                        <a:rPr lang="zh-CN" altLang="en-US" dirty="0"/>
                        <a:t>类的常用方法</a:t>
                      </a:r>
                      <a:r>
                        <a:rPr lang="en-US" altLang="zh-CN" dirty="0" err="1"/>
                        <a:t>toList</a:t>
                      </a:r>
                      <a:r>
                        <a:rPr lang="en-US" altLang="zh-CN" dirty="0"/>
                        <a:t>() </a:t>
                      </a:r>
                      <a:r>
                        <a:rPr lang="en-US" altLang="zh-CN" dirty="0" err="1"/>
                        <a:t>toSet</a:t>
                      </a:r>
                      <a:r>
                        <a:rPr lang="en-US" altLang="zh-CN" dirty="0"/>
                        <a:t>() </a:t>
                      </a:r>
                      <a:r>
                        <a:rPr lang="en-US" altLang="zh-CN" dirty="0" err="1"/>
                        <a:t>toMap</a:t>
                      </a:r>
                      <a:r>
                        <a:rPr lang="en-US" altLang="zh-CN" dirty="0"/>
                        <a:t>()</a:t>
                      </a:r>
                      <a:r>
                        <a:rPr lang="zh-CN" altLang="en-US" dirty="0"/>
                        <a:t>；</a:t>
                      </a:r>
                      <a:r>
                        <a:rPr lang="en-US" altLang="zh-CN" dirty="0"/>
                        <a:t>Map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foreach</a:t>
                      </a:r>
                      <a:r>
                        <a:rPr lang="zh-CN" altLang="en-US" dirty="0"/>
                        <a:t>循环；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函数式编程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特点，与面向对象的区别；方法与函数；</a:t>
                      </a:r>
                      <a:r>
                        <a:rPr lang="en-US" altLang="zh-CN" dirty="0"/>
                        <a:t>Lambda</a:t>
                      </a:r>
                      <a:r>
                        <a:rPr lang="zh-CN" altLang="en-US" dirty="0"/>
                        <a:t>表达式的声明；函数式接口；</a:t>
                      </a:r>
                      <a:r>
                        <a:rPr lang="en-US" altLang="zh-CN" dirty="0"/>
                        <a:t>@</a:t>
                      </a:r>
                      <a:r>
                        <a:rPr lang="en-US" altLang="zh-CN" dirty="0" err="1"/>
                        <a:t>FunctionalInterface</a:t>
                      </a:r>
                      <a:r>
                        <a:rPr lang="zh-CN" altLang="en-US" dirty="0"/>
                        <a:t>函数式接口注解；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10487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Optional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Optional</a:t>
                      </a:r>
                      <a:r>
                        <a:rPr lang="zh-CN" altLang="en-US" sz="1800" dirty="0"/>
                        <a:t>的作用；创建</a:t>
                      </a:r>
                      <a:r>
                        <a:rPr lang="en-US" altLang="zh-CN" sz="1800" dirty="0"/>
                        <a:t>optional</a:t>
                      </a:r>
                      <a:r>
                        <a:rPr lang="zh-CN" altLang="en-US" sz="1800" dirty="0"/>
                        <a:t>对象容器的基本方法；执行，过滤，映射，获取等基本操作方法；使用场景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6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86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6D71C-7AAB-46BA-8AB1-B1C4C478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71C2A6-AA51-4AB8-898D-E289A339F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6525"/>
            <a:ext cx="2808313" cy="60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B4996FCF-3931-4B01-9C71-A8FBAEDB2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1000621"/>
            <a:ext cx="2808312" cy="69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9EA048A-00F2-495A-923C-77DCC4FD5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01" y="1936725"/>
            <a:ext cx="3519226" cy="5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7BC392DB-6391-49B4-A44D-870BAFFF0997}"/>
              </a:ext>
            </a:extLst>
          </p:cNvPr>
          <p:cNvSpPr txBox="1"/>
          <p:nvPr/>
        </p:nvSpPr>
        <p:spPr>
          <a:xfrm>
            <a:off x="2715738" y="2507604"/>
            <a:ext cx="32191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编写方法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实现传入</a:t>
            </a:r>
            <a:r>
              <a:rPr lang="en-US" altLang="zh-CN" sz="1600" b="1" dirty="0">
                <a:solidFill>
                  <a:srgbClr val="FF0000"/>
                </a:solidFill>
              </a:rPr>
              <a:t>computer</a:t>
            </a:r>
            <a:r>
              <a:rPr lang="zh-CN" altLang="en-US" sz="1600" b="1" dirty="0">
                <a:solidFill>
                  <a:srgbClr val="FF0000"/>
                </a:solidFill>
              </a:rPr>
              <a:t>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返回其上的声卡上的</a:t>
            </a:r>
            <a:r>
              <a:rPr lang="en-US" altLang="zh-CN" sz="1600" b="1" dirty="0" err="1">
                <a:solidFill>
                  <a:srgbClr val="FF0000"/>
                </a:solidFill>
              </a:rPr>
              <a:t>usb</a:t>
            </a:r>
            <a:r>
              <a:rPr lang="zh-CN" altLang="en-US" sz="1600" b="1" dirty="0">
                <a:solidFill>
                  <a:srgbClr val="FF0000"/>
                </a:solidFill>
              </a:rPr>
              <a:t>上的版本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如果不存在，返回</a:t>
            </a:r>
            <a:r>
              <a:rPr lang="en-US" altLang="zh-CN" sz="1600" b="1" dirty="0">
                <a:solidFill>
                  <a:srgbClr val="FF0000"/>
                </a:solidFill>
              </a:rPr>
              <a:t>UNKNOWN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0DA36405-6E08-489E-BE89-425DA88DD4EC}"/>
              </a:ext>
            </a:extLst>
          </p:cNvPr>
          <p:cNvSpPr txBox="1"/>
          <p:nvPr/>
        </p:nvSpPr>
        <p:spPr>
          <a:xfrm>
            <a:off x="2611519" y="745170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0543AE1-66BD-4E20-B643-FE3B43B3D319}"/>
              </a:ext>
            </a:extLst>
          </p:cNvPr>
          <p:cNvSpPr txBox="1"/>
          <p:nvPr/>
        </p:nvSpPr>
        <p:spPr>
          <a:xfrm>
            <a:off x="2516942" y="1598170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0F65D5-C3C7-4160-A791-7BCDCAE9B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00" y="4191234"/>
            <a:ext cx="80486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3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1FE78-DF63-4D51-80BA-BBB59815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B98481-0006-4AF4-89EC-F6608930D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796"/>
            <a:ext cx="7488833" cy="541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A5AF813C-16C6-4401-BC0E-280226C940D9}"/>
              </a:ext>
            </a:extLst>
          </p:cNvPr>
          <p:cNvSpPr txBox="1"/>
          <p:nvPr/>
        </p:nvSpPr>
        <p:spPr>
          <a:xfrm>
            <a:off x="4644009" y="3707371"/>
            <a:ext cx="28536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在无法确定使用对象情况时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必须显式判断对象是否为</a:t>
            </a:r>
            <a:r>
              <a:rPr lang="en-US" altLang="zh-CN" sz="1600" b="1" dirty="0">
                <a:solidFill>
                  <a:srgbClr val="FF0000"/>
                </a:solidFill>
              </a:rPr>
              <a:t>null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大量冗余的啰嗦的难看的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与业务逻辑无关的样板代码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886D8E0E-85AE-4BC7-8D17-CE7200F9858A}"/>
              </a:ext>
            </a:extLst>
          </p:cNvPr>
          <p:cNvSpPr txBox="1"/>
          <p:nvPr/>
        </p:nvSpPr>
        <p:spPr>
          <a:xfrm>
            <a:off x="2339753" y="5507573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任何一处没有检测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都可能引起运行时空指针异常</a:t>
            </a:r>
          </a:p>
        </p:txBody>
      </p:sp>
    </p:spTree>
    <p:extLst>
      <p:ext uri="{BB962C8B-B14F-4D97-AF65-F5344CB8AC3E}">
        <p14:creationId xmlns:p14="http://schemas.microsoft.com/office/powerpoint/2010/main" val="274958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B89F9-046C-49F1-AA11-F47D2192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Optional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E3135-1BFD-447F-B7A1-91574884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Optional is a container object used to contain not-null objects. Optional object is used to represent null with absent value. This class has various utility methods to facilitate code to handle values as ‘</a:t>
            </a:r>
            <a:r>
              <a:rPr lang="en-US" altLang="zh-CN" dirty="0">
                <a:solidFill>
                  <a:srgbClr val="FF0000"/>
                </a:solidFill>
              </a:rPr>
              <a:t>available</a:t>
            </a:r>
            <a:r>
              <a:rPr lang="en-US" altLang="zh-CN" dirty="0"/>
              <a:t>’ or ‘not available’ instead of checking null values.</a:t>
            </a:r>
          </a:p>
          <a:p>
            <a:pPr algn="just"/>
            <a:r>
              <a:rPr lang="en-US" altLang="zh-CN" dirty="0"/>
              <a:t>Make your code more readable and protect it against </a:t>
            </a:r>
            <a:r>
              <a:rPr lang="en-US" altLang="zh-CN" dirty="0">
                <a:solidFill>
                  <a:srgbClr val="FF0000"/>
                </a:solidFill>
              </a:rPr>
              <a:t>null pointer exceptions</a:t>
            </a:r>
            <a:r>
              <a:rPr lang="en-US" altLang="zh-CN" dirty="0"/>
              <a:t>.</a:t>
            </a:r>
          </a:p>
          <a:p>
            <a:pPr algn="just"/>
            <a:r>
              <a:rPr lang="en-US" altLang="zh-CN" dirty="0" err="1"/>
              <a:t>java.util.Optional</a:t>
            </a:r>
            <a:r>
              <a:rPr lang="en-US" altLang="zh-CN" dirty="0"/>
              <a:t>&lt;T&gt;</a:t>
            </a:r>
          </a:p>
          <a:p>
            <a:pPr algn="just"/>
            <a:r>
              <a:rPr lang="zh-CN" altLang="en-US" dirty="0"/>
              <a:t>为解决空引用异常引入的，用于封装单值元素的</a:t>
            </a:r>
            <a:r>
              <a:rPr lang="zh-CN" altLang="en-US" dirty="0">
                <a:solidFill>
                  <a:srgbClr val="FF0000"/>
                </a:solidFill>
              </a:rPr>
              <a:t>容器</a:t>
            </a:r>
            <a:r>
              <a:rPr lang="en-US" altLang="zh-CN" dirty="0"/>
              <a:t>(single-value container)</a:t>
            </a:r>
          </a:p>
          <a:p>
            <a:pPr algn="just"/>
            <a:r>
              <a:rPr lang="zh-CN" altLang="en-US" dirty="0"/>
              <a:t>即，基于</a:t>
            </a:r>
            <a:r>
              <a:rPr lang="en-US" altLang="zh-CN" dirty="0"/>
              <a:t>Optional</a:t>
            </a:r>
            <a:r>
              <a:rPr lang="zh-CN" altLang="en-US" dirty="0"/>
              <a:t>提供的一系列方法，操作封装在</a:t>
            </a:r>
            <a:r>
              <a:rPr lang="en-US" altLang="zh-CN" dirty="0"/>
              <a:t>Optional</a:t>
            </a:r>
            <a:r>
              <a:rPr lang="zh-CN" altLang="en-US" dirty="0"/>
              <a:t>容器中的，可能引起空引用的元素对象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1FE78-DF63-4D51-80BA-BBB59815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39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1FE78-DF63-4D51-80BA-BBB59815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Picture 2" descr="java8-optional-f2">
            <a:extLst>
              <a:ext uri="{FF2B5EF4-FFF2-40B4-BE49-F238E27FC236}">
                <a16:creationId xmlns:a16="http://schemas.microsoft.com/office/drawing/2014/main" id="{365CE50A-5F19-4742-A077-8E7BA77B6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6525"/>
            <a:ext cx="8712968" cy="510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71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E3135-1BFD-447F-B7A1-91574884B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创建容器</a:t>
            </a:r>
            <a:endParaRPr lang="en-US" altLang="zh-CN" dirty="0"/>
          </a:p>
          <a:p>
            <a:pPr lvl="1"/>
            <a:r>
              <a:rPr lang="en-US" altLang="zh-CN" dirty="0" err="1"/>
              <a:t>ofNullable</a:t>
            </a:r>
            <a:r>
              <a:rPr lang="en-US" altLang="zh-CN" dirty="0"/>
              <a:t>() / of()</a:t>
            </a:r>
          </a:p>
          <a:p>
            <a:r>
              <a:rPr lang="zh-CN" altLang="en-US" dirty="0"/>
              <a:t>执行操作，基于容器是否为空，执行操作，</a:t>
            </a:r>
            <a:r>
              <a:rPr lang="zh-CN" altLang="en-US" b="1" dirty="0">
                <a:solidFill>
                  <a:srgbClr val="FF0000"/>
                </a:solidFill>
              </a:rPr>
              <a:t>无返回值</a:t>
            </a:r>
            <a:endParaRPr lang="en-US" altLang="zh-CN" dirty="0"/>
          </a:p>
          <a:p>
            <a:pPr lvl="1"/>
            <a:r>
              <a:rPr lang="en-US" altLang="zh-CN" dirty="0" err="1"/>
              <a:t>ifPresent</a:t>
            </a:r>
            <a:r>
              <a:rPr lang="en-US" altLang="zh-CN" dirty="0"/>
              <a:t>() / </a:t>
            </a:r>
            <a:r>
              <a:rPr lang="en-US" altLang="zh-CN" dirty="0" err="1"/>
              <a:t>ifPresentOrElse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中间操作，将操作结果，置于新</a:t>
            </a:r>
            <a:r>
              <a:rPr lang="en-US" altLang="zh-CN" dirty="0"/>
              <a:t>Optional</a:t>
            </a:r>
            <a:r>
              <a:rPr lang="zh-CN" altLang="en-US" dirty="0"/>
              <a:t>容器以执行后续操作，结果为空，也会返回相同类型的空容器</a:t>
            </a:r>
            <a:endParaRPr lang="en-US" altLang="zh-CN" dirty="0"/>
          </a:p>
          <a:p>
            <a:pPr lvl="1"/>
            <a:r>
              <a:rPr lang="en-US" altLang="zh-CN" dirty="0"/>
              <a:t>filter() / map() / or()(</a:t>
            </a:r>
            <a:r>
              <a:rPr lang="zh-CN" altLang="en-US" dirty="0"/>
              <a:t>需手动创建容器注入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获取操作，获取容器中对象</a:t>
            </a:r>
            <a:endParaRPr lang="en-US" altLang="zh-CN" dirty="0"/>
          </a:p>
          <a:p>
            <a:pPr lvl="1"/>
            <a:r>
              <a:rPr lang="en-US" altLang="zh-CN" dirty="0" err="1"/>
              <a:t>orElse</a:t>
            </a:r>
            <a:r>
              <a:rPr lang="en-US" altLang="zh-CN" dirty="0"/>
              <a:t>() / </a:t>
            </a:r>
            <a:r>
              <a:rPr lang="en-US" altLang="zh-CN" dirty="0" err="1"/>
              <a:t>orElseGet</a:t>
            </a:r>
            <a:r>
              <a:rPr lang="en-US" altLang="zh-CN" dirty="0"/>
              <a:t>() / get()</a:t>
            </a:r>
          </a:p>
          <a:p>
            <a:r>
              <a:rPr lang="zh-CN" altLang="en-US" dirty="0"/>
              <a:t>判断方法，判断当前容器是否为空</a:t>
            </a:r>
            <a:endParaRPr lang="en-US" altLang="zh-CN" dirty="0"/>
          </a:p>
          <a:p>
            <a:pPr lvl="1"/>
            <a:r>
              <a:rPr lang="en-US" altLang="zh-CN" dirty="0" err="1"/>
              <a:t>isEmpty</a:t>
            </a:r>
            <a:r>
              <a:rPr lang="en-US" altLang="zh-CN" dirty="0"/>
              <a:t>() / </a:t>
            </a:r>
            <a:r>
              <a:rPr lang="en-US" altLang="zh-CN" dirty="0" err="1"/>
              <a:t>isPresent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1FE78-DF63-4D51-80BA-BBB59815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79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E3135-1BFD-447F-B7A1-91574884B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Creating Optional Objects</a:t>
            </a:r>
          </a:p>
          <a:p>
            <a:r>
              <a:rPr lang="en-US" altLang="zh-CN" dirty="0"/>
              <a:t>Optional&lt;T&gt; </a:t>
            </a:r>
            <a:r>
              <a:rPr lang="en-US" altLang="zh-CN" dirty="0" err="1"/>
              <a:t>Optional.of</a:t>
            </a:r>
            <a:r>
              <a:rPr lang="en-US" altLang="zh-CN" dirty="0"/>
              <a:t>(T value)</a:t>
            </a:r>
            <a:r>
              <a:rPr lang="zh-CN" altLang="en-US" dirty="0"/>
              <a:t>，基于必不为空对象，创建</a:t>
            </a:r>
            <a:r>
              <a:rPr lang="en-US" altLang="zh-CN" dirty="0"/>
              <a:t>optional</a:t>
            </a:r>
            <a:r>
              <a:rPr lang="zh-CN" altLang="en-US" dirty="0"/>
              <a:t>容器，注入为空元素将抛出</a:t>
            </a:r>
            <a:r>
              <a:rPr lang="en-US" altLang="zh-CN" dirty="0" err="1"/>
              <a:t>NullPointerException</a:t>
            </a:r>
            <a:r>
              <a:rPr lang="zh-CN" altLang="en-US" dirty="0"/>
              <a:t>异常</a:t>
            </a:r>
          </a:p>
          <a:p>
            <a:r>
              <a:rPr lang="en-US" altLang="zh-CN" dirty="0"/>
              <a:t>Optional&lt;T&gt; </a:t>
            </a:r>
            <a:r>
              <a:rPr lang="en-US" altLang="zh-CN" dirty="0" err="1"/>
              <a:t>Optional.</a:t>
            </a:r>
            <a:r>
              <a:rPr lang="en-US" altLang="zh-CN" dirty="0" err="1">
                <a:solidFill>
                  <a:srgbClr val="FF0000"/>
                </a:solidFill>
              </a:rPr>
              <a:t>ofNullable</a:t>
            </a:r>
            <a:r>
              <a:rPr lang="en-US" altLang="zh-CN" dirty="0"/>
              <a:t>(T value)</a:t>
            </a:r>
            <a:r>
              <a:rPr lang="zh-CN" altLang="en-US" dirty="0"/>
              <a:t>，基于可能为空的对象，创建</a:t>
            </a:r>
            <a:r>
              <a:rPr lang="en-US" altLang="zh-CN" dirty="0"/>
              <a:t>optional</a:t>
            </a:r>
            <a:r>
              <a:rPr lang="zh-CN" altLang="en-US" dirty="0"/>
              <a:t>容器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1FE78-DF63-4D51-80BA-BBB59815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3BFEBCD-0CEB-4633-809A-B3B240A29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8136904" cy="1302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34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E3135-1BFD-447F-B7A1-91574884B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Conditional Action With</a:t>
            </a:r>
            <a:r>
              <a:rPr lang="zh-CN" altLang="en-US" dirty="0"/>
              <a:t>，</a:t>
            </a:r>
            <a:r>
              <a:rPr lang="en-US" altLang="zh-CN" dirty="0"/>
              <a:t>void </a:t>
            </a:r>
            <a:r>
              <a:rPr lang="en-US" altLang="zh-CN" dirty="0" err="1"/>
              <a:t>ifPresent</a:t>
            </a:r>
            <a:r>
              <a:rPr lang="en-US" altLang="zh-CN" dirty="0"/>
              <a:t>(action)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optional</a:t>
            </a:r>
            <a:r>
              <a:rPr lang="zh-CN" altLang="en-US" dirty="0"/>
              <a:t>容器不为空时，执行指定函数；为空忽略执行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1FE78-DF63-4D51-80BA-BBB59815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1D949B-D959-4DAA-B449-57489970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2776"/>
            <a:ext cx="5623570" cy="1562103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4CA66A6A-B591-4C19-95D9-E92DC9FA26D4}"/>
              </a:ext>
            </a:extLst>
          </p:cNvPr>
          <p:cNvSpPr txBox="1"/>
          <p:nvPr/>
        </p:nvSpPr>
        <p:spPr>
          <a:xfrm>
            <a:off x="6447686" y="1267370"/>
            <a:ext cx="1717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创建</a:t>
            </a:r>
            <a:r>
              <a:rPr lang="en-US" altLang="zh-CN" sz="1600" b="1" dirty="0">
                <a:solidFill>
                  <a:srgbClr val="FF0000"/>
                </a:solidFill>
              </a:rPr>
              <a:t>optional</a:t>
            </a:r>
            <a:r>
              <a:rPr lang="zh-CN" altLang="en-US" sz="1600" b="1" dirty="0">
                <a:solidFill>
                  <a:srgbClr val="FF0000"/>
                </a:solidFill>
              </a:rPr>
              <a:t>容器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将对象置于容器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47CEB-4E1C-4CBF-B6AC-ED34C5B63987}"/>
              </a:ext>
            </a:extLst>
          </p:cNvPr>
          <p:cNvSpPr txBox="1"/>
          <p:nvPr/>
        </p:nvSpPr>
        <p:spPr>
          <a:xfrm>
            <a:off x="6523162" y="2062130"/>
            <a:ext cx="1620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当容器不为空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基于容器中元素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执行函数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ED31E07-5578-4111-8BA1-3CD89CC692EA}"/>
              </a:ext>
            </a:extLst>
          </p:cNvPr>
          <p:cNvCxnSpPr>
            <a:cxnSpLocks/>
          </p:cNvCxnSpPr>
          <p:nvPr/>
        </p:nvCxnSpPr>
        <p:spPr>
          <a:xfrm>
            <a:off x="5292080" y="1685503"/>
            <a:ext cx="576064" cy="1666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07CAF23-B919-45F1-A91C-D6837602FA6B}"/>
              </a:ext>
            </a:extLst>
          </p:cNvPr>
          <p:cNvCxnSpPr>
            <a:cxnSpLocks/>
          </p:cNvCxnSpPr>
          <p:nvPr/>
        </p:nvCxnSpPr>
        <p:spPr>
          <a:xfrm flipH="1">
            <a:off x="3059832" y="1997551"/>
            <a:ext cx="2808312" cy="1962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A4C6237-F81A-4284-BE36-5B2E4BE4C85A}"/>
              </a:ext>
            </a:extLst>
          </p:cNvPr>
          <p:cNvCxnSpPr/>
          <p:nvPr/>
        </p:nvCxnSpPr>
        <p:spPr>
          <a:xfrm>
            <a:off x="3131840" y="2261567"/>
            <a:ext cx="576064" cy="2160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">
            <a:extLst>
              <a:ext uri="{FF2B5EF4-FFF2-40B4-BE49-F238E27FC236}">
                <a16:creationId xmlns:a16="http://schemas.microsoft.com/office/drawing/2014/main" id="{2E4A0C50-FA94-4F71-8DF8-635C70B80A04}"/>
              </a:ext>
            </a:extLst>
          </p:cNvPr>
          <p:cNvSpPr txBox="1"/>
          <p:nvPr/>
        </p:nvSpPr>
        <p:spPr>
          <a:xfrm>
            <a:off x="2079092" y="2805602"/>
            <a:ext cx="3257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4566D3D-5599-4FF5-A209-2654E03AF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73" y="3129021"/>
            <a:ext cx="5623570" cy="1052315"/>
          </a:xfrm>
          <a:prstGeom prst="rect">
            <a:avLst/>
          </a:prstGeom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7CC33C5F-D2A5-4340-BD97-993D9D68940C}"/>
              </a:ext>
            </a:extLst>
          </p:cNvPr>
          <p:cNvSpPr txBox="1"/>
          <p:nvPr/>
        </p:nvSpPr>
        <p:spPr>
          <a:xfrm>
            <a:off x="4359534" y="3158450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基于方法链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简化代码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46D16726-3B8F-47AE-83BC-E7D27095C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65" y="4403028"/>
            <a:ext cx="7337155" cy="118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3">
            <a:extLst>
              <a:ext uri="{FF2B5EF4-FFF2-40B4-BE49-F238E27FC236}">
                <a16:creationId xmlns:a16="http://schemas.microsoft.com/office/drawing/2014/main" id="{CDC10143-6052-45C8-92B8-7798D960B3B5}"/>
              </a:ext>
            </a:extLst>
          </p:cNvPr>
          <p:cNvSpPr txBox="1"/>
          <p:nvPr/>
        </p:nvSpPr>
        <p:spPr>
          <a:xfrm>
            <a:off x="2169567" y="4180927"/>
            <a:ext cx="3257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6" name="Picture 7">
            <a:extLst>
              <a:ext uri="{FF2B5EF4-FFF2-40B4-BE49-F238E27FC236}">
                <a16:creationId xmlns:a16="http://schemas.microsoft.com/office/drawing/2014/main" id="{0CD065F4-ED7F-434F-A749-3ED0BC755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247" y="5866413"/>
            <a:ext cx="4029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017C7F-0ABC-4612-9363-1709BD554D1D}"/>
              </a:ext>
            </a:extLst>
          </p:cNvPr>
          <p:cNvSpPr txBox="1"/>
          <p:nvPr/>
        </p:nvSpPr>
        <p:spPr>
          <a:xfrm>
            <a:off x="6325775" y="5594930"/>
            <a:ext cx="2034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仅检测指定元素对象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但嵌套对象为空时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依然异常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558CB-9169-4A47-B70B-829332D62525}"/>
              </a:ext>
            </a:extLst>
          </p:cNvPr>
          <p:cNvSpPr txBox="1"/>
          <p:nvPr/>
        </p:nvSpPr>
        <p:spPr>
          <a:xfrm>
            <a:off x="2480972" y="5437502"/>
            <a:ext cx="3257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AEC421-935E-4575-931A-EAF89C7C0CD7}"/>
              </a:ext>
            </a:extLst>
          </p:cNvPr>
          <p:cNvCxnSpPr>
            <a:cxnSpLocks/>
          </p:cNvCxnSpPr>
          <p:nvPr/>
        </p:nvCxnSpPr>
        <p:spPr>
          <a:xfrm flipH="1">
            <a:off x="5015252" y="5233580"/>
            <a:ext cx="924796" cy="7768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6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3" grpId="0"/>
      <p:bldP spid="15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E3135-1BFD-447F-B7A1-91574884B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ifPresentOrElse</a:t>
            </a:r>
            <a:r>
              <a:rPr lang="en-US" altLang="zh-CN" dirty="0"/>
              <a:t>(action,  </a:t>
            </a:r>
            <a:r>
              <a:rPr lang="en-US" altLang="zh-CN" dirty="0" err="1"/>
              <a:t>emptyAction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个函数的参数，当容器不为空时执行第一个函数；为空执行第二个函数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1FE78-DF63-4D51-80BA-BBB59815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D184D5-CA5A-4149-87FA-55668DD1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88" y="1628800"/>
            <a:ext cx="6496050" cy="2428875"/>
          </a:xfrm>
          <a:prstGeom prst="rect">
            <a:avLst/>
          </a:prstGeom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57F4FCAC-9D07-4C1A-A2F8-6716FA5CFED9}"/>
              </a:ext>
            </a:extLst>
          </p:cNvPr>
          <p:cNvSpPr txBox="1"/>
          <p:nvPr/>
        </p:nvSpPr>
        <p:spPr>
          <a:xfrm>
            <a:off x="4328964" y="1988840"/>
            <a:ext cx="247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不为空时注入容器内元素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48B17AB-435E-4F11-AC3E-30712CEE9794}"/>
              </a:ext>
            </a:extLst>
          </p:cNvPr>
          <p:cNvCxnSpPr/>
          <p:nvPr/>
        </p:nvCxnSpPr>
        <p:spPr>
          <a:xfrm flipH="1">
            <a:off x="4544988" y="2327394"/>
            <a:ext cx="648072" cy="11875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">
            <a:extLst>
              <a:ext uri="{FF2B5EF4-FFF2-40B4-BE49-F238E27FC236}">
                <a16:creationId xmlns:a16="http://schemas.microsoft.com/office/drawing/2014/main" id="{7F05A169-4358-4335-9770-1B725F8FFEB3}"/>
              </a:ext>
            </a:extLst>
          </p:cNvPr>
          <p:cNvSpPr txBox="1"/>
          <p:nvPr/>
        </p:nvSpPr>
        <p:spPr>
          <a:xfrm>
            <a:off x="465212" y="2446149"/>
            <a:ext cx="1425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第一个参数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是一个函数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不为空时执行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6F01D0EA-C5AB-477A-B63B-E13E921CFE3B}"/>
              </a:ext>
            </a:extLst>
          </p:cNvPr>
          <p:cNvSpPr txBox="1"/>
          <p:nvPr/>
        </p:nvSpPr>
        <p:spPr>
          <a:xfrm>
            <a:off x="6987580" y="3108322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第二个参数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>
                <a:solidFill>
                  <a:srgbClr val="FF0000"/>
                </a:solidFill>
              </a:rPr>
              <a:t>是一个函数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为空时执行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5B0D8EA-9378-47ED-ACCA-D0AE1338656F}"/>
              </a:ext>
            </a:extLst>
          </p:cNvPr>
          <p:cNvSpPr txBox="1"/>
          <p:nvPr/>
        </p:nvSpPr>
        <p:spPr>
          <a:xfrm>
            <a:off x="4112940" y="3008158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为空，函数无参数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12A1BA-26E0-4654-812E-06749D9B8EA8}"/>
              </a:ext>
            </a:extLst>
          </p:cNvPr>
          <p:cNvCxnSpPr>
            <a:cxnSpLocks/>
          </p:cNvCxnSpPr>
          <p:nvPr/>
        </p:nvCxnSpPr>
        <p:spPr>
          <a:xfrm flipH="1">
            <a:off x="3311896" y="3177435"/>
            <a:ext cx="880717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2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25400">
          <a:solidFill>
            <a:srgbClr val="FF0000"/>
          </a:solidFill>
          <a:headEnd type="arrow"/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5593</TotalTime>
  <Words>1368</Words>
  <Application>Microsoft Office PowerPoint</Application>
  <PresentationFormat>全屏显示(4:3)</PresentationFormat>
  <Paragraphs>167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隶书</vt:lpstr>
      <vt:lpstr>宋体</vt:lpstr>
      <vt:lpstr>Calibri</vt:lpstr>
      <vt:lpstr>Constantia</vt:lpstr>
      <vt:lpstr>Wingdings 2</vt:lpstr>
      <vt:lpstr>Lecture</vt:lpstr>
      <vt:lpstr>Java Programming</vt:lpstr>
      <vt:lpstr>PowerPoint 演示文稿</vt:lpstr>
      <vt:lpstr>PowerPoint 演示文稿</vt:lpstr>
      <vt:lpstr>Optional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P6 -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Web开发技术</dc:title>
  <dc:creator>BO</dc:creator>
  <cp:lastModifiedBy>BO</cp:lastModifiedBy>
  <cp:revision>990</cp:revision>
  <dcterms:created xsi:type="dcterms:W3CDTF">2014-08-14T05:26:17Z</dcterms:created>
  <dcterms:modified xsi:type="dcterms:W3CDTF">2021-04-14T09:20:59Z</dcterms:modified>
</cp:coreProperties>
</file>