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1646200-D802-4063-887C-70599B762ED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3" autoAdjust="0"/>
    <p:restoredTop sz="81520" autoAdjust="0"/>
  </p:normalViewPr>
  <p:slideViewPr>
    <p:cSldViewPr>
      <p:cViewPr varScale="1">
        <p:scale>
          <a:sx n="69" d="100"/>
          <a:sy n="69" d="100"/>
        </p:scale>
        <p:origin x="12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665E9-F2AE-4D18-9C6F-3C50487B17B6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EA338-E04F-4CB7-8733-A1E92CBF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74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A338-E04F-4CB7-8733-A1E92CBF4988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5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dirty="0"/>
              <a:t>Java EE</a:t>
            </a:r>
            <a:r>
              <a:rPr kumimoji="0" lang="zh-CN" altLang="en-US" dirty="0"/>
              <a:t>架构技术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A74D-1CE1-4B9B-BD1B-7B4E64946170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034A-9ED6-436B-A844-CF55608510AA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2CA5-881F-48A3-9C4B-D3B7288C0E51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6E00-DF08-4EA8-BA4E-A834B8FFB5BF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B218-6411-4DD1-B7AE-318AD44DC881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0928-C6FC-4E8C-950F-B3D211B00150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9C8C-96D9-4394-868C-B1E39B85B4B1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8154-2480-4261-945F-FAEE5534B257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2BDE-545B-4B41-B087-79F4837C2AA0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31E-7834-4060-80D4-7D402E1012F7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9729-56FD-4A92-9A9B-8F9B114A0830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8825" y="139545"/>
            <a:ext cx="8229600" cy="74802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2032B8-BD5C-48B0-AE7B-74B3D4C0660F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80000"/>
                <a:satMod val="400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/>
              <a:t>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P7 – </a:t>
            </a:r>
            <a:r>
              <a:rPr lang="en-US" altLang="zh-CN" sz="2800" dirty="0"/>
              <a:t>Order of Java Initialization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9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4DF330-F900-401C-B925-BF0BA2E8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F834313-5E40-4A76-B470-2CC8E1A62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4" y="712155"/>
            <a:ext cx="48006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E1CAF7-6FEA-436B-834E-127914C51276}"/>
              </a:ext>
            </a:extLst>
          </p:cNvPr>
          <p:cNvSpPr txBox="1"/>
          <p:nvPr/>
        </p:nvSpPr>
        <p:spPr>
          <a:xfrm>
            <a:off x="2915816" y="206751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static</a:t>
            </a:r>
            <a:r>
              <a:rPr lang="zh-CN" altLang="en-US" sz="1600" b="1" dirty="0">
                <a:solidFill>
                  <a:srgbClr val="FF0000"/>
                </a:solidFill>
              </a:rPr>
              <a:t>，构造函数，属性初始化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执行的顺序？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F83F1D59-77EC-4CB0-A069-52F48A129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00" y="836894"/>
            <a:ext cx="1368152" cy="402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C1EB42C7-BC34-42D9-B6B9-356C40F0B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552" y="1781343"/>
            <a:ext cx="2376264" cy="8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051AFC1B-D5F5-4A46-8752-952E5D759E75}"/>
              </a:ext>
            </a:extLst>
          </p:cNvPr>
          <p:cNvSpPr txBox="1"/>
          <p:nvPr/>
        </p:nvSpPr>
        <p:spPr>
          <a:xfrm>
            <a:off x="2699792" y="2912931"/>
            <a:ext cx="29386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类</a:t>
            </a:r>
            <a:r>
              <a:rPr lang="en-US" altLang="zh-CN" sz="1600" b="1" dirty="0">
                <a:solidFill>
                  <a:srgbClr val="FF0000"/>
                </a:solidFill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</a:rPr>
              <a:t>中，包含类型</a:t>
            </a:r>
            <a:r>
              <a:rPr lang="en-US" altLang="zh-CN" sz="1600" b="1" dirty="0">
                <a:solidFill>
                  <a:srgbClr val="FF0000"/>
                </a:solidFill>
              </a:rPr>
              <a:t>A</a:t>
            </a:r>
            <a:r>
              <a:rPr lang="zh-CN" altLang="en-US" sz="1600" b="1" dirty="0">
                <a:solidFill>
                  <a:srgbClr val="FF0000"/>
                </a:solidFill>
              </a:rPr>
              <a:t>的属性变量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但构造</a:t>
            </a:r>
            <a:r>
              <a:rPr lang="en-US" altLang="zh-CN" sz="1600" b="1" dirty="0">
                <a:solidFill>
                  <a:srgbClr val="FF0000"/>
                </a:solidFill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</a:rPr>
              <a:t>时，并没有加载类</a:t>
            </a:r>
            <a:r>
              <a:rPr lang="en-US" altLang="zh-CN" sz="1600" b="1" dirty="0">
                <a:solidFill>
                  <a:srgbClr val="FF0000"/>
                </a:solidFill>
              </a:rPr>
              <a:t>A</a:t>
            </a:r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即，仅声明类型变量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不会加载该类型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EA623C39-2C56-441D-8D5E-D43370CE1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635839"/>
            <a:ext cx="28765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83E3DC51-F9F6-4ACE-AC45-BF6AE1D32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596" y="4581128"/>
            <a:ext cx="14001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7">
            <a:extLst>
              <a:ext uri="{FF2B5EF4-FFF2-40B4-BE49-F238E27FC236}">
                <a16:creationId xmlns:a16="http://schemas.microsoft.com/office/drawing/2014/main" id="{744F089F-06CD-4D3A-99DC-39BEB36CEA2A}"/>
              </a:ext>
            </a:extLst>
          </p:cNvPr>
          <p:cNvSpPr txBox="1"/>
          <p:nvPr/>
        </p:nvSpPr>
        <p:spPr>
          <a:xfrm>
            <a:off x="3244606" y="5264489"/>
            <a:ext cx="24593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A B C</a:t>
            </a:r>
            <a:r>
              <a:rPr lang="zh-CN" altLang="en-US" sz="1600" b="1" dirty="0">
                <a:solidFill>
                  <a:srgbClr val="FF0000"/>
                </a:solidFill>
              </a:rPr>
              <a:t>全部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没有执行</a:t>
            </a:r>
            <a:r>
              <a:rPr lang="en-US" altLang="zh-CN" sz="1600" b="1" dirty="0">
                <a:solidFill>
                  <a:srgbClr val="FF0000"/>
                </a:solidFill>
              </a:rPr>
              <a:t>static</a:t>
            </a:r>
            <a:r>
              <a:rPr lang="zh-CN" altLang="en-US" sz="1600" b="1" dirty="0">
                <a:solidFill>
                  <a:srgbClr val="FF0000"/>
                </a:solidFill>
              </a:rPr>
              <a:t>相关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即，声明变量不会加载类</a:t>
            </a:r>
          </a:p>
        </p:txBody>
      </p:sp>
    </p:spTree>
    <p:extLst>
      <p:ext uri="{BB962C8B-B14F-4D97-AF65-F5344CB8AC3E}">
        <p14:creationId xmlns:p14="http://schemas.microsoft.com/office/powerpoint/2010/main" val="166418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4DF330-F900-401C-B925-BF0BA2E8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9DBE1BC-A2A5-4BB2-A76C-62BC7AAFA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8680"/>
            <a:ext cx="54483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91E9B5-35F4-4C4E-B823-4A49FC642D09}"/>
              </a:ext>
            </a:extLst>
          </p:cNvPr>
          <p:cNvSpPr txBox="1"/>
          <p:nvPr/>
        </p:nvSpPr>
        <p:spPr>
          <a:xfrm>
            <a:off x="2411760" y="3170904"/>
            <a:ext cx="3531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在构造</a:t>
            </a:r>
            <a:r>
              <a:rPr lang="en-US" altLang="zh-CN" sz="1600" b="1" dirty="0">
                <a:solidFill>
                  <a:srgbClr val="FF0000"/>
                </a:solidFill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</a:rPr>
              <a:t>时，即使没有为属性</a:t>
            </a:r>
            <a:r>
              <a:rPr lang="en-US" altLang="zh-CN" sz="1600" b="1" dirty="0">
                <a:solidFill>
                  <a:srgbClr val="FF0000"/>
                </a:solidFill>
              </a:rPr>
              <a:t>A</a:t>
            </a:r>
            <a:r>
              <a:rPr lang="zh-CN" altLang="en-US" sz="1600" b="1" dirty="0">
                <a:solidFill>
                  <a:srgbClr val="FF0000"/>
                </a:solidFill>
              </a:rPr>
              <a:t>赋值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A</a:t>
            </a:r>
            <a:r>
              <a:rPr lang="zh-CN" altLang="en-US" sz="1600" b="1" dirty="0">
                <a:solidFill>
                  <a:srgbClr val="FF0000"/>
                </a:solidFill>
              </a:rPr>
              <a:t>也有默认值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默认，在实例化</a:t>
            </a:r>
            <a:r>
              <a:rPr lang="en-US" altLang="zh-CN" sz="1600" b="1" dirty="0">
                <a:solidFill>
                  <a:srgbClr val="FF0000"/>
                </a:solidFill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</a:rPr>
              <a:t>时为属性</a:t>
            </a:r>
            <a:r>
              <a:rPr lang="en-US" altLang="zh-CN" sz="1600" b="1" dirty="0">
                <a:solidFill>
                  <a:srgbClr val="FF0000"/>
                </a:solidFill>
              </a:rPr>
              <a:t>a</a:t>
            </a:r>
            <a:r>
              <a:rPr lang="zh-CN" altLang="en-US" sz="1600" b="1" dirty="0">
                <a:solidFill>
                  <a:srgbClr val="FF0000"/>
                </a:solidFill>
              </a:rPr>
              <a:t>创建对象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F67BECB-1BD4-4DEA-830F-008FC8FC1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585" y="347481"/>
            <a:ext cx="1368152" cy="402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E583C568-B9AF-418F-A543-029E58857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440" y="1313167"/>
            <a:ext cx="291465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A794FB66-2350-48AC-83AF-6AF1FA3E2002}"/>
              </a:ext>
            </a:extLst>
          </p:cNvPr>
          <p:cNvSpPr txBox="1"/>
          <p:nvPr/>
        </p:nvSpPr>
        <p:spPr>
          <a:xfrm>
            <a:off x="3779912" y="238267"/>
            <a:ext cx="20457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不仅声明属性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且为属性执行初始化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执行实例化</a:t>
            </a:r>
            <a:r>
              <a:rPr lang="en-US" altLang="zh-CN" sz="1600" b="1" dirty="0">
                <a:solidFill>
                  <a:srgbClr val="FF0000"/>
                </a:solidFill>
              </a:rPr>
              <a:t>A</a:t>
            </a:r>
            <a:r>
              <a:rPr lang="zh-CN" altLang="en-US" sz="1600" b="1" dirty="0">
                <a:solidFill>
                  <a:srgbClr val="FF0000"/>
                </a:solidFill>
              </a:rPr>
              <a:t>与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执行类</a:t>
            </a:r>
            <a:r>
              <a:rPr lang="en-US" altLang="zh-CN" sz="1600" b="1" dirty="0">
                <a:solidFill>
                  <a:srgbClr val="FF0000"/>
                </a:solidFill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</a:rPr>
              <a:t>构造函数的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顺序？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057E780A-DBA7-4AA0-83FF-CDFE4F8338B3}"/>
              </a:ext>
            </a:extLst>
          </p:cNvPr>
          <p:cNvSpPr txBox="1"/>
          <p:nvPr/>
        </p:nvSpPr>
        <p:spPr>
          <a:xfrm>
            <a:off x="1763688" y="4149080"/>
            <a:ext cx="4943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假设提供属性</a:t>
            </a:r>
            <a:r>
              <a:rPr lang="en-US" altLang="zh-CN" sz="1600" b="1" dirty="0">
                <a:solidFill>
                  <a:srgbClr val="FF0000"/>
                </a:solidFill>
              </a:rPr>
              <a:t>a</a:t>
            </a:r>
            <a:r>
              <a:rPr lang="zh-CN" altLang="en-US" sz="1600" b="1" dirty="0">
                <a:solidFill>
                  <a:srgbClr val="FF0000"/>
                </a:solidFill>
              </a:rPr>
              <a:t>的构造函数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传入一个类型</a:t>
            </a:r>
            <a:r>
              <a:rPr lang="en-US" altLang="zh-CN" sz="1600" b="1" dirty="0">
                <a:solidFill>
                  <a:srgbClr val="FF0000"/>
                </a:solidFill>
              </a:rPr>
              <a:t>A</a:t>
            </a:r>
            <a:r>
              <a:rPr lang="zh-CN" altLang="en-US" sz="1600" b="1" dirty="0">
                <a:solidFill>
                  <a:srgbClr val="FF0000"/>
                </a:solidFill>
              </a:rPr>
              <a:t>的引用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则应那个优先级高？即变量</a:t>
            </a:r>
            <a:r>
              <a:rPr lang="en-US" altLang="zh-CN" sz="1600" b="1" dirty="0">
                <a:solidFill>
                  <a:srgbClr val="FF0000"/>
                </a:solidFill>
              </a:rPr>
              <a:t>a</a:t>
            </a:r>
            <a:r>
              <a:rPr lang="zh-CN" altLang="en-US" sz="1600" b="1" dirty="0">
                <a:solidFill>
                  <a:srgbClr val="FF0000"/>
                </a:solidFill>
              </a:rPr>
              <a:t>的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个引用，谁覆盖谁？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D20F414E-35C3-435C-9BD0-0B2DE7649A1B}"/>
              </a:ext>
            </a:extLst>
          </p:cNvPr>
          <p:cNvSpPr txBox="1"/>
          <p:nvPr/>
        </p:nvSpPr>
        <p:spPr>
          <a:xfrm>
            <a:off x="2411759" y="5085184"/>
            <a:ext cx="30299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输出说明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先执行属性的初始化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</a:rPr>
              <a:t>如果存在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后执行构造函数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即，构造函数传入的初始化值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将覆盖内部初始化的值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因此，构造函数才有意义</a:t>
            </a:r>
          </a:p>
        </p:txBody>
      </p:sp>
    </p:spTree>
    <p:extLst>
      <p:ext uri="{BB962C8B-B14F-4D97-AF65-F5344CB8AC3E}">
        <p14:creationId xmlns:p14="http://schemas.microsoft.com/office/powerpoint/2010/main" val="415906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2BACF-062F-41BE-99B0-73ACCC0C1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2"/>
          </a:xfrm>
        </p:spPr>
        <p:txBody>
          <a:bodyPr/>
          <a:lstStyle/>
          <a:p>
            <a:r>
              <a:rPr lang="zh-CN" altLang="en-US" dirty="0"/>
              <a:t>实例化一个类：</a:t>
            </a:r>
            <a:endParaRPr lang="en-US" altLang="zh-CN" dirty="0"/>
          </a:p>
          <a:p>
            <a:pPr lvl="1"/>
            <a:r>
              <a:rPr lang="zh-CN" altLang="en-US" dirty="0"/>
              <a:t>先，基于类加载的顺序</a:t>
            </a:r>
            <a:r>
              <a:rPr lang="en-US" altLang="zh-CN" dirty="0"/>
              <a:t>(</a:t>
            </a:r>
            <a:r>
              <a:rPr lang="zh-CN" altLang="en-US" dirty="0"/>
              <a:t>父类</a:t>
            </a:r>
            <a:r>
              <a:rPr lang="en-US" altLang="zh-CN" dirty="0"/>
              <a:t>-</a:t>
            </a:r>
            <a:r>
              <a:rPr lang="zh-CN" altLang="en-US" dirty="0"/>
              <a:t>子类</a:t>
            </a:r>
            <a:r>
              <a:rPr lang="en-US" altLang="zh-CN" dirty="0"/>
              <a:t>)</a:t>
            </a:r>
            <a:r>
              <a:rPr lang="zh-CN" altLang="en-US" dirty="0"/>
              <a:t>，执行类</a:t>
            </a:r>
            <a:r>
              <a:rPr lang="en-US" altLang="zh-CN" dirty="0"/>
              <a:t>static</a:t>
            </a:r>
            <a:r>
              <a:rPr lang="zh-CN" altLang="en-US" dirty="0"/>
              <a:t>相关操作</a:t>
            </a:r>
            <a:endParaRPr lang="en-US" altLang="zh-CN" dirty="0"/>
          </a:p>
          <a:p>
            <a:pPr lvl="1"/>
            <a:r>
              <a:rPr lang="zh-CN" altLang="en-US" dirty="0"/>
              <a:t>再，执行类中属性初始化操作</a:t>
            </a:r>
            <a:endParaRPr lang="en-US" altLang="zh-CN" dirty="0"/>
          </a:p>
          <a:p>
            <a:pPr lvl="1"/>
            <a:r>
              <a:rPr lang="zh-CN" altLang="en-US" dirty="0"/>
              <a:t>最后，调用构造函数完成类的初始化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因此，构造函数中的初始化，可以覆盖属性的初始化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4DF330-F900-401C-B925-BF0BA2E8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13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4DF330-F900-401C-B925-BF0BA2E8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6EDAC64-40D5-448B-8894-FD1AF5319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172916"/>
              </p:ext>
            </p:extLst>
          </p:nvPr>
        </p:nvGraphicFramePr>
        <p:xfrm>
          <a:off x="179512" y="1124744"/>
          <a:ext cx="8712968" cy="1408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7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类加载实例化过程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理解类的静态变量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常量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代码块、成员变量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属性、构造函数等的执行过程与顺序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09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511A9-B225-4515-924C-1C16BE25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Order of Java Initialization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9CC043-0CAF-49BE-99AD-4244DFF4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3222CFD6-C521-4CAF-95DE-A4F331F82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092587"/>
            <a:ext cx="1368152" cy="792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6F99CF-CC94-4C60-8376-77EFF970CD09}"/>
              </a:ext>
            </a:extLst>
          </p:cNvPr>
          <p:cNvSpPr txBox="1"/>
          <p:nvPr/>
        </p:nvSpPr>
        <p:spPr>
          <a:xfrm>
            <a:off x="6279501" y="2100699"/>
            <a:ext cx="2459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仅执行了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次</a:t>
            </a:r>
            <a:r>
              <a:rPr lang="en-US" altLang="zh-CN" sz="1600" b="1" dirty="0">
                <a:solidFill>
                  <a:srgbClr val="FF0000"/>
                </a:solidFill>
              </a:rPr>
              <a:t>create()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B0433D6-1406-45DC-92B5-8821584C3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501" y="2604753"/>
            <a:ext cx="2798768" cy="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3">
            <a:extLst>
              <a:ext uri="{FF2B5EF4-FFF2-40B4-BE49-F238E27FC236}">
                <a16:creationId xmlns:a16="http://schemas.microsoft.com/office/drawing/2014/main" id="{DF722069-50C7-4717-A6D5-FC107B20419F}"/>
              </a:ext>
            </a:extLst>
          </p:cNvPr>
          <p:cNvSpPr txBox="1"/>
          <p:nvPr/>
        </p:nvSpPr>
        <p:spPr>
          <a:xfrm>
            <a:off x="2238319" y="4244514"/>
            <a:ext cx="44902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输出顺序说明：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并非，执行了</a:t>
            </a:r>
            <a:r>
              <a:rPr lang="en-US" altLang="zh-CN" sz="1600" b="1" dirty="0" err="1">
                <a:solidFill>
                  <a:srgbClr val="FF0000"/>
                </a:solidFill>
              </a:rPr>
              <a:t>getS</a:t>
            </a:r>
            <a:r>
              <a:rPr lang="en-US" altLang="zh-CN" sz="1600" b="1" dirty="0">
                <a:solidFill>
                  <a:srgbClr val="FF0000"/>
                </a:solidFill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</a:rPr>
              <a:t>方法，而初始化</a:t>
            </a:r>
            <a:r>
              <a:rPr lang="en-US" altLang="zh-CN" sz="1600" b="1" dirty="0">
                <a:solidFill>
                  <a:srgbClr val="FF0000"/>
                </a:solidFill>
              </a:rPr>
              <a:t>static</a:t>
            </a:r>
            <a:r>
              <a:rPr lang="zh-CN" altLang="en-US" sz="1600" b="1" dirty="0">
                <a:solidFill>
                  <a:srgbClr val="FF0000"/>
                </a:solidFill>
              </a:rPr>
              <a:t>变量</a:t>
            </a:r>
            <a:r>
              <a:rPr lang="en-US" altLang="zh-CN" sz="1600" b="1" dirty="0">
                <a:solidFill>
                  <a:srgbClr val="FF0000"/>
                </a:solidFill>
              </a:rPr>
              <a:t>S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而是，先执行了</a:t>
            </a:r>
            <a:r>
              <a:rPr lang="en-US" altLang="zh-CN" sz="1600" b="1" dirty="0">
                <a:solidFill>
                  <a:srgbClr val="FF0000"/>
                </a:solidFill>
              </a:rPr>
              <a:t>S</a:t>
            </a:r>
            <a:r>
              <a:rPr lang="zh-CN" altLang="en-US" sz="1600" b="1" dirty="0">
                <a:solidFill>
                  <a:srgbClr val="FF0000"/>
                </a:solidFill>
              </a:rPr>
              <a:t>变量的初始化方法</a:t>
            </a:r>
            <a:r>
              <a:rPr lang="en-US" altLang="zh-CN" sz="1600" b="1" dirty="0">
                <a:solidFill>
                  <a:srgbClr val="FF0000"/>
                </a:solidFill>
              </a:rPr>
              <a:t>create()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且，初始化变量方法仅执行了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次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次调用</a:t>
            </a:r>
            <a:r>
              <a:rPr lang="en-US" altLang="zh-CN" sz="1600" b="1" dirty="0" err="1">
                <a:solidFill>
                  <a:srgbClr val="FF0000"/>
                </a:solidFill>
              </a:rPr>
              <a:t>getS</a:t>
            </a:r>
            <a:r>
              <a:rPr lang="en-US" altLang="zh-CN" sz="1600" b="1" dirty="0">
                <a:solidFill>
                  <a:srgbClr val="FF0000"/>
                </a:solidFill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</a:rPr>
              <a:t>方法，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次输出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ED988810-5DFF-42A2-ADB7-C9776D0D2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8968"/>
            <a:ext cx="6021704" cy="2755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6075620-F211-419D-B31B-65908C672905}"/>
              </a:ext>
            </a:extLst>
          </p:cNvPr>
          <p:cNvCxnSpPr/>
          <p:nvPr/>
        </p:nvCxnSpPr>
        <p:spPr>
          <a:xfrm flipH="1">
            <a:off x="3347864" y="1988840"/>
            <a:ext cx="216024" cy="11185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1C8A63A-A744-406A-9160-3CE0EB707C26}"/>
              </a:ext>
            </a:extLst>
          </p:cNvPr>
          <p:cNvCxnSpPr/>
          <p:nvPr/>
        </p:nvCxnSpPr>
        <p:spPr>
          <a:xfrm flipV="1">
            <a:off x="1789297" y="2044769"/>
            <a:ext cx="1126519" cy="18882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1AB49E2-7223-4F25-AD52-3615E349B042}"/>
              </a:ext>
            </a:extLst>
          </p:cNvPr>
          <p:cNvCxnSpPr/>
          <p:nvPr/>
        </p:nvCxnSpPr>
        <p:spPr>
          <a:xfrm>
            <a:off x="4124182" y="2690072"/>
            <a:ext cx="215531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82344E-0C01-4531-ACB8-55D517FE6CCA}"/>
              </a:ext>
            </a:extLst>
          </p:cNvPr>
          <p:cNvCxnSpPr/>
          <p:nvPr/>
        </p:nvCxnSpPr>
        <p:spPr>
          <a:xfrm flipV="1">
            <a:off x="4124182" y="3284984"/>
            <a:ext cx="2155319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8">
            <a:extLst>
              <a:ext uri="{FF2B5EF4-FFF2-40B4-BE49-F238E27FC236}">
                <a16:creationId xmlns:a16="http://schemas.microsoft.com/office/drawing/2014/main" id="{BCB69A10-3C96-45C1-83EA-E315DEC39DAE}"/>
              </a:ext>
            </a:extLst>
          </p:cNvPr>
          <p:cNvSpPr txBox="1"/>
          <p:nvPr/>
        </p:nvSpPr>
        <p:spPr>
          <a:xfrm>
            <a:off x="2238319" y="789537"/>
            <a:ext cx="29899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封装了</a:t>
            </a:r>
            <a:r>
              <a:rPr lang="en-US" altLang="zh-CN" sz="1600" b="1" dirty="0">
                <a:solidFill>
                  <a:srgbClr val="FF0000"/>
                </a:solidFill>
              </a:rPr>
              <a:t>static</a:t>
            </a:r>
            <a:r>
              <a:rPr lang="zh-CN" altLang="en-US" sz="1600" b="1" dirty="0">
                <a:solidFill>
                  <a:srgbClr val="FF0000"/>
                </a:solidFill>
              </a:rPr>
              <a:t>变量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封装了</a:t>
            </a:r>
            <a:r>
              <a:rPr lang="en-US" altLang="zh-CN" sz="1600" b="1" dirty="0">
                <a:solidFill>
                  <a:srgbClr val="FF0000"/>
                </a:solidFill>
              </a:rPr>
              <a:t>static</a:t>
            </a:r>
            <a:r>
              <a:rPr lang="zh-CN" altLang="en-US" sz="1600" b="1" dirty="0">
                <a:solidFill>
                  <a:srgbClr val="FF0000"/>
                </a:solidFill>
              </a:rPr>
              <a:t>变量的初始化方法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仅，对外暴露获取变量的方法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而非变量本身</a:t>
            </a:r>
          </a:p>
        </p:txBody>
      </p:sp>
    </p:spTree>
    <p:extLst>
      <p:ext uri="{BB962C8B-B14F-4D97-AF65-F5344CB8AC3E}">
        <p14:creationId xmlns:p14="http://schemas.microsoft.com/office/powerpoint/2010/main" val="148080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60F29A-664D-4A4F-8790-8E5B1A91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584E401-3D7D-4BDB-B959-8BBC41F0D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78751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4EE3EAB5-AA8A-4E24-804C-1F4BAD2B3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300" y="2520280"/>
            <a:ext cx="28956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637C64-93FC-49DE-B7A7-C6352DEE6BC3}"/>
              </a:ext>
            </a:extLst>
          </p:cNvPr>
          <p:cNvSpPr txBox="1"/>
          <p:nvPr/>
        </p:nvSpPr>
        <p:spPr>
          <a:xfrm>
            <a:off x="2411760" y="66110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在上下追加声明了</a:t>
            </a:r>
            <a:r>
              <a:rPr lang="en-US" altLang="zh-CN" sz="1600" b="1" dirty="0">
                <a:solidFill>
                  <a:srgbClr val="FF0000"/>
                </a:solidFill>
              </a:rPr>
              <a:t>static</a:t>
            </a:r>
            <a:r>
              <a:rPr lang="zh-CN" altLang="en-US" sz="1600" b="1" dirty="0">
                <a:solidFill>
                  <a:srgbClr val="FF0000"/>
                </a:solidFill>
              </a:rPr>
              <a:t>代码块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3B5FBCE9-058B-4EE8-B055-AD047A24D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76" y="1214430"/>
            <a:ext cx="1494447" cy="531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17423745-A7A8-4E62-80FF-0BE0B5941D77}"/>
              </a:ext>
            </a:extLst>
          </p:cNvPr>
          <p:cNvSpPr txBox="1"/>
          <p:nvPr/>
        </p:nvSpPr>
        <p:spPr>
          <a:xfrm>
            <a:off x="2627784" y="4869160"/>
            <a:ext cx="39004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顺序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static</a:t>
            </a:r>
            <a:r>
              <a:rPr lang="zh-CN" altLang="en-US" sz="1600" b="1" dirty="0">
                <a:solidFill>
                  <a:srgbClr val="FF0000"/>
                </a:solidFill>
              </a:rPr>
              <a:t>代码块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初始化</a:t>
            </a:r>
            <a:r>
              <a:rPr lang="en-US" altLang="zh-CN" sz="1600" b="1" dirty="0">
                <a:solidFill>
                  <a:srgbClr val="FF0000"/>
                </a:solidFill>
              </a:rPr>
              <a:t>static</a:t>
            </a:r>
            <a:r>
              <a:rPr lang="zh-CN" altLang="en-US" sz="1600" b="1" dirty="0">
                <a:solidFill>
                  <a:srgbClr val="FF0000"/>
                </a:solidFill>
              </a:rPr>
              <a:t>变量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Static</a:t>
            </a:r>
            <a:r>
              <a:rPr lang="zh-CN" altLang="en-US" sz="1600" b="1" dirty="0">
                <a:solidFill>
                  <a:srgbClr val="FF0000"/>
                </a:solidFill>
              </a:rPr>
              <a:t>代码块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即，</a:t>
            </a:r>
            <a:r>
              <a:rPr lang="en-US" altLang="zh-CN" sz="1600" b="1" dirty="0">
                <a:solidFill>
                  <a:srgbClr val="FF0000"/>
                </a:solidFill>
              </a:rPr>
              <a:t>static</a:t>
            </a:r>
            <a:r>
              <a:rPr lang="zh-CN" altLang="en-US" sz="1600" b="1" dirty="0">
                <a:solidFill>
                  <a:srgbClr val="FF0000"/>
                </a:solidFill>
              </a:rPr>
              <a:t>初始化变量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执行代码块的顺序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由其实际顺序决定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C87ACAD-8A39-410F-B94A-EA3A9D31BE10}"/>
              </a:ext>
            </a:extLst>
          </p:cNvPr>
          <p:cNvCxnSpPr/>
          <p:nvPr/>
        </p:nvCxnSpPr>
        <p:spPr>
          <a:xfrm>
            <a:off x="4577997" y="908720"/>
            <a:ext cx="3009583" cy="161156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9362CCA-2275-4D48-BF77-2C180735DD27}"/>
              </a:ext>
            </a:extLst>
          </p:cNvPr>
          <p:cNvCxnSpPr/>
          <p:nvPr/>
        </p:nvCxnSpPr>
        <p:spPr>
          <a:xfrm flipV="1">
            <a:off x="4577997" y="3501008"/>
            <a:ext cx="1950214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41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222DF2-59CA-4524-98D6-1FFB2C59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4031285A-6C5A-4AC2-A2E5-C95E3079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9" y="173297"/>
            <a:ext cx="59626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DE9D4B4F-2566-4DF7-8029-B5186B2DF304}"/>
              </a:ext>
            </a:extLst>
          </p:cNvPr>
          <p:cNvSpPr txBox="1"/>
          <p:nvPr/>
        </p:nvSpPr>
        <p:spPr>
          <a:xfrm>
            <a:off x="3707904" y="152337"/>
            <a:ext cx="2162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修改了</a:t>
            </a:r>
            <a:r>
              <a:rPr lang="en-US" altLang="zh-CN" sz="1600" b="1" dirty="0">
                <a:solidFill>
                  <a:srgbClr val="FF0000"/>
                </a:solidFill>
              </a:rPr>
              <a:t>static</a:t>
            </a:r>
            <a:r>
              <a:rPr lang="zh-CN" altLang="en-US" sz="1600" b="1" dirty="0">
                <a:solidFill>
                  <a:srgbClr val="FF0000"/>
                </a:solidFill>
              </a:rPr>
              <a:t>代码顺序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A20777A0-94DE-4DE4-90F8-30E03E13C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2276872"/>
            <a:ext cx="28003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FBA732D-104D-47A2-B0D0-46394E8F8563}"/>
              </a:ext>
            </a:extLst>
          </p:cNvPr>
          <p:cNvCxnSpPr/>
          <p:nvPr/>
        </p:nvCxnSpPr>
        <p:spPr>
          <a:xfrm>
            <a:off x="5004048" y="2276872"/>
            <a:ext cx="1656184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C175D0F-9360-4A89-9162-07AC476AB109}"/>
              </a:ext>
            </a:extLst>
          </p:cNvPr>
          <p:cNvCxnSpPr/>
          <p:nvPr/>
        </p:nvCxnSpPr>
        <p:spPr>
          <a:xfrm flipV="1">
            <a:off x="4355976" y="2780928"/>
            <a:ext cx="1872208" cy="7532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76242B1-F420-4EE7-BE43-48984B968F6C}"/>
              </a:ext>
            </a:extLst>
          </p:cNvPr>
          <p:cNvCxnSpPr/>
          <p:nvPr/>
        </p:nvCxnSpPr>
        <p:spPr>
          <a:xfrm flipV="1">
            <a:off x="3995936" y="3157550"/>
            <a:ext cx="2347714" cy="149558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2">
            <a:extLst>
              <a:ext uri="{FF2B5EF4-FFF2-40B4-BE49-F238E27FC236}">
                <a16:creationId xmlns:a16="http://schemas.microsoft.com/office/drawing/2014/main" id="{74822E0E-E7C4-4486-AE97-8FE58DEA010C}"/>
              </a:ext>
            </a:extLst>
          </p:cNvPr>
          <p:cNvSpPr txBox="1"/>
          <p:nvPr/>
        </p:nvSpPr>
        <p:spPr>
          <a:xfrm>
            <a:off x="3126312" y="5047729"/>
            <a:ext cx="24593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进一步说明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Static</a:t>
            </a:r>
            <a:r>
              <a:rPr lang="zh-CN" altLang="en-US" sz="1600" b="1" dirty="0">
                <a:solidFill>
                  <a:srgbClr val="FF0000"/>
                </a:solidFill>
              </a:rPr>
              <a:t>代码块与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Static</a:t>
            </a:r>
            <a:r>
              <a:rPr lang="zh-CN" altLang="en-US" sz="1600" b="1" dirty="0">
                <a:solidFill>
                  <a:srgbClr val="FF0000"/>
                </a:solidFill>
              </a:rPr>
              <a:t>变量初始化的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执行顺序由实际顺序决定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9738C1D8-591B-4071-B8E4-15AC4D13B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76" y="1214430"/>
            <a:ext cx="1494447" cy="531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04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2BACF-062F-41BE-99B0-73ACCC0C1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执行</a:t>
            </a:r>
            <a:r>
              <a:rPr lang="en-US" altLang="zh-CN" dirty="0" err="1"/>
              <a:t>A.getS</a:t>
            </a:r>
            <a:r>
              <a:rPr lang="en-US" altLang="zh-CN" dirty="0"/>
              <a:t>()</a:t>
            </a:r>
            <a:r>
              <a:rPr lang="zh-CN" altLang="en-US" dirty="0"/>
              <a:t>方法时：</a:t>
            </a:r>
            <a:endParaRPr lang="en-US" altLang="zh-CN" dirty="0"/>
          </a:p>
          <a:p>
            <a:r>
              <a:rPr lang="zh-CN" altLang="en-US" dirty="0"/>
              <a:t>首先加载类至类加载器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仅加载，并非实例化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只要类被加载，即执行</a:t>
            </a:r>
            <a:r>
              <a:rPr lang="en-US" altLang="zh-CN" dirty="0"/>
              <a:t>static</a:t>
            </a:r>
            <a:r>
              <a:rPr lang="zh-CN" altLang="en-US" dirty="0"/>
              <a:t>相关操作</a:t>
            </a:r>
            <a:endParaRPr lang="en-US" altLang="zh-CN" dirty="0"/>
          </a:p>
          <a:p>
            <a:r>
              <a:rPr lang="zh-CN" altLang="en-US" dirty="0"/>
              <a:t>按</a:t>
            </a:r>
            <a:r>
              <a:rPr lang="en-US" altLang="zh-CN" dirty="0"/>
              <a:t>static</a:t>
            </a:r>
            <a:r>
              <a:rPr lang="zh-CN" altLang="en-US" dirty="0"/>
              <a:t>变量或</a:t>
            </a:r>
            <a:r>
              <a:rPr lang="en-US" altLang="zh-CN" dirty="0"/>
              <a:t>static</a:t>
            </a:r>
            <a:r>
              <a:rPr lang="zh-CN" altLang="en-US" dirty="0"/>
              <a:t>代码块声明的先后顺序，初始化</a:t>
            </a:r>
            <a:r>
              <a:rPr lang="en-US" altLang="zh-CN" dirty="0"/>
              <a:t>static</a:t>
            </a:r>
            <a:r>
              <a:rPr lang="zh-CN" altLang="en-US" dirty="0"/>
              <a:t>变量或执行</a:t>
            </a:r>
            <a:r>
              <a:rPr lang="en-US" altLang="zh-CN" dirty="0"/>
              <a:t>static</a:t>
            </a:r>
            <a:r>
              <a:rPr lang="zh-CN" altLang="en-US" dirty="0"/>
              <a:t>代码块</a:t>
            </a:r>
            <a:endParaRPr lang="en-US" altLang="zh-CN" dirty="0"/>
          </a:p>
          <a:p>
            <a:r>
              <a:rPr lang="zh-CN" altLang="en-US" dirty="0"/>
              <a:t>当初始化</a:t>
            </a:r>
            <a:r>
              <a:rPr lang="en-US" altLang="zh-CN" dirty="0"/>
              <a:t>static</a:t>
            </a:r>
            <a:r>
              <a:rPr lang="zh-CN" altLang="en-US" dirty="0"/>
              <a:t>变量</a:t>
            </a:r>
            <a:r>
              <a:rPr lang="en-US" altLang="zh-CN" dirty="0"/>
              <a:t>S</a:t>
            </a:r>
            <a:r>
              <a:rPr lang="zh-CN" altLang="en-US" dirty="0"/>
              <a:t>时，执行</a:t>
            </a:r>
            <a:r>
              <a:rPr lang="en-US" altLang="zh-CN" dirty="0"/>
              <a:t>create()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执行调用的</a:t>
            </a:r>
            <a:r>
              <a:rPr lang="en-US" altLang="zh-CN" dirty="0"/>
              <a:t>static</a:t>
            </a:r>
            <a:r>
              <a:rPr lang="zh-CN" altLang="en-US" dirty="0"/>
              <a:t>方法</a:t>
            </a:r>
            <a:r>
              <a:rPr lang="en-US" altLang="zh-CN" dirty="0" err="1"/>
              <a:t>getS</a:t>
            </a:r>
            <a:r>
              <a:rPr lang="en-US" altLang="zh-CN" dirty="0"/>
              <a:t>()</a:t>
            </a:r>
            <a:r>
              <a:rPr lang="zh-CN" altLang="en-US" dirty="0"/>
              <a:t>，返回变量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第二次调用</a:t>
            </a:r>
            <a:r>
              <a:rPr lang="en-US" altLang="zh-CN" dirty="0" err="1"/>
              <a:t>getS</a:t>
            </a:r>
            <a:r>
              <a:rPr lang="en-US" altLang="zh-CN" dirty="0"/>
              <a:t>()</a:t>
            </a:r>
            <a:r>
              <a:rPr lang="zh-CN" altLang="en-US" dirty="0"/>
              <a:t>方法，直接返回</a:t>
            </a:r>
            <a:r>
              <a:rPr lang="en-US" altLang="zh-CN" dirty="0"/>
              <a:t>static</a:t>
            </a:r>
            <a:r>
              <a:rPr lang="zh-CN" altLang="en-US" dirty="0"/>
              <a:t>变量的值</a:t>
            </a:r>
            <a:r>
              <a:rPr lang="en-US" altLang="zh-CN" dirty="0"/>
              <a:t>/</a:t>
            </a:r>
            <a:r>
              <a:rPr lang="zh-CN" altLang="en-US" dirty="0"/>
              <a:t>引用，而不会再次执行</a:t>
            </a:r>
            <a:r>
              <a:rPr lang="en-US" altLang="zh-CN" dirty="0"/>
              <a:t>create()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Static</a:t>
            </a:r>
            <a:r>
              <a:rPr lang="zh-CN" altLang="en-US" dirty="0"/>
              <a:t>变量是在类加载时完成的初始化，与是否调用</a:t>
            </a:r>
            <a:r>
              <a:rPr lang="en-US" altLang="zh-CN" dirty="0" err="1"/>
              <a:t>getS</a:t>
            </a:r>
            <a:r>
              <a:rPr lang="en-US" altLang="zh-CN" dirty="0"/>
              <a:t>()</a:t>
            </a:r>
            <a:r>
              <a:rPr lang="zh-CN" altLang="en-US" dirty="0"/>
              <a:t>方法无关</a:t>
            </a:r>
            <a:endParaRPr lang="en-US" altLang="zh-CN" dirty="0"/>
          </a:p>
          <a:p>
            <a:r>
              <a:rPr lang="zh-CN" altLang="en-US" dirty="0"/>
              <a:t>即，加载类时，初始化</a:t>
            </a:r>
            <a:r>
              <a:rPr lang="en-US" altLang="zh-CN" dirty="0"/>
              <a:t>static</a:t>
            </a:r>
            <a:r>
              <a:rPr lang="zh-CN" altLang="en-US" dirty="0"/>
              <a:t>变量，执行</a:t>
            </a:r>
            <a:r>
              <a:rPr lang="en-US" altLang="zh-CN" dirty="0"/>
              <a:t>static</a:t>
            </a:r>
            <a:r>
              <a:rPr lang="zh-CN" altLang="en-US" dirty="0"/>
              <a:t>代码块</a:t>
            </a:r>
            <a:endParaRPr lang="en-US" altLang="zh-CN" dirty="0"/>
          </a:p>
          <a:p>
            <a:r>
              <a:rPr lang="en-US" altLang="zh-CN" dirty="0"/>
              <a:t>Static</a:t>
            </a:r>
            <a:r>
              <a:rPr lang="zh-CN" altLang="en-US" dirty="0"/>
              <a:t>变量一旦赋值即置于堆空间的静态区共享使用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4DF330-F900-401C-B925-BF0BA2E8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43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4DF330-F900-401C-B925-BF0BA2E8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2E440FA-FFA4-4027-A9E7-D4118CD88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8" y="32792"/>
            <a:ext cx="5943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FEA84F-9489-4001-A34E-E05CFE0BAA58}"/>
              </a:ext>
            </a:extLst>
          </p:cNvPr>
          <p:cNvSpPr txBox="1"/>
          <p:nvPr/>
        </p:nvSpPr>
        <p:spPr>
          <a:xfrm>
            <a:off x="2051720" y="66110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追加了构造函数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7585B417-F55B-4D64-B5A0-05809F32E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58" y="2348880"/>
            <a:ext cx="29813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DE422BF6-35C4-4AEB-A5DD-9CF5C24F4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85385"/>
            <a:ext cx="1494447" cy="531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328A411B-72CC-4C38-8926-438A6629ED78}"/>
              </a:ext>
            </a:extLst>
          </p:cNvPr>
          <p:cNvSpPr txBox="1"/>
          <p:nvPr/>
        </p:nvSpPr>
        <p:spPr>
          <a:xfrm>
            <a:off x="6319911" y="373823"/>
            <a:ext cx="1887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依然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调用</a:t>
            </a:r>
            <a:r>
              <a:rPr lang="en-US" altLang="zh-CN" sz="1600" b="1" dirty="0">
                <a:solidFill>
                  <a:srgbClr val="FF0000"/>
                </a:solidFill>
              </a:rPr>
              <a:t>A</a:t>
            </a:r>
            <a:r>
              <a:rPr lang="zh-CN" altLang="en-US" sz="1600" b="1" dirty="0">
                <a:solidFill>
                  <a:srgbClr val="FF0000"/>
                </a:solidFill>
              </a:rPr>
              <a:t>中</a:t>
            </a:r>
            <a:r>
              <a:rPr lang="en-US" altLang="zh-CN" sz="1600" b="1" dirty="0">
                <a:solidFill>
                  <a:srgbClr val="FF0000"/>
                </a:solidFill>
              </a:rPr>
              <a:t>static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3BEFD-A292-4223-80AC-BABDB863495D}"/>
              </a:ext>
            </a:extLst>
          </p:cNvPr>
          <p:cNvSpPr txBox="1"/>
          <p:nvPr/>
        </p:nvSpPr>
        <p:spPr>
          <a:xfrm>
            <a:off x="3491880" y="3645024"/>
            <a:ext cx="1976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当执行</a:t>
            </a:r>
            <a:r>
              <a:rPr lang="en-US" altLang="zh-CN" sz="1600" b="1" dirty="0" err="1">
                <a:solidFill>
                  <a:srgbClr val="FF0000"/>
                </a:solidFill>
              </a:rPr>
              <a:t>A.getS</a:t>
            </a:r>
            <a:r>
              <a:rPr lang="en-US" altLang="zh-CN" sz="1600" b="1" dirty="0">
                <a:solidFill>
                  <a:srgbClr val="FF0000"/>
                </a:solidFill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</a:rPr>
              <a:t>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A</a:t>
            </a:r>
            <a:r>
              <a:rPr lang="zh-CN" altLang="en-US" sz="1600" b="1" dirty="0">
                <a:solidFill>
                  <a:srgbClr val="FF0000"/>
                </a:solidFill>
              </a:rPr>
              <a:t>当然未被实例化！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EFAAE5-D3D6-4E04-8000-9BC369729A69}"/>
              </a:ext>
            </a:extLst>
          </p:cNvPr>
          <p:cNvSpPr txBox="1"/>
          <p:nvPr/>
        </p:nvSpPr>
        <p:spPr>
          <a:xfrm>
            <a:off x="2339752" y="4437112"/>
            <a:ext cx="4644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即，调用</a:t>
            </a:r>
            <a:r>
              <a:rPr lang="en-US" altLang="zh-CN" sz="1600" b="1" dirty="0">
                <a:solidFill>
                  <a:srgbClr val="FF0000"/>
                </a:solidFill>
              </a:rPr>
              <a:t>static</a:t>
            </a:r>
            <a:r>
              <a:rPr lang="zh-CN" altLang="en-US" sz="1600" b="1" dirty="0">
                <a:solidFill>
                  <a:srgbClr val="FF0000"/>
                </a:solidFill>
              </a:rPr>
              <a:t>方法加载类时，不会实例化该类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进一步说明了，</a:t>
            </a:r>
            <a:r>
              <a:rPr lang="en-US" altLang="zh-CN" sz="1600" b="1" dirty="0">
                <a:solidFill>
                  <a:srgbClr val="FF0000"/>
                </a:solidFill>
              </a:rPr>
              <a:t>static</a:t>
            </a:r>
            <a:r>
              <a:rPr lang="zh-CN" altLang="en-US" sz="1600" b="1" dirty="0">
                <a:solidFill>
                  <a:srgbClr val="FF0000"/>
                </a:solidFill>
              </a:rPr>
              <a:t>是类相关，与类的实例无关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32A71A4-E9B6-4018-A7EF-E6FC5A16823F}"/>
              </a:ext>
            </a:extLst>
          </p:cNvPr>
          <p:cNvCxnSpPr>
            <a:endCxn id="13" idx="1"/>
          </p:cNvCxnSpPr>
          <p:nvPr/>
        </p:nvCxnSpPr>
        <p:spPr>
          <a:xfrm>
            <a:off x="3904692" y="666210"/>
            <a:ext cx="1662912" cy="86191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2CBDBB-F5A9-45C4-AF59-60B83873C601}"/>
              </a:ext>
            </a:extLst>
          </p:cNvPr>
          <p:cNvSpPr txBox="1"/>
          <p:nvPr/>
        </p:nvSpPr>
        <p:spPr>
          <a:xfrm>
            <a:off x="5567604" y="1358844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68247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4DF330-F900-401C-B925-BF0BA2E8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FFB5594-B691-4E17-9270-6308A5968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33" y="93293"/>
            <a:ext cx="5943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90E598-920A-4A75-A158-E6793A71FE07}"/>
              </a:ext>
            </a:extLst>
          </p:cNvPr>
          <p:cNvSpPr txBox="1"/>
          <p:nvPr/>
        </p:nvSpPr>
        <p:spPr>
          <a:xfrm>
            <a:off x="5904059" y="222894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与上一页代码相同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但实例化</a:t>
            </a:r>
            <a:r>
              <a:rPr lang="en-US" altLang="zh-CN" sz="1600" b="1" dirty="0">
                <a:solidFill>
                  <a:srgbClr val="FF0000"/>
                </a:solidFill>
              </a:rPr>
              <a:t>A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5E65F2D-00DE-451C-8F7D-2DD9E71DF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337" y="836712"/>
            <a:ext cx="1656184" cy="47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3C213A7-B7E3-4F19-A261-66E5E0A8F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088" y="2132856"/>
            <a:ext cx="2924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16B6E7-11D3-4048-97D7-2CD302877C21}"/>
              </a:ext>
            </a:extLst>
          </p:cNvPr>
          <p:cNvSpPr txBox="1"/>
          <p:nvPr/>
        </p:nvSpPr>
        <p:spPr>
          <a:xfrm>
            <a:off x="2555776" y="3789039"/>
            <a:ext cx="3214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即使，没有调用</a:t>
            </a:r>
            <a:r>
              <a:rPr lang="en-US" altLang="zh-CN" sz="1600" b="1" dirty="0">
                <a:solidFill>
                  <a:srgbClr val="FF0000"/>
                </a:solidFill>
              </a:rPr>
              <a:t> static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r>
              <a:rPr lang="en-US" altLang="zh-CN" sz="1600" b="1" dirty="0" err="1">
                <a:solidFill>
                  <a:srgbClr val="FF0000"/>
                </a:solidFill>
              </a:rPr>
              <a:t>getA</a:t>
            </a:r>
            <a:r>
              <a:rPr lang="en-US" altLang="zh-CN" sz="1600" b="1" dirty="0">
                <a:solidFill>
                  <a:srgbClr val="FF0000"/>
                </a:solidFill>
              </a:rPr>
              <a:t>()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依然，初始化了</a:t>
            </a:r>
            <a:r>
              <a:rPr lang="en-US" altLang="zh-CN" sz="1600" b="1" dirty="0">
                <a:solidFill>
                  <a:srgbClr val="FF0000"/>
                </a:solidFill>
              </a:rPr>
              <a:t>static</a:t>
            </a:r>
            <a:r>
              <a:rPr lang="zh-CN" altLang="en-US" sz="1600" b="1" dirty="0">
                <a:solidFill>
                  <a:srgbClr val="FF0000"/>
                </a:solidFill>
              </a:rPr>
              <a:t>变量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后调用</a:t>
            </a:r>
            <a:r>
              <a:rPr lang="en-US" altLang="zh-CN" sz="1600" b="1" dirty="0">
                <a:solidFill>
                  <a:srgbClr val="FF0000"/>
                </a:solidFill>
              </a:rPr>
              <a:t>A</a:t>
            </a:r>
            <a:r>
              <a:rPr lang="zh-CN" altLang="en-US" sz="1600" b="1" dirty="0">
                <a:solidFill>
                  <a:srgbClr val="FF0000"/>
                </a:solidFill>
              </a:rPr>
              <a:t>构造函数初始化</a:t>
            </a:r>
            <a:r>
              <a:rPr lang="en-US" altLang="zh-CN" sz="1600" b="1" dirty="0">
                <a:solidFill>
                  <a:srgbClr val="FF0000"/>
                </a:solidFill>
              </a:rPr>
              <a:t>A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ECD90656-EB10-4524-BAB9-D641B025D424}"/>
              </a:ext>
            </a:extLst>
          </p:cNvPr>
          <p:cNvSpPr txBox="1"/>
          <p:nvPr/>
        </p:nvSpPr>
        <p:spPr>
          <a:xfrm>
            <a:off x="2335337" y="5085184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静态方法，不主动调用是不会执行的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9C82A59-27D3-4050-A6FC-0E27280F09E8}"/>
              </a:ext>
            </a:extLst>
          </p:cNvPr>
          <p:cNvCxnSpPr/>
          <p:nvPr/>
        </p:nvCxnSpPr>
        <p:spPr>
          <a:xfrm>
            <a:off x="4355976" y="2132856"/>
            <a:ext cx="1678112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8983C69-BFF0-4724-AC51-B207CA166018}"/>
              </a:ext>
            </a:extLst>
          </p:cNvPr>
          <p:cNvCxnSpPr/>
          <p:nvPr/>
        </p:nvCxnSpPr>
        <p:spPr>
          <a:xfrm>
            <a:off x="3491880" y="807669"/>
            <a:ext cx="2542208" cy="182924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2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2BACF-062F-41BE-99B0-73ACCC0C1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2"/>
          </a:xfrm>
        </p:spPr>
        <p:txBody>
          <a:bodyPr/>
          <a:lstStyle/>
          <a:p>
            <a:r>
              <a:rPr lang="zh-CN" altLang="en-US" dirty="0"/>
              <a:t>当实例化</a:t>
            </a:r>
            <a:r>
              <a:rPr lang="en-US" altLang="zh-CN" dirty="0"/>
              <a:t>A</a:t>
            </a:r>
            <a:r>
              <a:rPr lang="zh-CN" altLang="en-US" dirty="0"/>
              <a:t>时</a:t>
            </a:r>
            <a:endParaRPr lang="en-US" altLang="zh-CN" dirty="0"/>
          </a:p>
          <a:p>
            <a:r>
              <a:rPr lang="zh-CN" altLang="en-US" dirty="0"/>
              <a:t>需先加载类，因此，会先执行</a:t>
            </a:r>
            <a:r>
              <a:rPr lang="en-US" altLang="zh-CN" dirty="0"/>
              <a:t>static</a:t>
            </a:r>
            <a:r>
              <a:rPr lang="zh-CN" altLang="en-US" dirty="0"/>
              <a:t>相关操作</a:t>
            </a:r>
            <a:endParaRPr lang="en-US" altLang="zh-CN" dirty="0"/>
          </a:p>
          <a:p>
            <a:r>
              <a:rPr lang="zh-CN" altLang="en-US" dirty="0"/>
              <a:t>后调用构造函数初始化</a:t>
            </a:r>
            <a:r>
              <a:rPr lang="en-US" altLang="zh-CN" dirty="0"/>
              <a:t>A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只要类被加载，无论是由于被实例化，还是被调用</a:t>
            </a:r>
            <a:r>
              <a:rPr lang="en-US" altLang="zh-CN" dirty="0"/>
              <a:t>static</a:t>
            </a:r>
            <a:r>
              <a:rPr lang="zh-CN" altLang="en-US" dirty="0"/>
              <a:t>成员</a:t>
            </a:r>
            <a:r>
              <a:rPr lang="en-US" altLang="zh-CN" dirty="0"/>
              <a:t>(</a:t>
            </a:r>
            <a:r>
              <a:rPr lang="zh-CN" altLang="en-US" dirty="0"/>
              <a:t>变量</a:t>
            </a:r>
            <a:r>
              <a:rPr lang="en-US" altLang="zh-CN" dirty="0"/>
              <a:t>/</a:t>
            </a:r>
            <a:r>
              <a:rPr lang="zh-CN" altLang="en-US" dirty="0"/>
              <a:t>常量</a:t>
            </a:r>
            <a:r>
              <a:rPr lang="en-US" altLang="zh-CN" dirty="0"/>
              <a:t>/</a:t>
            </a:r>
            <a:r>
              <a:rPr lang="zh-CN" altLang="en-US" dirty="0"/>
              <a:t>方法</a:t>
            </a:r>
            <a:r>
              <a:rPr lang="en-US" altLang="zh-CN" dirty="0"/>
              <a:t>)</a:t>
            </a:r>
            <a:r>
              <a:rPr lang="zh-CN" altLang="en-US" dirty="0"/>
              <a:t>，均按声明的先后顺序，初始化</a:t>
            </a:r>
            <a:r>
              <a:rPr lang="en-US" altLang="zh-CN" dirty="0"/>
              <a:t>static</a:t>
            </a:r>
            <a:r>
              <a:rPr lang="zh-CN" altLang="en-US" dirty="0"/>
              <a:t>成员或执行</a:t>
            </a:r>
            <a:r>
              <a:rPr lang="en-US" altLang="zh-CN" dirty="0"/>
              <a:t>static</a:t>
            </a:r>
            <a:r>
              <a:rPr lang="zh-CN" altLang="en-US" dirty="0"/>
              <a:t>代码块，后实例化类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4DF330-F900-401C-B925-BF0BA2E8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67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4DF330-F900-401C-B925-BF0BA2E8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6044AAD-4636-4B09-9AF0-804A257F2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5" y="3581687"/>
            <a:ext cx="54959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46376F04-3700-44B8-8591-6EE161607BDB}"/>
              </a:ext>
            </a:extLst>
          </p:cNvPr>
          <p:cNvSpPr txBox="1"/>
          <p:nvPr/>
        </p:nvSpPr>
        <p:spPr>
          <a:xfrm>
            <a:off x="531104" y="3228178"/>
            <a:ext cx="4168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E0354B2-A17F-4B22-87C0-F26B7A311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67" y="924234"/>
            <a:ext cx="1805731" cy="489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A879BD7E-234E-481F-A26F-73A90FA74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5" y="25605"/>
            <a:ext cx="66294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01EFC8AD-8060-41D4-9FC3-75D544AC759A}"/>
              </a:ext>
            </a:extLst>
          </p:cNvPr>
          <p:cNvSpPr txBox="1"/>
          <p:nvPr/>
        </p:nvSpPr>
        <p:spPr>
          <a:xfrm>
            <a:off x="6814120" y="585680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实例化</a:t>
            </a:r>
            <a:r>
              <a:rPr lang="en-US" altLang="zh-CN" sz="1600" b="1" dirty="0">
                <a:solidFill>
                  <a:srgbClr val="FF0000"/>
                </a:solidFill>
              </a:rPr>
              <a:t>B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8D3F07D1-0297-424B-9F6C-9F5E32A10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258" y="3429000"/>
            <a:ext cx="294322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3">
            <a:extLst>
              <a:ext uri="{FF2B5EF4-FFF2-40B4-BE49-F238E27FC236}">
                <a16:creationId xmlns:a16="http://schemas.microsoft.com/office/drawing/2014/main" id="{0CBA0AD4-BB69-47D8-BB37-E9DDFD84DCB7}"/>
              </a:ext>
            </a:extLst>
          </p:cNvPr>
          <p:cNvSpPr txBox="1"/>
          <p:nvPr/>
        </p:nvSpPr>
        <p:spPr>
          <a:xfrm>
            <a:off x="2374123" y="5534561"/>
            <a:ext cx="46891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预实例化子类</a:t>
            </a:r>
            <a:r>
              <a:rPr lang="en-US" altLang="zh-CN" sz="1600" b="1" dirty="0">
                <a:solidFill>
                  <a:srgbClr val="FF0000"/>
                </a:solidFill>
              </a:rPr>
              <a:t>B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，加载父类</a:t>
            </a:r>
            <a:r>
              <a:rPr lang="en-US" altLang="zh-CN" sz="1600" b="1" dirty="0">
                <a:solidFill>
                  <a:srgbClr val="FF0000"/>
                </a:solidFill>
              </a:rPr>
              <a:t>A</a:t>
            </a:r>
            <a:r>
              <a:rPr lang="zh-CN" altLang="en-US" sz="1600" b="1" dirty="0">
                <a:solidFill>
                  <a:srgbClr val="FF0000"/>
                </a:solidFill>
              </a:rPr>
              <a:t>，执行</a:t>
            </a:r>
            <a:r>
              <a:rPr lang="en-US" altLang="zh-CN" sz="1600" b="1" dirty="0">
                <a:solidFill>
                  <a:srgbClr val="FF0000"/>
                </a:solidFill>
              </a:rPr>
              <a:t>A static</a:t>
            </a:r>
            <a:r>
              <a:rPr lang="zh-CN" altLang="en-US" sz="1600" b="1" dirty="0">
                <a:solidFill>
                  <a:srgbClr val="FF0000"/>
                </a:solidFill>
              </a:rPr>
              <a:t>相关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，加载子类</a:t>
            </a:r>
            <a:r>
              <a:rPr lang="en-US" altLang="zh-CN" sz="1600" b="1" dirty="0">
                <a:solidFill>
                  <a:srgbClr val="FF0000"/>
                </a:solidFill>
              </a:rPr>
              <a:t>B</a:t>
            </a:r>
            <a:r>
              <a:rPr lang="zh-CN" altLang="en-US" sz="1600" b="1" dirty="0">
                <a:solidFill>
                  <a:srgbClr val="FF0000"/>
                </a:solidFill>
              </a:rPr>
              <a:t>，执行</a:t>
            </a:r>
            <a:r>
              <a:rPr lang="en-US" altLang="zh-CN" sz="1600" b="1" dirty="0">
                <a:solidFill>
                  <a:srgbClr val="FF0000"/>
                </a:solidFill>
              </a:rPr>
              <a:t>B static</a:t>
            </a:r>
            <a:r>
              <a:rPr lang="zh-CN" altLang="en-US" sz="1600" b="1" dirty="0">
                <a:solidFill>
                  <a:srgbClr val="FF0000"/>
                </a:solidFill>
              </a:rPr>
              <a:t>相关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</a:rPr>
              <a:t>，调用父类</a:t>
            </a:r>
            <a:r>
              <a:rPr lang="en-US" altLang="zh-CN" sz="1600" b="1" dirty="0">
                <a:solidFill>
                  <a:srgbClr val="FF0000"/>
                </a:solidFill>
              </a:rPr>
              <a:t>A</a:t>
            </a:r>
            <a:r>
              <a:rPr lang="zh-CN" altLang="en-US" sz="1600" b="1" dirty="0">
                <a:solidFill>
                  <a:srgbClr val="FF0000"/>
                </a:solidFill>
              </a:rPr>
              <a:t>构造函数，必先调用父类</a:t>
            </a:r>
            <a:r>
              <a:rPr lang="en-US" altLang="zh-CN" sz="1600" b="1" dirty="0">
                <a:solidFill>
                  <a:srgbClr val="FF0000"/>
                </a:solidFill>
              </a:rPr>
              <a:t>A</a:t>
            </a:r>
            <a:r>
              <a:rPr lang="zh-CN" altLang="en-US" sz="1600" b="1" dirty="0">
                <a:solidFill>
                  <a:srgbClr val="FF0000"/>
                </a:solidFill>
              </a:rPr>
              <a:t>构造函数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4</a:t>
            </a:r>
            <a:r>
              <a:rPr lang="zh-CN" altLang="en-US" sz="1600" b="1" dirty="0">
                <a:solidFill>
                  <a:srgbClr val="FF0000"/>
                </a:solidFill>
              </a:rPr>
              <a:t>，调用子类</a:t>
            </a:r>
            <a:r>
              <a:rPr lang="en-US" altLang="zh-CN" sz="1600" b="1" dirty="0">
                <a:solidFill>
                  <a:srgbClr val="FF0000"/>
                </a:solidFill>
              </a:rPr>
              <a:t>B</a:t>
            </a:r>
            <a:r>
              <a:rPr lang="zh-CN" altLang="en-US" sz="1600" b="1" dirty="0">
                <a:solidFill>
                  <a:srgbClr val="FF0000"/>
                </a:solidFill>
              </a:rPr>
              <a:t>构造函数</a:t>
            </a:r>
          </a:p>
        </p:txBody>
      </p:sp>
    </p:spTree>
    <p:extLst>
      <p:ext uri="{BB962C8B-B14F-4D97-AF65-F5344CB8AC3E}">
        <p14:creationId xmlns:p14="http://schemas.microsoft.com/office/powerpoint/2010/main" val="322558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25400">
          <a:solidFill>
            <a:srgbClr val="FF0000"/>
          </a:solidFill>
          <a:headEnd type="arrow"/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smtClean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5691</TotalTime>
  <Words>765</Words>
  <Application>Microsoft Office PowerPoint</Application>
  <PresentationFormat>全屏显示(4:3)</PresentationFormat>
  <Paragraphs>115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隶书</vt:lpstr>
      <vt:lpstr>宋体</vt:lpstr>
      <vt:lpstr>Calibri</vt:lpstr>
      <vt:lpstr>Constantia</vt:lpstr>
      <vt:lpstr>Wingdings 2</vt:lpstr>
      <vt:lpstr>Lecture</vt:lpstr>
      <vt:lpstr>Java Programming</vt:lpstr>
      <vt:lpstr>Order of Java Initialization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Web开发技术</dc:title>
  <dc:creator>BO</dc:creator>
  <cp:lastModifiedBy>BO</cp:lastModifiedBy>
  <cp:revision>1003</cp:revision>
  <dcterms:created xsi:type="dcterms:W3CDTF">2014-08-14T05:26:17Z</dcterms:created>
  <dcterms:modified xsi:type="dcterms:W3CDTF">2021-04-16T07:27:14Z</dcterms:modified>
</cp:coreProperties>
</file>