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4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89" r:id="rId16"/>
    <p:sldId id="273" r:id="rId17"/>
    <p:sldId id="291" r:id="rId18"/>
    <p:sldId id="292" r:id="rId19"/>
    <p:sldId id="275" r:id="rId20"/>
    <p:sldId id="295" r:id="rId21"/>
    <p:sldId id="276" r:id="rId22"/>
    <p:sldId id="330" r:id="rId23"/>
    <p:sldId id="278" r:id="rId24"/>
    <p:sldId id="296" r:id="rId25"/>
    <p:sldId id="297" r:id="rId26"/>
    <p:sldId id="298" r:id="rId27"/>
    <p:sldId id="282" r:id="rId28"/>
    <p:sldId id="283" r:id="rId29"/>
    <p:sldId id="299" r:id="rId30"/>
    <p:sldId id="300" r:id="rId31"/>
    <p:sldId id="301" r:id="rId32"/>
    <p:sldId id="302" r:id="rId33"/>
    <p:sldId id="288" r:id="rId34"/>
    <p:sldId id="303" r:id="rId35"/>
    <p:sldId id="308" r:id="rId36"/>
    <p:sldId id="311" r:id="rId37"/>
    <p:sldId id="310" r:id="rId38"/>
    <p:sldId id="307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1646200-D802-4063-887C-70599B762ED5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89"/>
            <p14:sldId id="273"/>
            <p14:sldId id="291"/>
            <p14:sldId id="292"/>
            <p14:sldId id="275"/>
            <p14:sldId id="295"/>
            <p14:sldId id="276"/>
            <p14:sldId id="330"/>
            <p14:sldId id="278"/>
            <p14:sldId id="296"/>
            <p14:sldId id="297"/>
            <p14:sldId id="298"/>
            <p14:sldId id="282"/>
            <p14:sldId id="283"/>
            <p14:sldId id="299"/>
            <p14:sldId id="300"/>
            <p14:sldId id="301"/>
            <p14:sldId id="302"/>
            <p14:sldId id="288"/>
            <p14:sldId id="303"/>
            <p14:sldId id="308"/>
            <p14:sldId id="311"/>
            <p14:sldId id="310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3" autoAdjust="0"/>
    <p:restoredTop sz="81520" autoAdjust="0"/>
  </p:normalViewPr>
  <p:slideViewPr>
    <p:cSldViewPr>
      <p:cViewPr varScale="1">
        <p:scale>
          <a:sx n="95" d="100"/>
          <a:sy n="95" d="100"/>
        </p:scale>
        <p:origin x="49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665E9-F2AE-4D18-9C6F-3C50487B17B6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EA338-E04F-4CB7-8733-A1E92CBF4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741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EA338-E04F-4CB7-8733-A1E92CBF4988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52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dirty="0"/>
              <a:t>Java EE</a:t>
            </a:r>
            <a:r>
              <a:rPr kumimoji="0" lang="zh-CN" altLang="en-US" dirty="0"/>
              <a:t>架构技术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A74D-1CE1-4B9B-BD1B-7B4E64946170}" type="datetime1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034A-9ED6-436B-A844-CF55608510AA}" type="datetime1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2CA5-881F-48A3-9C4B-D3B7288C0E51}" type="datetime1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6E00-DF08-4EA8-BA4E-A834B8FFB5BF}" type="datetime1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B218-6411-4DD1-B7AE-318AD44DC881}" type="datetime1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0928-C6FC-4E8C-950F-B3D211B00150}" type="datetime1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9C8C-96D9-4394-868C-B1E39B85B4B1}" type="datetime1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8154-2480-4261-945F-FAEE5534B257}" type="datetime1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2BDE-545B-4B41-B087-79F4837C2AA0}" type="datetime1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131E-7834-4060-80D4-7D402E1012F7}" type="datetime1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9729-56FD-4A92-9A9B-8F9B114A0830}" type="datetime1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8825" y="139545"/>
            <a:ext cx="8229600" cy="74802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410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2032B8-BD5C-48B0-AE7B-74B3D4C0660F}" type="datetime1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80000"/>
                <a:satMod val="400000"/>
              </a:schemeClr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/>
              <a:t>Programming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P8 - Exception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9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Error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Error(</a:t>
            </a:r>
            <a:r>
              <a:rPr lang="zh-CN" altLang="en-US" dirty="0"/>
              <a:t>错误</a:t>
            </a:r>
            <a:r>
              <a:rPr lang="en-US" altLang="zh-CN" dirty="0"/>
              <a:t>)</a:t>
            </a:r>
            <a:r>
              <a:rPr lang="zh-CN" altLang="en-US" dirty="0"/>
              <a:t> ，一般是由程序外部在特殊条件下产生</a:t>
            </a:r>
            <a:endParaRPr lang="en-US" altLang="zh-CN" dirty="0"/>
          </a:p>
          <a:p>
            <a:r>
              <a:rPr lang="zh-CN" altLang="en-US" dirty="0"/>
              <a:t>如系统内存溢出，堆栈溢出，磁盘损坏等</a:t>
            </a:r>
            <a:endParaRPr lang="en-US" altLang="zh-CN" dirty="0"/>
          </a:p>
          <a:p>
            <a:r>
              <a:rPr lang="zh-CN" altLang="en-US" dirty="0"/>
              <a:t>即错误是，外部出现的，不可预测的，出现了也无法解决的，程序无法从中恢复的，只能终止的异常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出现严重的，无法恢复运行状态的错误，出现错误后一般只能进行详细的日志记录汇报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331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Three Kinds of Exceptions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java.lang.Throwable</a:t>
            </a:r>
            <a:r>
              <a:rPr lang="zh-CN" altLang="en-US" dirty="0">
                <a:solidFill>
                  <a:srgbClr val="FF0000"/>
                </a:solidFill>
              </a:rPr>
              <a:t>类</a:t>
            </a:r>
            <a:r>
              <a:rPr lang="zh-CN" altLang="en-US" dirty="0"/>
              <a:t>，所有错误</a:t>
            </a:r>
            <a:r>
              <a:rPr lang="en-US" altLang="zh-CN" dirty="0"/>
              <a:t>/</a:t>
            </a:r>
            <a:r>
              <a:rPr lang="zh-CN" altLang="en-US" dirty="0"/>
              <a:t>异常的超类，</a:t>
            </a:r>
            <a:r>
              <a:rPr lang="zh-CN" altLang="en-US" dirty="0">
                <a:solidFill>
                  <a:srgbClr val="FF0000"/>
                </a:solidFill>
              </a:rPr>
              <a:t>仅</a:t>
            </a:r>
            <a:r>
              <a:rPr lang="en-US" altLang="zh-CN" dirty="0" err="1">
                <a:solidFill>
                  <a:srgbClr val="FF0000"/>
                </a:solidFill>
              </a:rPr>
              <a:t>Throwable</a:t>
            </a:r>
            <a:r>
              <a:rPr lang="zh-CN" altLang="en-US" dirty="0">
                <a:solidFill>
                  <a:srgbClr val="FF0000"/>
                </a:solidFill>
              </a:rPr>
              <a:t>及其子类对象可以被</a:t>
            </a:r>
            <a:r>
              <a:rPr lang="en-US" altLang="zh-CN" dirty="0">
                <a:solidFill>
                  <a:srgbClr val="FF0000"/>
                </a:solidFill>
              </a:rPr>
              <a:t>catch</a:t>
            </a:r>
            <a:r>
              <a:rPr lang="zh-CN" altLang="en-US" dirty="0">
                <a:solidFill>
                  <a:srgbClr val="FF0000"/>
                </a:solidFill>
              </a:rPr>
              <a:t>语句捕获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提供了</a:t>
            </a:r>
            <a:r>
              <a:rPr lang="en-US" altLang="zh-CN" dirty="0"/>
              <a:t>3</a:t>
            </a:r>
            <a:r>
              <a:rPr lang="zh-CN" altLang="en-US" dirty="0"/>
              <a:t>种主要的异常类型的实现</a:t>
            </a:r>
            <a:endParaRPr lang="en-US" altLang="zh-CN" dirty="0"/>
          </a:p>
          <a:p>
            <a:pPr lvl="1"/>
            <a:r>
              <a:rPr lang="en-US" altLang="zh-CN" dirty="0" err="1"/>
              <a:t>java.lang.Error</a:t>
            </a:r>
            <a:r>
              <a:rPr lang="zh-CN" altLang="en-US" dirty="0"/>
              <a:t>，继承自</a:t>
            </a:r>
            <a:r>
              <a:rPr lang="en-US" altLang="zh-CN" dirty="0" err="1"/>
              <a:t>Throwable</a:t>
            </a:r>
            <a:r>
              <a:rPr lang="zh-CN" altLang="en-US" dirty="0"/>
              <a:t>，非受检</a:t>
            </a:r>
            <a:endParaRPr lang="en-US" altLang="zh-CN" dirty="0"/>
          </a:p>
          <a:p>
            <a:pPr lvl="1"/>
            <a:r>
              <a:rPr lang="en-US" altLang="zh-CN" dirty="0" err="1"/>
              <a:t>java.lang.Exception</a:t>
            </a:r>
            <a:r>
              <a:rPr lang="zh-CN" altLang="en-US" dirty="0"/>
              <a:t>，继承自</a:t>
            </a:r>
            <a:r>
              <a:rPr lang="en-US" altLang="zh-CN" dirty="0" err="1"/>
              <a:t>Throwable</a:t>
            </a:r>
            <a:r>
              <a:rPr lang="zh-CN" altLang="en-US" dirty="0"/>
              <a:t>，受检异常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java.lang.RuntimeException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，继承自</a:t>
            </a:r>
            <a:r>
              <a:rPr lang="en-US" altLang="zh-CN" dirty="0">
                <a:solidFill>
                  <a:srgbClr val="FF0000"/>
                </a:solidFill>
              </a:rPr>
              <a:t>Exception</a:t>
            </a:r>
            <a:r>
              <a:rPr lang="zh-CN" altLang="en-US" dirty="0">
                <a:solidFill>
                  <a:srgbClr val="FF0000"/>
                </a:solidFill>
              </a:rPr>
              <a:t>，运行时异常，非受检异常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220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1026" name="Picture 2" descr="G:\exceptionhierarchy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8352928" cy="420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149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2051" name="Picture 3" descr="G:\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36496" cy="501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32339" y="1966443"/>
            <a:ext cx="1838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JDK</a:t>
            </a:r>
            <a:r>
              <a:rPr lang="zh-CN" altLang="en-US" sz="1600" b="1" dirty="0">
                <a:solidFill>
                  <a:srgbClr val="FF0000"/>
                </a:solidFill>
              </a:rPr>
              <a:t>预定义的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部分主要异常类型</a:t>
            </a:r>
          </a:p>
        </p:txBody>
      </p:sp>
    </p:spTree>
    <p:extLst>
      <p:ext uri="{BB962C8B-B14F-4D97-AF65-F5344CB8AC3E}">
        <p14:creationId xmlns:p14="http://schemas.microsoft.com/office/powerpoint/2010/main" val="312911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Catch or Specify Requirement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可能抛出受检异常的方法，必须显式的处理异常，否则无法编译，可通过</a:t>
            </a:r>
          </a:p>
          <a:p>
            <a:pPr lvl="1"/>
            <a:r>
              <a:rPr lang="zh-CN" altLang="en-US" dirty="0"/>
              <a:t>方法内通过</a:t>
            </a:r>
            <a:r>
              <a:rPr lang="en-US" altLang="zh-CN" dirty="0"/>
              <a:t>try catch</a:t>
            </a:r>
            <a:r>
              <a:rPr lang="zh-CN" altLang="en-US" dirty="0"/>
              <a:t>语句捕获处理异常</a:t>
            </a:r>
          </a:p>
          <a:p>
            <a:pPr lvl="1"/>
            <a:r>
              <a:rPr lang="zh-CN" altLang="en-US" dirty="0"/>
              <a:t>方法通过</a:t>
            </a:r>
            <a:r>
              <a:rPr lang="en-US" altLang="zh-CN" dirty="0"/>
              <a:t>throws</a:t>
            </a:r>
            <a:r>
              <a:rPr lang="zh-CN" altLang="en-US" dirty="0"/>
              <a:t>语句声明抛出异常，由调用者处理异常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Try</a:t>
            </a:r>
            <a:r>
              <a:rPr lang="zh-CN" altLang="en-US" dirty="0"/>
              <a:t>语句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Catch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en-US" altLang="zh-CN" dirty="0"/>
              <a:t>Finally</a:t>
            </a:r>
            <a:r>
              <a:rPr lang="zh-CN" altLang="en-US" dirty="0"/>
              <a:t>语句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602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6900" y="329139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受检异常测试方法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70704" y="522575"/>
            <a:ext cx="30796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FF0000"/>
                </a:solidFill>
              </a:rPr>
              <a:t>Files.readString</a:t>
            </a:r>
            <a:r>
              <a:rPr lang="en-US" altLang="zh-CN" sz="1600" b="1" dirty="0">
                <a:solidFill>
                  <a:srgbClr val="FF0000"/>
                </a:solidFill>
              </a:rPr>
              <a:t>()</a:t>
            </a:r>
            <a:r>
              <a:rPr lang="zh-CN" altLang="en-US" sz="1600" b="1" dirty="0">
                <a:solidFill>
                  <a:srgbClr val="FF0000"/>
                </a:solidFill>
              </a:rPr>
              <a:t>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试图读取不存在的文件，将抛出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 err="1">
                <a:solidFill>
                  <a:srgbClr val="FF0000"/>
                </a:solidFill>
              </a:rPr>
              <a:t>IOException</a:t>
            </a:r>
            <a:r>
              <a:rPr lang="zh-CN" altLang="en-US" sz="1600" b="1" dirty="0">
                <a:solidFill>
                  <a:srgbClr val="FF0000"/>
                </a:solidFill>
              </a:rPr>
              <a:t>类型的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受检异常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因此，必须显式处理此异常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44806" y="4035033"/>
            <a:ext cx="2045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非受检异常测试方法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5264890" cy="921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16" y="4873221"/>
            <a:ext cx="3320179" cy="40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32040" y="4373587"/>
            <a:ext cx="405380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试图向不可变集合添加元素，将抛出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 err="1">
                <a:solidFill>
                  <a:srgbClr val="FF0000"/>
                </a:solidFill>
              </a:rPr>
              <a:t>UnsupportedOperationException</a:t>
            </a:r>
            <a:r>
              <a:rPr lang="zh-CN" altLang="en-US" sz="1600" b="1" dirty="0">
                <a:solidFill>
                  <a:srgbClr val="FF0000"/>
                </a:solidFill>
              </a:rPr>
              <a:t>类型的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非受检异常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试图操作越界的索引值，将抛出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 err="1">
                <a:solidFill>
                  <a:srgbClr val="FF0000"/>
                </a:solidFill>
              </a:rPr>
              <a:t>IndexOutOfBoundsException</a:t>
            </a:r>
            <a:r>
              <a:rPr lang="zh-CN" altLang="en-US" sz="1600" b="1" dirty="0">
                <a:solidFill>
                  <a:srgbClr val="FF0000"/>
                </a:solidFill>
              </a:rPr>
              <a:t>类型的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非受检异常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382340"/>
            <a:ext cx="36004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572000" y="2564904"/>
            <a:ext cx="45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70704" y="2132856"/>
            <a:ext cx="30796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FF0000"/>
                </a:solidFill>
              </a:rPr>
              <a:t>Thread.sleep</a:t>
            </a:r>
            <a:r>
              <a:rPr lang="en-US" altLang="zh-CN" sz="1600" b="1" dirty="0">
                <a:solidFill>
                  <a:srgbClr val="FF0000"/>
                </a:solidFill>
              </a:rPr>
              <a:t>()</a:t>
            </a:r>
            <a:r>
              <a:rPr lang="zh-CN" altLang="en-US" sz="1600" b="1" dirty="0">
                <a:solidFill>
                  <a:srgbClr val="FF0000"/>
                </a:solidFill>
              </a:rPr>
              <a:t>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当前线程被强制中断时，将抛出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 err="1">
                <a:solidFill>
                  <a:srgbClr val="FF0000"/>
                </a:solidFill>
              </a:rPr>
              <a:t>InterruptedException</a:t>
            </a:r>
            <a:r>
              <a:rPr lang="zh-CN" altLang="en-US" sz="1600" b="1" dirty="0">
                <a:solidFill>
                  <a:srgbClr val="FF0000"/>
                </a:solidFill>
              </a:rPr>
              <a:t>类型的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受检异常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必须显示捕获处理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4229" y="1217049"/>
            <a:ext cx="1761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FF0000"/>
                </a:solidFill>
              </a:rPr>
              <a:t>Path.of</a:t>
            </a:r>
            <a:r>
              <a:rPr lang="en-US" altLang="zh-CN" sz="1600" b="1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Java11</a:t>
            </a:r>
            <a:r>
              <a:rPr lang="zh-CN" altLang="en-US" sz="1600" b="1" dirty="0">
                <a:solidFill>
                  <a:srgbClr val="FF0000"/>
                </a:solidFill>
              </a:rPr>
              <a:t>引入的方法</a:t>
            </a:r>
          </a:p>
        </p:txBody>
      </p:sp>
    </p:spTree>
    <p:extLst>
      <p:ext uri="{BB962C8B-B14F-4D97-AF65-F5344CB8AC3E}">
        <p14:creationId xmlns:p14="http://schemas.microsoft.com/office/powerpoint/2010/main" val="2445544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try-catch Block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82952"/>
          </a:xfrm>
        </p:spPr>
        <p:txBody>
          <a:bodyPr>
            <a:normAutofit/>
          </a:bodyPr>
          <a:lstStyle/>
          <a:p>
            <a:r>
              <a:rPr lang="zh-CN" altLang="en-US" dirty="0"/>
              <a:t>构建异常处理程序，将可能引发异常的代码置于</a:t>
            </a:r>
            <a:r>
              <a:rPr lang="en-US" altLang="zh-CN" dirty="0"/>
              <a:t>try</a:t>
            </a:r>
            <a:r>
              <a:rPr lang="zh-CN" altLang="en-US" dirty="0"/>
              <a:t>代码块中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通过在</a:t>
            </a:r>
            <a:r>
              <a:rPr lang="en-US" altLang="zh-CN" dirty="0"/>
              <a:t>try</a:t>
            </a:r>
            <a:r>
              <a:rPr lang="zh-CN" altLang="en-US" dirty="0"/>
              <a:t>块后，提供一个或多个</a:t>
            </a:r>
            <a:r>
              <a:rPr lang="en-US" altLang="zh-CN" dirty="0"/>
              <a:t>catch</a:t>
            </a:r>
            <a:r>
              <a:rPr lang="zh-CN" altLang="en-US" dirty="0"/>
              <a:t>块，将异常处理程序与</a:t>
            </a:r>
            <a:r>
              <a:rPr lang="en-US" altLang="zh-CN" dirty="0"/>
              <a:t>try</a:t>
            </a:r>
            <a:r>
              <a:rPr lang="zh-CN" altLang="en-US" dirty="0"/>
              <a:t>块相关联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try</a:t>
            </a:r>
            <a:r>
              <a:rPr lang="zh-CN" altLang="en-US" dirty="0"/>
              <a:t>代码块与</a:t>
            </a:r>
            <a:r>
              <a:rPr lang="en-US" altLang="zh-CN" dirty="0"/>
              <a:t>catch</a:t>
            </a:r>
            <a:r>
              <a:rPr lang="zh-CN" altLang="en-US" dirty="0"/>
              <a:t>代码块之间，禁止定义其他代码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23728" y="1412776"/>
            <a:ext cx="394992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try {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code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} catch (</a:t>
            </a:r>
            <a:r>
              <a:rPr lang="en-US" altLang="zh-CN" sz="2000" b="1" dirty="0" err="1">
                <a:solidFill>
                  <a:srgbClr val="FF0000"/>
                </a:solidFill>
              </a:rPr>
              <a:t>ExceptionType</a:t>
            </a:r>
            <a:r>
              <a:rPr lang="en-US" altLang="zh-CN" sz="2000" b="1" dirty="0">
                <a:solidFill>
                  <a:srgbClr val="FF0000"/>
                </a:solidFill>
              </a:rPr>
              <a:t> name)  {</a:t>
            </a: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}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5776" y="4005064"/>
            <a:ext cx="388901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try {</a:t>
            </a: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} catch (</a:t>
            </a:r>
            <a:r>
              <a:rPr lang="en-US" altLang="zh-CN" sz="2000" b="1" dirty="0" err="1">
                <a:solidFill>
                  <a:srgbClr val="FF0000"/>
                </a:solidFill>
              </a:rPr>
              <a:t>ExceptionType</a:t>
            </a:r>
            <a:r>
              <a:rPr lang="en-US" altLang="zh-CN" sz="2000" b="1" dirty="0">
                <a:solidFill>
                  <a:srgbClr val="FF0000"/>
                </a:solidFill>
              </a:rPr>
              <a:t> name) {</a:t>
            </a: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} catch (</a:t>
            </a:r>
            <a:r>
              <a:rPr lang="en-US" altLang="zh-CN" sz="2000" b="1" dirty="0" err="1">
                <a:solidFill>
                  <a:srgbClr val="FF0000"/>
                </a:solidFill>
              </a:rPr>
              <a:t>ExceptionType</a:t>
            </a:r>
            <a:r>
              <a:rPr lang="en-US" altLang="zh-CN" sz="2000" b="1" dirty="0">
                <a:solidFill>
                  <a:srgbClr val="FF0000"/>
                </a:solidFill>
              </a:rPr>
              <a:t> name) {</a:t>
            </a: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}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284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zh-CN" altLang="en-US" dirty="0"/>
              <a:t>可以为可能引发异常的代码提供单独的异常处理程序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836712"/>
            <a:ext cx="2558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将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个不同的异常分别处理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因此，分别使用</a:t>
            </a:r>
            <a:r>
              <a:rPr lang="en-US" altLang="zh-CN" sz="1600" b="1" dirty="0">
                <a:solidFill>
                  <a:srgbClr val="FF0000"/>
                </a:solidFill>
              </a:rPr>
              <a:t>try</a:t>
            </a:r>
            <a:r>
              <a:rPr lang="zh-CN" altLang="en-US" sz="1600" b="1" dirty="0">
                <a:solidFill>
                  <a:srgbClr val="FF0000"/>
                </a:solidFill>
              </a:rPr>
              <a:t>块声明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02189"/>
            <a:ext cx="6538552" cy="3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6670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7361474" cy="317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zh-CN" altLang="en-US" dirty="0"/>
              <a:t>或者，可以将所有代码放入一个</a:t>
            </a:r>
            <a:r>
              <a:rPr lang="en-US" altLang="zh-CN" dirty="0"/>
              <a:t>try</a:t>
            </a:r>
            <a:r>
              <a:rPr lang="zh-CN" altLang="en-US" dirty="0"/>
              <a:t>块中，并将多个处理程序与其关联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19872" y="797803"/>
            <a:ext cx="2770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将多个可能引发异常的代码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置于一个</a:t>
            </a:r>
            <a:r>
              <a:rPr lang="en-US" altLang="zh-CN" sz="1600" b="1" dirty="0">
                <a:solidFill>
                  <a:srgbClr val="FF0000"/>
                </a:solidFill>
              </a:rPr>
              <a:t>try</a:t>
            </a:r>
            <a:r>
              <a:rPr lang="zh-CN" altLang="en-US" sz="1600" b="1" dirty="0">
                <a:solidFill>
                  <a:srgbClr val="FF0000"/>
                </a:solidFill>
              </a:rPr>
              <a:t>块中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顺次声明多个</a:t>
            </a:r>
            <a:r>
              <a:rPr lang="en-US" altLang="zh-CN" sz="1600" b="1" dirty="0">
                <a:solidFill>
                  <a:srgbClr val="FF0000"/>
                </a:solidFill>
              </a:rPr>
              <a:t>catch</a:t>
            </a:r>
            <a:r>
              <a:rPr lang="zh-CN" altLang="en-US" sz="1600" b="1" dirty="0">
                <a:solidFill>
                  <a:srgbClr val="FF0000"/>
                </a:solidFill>
              </a:rPr>
              <a:t>与之关联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9505" y="2910884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处理</a:t>
            </a:r>
            <a:r>
              <a:rPr lang="en-US" altLang="zh-CN" sz="1600" b="1" dirty="0">
                <a:solidFill>
                  <a:srgbClr val="FF0000"/>
                </a:solidFill>
              </a:rPr>
              <a:t>IO</a:t>
            </a:r>
            <a:r>
              <a:rPr lang="zh-CN" altLang="en-US" sz="1600" b="1" dirty="0">
                <a:solidFill>
                  <a:srgbClr val="FF0000"/>
                </a:solidFill>
              </a:rPr>
              <a:t>异常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87432" y="3654375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处理中断异常</a:t>
            </a:r>
          </a:p>
        </p:txBody>
      </p:sp>
    </p:spTree>
    <p:extLst>
      <p:ext uri="{BB962C8B-B14F-4D97-AF65-F5344CB8AC3E}">
        <p14:creationId xmlns:p14="http://schemas.microsoft.com/office/powerpoint/2010/main" val="2653645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/>
              <a:t>catch</a:t>
            </a:r>
            <a:r>
              <a:rPr lang="zh-CN" altLang="en-US" dirty="0"/>
              <a:t>块都是一个异常处理程序，负责处理指定的异常</a:t>
            </a:r>
            <a:endParaRPr lang="en-US" altLang="zh-CN" dirty="0"/>
          </a:p>
          <a:p>
            <a:r>
              <a:rPr lang="zh-CN" altLang="en-US" dirty="0"/>
              <a:t>异常参数类型声明了其可以处理的异常类型，类型必须是</a:t>
            </a:r>
            <a:r>
              <a:rPr lang="en-US" altLang="zh-CN" dirty="0" err="1"/>
              <a:t>Throwable</a:t>
            </a:r>
            <a:r>
              <a:rPr lang="zh-CN" altLang="en-US" dirty="0"/>
              <a:t>类或其子类</a:t>
            </a:r>
            <a:endParaRPr lang="en-US" altLang="zh-CN" dirty="0"/>
          </a:p>
          <a:p>
            <a:r>
              <a:rPr lang="zh-CN" altLang="en-US" dirty="0"/>
              <a:t>当引发异常时，系统逆向检索调用栈，当异常类型与</a:t>
            </a:r>
            <a:r>
              <a:rPr lang="en-US" altLang="zh-CN" dirty="0"/>
              <a:t>catch</a:t>
            </a:r>
            <a:r>
              <a:rPr lang="zh-CN" altLang="en-US" dirty="0"/>
              <a:t>中声明处理的异常类型相匹配时，系统传入异常对象，并调用异常处理程序，即执行</a:t>
            </a:r>
            <a:r>
              <a:rPr lang="en-US" altLang="zh-CN" dirty="0"/>
              <a:t>catch</a:t>
            </a:r>
            <a:r>
              <a:rPr lang="zh-CN" altLang="en-US" dirty="0"/>
              <a:t>块代码</a:t>
            </a:r>
            <a:endParaRPr lang="en-US" altLang="zh-CN" dirty="0"/>
          </a:p>
          <a:p>
            <a:r>
              <a:rPr lang="en-US" altLang="zh-CN" dirty="0" err="1"/>
              <a:t>Throwable</a:t>
            </a:r>
            <a:r>
              <a:rPr lang="zh-CN" altLang="en-US" dirty="0"/>
              <a:t>类中，常用方法</a:t>
            </a:r>
            <a:endParaRPr lang="en-US" altLang="zh-CN" dirty="0"/>
          </a:p>
          <a:p>
            <a:pPr lvl="1"/>
            <a:r>
              <a:rPr lang="en-US" altLang="zh-CN" dirty="0"/>
              <a:t>String </a:t>
            </a:r>
            <a:r>
              <a:rPr lang="en-US" altLang="zh-CN" dirty="0" err="1"/>
              <a:t>getMessage</a:t>
            </a:r>
            <a:r>
              <a:rPr lang="en-US" altLang="zh-CN" dirty="0"/>
              <a:t>()</a:t>
            </a:r>
            <a:r>
              <a:rPr lang="zh-CN" altLang="en-US" dirty="0"/>
              <a:t>，返回异常信息字符串</a:t>
            </a:r>
            <a:endParaRPr lang="en-US" altLang="zh-CN" dirty="0"/>
          </a:p>
          <a:p>
            <a:pPr lvl="1"/>
            <a:r>
              <a:rPr lang="en-US" altLang="zh-CN" dirty="0"/>
              <a:t>void </a:t>
            </a:r>
            <a:r>
              <a:rPr lang="en-US" altLang="zh-CN" dirty="0" err="1"/>
              <a:t>printStackTrace</a:t>
            </a:r>
            <a:r>
              <a:rPr lang="en-US" altLang="zh-CN" dirty="0"/>
              <a:t>()</a:t>
            </a:r>
            <a:r>
              <a:rPr lang="zh-CN" altLang="en-US" dirty="0"/>
              <a:t>，打印异常栈信息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540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800" dirty="0"/>
              <a:t>Part8 - </a:t>
            </a:r>
            <a:r>
              <a:rPr lang="en-US" altLang="zh-CN" dirty="0"/>
              <a:t>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The term </a:t>
            </a:r>
            <a:r>
              <a:rPr lang="en-US" altLang="zh-CN" b="1" dirty="0">
                <a:solidFill>
                  <a:srgbClr val="FF0000"/>
                </a:solidFill>
              </a:rPr>
              <a:t>exception</a:t>
            </a:r>
            <a:r>
              <a:rPr lang="en-US" altLang="zh-CN" dirty="0"/>
              <a:t> is shorthand for the phrase </a:t>
            </a:r>
            <a:r>
              <a:rPr lang="en-US" altLang="zh-CN" b="1" dirty="0">
                <a:solidFill>
                  <a:srgbClr val="FF0000"/>
                </a:solidFill>
              </a:rPr>
              <a:t>exceptional event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An exception is an event, which occurs during the execution of a program, that disrupts the normal flow of the program's instructions.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异常</a:t>
            </a:r>
            <a:r>
              <a:rPr lang="zh-CN" altLang="en-US" dirty="0"/>
              <a:t>，是发生在程序执行过程中的，扰乱了程序</a:t>
            </a:r>
            <a:r>
              <a:rPr lang="zh-CN" altLang="en-US"/>
              <a:t>正常流程的</a:t>
            </a:r>
            <a:r>
              <a:rPr lang="zh-CN" altLang="en-US" dirty="0"/>
              <a:t>，一个事件</a:t>
            </a:r>
            <a:endParaRPr lang="en-US" altLang="zh-CN" dirty="0"/>
          </a:p>
          <a:p>
            <a:r>
              <a:rPr lang="zh-CN" altLang="en-US" dirty="0"/>
              <a:t>当方法执行中发生错误时，该方法创建一个对象并将其传递给运行时系统</a:t>
            </a:r>
            <a:r>
              <a:rPr lang="en-US" altLang="zh-CN" dirty="0"/>
              <a:t>(runtime system)</a:t>
            </a:r>
            <a:r>
              <a:rPr lang="zh-CN" altLang="en-US" dirty="0"/>
              <a:t>，该对象称为</a:t>
            </a:r>
            <a:r>
              <a:rPr lang="zh-CN" altLang="en-US" b="1" dirty="0">
                <a:solidFill>
                  <a:srgbClr val="FF0000"/>
                </a:solidFill>
              </a:rPr>
              <a:t>异常对象</a:t>
            </a:r>
            <a:r>
              <a:rPr lang="en-US" altLang="zh-CN" b="1" dirty="0">
                <a:solidFill>
                  <a:srgbClr val="FF0000"/>
                </a:solidFill>
              </a:rPr>
              <a:t>(exception object)</a:t>
            </a:r>
          </a:p>
          <a:p>
            <a:r>
              <a:rPr lang="zh-CN" altLang="en-US" dirty="0"/>
              <a:t>创建一个异常对象，并将其交给运行时系统，称为</a:t>
            </a:r>
            <a:r>
              <a:rPr lang="zh-CN" altLang="en-US" b="1" dirty="0">
                <a:solidFill>
                  <a:srgbClr val="FF0000"/>
                </a:solidFill>
              </a:rPr>
              <a:t>抛出异常</a:t>
            </a:r>
            <a:r>
              <a:rPr lang="en-US" altLang="zh-CN" b="1" dirty="0">
                <a:solidFill>
                  <a:srgbClr val="FF0000"/>
                </a:solidFill>
              </a:rPr>
              <a:t>(throwing an exception)</a:t>
            </a:r>
            <a:endParaRPr lang="en-US" altLang="zh-CN" dirty="0"/>
          </a:p>
          <a:p>
            <a:r>
              <a:rPr lang="zh-CN" altLang="en-US" dirty="0"/>
              <a:t>异常对象中封装了错误的信息，错误类型，程序出错时的状态等等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8762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3404"/>
            <a:ext cx="5803584" cy="134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620688"/>
            <a:ext cx="29051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99792" y="2431"/>
            <a:ext cx="22525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FF0000"/>
                </a:solidFill>
              </a:rPr>
              <a:t>getMessage</a:t>
            </a:r>
            <a:r>
              <a:rPr lang="en-US" altLang="zh-CN" sz="1600" b="1" dirty="0">
                <a:solidFill>
                  <a:srgbClr val="FF0000"/>
                </a:solidFill>
              </a:rPr>
              <a:t>()</a:t>
            </a:r>
            <a:r>
              <a:rPr lang="zh-CN" altLang="en-US" sz="1600" b="1" dirty="0">
                <a:solidFill>
                  <a:srgbClr val="FF0000"/>
                </a:solidFill>
              </a:rPr>
              <a:t>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获取系统在异常对象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中封装的异常错误信息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1446"/>
            <a:ext cx="50006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147321"/>
            <a:ext cx="6516597" cy="346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1584886"/>
            <a:ext cx="3371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5514" y="5089539"/>
            <a:ext cx="18389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异常栈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逆向方法调用栈的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包含类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方法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行等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详细信息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58" y="3645024"/>
            <a:ext cx="27223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Main()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getCheckedException1()</a:t>
            </a:r>
          </a:p>
          <a:p>
            <a:r>
              <a:rPr lang="en-US" altLang="zh-CN" sz="1600" b="1" dirty="0" err="1">
                <a:solidFill>
                  <a:srgbClr val="FF0000"/>
                </a:solidFill>
              </a:rPr>
              <a:t>readString</a:t>
            </a:r>
            <a:r>
              <a:rPr lang="en-US" altLang="zh-CN" sz="1600" b="1" dirty="0">
                <a:solidFill>
                  <a:srgbClr val="FF0000"/>
                </a:solidFill>
              </a:rPr>
              <a:t>()/</a:t>
            </a:r>
            <a:r>
              <a:rPr lang="en-US" altLang="zh-CN" sz="1600" b="1" dirty="0" err="1">
                <a:solidFill>
                  <a:srgbClr val="FF0000"/>
                </a:solidFill>
              </a:rPr>
              <a:t>path.of</a:t>
            </a:r>
            <a:r>
              <a:rPr lang="en-US" altLang="zh-CN" sz="1600" b="1" dirty="0">
                <a:solidFill>
                  <a:srgbClr val="FF0000"/>
                </a:solidFill>
              </a:rPr>
              <a:t>()</a:t>
            </a:r>
            <a:r>
              <a:rPr lang="zh-CN" altLang="en-US" sz="1600" b="1" dirty="0">
                <a:solidFill>
                  <a:srgbClr val="FF0000"/>
                </a:solidFill>
              </a:rPr>
              <a:t>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处理时的异常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763688" y="3147321"/>
            <a:ext cx="1944216" cy="28167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716016" y="1187425"/>
            <a:ext cx="3744416" cy="22535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470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2809"/>
            <a:ext cx="49720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330"/>
            <a:ext cx="6422844" cy="1468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68895" y="38161"/>
            <a:ext cx="3079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非受检异常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无需显式捕获处理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直接抛出异常并打印异常栈信息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5843"/>
            <a:ext cx="5647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57462" y="3287753"/>
            <a:ext cx="2252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非受检异常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依然支持显式捕获处理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03138"/>
            <a:ext cx="520065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9305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57853" y="1086484"/>
            <a:ext cx="22220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试图在</a:t>
            </a:r>
            <a:r>
              <a:rPr lang="en-US" altLang="zh-CN" sz="1600" b="1" dirty="0">
                <a:solidFill>
                  <a:srgbClr val="FF0000"/>
                </a:solidFill>
              </a:rPr>
              <a:t>try</a:t>
            </a:r>
            <a:r>
              <a:rPr lang="zh-CN" altLang="en-US" sz="1600" b="1" dirty="0">
                <a:solidFill>
                  <a:srgbClr val="FF0000"/>
                </a:solidFill>
              </a:rPr>
              <a:t>块与</a:t>
            </a:r>
            <a:r>
              <a:rPr lang="en-US" altLang="zh-CN" sz="1600" b="1" dirty="0">
                <a:solidFill>
                  <a:srgbClr val="FF0000"/>
                </a:solidFill>
              </a:rPr>
              <a:t>catch</a:t>
            </a:r>
            <a:r>
              <a:rPr lang="zh-CN" altLang="en-US" sz="1600" b="1" dirty="0">
                <a:solidFill>
                  <a:srgbClr val="FF0000"/>
                </a:solidFill>
              </a:rPr>
              <a:t>块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之间声明代码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无法编译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656"/>
            <a:ext cx="3278113" cy="233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箭头连接符 6"/>
          <p:cNvCxnSpPr>
            <a:stCxn id="5" idx="1"/>
          </p:cNvCxnSpPr>
          <p:nvPr/>
        </p:nvCxnSpPr>
        <p:spPr>
          <a:xfrm flipH="1" flipV="1">
            <a:off x="3203848" y="1501982"/>
            <a:ext cx="1654005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401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207968"/>
          </a:xfrm>
        </p:spPr>
        <p:txBody>
          <a:bodyPr/>
          <a:lstStyle/>
          <a:p>
            <a:r>
              <a:rPr lang="zh-CN" altLang="en-US" dirty="0"/>
              <a:t>支持在单个</a:t>
            </a:r>
            <a:r>
              <a:rPr lang="en-US" altLang="zh-CN" dirty="0"/>
              <a:t>catch</a:t>
            </a:r>
            <a:r>
              <a:rPr lang="zh-CN" altLang="en-US" dirty="0"/>
              <a:t>块中，处理多种类型的异常，从而减少代码重复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catch</a:t>
            </a:r>
            <a:r>
              <a:rPr lang="zh-CN" altLang="en-US" dirty="0"/>
              <a:t>语句中，指定块可处理的异常类型，并用</a:t>
            </a:r>
            <a:r>
              <a:rPr lang="en-US" altLang="zh-CN" dirty="0"/>
              <a:t>(|)</a:t>
            </a:r>
            <a:r>
              <a:rPr lang="zh-CN" altLang="en-US" dirty="0"/>
              <a:t>分隔每个异常类型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75655" y="1820800"/>
            <a:ext cx="609038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try {</a:t>
            </a: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} catch (ExceptionType1 | ExceptionType2 name) {</a:t>
            </a: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}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13235" y="4078500"/>
            <a:ext cx="25636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一个</a:t>
            </a:r>
            <a:r>
              <a:rPr lang="en-US" altLang="zh-CN" sz="1600" b="1" dirty="0">
                <a:solidFill>
                  <a:srgbClr val="FF0000"/>
                </a:solidFill>
              </a:rPr>
              <a:t>catch</a:t>
            </a:r>
            <a:r>
              <a:rPr lang="zh-CN" altLang="en-US" sz="1600" b="1" dirty="0">
                <a:solidFill>
                  <a:srgbClr val="FF0000"/>
                </a:solidFill>
              </a:rPr>
              <a:t>块处理多个异常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产生那种异常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传入该异常对象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即，只需声明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个异常变量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470766"/>
            <a:ext cx="5599783" cy="204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箭头连接符 5"/>
          <p:cNvCxnSpPr/>
          <p:nvPr/>
        </p:nvCxnSpPr>
        <p:spPr>
          <a:xfrm flipV="1">
            <a:off x="2771800" y="4797152"/>
            <a:ext cx="0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364088" y="4725144"/>
            <a:ext cx="0" cy="43057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727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zh-CN" altLang="en-US" dirty="0"/>
              <a:t>块变量的作用范围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6695"/>
            <a:ext cx="2628819" cy="2586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27984" y="1412776"/>
            <a:ext cx="26661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在</a:t>
            </a:r>
            <a:r>
              <a:rPr lang="en-US" altLang="zh-CN" sz="1600" b="1" dirty="0">
                <a:solidFill>
                  <a:srgbClr val="FF0000"/>
                </a:solidFill>
              </a:rPr>
              <a:t>try</a:t>
            </a:r>
            <a:r>
              <a:rPr lang="zh-CN" altLang="en-US" sz="1600" b="1" dirty="0">
                <a:solidFill>
                  <a:srgbClr val="FF0000"/>
                </a:solidFill>
              </a:rPr>
              <a:t>块内声明的变量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无法，在</a:t>
            </a:r>
            <a:r>
              <a:rPr lang="en-US" altLang="zh-CN" sz="1600" b="1" dirty="0">
                <a:solidFill>
                  <a:srgbClr val="FF0000"/>
                </a:solidFill>
              </a:rPr>
              <a:t>catch</a:t>
            </a:r>
            <a:r>
              <a:rPr lang="zh-CN" altLang="en-US" sz="1600" b="1" dirty="0">
                <a:solidFill>
                  <a:srgbClr val="FF0000"/>
                </a:solidFill>
              </a:rPr>
              <a:t>块中使用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无法，也在</a:t>
            </a:r>
            <a:r>
              <a:rPr lang="en-US" altLang="zh-CN" sz="1600" b="1" dirty="0">
                <a:solidFill>
                  <a:srgbClr val="FF0000"/>
                </a:solidFill>
              </a:rPr>
              <a:t>try</a:t>
            </a:r>
            <a:r>
              <a:rPr lang="zh-CN" altLang="en-US" sz="1600" b="1" dirty="0">
                <a:solidFill>
                  <a:srgbClr val="FF0000"/>
                </a:solidFill>
              </a:rPr>
              <a:t>块外使用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因此，在块中声明的变量为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块的局部变量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45" y="3428998"/>
            <a:ext cx="261937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6003" y="3090446"/>
            <a:ext cx="3143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7984" y="4522705"/>
            <a:ext cx="23054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在</a:t>
            </a:r>
            <a:r>
              <a:rPr lang="en-US" altLang="zh-CN" sz="1600" b="1" dirty="0">
                <a:solidFill>
                  <a:srgbClr val="FF0000"/>
                </a:solidFill>
              </a:rPr>
              <a:t>try</a:t>
            </a:r>
            <a:r>
              <a:rPr lang="zh-CN" altLang="en-US" sz="1600" b="1" dirty="0">
                <a:solidFill>
                  <a:srgbClr val="FF0000"/>
                </a:solidFill>
              </a:rPr>
              <a:t>块前声明的变量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与</a:t>
            </a:r>
            <a:r>
              <a:rPr lang="en-US" altLang="zh-CN" sz="1600" b="1" dirty="0">
                <a:solidFill>
                  <a:srgbClr val="FF0000"/>
                </a:solidFill>
              </a:rPr>
              <a:t>try/catch</a:t>
            </a:r>
            <a:r>
              <a:rPr lang="zh-CN" altLang="en-US" sz="1600" b="1" dirty="0">
                <a:solidFill>
                  <a:srgbClr val="FF0000"/>
                </a:solidFill>
              </a:rPr>
              <a:t>同一作用域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try/catch</a:t>
            </a:r>
            <a:r>
              <a:rPr lang="zh-CN" altLang="en-US" sz="1600" b="1" dirty="0">
                <a:solidFill>
                  <a:srgbClr val="FF0000"/>
                </a:solidFill>
              </a:rPr>
              <a:t>块均可使用</a:t>
            </a:r>
          </a:p>
        </p:txBody>
      </p:sp>
    </p:spTree>
    <p:extLst>
      <p:ext uri="{BB962C8B-B14F-4D97-AF65-F5344CB8AC3E}">
        <p14:creationId xmlns:p14="http://schemas.microsoft.com/office/powerpoint/2010/main" val="1667511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36195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88082"/>
            <a:ext cx="9715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84984"/>
            <a:ext cx="66198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78" y="1531742"/>
            <a:ext cx="37623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2578" y="1171491"/>
            <a:ext cx="3599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9551" y="212250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未引发异常时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程序正常执行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55976" y="1917058"/>
            <a:ext cx="20457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引发非受检异常时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方法无法继续执行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程序终止，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>
                <a:solidFill>
                  <a:srgbClr val="FF0000"/>
                </a:solidFill>
              </a:rPr>
              <a:t>在调用栈上无处理的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2267744" y="2455667"/>
            <a:ext cx="432048" cy="54128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02109" y="2924944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881000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5" y="3324287"/>
            <a:ext cx="4876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8" y="553530"/>
            <a:ext cx="55626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/>
              <a:t>Try-catch</a:t>
            </a:r>
            <a:r>
              <a:rPr lang="zh-CN" altLang="en-US" dirty="0"/>
              <a:t>的执行顺序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34865" y="1556792"/>
            <a:ext cx="21500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未引发异常时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不会执行</a:t>
            </a:r>
            <a:r>
              <a:rPr lang="en-US" altLang="zh-CN" sz="1600" b="1" dirty="0">
                <a:solidFill>
                  <a:srgbClr val="FF0000"/>
                </a:solidFill>
              </a:rPr>
              <a:t>catch</a:t>
            </a:r>
            <a:r>
              <a:rPr lang="zh-CN" altLang="en-US" sz="1600" b="1" dirty="0">
                <a:solidFill>
                  <a:srgbClr val="FF0000"/>
                </a:solidFill>
              </a:rPr>
              <a:t>块代码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程序继续执行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2965528"/>
            <a:ext cx="3257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1842" y="4581587"/>
            <a:ext cx="27704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引发异常后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try</a:t>
            </a:r>
            <a:r>
              <a:rPr lang="zh-CN" altLang="en-US" sz="1600" b="1" dirty="0">
                <a:solidFill>
                  <a:srgbClr val="FF0000"/>
                </a:solidFill>
              </a:rPr>
              <a:t>块中异常后代码不再执行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程序跳转到</a:t>
            </a:r>
            <a:r>
              <a:rPr lang="en-US" altLang="zh-CN" sz="1600" b="1" dirty="0">
                <a:solidFill>
                  <a:srgbClr val="FF0000"/>
                </a:solidFill>
              </a:rPr>
              <a:t>catch</a:t>
            </a:r>
            <a:r>
              <a:rPr lang="zh-CN" altLang="en-US" sz="1600" b="1" dirty="0">
                <a:solidFill>
                  <a:srgbClr val="FF0000"/>
                </a:solidFill>
              </a:rPr>
              <a:t>块执行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由于异常被捕获处理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程序没有中断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继续执行</a:t>
            </a:r>
            <a:r>
              <a:rPr lang="en-US" altLang="zh-CN" sz="1600" b="1" dirty="0">
                <a:solidFill>
                  <a:srgbClr val="FF0000"/>
                </a:solidFill>
              </a:rPr>
              <a:t>catch</a:t>
            </a:r>
            <a:r>
              <a:rPr lang="zh-CN" altLang="en-US" sz="1600" b="1" dirty="0">
                <a:solidFill>
                  <a:srgbClr val="FF0000"/>
                </a:solidFill>
              </a:rPr>
              <a:t>块后代码</a:t>
            </a:r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193043"/>
            <a:ext cx="14859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644" y="3933056"/>
            <a:ext cx="16573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645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Finally Block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Finally</a:t>
            </a:r>
            <a:r>
              <a:rPr lang="zh-CN" altLang="en-US" dirty="0"/>
              <a:t>块可连接</a:t>
            </a:r>
            <a:r>
              <a:rPr lang="en-US" altLang="zh-CN" dirty="0"/>
              <a:t>try</a:t>
            </a:r>
            <a:r>
              <a:rPr lang="zh-CN" altLang="en-US" dirty="0"/>
              <a:t>块或</a:t>
            </a:r>
            <a:r>
              <a:rPr lang="en-US" altLang="zh-CN" dirty="0"/>
              <a:t>catch</a:t>
            </a:r>
            <a:r>
              <a:rPr lang="zh-CN" altLang="en-US" dirty="0"/>
              <a:t>块</a:t>
            </a:r>
            <a:endParaRPr lang="en-US" altLang="zh-CN" dirty="0"/>
          </a:p>
          <a:p>
            <a:r>
              <a:rPr lang="zh-CN" altLang="en-US" dirty="0"/>
              <a:t>无异常时，执行</a:t>
            </a:r>
            <a:r>
              <a:rPr lang="en-US" altLang="zh-CN" dirty="0"/>
              <a:t>try</a:t>
            </a:r>
            <a:r>
              <a:rPr lang="zh-CN" altLang="en-US" dirty="0"/>
              <a:t>块代码，执行</a:t>
            </a:r>
            <a:r>
              <a:rPr lang="en-US" altLang="zh-CN" dirty="0"/>
              <a:t>finally</a:t>
            </a:r>
            <a:r>
              <a:rPr lang="zh-CN" altLang="en-US" dirty="0"/>
              <a:t>块代码</a:t>
            </a:r>
            <a:endParaRPr lang="en-US" altLang="zh-CN" dirty="0"/>
          </a:p>
          <a:p>
            <a:r>
              <a:rPr lang="zh-CN" altLang="en-US" dirty="0"/>
              <a:t>引发异常时，从</a:t>
            </a:r>
            <a:r>
              <a:rPr lang="en-US" altLang="zh-CN" dirty="0"/>
              <a:t>try</a:t>
            </a:r>
            <a:r>
              <a:rPr lang="zh-CN" altLang="en-US" dirty="0"/>
              <a:t>块跳转到</a:t>
            </a:r>
            <a:r>
              <a:rPr lang="en-US" altLang="zh-CN" dirty="0"/>
              <a:t>catch</a:t>
            </a:r>
            <a:r>
              <a:rPr lang="zh-CN" altLang="en-US" dirty="0"/>
              <a:t>块代码，执行</a:t>
            </a:r>
            <a:r>
              <a:rPr lang="en-US" altLang="zh-CN" dirty="0"/>
              <a:t>finally</a:t>
            </a:r>
            <a:r>
              <a:rPr lang="zh-CN" altLang="en-US" dirty="0"/>
              <a:t>块代码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无论是否引发异常，是否执行到</a:t>
            </a:r>
            <a:r>
              <a:rPr lang="en-US" altLang="zh-CN" dirty="0">
                <a:solidFill>
                  <a:srgbClr val="FF0000"/>
                </a:solidFill>
              </a:rPr>
              <a:t>return</a:t>
            </a:r>
            <a:r>
              <a:rPr lang="zh-CN" altLang="en-US" dirty="0">
                <a:solidFill>
                  <a:srgbClr val="FF0000"/>
                </a:solidFill>
              </a:rPr>
              <a:t>语句，</a:t>
            </a:r>
            <a:r>
              <a:rPr lang="en-US" altLang="zh-CN" dirty="0">
                <a:solidFill>
                  <a:srgbClr val="FF0000"/>
                </a:solidFill>
              </a:rPr>
              <a:t>finally</a:t>
            </a:r>
            <a:r>
              <a:rPr lang="zh-CN" altLang="en-US" dirty="0">
                <a:solidFill>
                  <a:srgbClr val="FF0000"/>
                </a:solidFill>
              </a:rPr>
              <a:t>块总是会被执行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Finally</a:t>
            </a:r>
            <a:r>
              <a:rPr lang="zh-CN" altLang="en-US" dirty="0"/>
              <a:t>块可用于避免由于方法返回、方法继续执行或异常，而意外绕过资源清理代码</a:t>
            </a:r>
            <a:endParaRPr lang="en-US" altLang="zh-CN" dirty="0"/>
          </a:p>
          <a:p>
            <a:r>
              <a:rPr lang="zh-CN" altLang="en-US" dirty="0"/>
              <a:t>因此，无论是否会引发异常，都应在</a:t>
            </a:r>
            <a:r>
              <a:rPr lang="en-US" altLang="zh-CN" dirty="0"/>
              <a:t>finally</a:t>
            </a:r>
            <a:r>
              <a:rPr lang="zh-CN" altLang="en-US" dirty="0"/>
              <a:t>块中清理释放必要的资源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1493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26274"/>
            <a:ext cx="51911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207968"/>
          </a:xfrm>
        </p:spPr>
        <p:txBody>
          <a:bodyPr/>
          <a:lstStyle/>
          <a:p>
            <a:r>
              <a:rPr lang="en-US" altLang="zh-CN" dirty="0"/>
              <a:t>Try-catch-finally</a:t>
            </a:r>
            <a:r>
              <a:rPr lang="zh-CN" altLang="en-US" dirty="0"/>
              <a:t>，执行顺序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35308" y="1916832"/>
            <a:ext cx="2463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Try</a:t>
            </a:r>
            <a:r>
              <a:rPr lang="zh-CN" altLang="en-US" sz="1600" b="1" dirty="0">
                <a:solidFill>
                  <a:srgbClr val="FF0000"/>
                </a:solidFill>
              </a:rPr>
              <a:t>块执行后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顺次执行</a:t>
            </a:r>
            <a:r>
              <a:rPr lang="en-US" altLang="zh-CN" sz="1600" b="1" dirty="0">
                <a:solidFill>
                  <a:srgbClr val="FF0000"/>
                </a:solidFill>
              </a:rPr>
              <a:t>finally</a:t>
            </a:r>
            <a:r>
              <a:rPr lang="zh-CN" altLang="en-US" sz="1600" b="1" dirty="0">
                <a:solidFill>
                  <a:srgbClr val="FF0000"/>
                </a:solidFill>
              </a:rPr>
              <a:t>块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后，执行</a:t>
            </a:r>
            <a:r>
              <a:rPr lang="en-US" altLang="zh-CN" sz="1600" b="1" dirty="0">
                <a:solidFill>
                  <a:srgbClr val="FF0000"/>
                </a:solidFill>
              </a:rPr>
              <a:t>finally</a:t>
            </a:r>
            <a:r>
              <a:rPr lang="zh-CN" altLang="en-US" sz="1600" b="1" dirty="0">
                <a:solidFill>
                  <a:srgbClr val="FF0000"/>
                </a:solidFill>
              </a:rPr>
              <a:t>块后代码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7704" y="670575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无异常时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916832"/>
            <a:ext cx="14668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875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2674"/>
            <a:ext cx="4800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79712" y="260648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引发异常时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613274"/>
            <a:ext cx="144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39952" y="3140968"/>
            <a:ext cx="27740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Finally</a:t>
            </a:r>
            <a:r>
              <a:rPr lang="zh-CN" altLang="en-US" sz="1600" b="1" dirty="0">
                <a:solidFill>
                  <a:srgbClr val="FF0000"/>
                </a:solidFill>
              </a:rPr>
              <a:t>块总是会被执行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Try</a:t>
            </a:r>
            <a:r>
              <a:rPr lang="zh-CN" altLang="en-US" sz="1600" b="1" dirty="0">
                <a:solidFill>
                  <a:srgbClr val="FF0000"/>
                </a:solidFill>
              </a:rPr>
              <a:t>块中异常后代码不再执行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执行</a:t>
            </a:r>
            <a:r>
              <a:rPr lang="en-US" altLang="zh-CN" sz="1600" b="1" dirty="0">
                <a:solidFill>
                  <a:srgbClr val="FF0000"/>
                </a:solidFill>
              </a:rPr>
              <a:t>catch</a:t>
            </a:r>
            <a:r>
              <a:rPr lang="zh-CN" altLang="en-US" sz="1600" b="1" dirty="0">
                <a:solidFill>
                  <a:srgbClr val="FF0000"/>
                </a:solidFill>
              </a:rPr>
              <a:t>块代码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执行</a:t>
            </a:r>
            <a:r>
              <a:rPr lang="en-US" altLang="zh-CN" sz="1600" b="1" dirty="0">
                <a:solidFill>
                  <a:srgbClr val="FF0000"/>
                </a:solidFill>
              </a:rPr>
              <a:t>finally</a:t>
            </a:r>
            <a:r>
              <a:rPr lang="zh-CN" altLang="en-US" sz="1600" b="1" dirty="0">
                <a:solidFill>
                  <a:srgbClr val="FF0000"/>
                </a:solidFill>
              </a:rPr>
              <a:t>块内代码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执行</a:t>
            </a:r>
            <a:r>
              <a:rPr lang="en-US" altLang="zh-CN" sz="1600" b="1" dirty="0">
                <a:solidFill>
                  <a:srgbClr val="FF0000"/>
                </a:solidFill>
              </a:rPr>
              <a:t>finally</a:t>
            </a:r>
            <a:r>
              <a:rPr lang="zh-CN" altLang="en-US" sz="1600" b="1" dirty="0">
                <a:solidFill>
                  <a:srgbClr val="FF0000"/>
                </a:solidFill>
              </a:rPr>
              <a:t>后代码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3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207968"/>
          </a:xfrm>
        </p:spPr>
        <p:txBody>
          <a:bodyPr/>
          <a:lstStyle/>
          <a:p>
            <a:r>
              <a:rPr lang="zh-CN" altLang="en-US" dirty="0"/>
              <a:t>方法抛出异常后，运行时系统会尝试找到 一个“办法”，来处理该异常</a:t>
            </a:r>
            <a:endParaRPr lang="en-US" altLang="zh-CN" dirty="0"/>
          </a:p>
          <a:p>
            <a:r>
              <a:rPr lang="zh-CN" altLang="en-US" dirty="0"/>
              <a:t>那些可能处理该异常的“办法”，在一个已调用的有序的方法列表中，方法列表开始于主函数，终止于发生错误的方法，这个方法列表，称为调用栈</a:t>
            </a:r>
            <a:r>
              <a:rPr lang="en-US" altLang="zh-CN" b="1" dirty="0">
                <a:solidFill>
                  <a:srgbClr val="FF0000"/>
                </a:solidFill>
              </a:rPr>
              <a:t>Call Stack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1026" name="Picture 2" descr="The call stack showing three method calls, where the first method called has the exception handler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735" y="2420888"/>
            <a:ext cx="5205065" cy="348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08835" y="3580170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方法调用栈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589" y="2606613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发生异常的方法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7405" y="3333949"/>
            <a:ext cx="24593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调用发生异常方法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的方法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且没有处理该异常的办法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195" y="4414068"/>
            <a:ext cx="22525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调用发生异常方法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的方法的方法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包含处理该异常的办法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7" name="上箭头 6"/>
          <p:cNvSpPr/>
          <p:nvPr/>
        </p:nvSpPr>
        <p:spPr>
          <a:xfrm>
            <a:off x="8521003" y="2829893"/>
            <a:ext cx="72008" cy="2736304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下箭头 1"/>
          <p:cNvSpPr/>
          <p:nvPr/>
        </p:nvSpPr>
        <p:spPr>
          <a:xfrm>
            <a:off x="168075" y="2685877"/>
            <a:ext cx="72008" cy="30963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62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7" grpId="0" animBg="1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207968"/>
          </a:xfrm>
        </p:spPr>
        <p:txBody>
          <a:bodyPr/>
          <a:lstStyle/>
          <a:p>
            <a:r>
              <a:rPr lang="zh-CN" altLang="en-US" dirty="0"/>
              <a:t>包含</a:t>
            </a:r>
            <a:r>
              <a:rPr lang="en-US" altLang="zh-CN" dirty="0"/>
              <a:t>return</a:t>
            </a:r>
            <a:r>
              <a:rPr lang="zh-CN" altLang="en-US" dirty="0"/>
              <a:t>语句时，</a:t>
            </a:r>
            <a:r>
              <a:rPr lang="en-US" altLang="zh-CN" dirty="0"/>
              <a:t>try-catch-finally</a:t>
            </a:r>
            <a:r>
              <a:rPr lang="zh-CN" altLang="en-US" dirty="0"/>
              <a:t>的执行顺序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748125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7" y="1518099"/>
            <a:ext cx="58578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125" y="2420888"/>
            <a:ext cx="22193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093818" y="3338641"/>
            <a:ext cx="28794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无异常包含</a:t>
            </a:r>
            <a:r>
              <a:rPr lang="en-US" altLang="zh-CN" sz="1600" b="1" dirty="0">
                <a:solidFill>
                  <a:srgbClr val="FF0000"/>
                </a:solidFill>
              </a:rPr>
              <a:t>return</a:t>
            </a:r>
            <a:r>
              <a:rPr lang="zh-CN" altLang="en-US" sz="1600" b="1" dirty="0">
                <a:solidFill>
                  <a:srgbClr val="FF0000"/>
                </a:solidFill>
              </a:rPr>
              <a:t>语句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当包含</a:t>
            </a:r>
            <a:r>
              <a:rPr lang="en-US" altLang="zh-CN" sz="1600" b="1" dirty="0">
                <a:solidFill>
                  <a:srgbClr val="FF0000"/>
                </a:solidFill>
              </a:rPr>
              <a:t>finally</a:t>
            </a:r>
            <a:r>
              <a:rPr lang="zh-CN" altLang="en-US" sz="1600" b="1" dirty="0">
                <a:solidFill>
                  <a:srgbClr val="FF0000"/>
                </a:solidFill>
              </a:rPr>
              <a:t>块时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执行到</a:t>
            </a:r>
            <a:r>
              <a:rPr lang="en-US" altLang="zh-CN" sz="1600" b="1" dirty="0">
                <a:solidFill>
                  <a:srgbClr val="FF0000"/>
                </a:solidFill>
              </a:rPr>
              <a:t>return</a:t>
            </a:r>
            <a:r>
              <a:rPr lang="zh-CN" altLang="en-US" sz="1600" b="1" dirty="0">
                <a:solidFill>
                  <a:srgbClr val="FF0000"/>
                </a:solidFill>
              </a:rPr>
              <a:t>语句，程序暂停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跳转到</a:t>
            </a:r>
            <a:r>
              <a:rPr lang="en-US" altLang="zh-CN" sz="1600" b="1" dirty="0">
                <a:solidFill>
                  <a:srgbClr val="FF0000"/>
                </a:solidFill>
              </a:rPr>
              <a:t>finally</a:t>
            </a:r>
            <a:r>
              <a:rPr lang="zh-CN" altLang="en-US" sz="1600" b="1" dirty="0">
                <a:solidFill>
                  <a:srgbClr val="FF0000"/>
                </a:solidFill>
              </a:rPr>
              <a:t>语句执行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返回</a:t>
            </a:r>
            <a:r>
              <a:rPr lang="en-US" altLang="zh-CN" sz="1600" b="1" dirty="0">
                <a:solidFill>
                  <a:srgbClr val="FF0000"/>
                </a:solidFill>
              </a:rPr>
              <a:t>return</a:t>
            </a:r>
            <a:r>
              <a:rPr lang="zh-CN" altLang="en-US" sz="1600" b="1" dirty="0">
                <a:solidFill>
                  <a:srgbClr val="FF0000"/>
                </a:solidFill>
              </a:rPr>
              <a:t>语句继续执行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3915" y="1196752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无异常时</a:t>
            </a:r>
          </a:p>
        </p:txBody>
      </p:sp>
    </p:spTree>
    <p:extLst>
      <p:ext uri="{BB962C8B-B14F-4D97-AF65-F5344CB8AC3E}">
        <p14:creationId xmlns:p14="http://schemas.microsoft.com/office/powerpoint/2010/main" val="100938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2"/>
            <a:ext cx="54197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1924049"/>
            <a:ext cx="26860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67894" y="188027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引发异常时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55976" y="3717032"/>
            <a:ext cx="27740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Try</a:t>
            </a:r>
            <a:r>
              <a:rPr lang="zh-CN" altLang="en-US" sz="1600" b="1" dirty="0">
                <a:solidFill>
                  <a:srgbClr val="FF0000"/>
                </a:solidFill>
              </a:rPr>
              <a:t>块内异常后代码不再执行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执行</a:t>
            </a:r>
            <a:r>
              <a:rPr lang="en-US" altLang="zh-CN" sz="1600" b="1" dirty="0">
                <a:solidFill>
                  <a:srgbClr val="FF0000"/>
                </a:solidFill>
              </a:rPr>
              <a:t>Catch</a:t>
            </a:r>
            <a:r>
              <a:rPr lang="zh-CN" altLang="en-US" sz="1600" b="1" dirty="0">
                <a:solidFill>
                  <a:srgbClr val="FF0000"/>
                </a:solidFill>
              </a:rPr>
              <a:t>块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执行</a:t>
            </a:r>
            <a:r>
              <a:rPr lang="en-US" altLang="zh-CN" sz="1600" b="1" dirty="0">
                <a:solidFill>
                  <a:srgbClr val="FF0000"/>
                </a:solidFill>
              </a:rPr>
              <a:t>finally</a:t>
            </a:r>
            <a:r>
              <a:rPr lang="zh-CN" altLang="en-US" sz="1600" b="1" dirty="0">
                <a:solidFill>
                  <a:srgbClr val="FF0000"/>
                </a:solidFill>
              </a:rPr>
              <a:t>块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执行</a:t>
            </a:r>
            <a:r>
              <a:rPr lang="en-US" altLang="zh-CN" sz="1600" b="1" dirty="0">
                <a:solidFill>
                  <a:srgbClr val="FF0000"/>
                </a:solidFill>
              </a:rPr>
              <a:t>finally</a:t>
            </a:r>
            <a:r>
              <a:rPr lang="zh-CN" altLang="en-US" sz="1600" b="1" dirty="0">
                <a:solidFill>
                  <a:srgbClr val="FF0000"/>
                </a:solidFill>
              </a:rPr>
              <a:t>块后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执行</a:t>
            </a:r>
            <a:r>
              <a:rPr lang="en-US" altLang="zh-CN" sz="1600" b="1" dirty="0">
                <a:solidFill>
                  <a:srgbClr val="FF0000"/>
                </a:solidFill>
              </a:rPr>
              <a:t>finally</a:t>
            </a:r>
            <a:r>
              <a:rPr lang="zh-CN" altLang="en-US" sz="1600" b="1" dirty="0">
                <a:solidFill>
                  <a:srgbClr val="FF0000"/>
                </a:solidFill>
              </a:rPr>
              <a:t>后的</a:t>
            </a:r>
            <a:r>
              <a:rPr lang="en-US" altLang="zh-CN" sz="1600" b="1" dirty="0">
                <a:solidFill>
                  <a:srgbClr val="FF0000"/>
                </a:solidFill>
              </a:rPr>
              <a:t>return</a:t>
            </a:r>
            <a:r>
              <a:rPr lang="zh-CN" altLang="en-US" sz="1600" b="1" dirty="0">
                <a:solidFill>
                  <a:srgbClr val="FF0000"/>
                </a:solidFill>
              </a:rPr>
              <a:t>结果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7704" y="4826468"/>
            <a:ext cx="33973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因此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包含</a:t>
            </a:r>
            <a:r>
              <a:rPr lang="en-US" altLang="zh-CN" sz="1600" b="1" dirty="0">
                <a:solidFill>
                  <a:srgbClr val="FF0000"/>
                </a:solidFill>
              </a:rPr>
              <a:t>Try-catch</a:t>
            </a:r>
            <a:r>
              <a:rPr lang="zh-CN" altLang="en-US" sz="1600" b="1" dirty="0">
                <a:solidFill>
                  <a:srgbClr val="FF0000"/>
                </a:solidFill>
              </a:rPr>
              <a:t>块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带返回值的方法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必须在</a:t>
            </a:r>
            <a:r>
              <a:rPr lang="en-US" altLang="zh-CN" sz="1600" b="1" dirty="0">
                <a:solidFill>
                  <a:srgbClr val="FF0000"/>
                </a:solidFill>
              </a:rPr>
              <a:t>catch</a:t>
            </a:r>
            <a:r>
              <a:rPr lang="zh-CN" altLang="en-US" sz="1600" b="1" dirty="0">
                <a:solidFill>
                  <a:srgbClr val="FF0000"/>
                </a:solidFill>
              </a:rPr>
              <a:t>块后，包含</a:t>
            </a:r>
            <a:r>
              <a:rPr lang="en-US" altLang="zh-CN" sz="1600" b="1" dirty="0">
                <a:solidFill>
                  <a:srgbClr val="FF0000"/>
                </a:solidFill>
              </a:rPr>
              <a:t>return</a:t>
            </a:r>
            <a:r>
              <a:rPr lang="zh-CN" altLang="en-US" sz="1600" b="1" dirty="0">
                <a:solidFill>
                  <a:srgbClr val="FF0000"/>
                </a:solidFill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877907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8680"/>
            <a:ext cx="553402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91880" y="3284984"/>
            <a:ext cx="3810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可能引发异常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异常后</a:t>
            </a:r>
            <a:r>
              <a:rPr lang="en-US" altLang="zh-CN" sz="1600" b="1" dirty="0">
                <a:solidFill>
                  <a:srgbClr val="FF0000"/>
                </a:solidFill>
              </a:rPr>
              <a:t>try</a:t>
            </a:r>
            <a:r>
              <a:rPr lang="zh-CN" altLang="en-US" sz="1600" b="1" dirty="0">
                <a:solidFill>
                  <a:srgbClr val="FF0000"/>
                </a:solidFill>
              </a:rPr>
              <a:t>块中的</a:t>
            </a:r>
            <a:r>
              <a:rPr lang="en-US" altLang="zh-CN" sz="1600" b="1" dirty="0">
                <a:solidFill>
                  <a:srgbClr val="FF0000"/>
                </a:solidFill>
              </a:rPr>
              <a:t>return</a:t>
            </a:r>
            <a:r>
              <a:rPr lang="zh-CN" altLang="en-US" sz="1600" b="1" dirty="0">
                <a:solidFill>
                  <a:srgbClr val="FF0000"/>
                </a:solidFill>
              </a:rPr>
              <a:t>语句将无法执行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因此，必须在</a:t>
            </a:r>
            <a:r>
              <a:rPr lang="en-US" altLang="zh-CN" sz="1600" b="1" dirty="0">
                <a:solidFill>
                  <a:srgbClr val="FF0000"/>
                </a:solidFill>
              </a:rPr>
              <a:t>catch</a:t>
            </a:r>
            <a:r>
              <a:rPr lang="zh-CN" altLang="en-US" sz="1600" b="1" dirty="0">
                <a:solidFill>
                  <a:srgbClr val="FF0000"/>
                </a:solidFill>
              </a:rPr>
              <a:t>块后包含</a:t>
            </a:r>
            <a:r>
              <a:rPr lang="en-US" altLang="zh-CN" sz="1600" b="1" dirty="0">
                <a:solidFill>
                  <a:srgbClr val="FF0000"/>
                </a:solidFill>
              </a:rPr>
              <a:t>return</a:t>
            </a:r>
            <a:r>
              <a:rPr lang="zh-CN" altLang="en-US" sz="1600" b="1" dirty="0">
                <a:solidFill>
                  <a:srgbClr val="FF0000"/>
                </a:solidFill>
              </a:rPr>
              <a:t>语句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696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CC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Finally</a:t>
            </a:r>
            <a:r>
              <a:rPr lang="zh-CN" altLang="en-US" dirty="0">
                <a:solidFill>
                  <a:srgbClr val="FF0000"/>
                </a:solidFill>
              </a:rPr>
              <a:t>块仅用于释放资源，禁止参与业务逻辑的处理，块内禁止使用</a:t>
            </a:r>
            <a:r>
              <a:rPr lang="en-US" altLang="zh-CN" dirty="0">
                <a:solidFill>
                  <a:srgbClr val="FF0000"/>
                </a:solidFill>
              </a:rPr>
              <a:t>return</a:t>
            </a:r>
            <a:r>
              <a:rPr lang="zh-CN" altLang="en-US" dirty="0">
                <a:solidFill>
                  <a:srgbClr val="FF0000"/>
                </a:solidFill>
              </a:rPr>
              <a:t>语句</a:t>
            </a:r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finally</a:t>
            </a:r>
            <a:r>
              <a:rPr lang="zh-CN" altLang="en-US" dirty="0"/>
              <a:t>块中包含</a:t>
            </a:r>
            <a:r>
              <a:rPr lang="en-US" altLang="zh-CN" dirty="0"/>
              <a:t>return</a:t>
            </a:r>
            <a:r>
              <a:rPr lang="zh-CN" altLang="en-US" dirty="0"/>
              <a:t>语句的影响，将不再讨论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014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900"/>
            <a:ext cx="5976664" cy="388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191132"/>
            <a:ext cx="25146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96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>
            <a:normAutofit/>
          </a:bodyPr>
          <a:lstStyle/>
          <a:p>
            <a:r>
              <a:rPr lang="zh-CN" altLang="en-US" dirty="0"/>
              <a:t>当</a:t>
            </a:r>
            <a:r>
              <a:rPr lang="en-US" altLang="zh-CN" dirty="0" err="1"/>
              <a:t>readString</a:t>
            </a:r>
            <a:r>
              <a:rPr lang="en-US" altLang="zh-CN" dirty="0"/>
              <a:t>()</a:t>
            </a:r>
            <a:r>
              <a:rPr lang="zh-CN" altLang="en-US" dirty="0"/>
              <a:t>方法抛出异常后，运行时系统立即停止执行</a:t>
            </a:r>
            <a:r>
              <a:rPr lang="en-US" altLang="zh-CN" dirty="0"/>
              <a:t>try</a:t>
            </a:r>
            <a:r>
              <a:rPr lang="zh-CN" altLang="en-US" dirty="0"/>
              <a:t>块，正在执行的方法调用未完成</a:t>
            </a:r>
          </a:p>
          <a:p>
            <a:r>
              <a:rPr lang="zh-CN" altLang="en-US" dirty="0"/>
              <a:t>系统开始在方法调用栈检索适当的异常处理程序</a:t>
            </a:r>
          </a:p>
          <a:p>
            <a:r>
              <a:rPr lang="en-US" altLang="zh-CN" dirty="0" err="1"/>
              <a:t>readString</a:t>
            </a:r>
            <a:r>
              <a:rPr lang="en-US" altLang="zh-CN" dirty="0"/>
              <a:t>()</a:t>
            </a:r>
            <a:r>
              <a:rPr lang="zh-CN" altLang="en-US" dirty="0"/>
              <a:t>方法位于栈顶，系统检查栈上的下一个方法</a:t>
            </a:r>
            <a:endParaRPr lang="en-US" altLang="zh-CN" dirty="0"/>
          </a:p>
          <a:p>
            <a:r>
              <a:rPr lang="zh-CN" altLang="en-US" dirty="0"/>
              <a:t>方法中包含有</a:t>
            </a:r>
            <a:r>
              <a:rPr lang="en-US" altLang="zh-CN" dirty="0"/>
              <a:t>2</a:t>
            </a:r>
            <a:r>
              <a:rPr lang="zh-CN" altLang="en-US" dirty="0"/>
              <a:t>个异常处理程序，系统按照</a:t>
            </a:r>
            <a:r>
              <a:rPr lang="en-US" altLang="zh-CN" dirty="0"/>
              <a:t>try</a:t>
            </a:r>
            <a:r>
              <a:rPr lang="zh-CN" altLang="en-US" dirty="0"/>
              <a:t>语句后出现的异常处理顺序检查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个处理异常类型与抛出的异常不符，顺次检查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个处理异常类型相符，系统停止检索并执行</a:t>
            </a:r>
            <a:r>
              <a:rPr lang="en-US" altLang="zh-CN" dirty="0"/>
              <a:t>catch</a:t>
            </a:r>
            <a:r>
              <a:rPr lang="zh-CN" altLang="en-US" dirty="0"/>
              <a:t>块代码</a:t>
            </a:r>
          </a:p>
          <a:p>
            <a:r>
              <a:rPr lang="zh-CN" altLang="en-US" dirty="0"/>
              <a:t>异常程序执行后，系统将控制权交给</a:t>
            </a:r>
            <a:r>
              <a:rPr lang="en-US" altLang="zh-CN" dirty="0"/>
              <a:t>finally</a:t>
            </a:r>
            <a:r>
              <a:rPr lang="zh-CN" altLang="en-US" dirty="0"/>
              <a:t>块，无论是否出现异常，以及捕获的异常被如何处理，</a:t>
            </a:r>
            <a:r>
              <a:rPr lang="en-US" altLang="zh-CN" dirty="0"/>
              <a:t>finally</a:t>
            </a:r>
            <a:r>
              <a:rPr lang="zh-CN" altLang="en-US" dirty="0"/>
              <a:t>块中的代码都会被执行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92137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zh-CN" altLang="en-US" dirty="0"/>
              <a:t>运行时系统在方法调用栈中检索包含异常处理程序的方法，检索到方法有</a:t>
            </a:r>
            <a:r>
              <a:rPr lang="en-US" altLang="zh-CN" dirty="0"/>
              <a:t>2</a:t>
            </a:r>
            <a:r>
              <a:rPr lang="zh-CN" altLang="en-US" dirty="0"/>
              <a:t>个异常处理程序</a:t>
            </a:r>
          </a:p>
          <a:p>
            <a:r>
              <a:rPr lang="zh-CN" altLang="en-US" dirty="0"/>
              <a:t>按</a:t>
            </a:r>
            <a:r>
              <a:rPr lang="en-US" altLang="zh-CN" dirty="0"/>
              <a:t>catch</a:t>
            </a:r>
            <a:r>
              <a:rPr lang="zh-CN" altLang="en-US" dirty="0"/>
              <a:t>的顺序检查异常处理类型是否匹配</a:t>
            </a:r>
          </a:p>
          <a:p>
            <a:r>
              <a:rPr lang="zh-CN" altLang="en-US" dirty="0"/>
              <a:t>在找到第</a:t>
            </a:r>
            <a:r>
              <a:rPr lang="en-US" altLang="zh-CN" dirty="0"/>
              <a:t>1</a:t>
            </a:r>
            <a:r>
              <a:rPr lang="zh-CN" altLang="en-US" dirty="0"/>
              <a:t>个能处理的异常处理程序，后将停止检查，而非，检查最合适的处理程序</a:t>
            </a:r>
          </a:p>
          <a:p>
            <a:r>
              <a:rPr lang="zh-CN" altLang="en-US" dirty="0"/>
              <a:t>由于</a:t>
            </a:r>
            <a:r>
              <a:rPr lang="en-US" altLang="zh-CN" dirty="0"/>
              <a:t>Exception</a:t>
            </a:r>
            <a:r>
              <a:rPr lang="zh-CN" altLang="en-US" dirty="0"/>
              <a:t>是所有异常类型的超类。因此，所有异常均可由此</a:t>
            </a:r>
            <a:r>
              <a:rPr lang="en-US" altLang="zh-CN" dirty="0"/>
              <a:t>catch</a:t>
            </a:r>
            <a:r>
              <a:rPr lang="zh-CN" altLang="en-US" dirty="0"/>
              <a:t>块处理</a:t>
            </a:r>
          </a:p>
          <a:p>
            <a:r>
              <a:rPr lang="zh-CN" altLang="en-US" dirty="0"/>
              <a:t>则之后的</a:t>
            </a:r>
            <a:r>
              <a:rPr lang="en-US" altLang="zh-CN" dirty="0"/>
              <a:t>catch</a:t>
            </a:r>
            <a:r>
              <a:rPr lang="zh-CN" altLang="en-US" dirty="0"/>
              <a:t>块将永远不会执行</a:t>
            </a:r>
            <a:r>
              <a:rPr lang="en-US" altLang="zh-CN" dirty="0"/>
              <a:t>(Unreachable)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89040"/>
            <a:ext cx="52673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1953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159" y="188640"/>
            <a:ext cx="3625646" cy="291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59832" y="3893150"/>
            <a:ext cx="2045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因此，应按级别顺序</a:t>
            </a:r>
            <a:br>
              <a:rPr lang="en-US" altLang="zh-CN" sz="1600" b="1" dirty="0">
                <a:solidFill>
                  <a:srgbClr val="FF0000"/>
                </a:solidFill>
              </a:rPr>
            </a:br>
            <a:r>
              <a:rPr lang="zh-CN" altLang="en-US" sz="1600" b="1" dirty="0">
                <a:solidFill>
                  <a:srgbClr val="FF0000"/>
                </a:solidFill>
              </a:rPr>
              <a:t>精确的捕获处理异常</a:t>
            </a:r>
          </a:p>
        </p:txBody>
      </p:sp>
    </p:spTree>
    <p:extLst>
      <p:ext uri="{BB962C8B-B14F-4D97-AF65-F5344CB8AC3E}">
        <p14:creationId xmlns:p14="http://schemas.microsoft.com/office/powerpoint/2010/main" val="26052162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5040560" cy="1937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40152" y="1194912"/>
            <a:ext cx="28747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在当前</a:t>
            </a:r>
            <a:r>
              <a:rPr lang="en-US" altLang="zh-CN" sz="1600" b="1" dirty="0">
                <a:solidFill>
                  <a:srgbClr val="FF0000"/>
                </a:solidFill>
              </a:rPr>
              <a:t>catch</a:t>
            </a:r>
            <a:r>
              <a:rPr lang="zh-CN" altLang="en-US" sz="1600" b="1" dirty="0">
                <a:solidFill>
                  <a:srgbClr val="FF0000"/>
                </a:solidFill>
              </a:rPr>
              <a:t>块后追加</a:t>
            </a:r>
            <a:r>
              <a:rPr lang="en-US" altLang="zh-CN" sz="1600" b="1" dirty="0">
                <a:solidFill>
                  <a:srgbClr val="FF0000"/>
                </a:solidFill>
              </a:rPr>
              <a:t>catch</a:t>
            </a:r>
            <a:r>
              <a:rPr lang="zh-CN" altLang="en-US" sz="1600" b="1" dirty="0">
                <a:solidFill>
                  <a:srgbClr val="FF0000"/>
                </a:solidFill>
              </a:rPr>
              <a:t>块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在当前</a:t>
            </a:r>
            <a:r>
              <a:rPr lang="en-US" altLang="zh-CN" sz="1600" b="1" dirty="0">
                <a:solidFill>
                  <a:srgbClr val="FF0000"/>
                </a:solidFill>
              </a:rPr>
              <a:t>catch</a:t>
            </a:r>
            <a:r>
              <a:rPr lang="zh-CN" altLang="en-US" sz="1600" b="1" dirty="0">
                <a:solidFill>
                  <a:srgbClr val="FF0000"/>
                </a:solidFill>
              </a:rPr>
              <a:t>块并列追加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在方法抛出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添加</a:t>
            </a:r>
            <a:r>
              <a:rPr lang="en-US" altLang="zh-CN" sz="1600" b="1" dirty="0">
                <a:solidFill>
                  <a:srgbClr val="FF0000"/>
                </a:solidFill>
              </a:rPr>
              <a:t>try/catch</a:t>
            </a:r>
            <a:r>
              <a:rPr lang="zh-CN" altLang="en-US" sz="1600" b="1" dirty="0">
                <a:solidFill>
                  <a:srgbClr val="FF0000"/>
                </a:solidFill>
              </a:rPr>
              <a:t>块</a:t>
            </a:r>
          </a:p>
        </p:txBody>
      </p:sp>
    </p:spTree>
    <p:extLst>
      <p:ext uri="{BB962C8B-B14F-4D97-AF65-F5344CB8AC3E}">
        <p14:creationId xmlns:p14="http://schemas.microsoft.com/office/powerpoint/2010/main" val="1584013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207968"/>
          </a:xfrm>
        </p:spPr>
        <p:txBody>
          <a:bodyPr/>
          <a:lstStyle/>
          <a:p>
            <a:r>
              <a:rPr lang="zh-CN" altLang="en-US" dirty="0"/>
              <a:t>运行时系统在调用栈中，检索一个包含可处理该异常的代码块的方法，这段代码，称为</a:t>
            </a:r>
            <a:r>
              <a:rPr lang="zh-CN" altLang="en-US" b="1" dirty="0">
                <a:solidFill>
                  <a:srgbClr val="FF0000"/>
                </a:solidFill>
              </a:rPr>
              <a:t>异常处理程序</a:t>
            </a:r>
            <a:r>
              <a:rPr lang="en-US" altLang="zh-CN" b="1" dirty="0">
                <a:solidFill>
                  <a:srgbClr val="FF0000"/>
                </a:solidFill>
              </a:rPr>
              <a:t>(exception handler)</a:t>
            </a:r>
          </a:p>
          <a:p>
            <a:r>
              <a:rPr lang="zh-CN" altLang="en-US" dirty="0"/>
              <a:t>检索开始于发生异常的方法，并以反序检索调用栈中的方法</a:t>
            </a:r>
            <a:endParaRPr lang="en-US" altLang="zh-CN" dirty="0"/>
          </a:p>
          <a:p>
            <a:r>
              <a:rPr lang="zh-CN" altLang="en-US" dirty="0"/>
              <a:t>如果抛出的异常对象的类型，与异常处理程序可以处理的异常类型相匹配，则认为此异常处理程序是合适的</a:t>
            </a:r>
            <a:endParaRPr lang="en-US" altLang="zh-CN" dirty="0"/>
          </a:p>
          <a:p>
            <a:r>
              <a:rPr lang="zh-CN" altLang="en-US" dirty="0"/>
              <a:t>当找到适当的异常处理程序时，系统将异常对象传递给处理程序，选择了合适的异常处理程序，也称为</a:t>
            </a:r>
            <a:r>
              <a:rPr lang="zh-CN" altLang="en-US" b="1" dirty="0">
                <a:solidFill>
                  <a:srgbClr val="FF0000"/>
                </a:solidFill>
              </a:rPr>
              <a:t>捕获异常</a:t>
            </a:r>
            <a:r>
              <a:rPr lang="en-US" altLang="zh-CN" b="1" dirty="0">
                <a:solidFill>
                  <a:srgbClr val="FF0000"/>
                </a:solidFill>
              </a:rPr>
              <a:t>(catch the exception)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如果系统在调用栈的所有方法中，没有找到适当的异常处理程序，程序将终止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5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2050" name="Picture 2" descr="The call stack showing three method calls, where the first method called has the exception handler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3843"/>
            <a:ext cx="8064896" cy="378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5652" y="555089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抛出异常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704090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无法处理异常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继续抛出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651" y="2752716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捕获异常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52320" y="139591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检索合适的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异常处理程序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14188" y="1528580"/>
            <a:ext cx="1632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继续检索合适的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异常处理程序</a:t>
            </a:r>
          </a:p>
        </p:txBody>
      </p:sp>
    </p:spTree>
    <p:extLst>
      <p:ext uri="{BB962C8B-B14F-4D97-AF65-F5344CB8AC3E}">
        <p14:creationId xmlns:p14="http://schemas.microsoft.com/office/powerpoint/2010/main" val="34977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Checked Exceptions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Checked Exceptions </a:t>
            </a:r>
            <a:r>
              <a:rPr lang="en-US" altLang="zh-CN" dirty="0"/>
              <a:t>(</a:t>
            </a:r>
            <a:r>
              <a:rPr lang="zh-CN" altLang="en-US" dirty="0"/>
              <a:t>受检异常</a:t>
            </a:r>
            <a:r>
              <a:rPr lang="en-US" altLang="zh-CN" dirty="0"/>
              <a:t>)</a:t>
            </a:r>
            <a:r>
              <a:rPr lang="zh-CN" altLang="en-US" dirty="0"/>
              <a:t>，一般为程序与程序控制之外的外部资源互交时，产生的错误</a:t>
            </a:r>
            <a:endParaRPr lang="en-US" altLang="zh-CN" dirty="0"/>
          </a:p>
          <a:p>
            <a:r>
              <a:rPr lang="zh-CN" altLang="en-US" dirty="0"/>
              <a:t>如文件无法读取，数据库无法访问，网络无法连接等</a:t>
            </a:r>
            <a:endParaRPr lang="en-US" altLang="zh-CN" dirty="0"/>
          </a:p>
          <a:p>
            <a:r>
              <a:rPr lang="zh-CN" altLang="en-US" dirty="0"/>
              <a:t>即，受检异常是，运行中完全可能出现，但出现后程序又无法解决的问题</a:t>
            </a:r>
            <a:endParaRPr lang="en-US" altLang="zh-CN" dirty="0"/>
          </a:p>
          <a:p>
            <a:r>
              <a:rPr lang="zh-CN" altLang="en-US" dirty="0"/>
              <a:t>程序因无法解决的问题，而无法继续执行</a:t>
            </a:r>
            <a:endParaRPr lang="en-US" altLang="zh-CN" dirty="0"/>
          </a:p>
          <a:p>
            <a:r>
              <a:rPr lang="zh-CN" altLang="en-US" dirty="0"/>
              <a:t>因此，</a:t>
            </a:r>
            <a:r>
              <a:rPr lang="zh-CN" altLang="en-US" dirty="0">
                <a:solidFill>
                  <a:srgbClr val="FF0000"/>
                </a:solidFill>
              </a:rPr>
              <a:t>程序必须为可能出现的受检异常，提供异常处理程序，从而使程序可以继续运行而非停止崩溃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因此，</a:t>
            </a:r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zh-CN" altLang="en-US" dirty="0">
                <a:solidFill>
                  <a:srgbClr val="FF0000"/>
                </a:solidFill>
              </a:rPr>
              <a:t>编译器要求受检异常必须在调用栈中，某一个合适级别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位置的方法，显式的捕获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处理受检异常，否则无法编译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83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Unchecked Exceptions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82952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Unchecked Exceptions </a:t>
            </a:r>
            <a:r>
              <a:rPr lang="en-US" altLang="zh-CN" dirty="0"/>
              <a:t>(</a:t>
            </a:r>
            <a:r>
              <a:rPr lang="zh-CN" altLang="en-US" dirty="0"/>
              <a:t>非受检异常</a:t>
            </a:r>
            <a:r>
              <a:rPr lang="en-US" altLang="zh-CN" dirty="0"/>
              <a:t>)</a:t>
            </a:r>
            <a:r>
              <a:rPr lang="zh-CN" altLang="en-US" dirty="0"/>
              <a:t>，产生的原因</a:t>
            </a:r>
            <a:endParaRPr lang="en-US" altLang="zh-CN" dirty="0"/>
          </a:p>
          <a:p>
            <a:pPr lvl="1"/>
            <a:r>
              <a:rPr lang="zh-CN" altLang="en-US" dirty="0"/>
              <a:t>由程序中的错误逻辑</a:t>
            </a:r>
            <a:r>
              <a:rPr lang="en-US" altLang="zh-CN" dirty="0"/>
              <a:t>/</a:t>
            </a:r>
            <a:r>
              <a:rPr lang="zh-CN" altLang="en-US" dirty="0"/>
              <a:t>代码产生</a:t>
            </a:r>
            <a:endParaRPr lang="en-US" altLang="zh-CN" dirty="0"/>
          </a:p>
          <a:p>
            <a:pPr lvl="1"/>
            <a:r>
              <a:rPr lang="zh-CN" altLang="en-US" dirty="0"/>
              <a:t>将受检异常转为非受检异常</a:t>
            </a:r>
            <a:r>
              <a:rPr lang="en-US" altLang="zh-CN" b="1" dirty="0">
                <a:solidFill>
                  <a:srgbClr val="FF0000"/>
                </a:solidFill>
              </a:rPr>
              <a:t>*</a:t>
            </a:r>
          </a:p>
          <a:p>
            <a:r>
              <a:rPr lang="zh-CN" altLang="en-US" dirty="0"/>
              <a:t>如空指针，数组集合索引越界，类型转换失败，零为被除数等</a:t>
            </a:r>
            <a:endParaRPr lang="en-US" altLang="zh-CN" dirty="0"/>
          </a:p>
          <a:p>
            <a:r>
              <a:rPr lang="zh-CN" altLang="en-US" dirty="0"/>
              <a:t>即，非受检异常是，运行中不应该出现而又出现的问题</a:t>
            </a:r>
            <a:endParaRPr lang="en-US" altLang="zh-CN" dirty="0"/>
          </a:p>
          <a:p>
            <a:r>
              <a:rPr lang="zh-CN" altLang="en-US" dirty="0"/>
              <a:t>程序因不应该出现的问题，而无法继续运行</a:t>
            </a:r>
            <a:endParaRPr lang="en-US" altLang="zh-CN" dirty="0"/>
          </a:p>
          <a:p>
            <a:r>
              <a:rPr lang="zh-CN" altLang="en-US" dirty="0"/>
              <a:t>但是，此类异常一般是由于代码</a:t>
            </a:r>
            <a:r>
              <a:rPr lang="en-US" altLang="zh-CN" dirty="0"/>
              <a:t>(</a:t>
            </a:r>
            <a:r>
              <a:rPr lang="zh-CN" altLang="en-US" dirty="0"/>
              <a:t>逻辑</a:t>
            </a:r>
            <a:r>
              <a:rPr lang="en-US" altLang="zh-CN" dirty="0"/>
              <a:t>)</a:t>
            </a:r>
            <a:r>
              <a:rPr lang="zh-CN" altLang="en-US" dirty="0"/>
              <a:t>错误</a:t>
            </a:r>
            <a:r>
              <a:rPr lang="en-US" altLang="zh-CN" dirty="0"/>
              <a:t>(</a:t>
            </a:r>
            <a:r>
              <a:rPr lang="zh-CN" altLang="en-US" dirty="0"/>
              <a:t>不严谨</a:t>
            </a:r>
            <a:r>
              <a:rPr lang="en-US" altLang="zh-CN" dirty="0"/>
              <a:t>)</a:t>
            </a:r>
            <a:r>
              <a:rPr lang="zh-CN" altLang="en-US" dirty="0"/>
              <a:t>产生的，</a:t>
            </a:r>
            <a:r>
              <a:rPr lang="zh-CN" altLang="en-US" dirty="0">
                <a:solidFill>
                  <a:srgbClr val="FF0000"/>
                </a:solidFill>
              </a:rPr>
              <a:t>不应通过捕获异常处理</a:t>
            </a:r>
            <a:r>
              <a:rPr lang="zh-CN" altLang="en-US" dirty="0"/>
              <a:t>，而应通过修正代码更正错误解决</a:t>
            </a:r>
            <a:endParaRPr lang="en-US" altLang="zh-CN" dirty="0"/>
          </a:p>
          <a:p>
            <a:r>
              <a:rPr lang="zh-CN" altLang="en-US" dirty="0"/>
              <a:t>因此，</a:t>
            </a:r>
            <a:r>
              <a:rPr lang="en-US" altLang="zh-CN" dirty="0"/>
              <a:t>Java</a:t>
            </a:r>
            <a:r>
              <a:rPr lang="zh-CN" altLang="en-US" dirty="0"/>
              <a:t>编译器不要求必须显式捕获处理非受检异常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634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2"/>
          </a:xfrm>
        </p:spPr>
        <p:txBody>
          <a:bodyPr/>
          <a:lstStyle/>
          <a:p>
            <a:r>
              <a:rPr lang="en-US" altLang="zh-CN" dirty="0"/>
              <a:t>Checked Exception</a:t>
            </a:r>
            <a:r>
              <a:rPr lang="zh-CN" altLang="en-US" dirty="0"/>
              <a:t>受检异常是，可能出现，出现又无法解决，而程序又需要继续执行，因而</a:t>
            </a:r>
            <a:r>
              <a:rPr lang="zh-CN" altLang="en-US" dirty="0">
                <a:solidFill>
                  <a:srgbClr val="FF0000"/>
                </a:solidFill>
              </a:rPr>
              <a:t>必须显式捕获处理的异常</a:t>
            </a:r>
            <a:r>
              <a:rPr lang="zh-CN" altLang="en-US" dirty="0"/>
              <a:t>。“处理”受检异常，一般指记录或产生通知，而非修复错误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Unchecked Exception</a:t>
            </a:r>
            <a:r>
              <a:rPr lang="zh-CN" altLang="en-US" dirty="0"/>
              <a:t>非受检异常是，不应该出现却出现，出现也无法解决，也不应该解决，程序也无需再继续执行，必须修改源码产生的错误</a:t>
            </a:r>
            <a:r>
              <a:rPr lang="en-US" altLang="zh-CN" dirty="0"/>
              <a:t>(bug)</a:t>
            </a:r>
          </a:p>
          <a:p>
            <a:r>
              <a:rPr lang="zh-CN" altLang="en-US" dirty="0"/>
              <a:t>非受检异常，可通过严格的测试避免</a:t>
            </a:r>
            <a:r>
              <a:rPr lang="en-US" altLang="zh-CN" dirty="0"/>
              <a:t>(</a:t>
            </a:r>
            <a:r>
              <a:rPr lang="zh-CN" altLang="en-US" dirty="0"/>
              <a:t>减少</a:t>
            </a:r>
            <a:r>
              <a:rPr lang="en-US" altLang="zh-CN" dirty="0"/>
              <a:t>)</a:t>
            </a:r>
            <a:r>
              <a:rPr lang="zh-CN" altLang="en-US" dirty="0"/>
              <a:t>错误的发生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40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1871"/>
            <a:ext cx="5184576" cy="177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95936" y="784472"/>
            <a:ext cx="46362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如果返回</a:t>
            </a:r>
            <a:r>
              <a:rPr lang="en-US" altLang="zh-CN" sz="1600" b="1" dirty="0">
                <a:solidFill>
                  <a:srgbClr val="FF0000"/>
                </a:solidFill>
              </a:rPr>
              <a:t>null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如何在逻辑上区分结果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是</a:t>
            </a:r>
            <a:r>
              <a:rPr lang="en-US" altLang="zh-CN" sz="1600" b="1" dirty="0">
                <a:solidFill>
                  <a:srgbClr val="FF0000"/>
                </a:solidFill>
              </a:rPr>
              <a:t>user</a:t>
            </a:r>
            <a:r>
              <a:rPr lang="zh-CN" altLang="en-US" sz="1600" b="1" dirty="0">
                <a:solidFill>
                  <a:srgbClr val="FF0000"/>
                </a:solidFill>
              </a:rPr>
              <a:t>中的</a:t>
            </a:r>
            <a:r>
              <a:rPr lang="en-US" altLang="zh-CN" sz="1600" b="1" dirty="0">
                <a:solidFill>
                  <a:srgbClr val="FF0000"/>
                </a:solidFill>
              </a:rPr>
              <a:t>name</a:t>
            </a:r>
            <a:r>
              <a:rPr lang="zh-CN" altLang="en-US" sz="1600" b="1" dirty="0">
                <a:solidFill>
                  <a:srgbClr val="FF0000"/>
                </a:solidFill>
              </a:rPr>
              <a:t>为</a:t>
            </a:r>
            <a:r>
              <a:rPr lang="en-US" altLang="zh-CN" sz="1600" b="1" dirty="0">
                <a:solidFill>
                  <a:srgbClr val="FF0000"/>
                </a:solidFill>
              </a:rPr>
              <a:t>null</a:t>
            </a:r>
            <a:r>
              <a:rPr lang="zh-CN" altLang="en-US" sz="1600" b="1" dirty="0">
                <a:solidFill>
                  <a:srgbClr val="FF0000"/>
                </a:solidFill>
              </a:rPr>
              <a:t>，还是</a:t>
            </a:r>
            <a:r>
              <a:rPr lang="en-US" altLang="zh-CN" sz="1600" b="1" dirty="0">
                <a:solidFill>
                  <a:srgbClr val="FF0000"/>
                </a:solidFill>
              </a:rPr>
              <a:t>user</a:t>
            </a:r>
            <a:r>
              <a:rPr lang="zh-CN" altLang="en-US" sz="1600" b="1" dirty="0">
                <a:solidFill>
                  <a:srgbClr val="FF0000"/>
                </a:solidFill>
              </a:rPr>
              <a:t>本身为</a:t>
            </a:r>
            <a:r>
              <a:rPr lang="en-US" altLang="zh-CN" sz="1600" b="1" dirty="0">
                <a:solidFill>
                  <a:srgbClr val="FF0000"/>
                </a:solidFill>
              </a:rPr>
              <a:t>null</a:t>
            </a:r>
            <a:r>
              <a:rPr lang="zh-CN" altLang="en-US" sz="1600" b="1" dirty="0">
                <a:solidFill>
                  <a:srgbClr val="FF0000"/>
                </a:solidFill>
              </a:rPr>
              <a:t>？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如果</a:t>
            </a:r>
            <a:r>
              <a:rPr lang="en-US" altLang="zh-CN" sz="1600" b="1" dirty="0">
                <a:solidFill>
                  <a:srgbClr val="FF0000"/>
                </a:solidFill>
              </a:rPr>
              <a:t>user</a:t>
            </a:r>
            <a:r>
              <a:rPr lang="zh-CN" altLang="en-US" sz="1600" b="1" dirty="0">
                <a:solidFill>
                  <a:srgbClr val="FF0000"/>
                </a:solidFill>
              </a:rPr>
              <a:t>为</a:t>
            </a:r>
            <a:r>
              <a:rPr lang="en-US" altLang="zh-CN" sz="1600" b="1" dirty="0">
                <a:solidFill>
                  <a:srgbClr val="FF0000"/>
                </a:solidFill>
              </a:rPr>
              <a:t>null</a:t>
            </a:r>
            <a:r>
              <a:rPr lang="zh-CN" altLang="en-US" sz="1600" b="1" dirty="0">
                <a:solidFill>
                  <a:srgbClr val="FF0000"/>
                </a:solidFill>
              </a:rPr>
              <a:t>，如何告知调用者？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4904"/>
            <a:ext cx="621030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48866" y="2060207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5976" y="3068960"/>
            <a:ext cx="36118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如果返回</a:t>
            </a:r>
            <a:r>
              <a:rPr lang="en-US" altLang="zh-CN" sz="1600" b="1" dirty="0">
                <a:solidFill>
                  <a:srgbClr val="FF0000"/>
                </a:solidFill>
              </a:rPr>
              <a:t>0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如何在逻辑上区分结果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是除的结果为</a:t>
            </a:r>
            <a:r>
              <a:rPr lang="en-US" altLang="zh-CN" sz="1600" b="1" dirty="0">
                <a:solidFill>
                  <a:srgbClr val="FF0000"/>
                </a:solidFill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</a:rPr>
              <a:t>，还是</a:t>
            </a:r>
            <a:r>
              <a:rPr lang="en-US" altLang="zh-CN" sz="1600" b="1" dirty="0">
                <a:solidFill>
                  <a:srgbClr val="FF0000"/>
                </a:solidFill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</a:rPr>
              <a:t>作为了除数？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如果被除数为</a:t>
            </a:r>
            <a:r>
              <a:rPr lang="en-US" altLang="zh-CN" sz="1600" b="1" dirty="0">
                <a:solidFill>
                  <a:srgbClr val="FF0000"/>
                </a:solidFill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</a:rPr>
              <a:t>，如何告知调用者？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35671" y="4390146"/>
            <a:ext cx="4320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由于</a:t>
            </a:r>
            <a:r>
              <a:rPr lang="en-US" altLang="zh-CN" sz="1600" b="1" dirty="0">
                <a:solidFill>
                  <a:srgbClr val="FF0000"/>
                </a:solidFill>
              </a:rPr>
              <a:t>Java</a:t>
            </a:r>
            <a:r>
              <a:rPr lang="zh-CN" altLang="en-US" sz="1600" b="1" dirty="0">
                <a:solidFill>
                  <a:srgbClr val="FF0000"/>
                </a:solidFill>
              </a:rPr>
              <a:t>仅支持单返回类型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在程序主逻辑之外的非预期结果，如何处理？</a:t>
            </a:r>
          </a:p>
        </p:txBody>
      </p:sp>
    </p:spTree>
    <p:extLst>
      <p:ext uri="{BB962C8B-B14F-4D97-AF65-F5344CB8AC3E}">
        <p14:creationId xmlns:p14="http://schemas.microsoft.com/office/powerpoint/2010/main" val="216767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ln w="25400">
          <a:solidFill>
            <a:srgbClr val="FF0000"/>
          </a:solidFill>
          <a:headEnd type="arrow"/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smtClean="0">
            <a:solidFill>
              <a:srgbClr val="FF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5746</TotalTime>
  <Words>2277</Words>
  <Application>Microsoft Office PowerPoint</Application>
  <PresentationFormat>全屏显示(4:3)</PresentationFormat>
  <Paragraphs>310</Paragraphs>
  <Slides>38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2" baseType="lpstr">
      <vt:lpstr>Calibri</vt:lpstr>
      <vt:lpstr>Constantia</vt:lpstr>
      <vt:lpstr>Wingdings 2</vt:lpstr>
      <vt:lpstr>Lecture</vt:lpstr>
      <vt:lpstr>Java Programming</vt:lpstr>
      <vt:lpstr>Part8 - Exception</vt:lpstr>
      <vt:lpstr>PowerPoint 演示文稿</vt:lpstr>
      <vt:lpstr>PowerPoint 演示文稿</vt:lpstr>
      <vt:lpstr>PowerPoint 演示文稿</vt:lpstr>
      <vt:lpstr>Checked Exceptions</vt:lpstr>
      <vt:lpstr>Unchecked Exceptions</vt:lpstr>
      <vt:lpstr>PowerPoint 演示文稿</vt:lpstr>
      <vt:lpstr>PowerPoint 演示文稿</vt:lpstr>
      <vt:lpstr>Error</vt:lpstr>
      <vt:lpstr>The Three Kinds of Exceptions</vt:lpstr>
      <vt:lpstr>PowerPoint 演示文稿</vt:lpstr>
      <vt:lpstr>PowerPoint 演示文稿</vt:lpstr>
      <vt:lpstr>The Catch or Specify Requirement</vt:lpstr>
      <vt:lpstr>PowerPoint 演示文稿</vt:lpstr>
      <vt:lpstr>The try-catch Block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Finally Block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Web开发技术</dc:title>
  <dc:creator>BO</dc:creator>
  <cp:lastModifiedBy>刘 思远</cp:lastModifiedBy>
  <cp:revision>1015</cp:revision>
  <dcterms:created xsi:type="dcterms:W3CDTF">2014-08-14T05:26:17Z</dcterms:created>
  <dcterms:modified xsi:type="dcterms:W3CDTF">2021-04-30T11:01:45Z</dcterms:modified>
</cp:coreProperties>
</file>