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8"/>
  </p:notesMasterIdLst>
  <p:sldIdLst>
    <p:sldId id="256" r:id="rId2"/>
    <p:sldId id="312" r:id="rId3"/>
    <p:sldId id="313" r:id="rId4"/>
    <p:sldId id="334" r:id="rId5"/>
    <p:sldId id="325" r:id="rId6"/>
    <p:sldId id="332" r:id="rId7"/>
    <p:sldId id="318" r:id="rId8"/>
    <p:sldId id="326" r:id="rId9"/>
    <p:sldId id="327" r:id="rId10"/>
    <p:sldId id="321" r:id="rId11"/>
    <p:sldId id="322" r:id="rId12"/>
    <p:sldId id="323" r:id="rId13"/>
    <p:sldId id="324" r:id="rId14"/>
    <p:sldId id="328" r:id="rId15"/>
    <p:sldId id="333" r:id="rId16"/>
    <p:sldId id="329"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1646200-D802-4063-887C-70599B762ED5}">
          <p14:sldIdLst>
            <p14:sldId id="256"/>
            <p14:sldId id="312"/>
            <p14:sldId id="313"/>
            <p14:sldId id="334"/>
            <p14:sldId id="325"/>
            <p14:sldId id="332"/>
            <p14:sldId id="318"/>
            <p14:sldId id="326"/>
            <p14:sldId id="327"/>
            <p14:sldId id="321"/>
            <p14:sldId id="322"/>
            <p14:sldId id="323"/>
            <p14:sldId id="324"/>
            <p14:sldId id="328"/>
            <p14:sldId id="333"/>
            <p14:sldId id="32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3" autoAdjust="0"/>
    <p:restoredTop sz="81520" autoAdjust="0"/>
  </p:normalViewPr>
  <p:slideViewPr>
    <p:cSldViewPr>
      <p:cViewPr varScale="1">
        <p:scale>
          <a:sx n="95" d="100"/>
          <a:sy n="95" d="100"/>
        </p:scale>
        <p:origin x="1104" y="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B665E9-F2AE-4D18-9C6F-3C50487B17B6}" type="datetimeFigureOut">
              <a:rPr lang="zh-CN" altLang="en-US" smtClean="0"/>
              <a:t>2021/4/30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4EA338-E04F-4CB7-8733-A1E92CBF4988}" type="slidenum">
              <a:rPr lang="zh-CN" altLang="en-US" smtClean="0"/>
              <a:t>‹#›</a:t>
            </a:fld>
            <a:endParaRPr lang="zh-CN" altLang="en-US"/>
          </a:p>
        </p:txBody>
      </p:sp>
    </p:spTree>
    <p:extLst>
      <p:ext uri="{BB962C8B-B14F-4D97-AF65-F5344CB8AC3E}">
        <p14:creationId xmlns:p14="http://schemas.microsoft.com/office/powerpoint/2010/main" val="345574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4EA338-E04F-4CB7-8733-A1E92CBF4988}" type="slidenum">
              <a:rPr lang="zh-CN" altLang="en-US" smtClean="0"/>
              <a:t>0</a:t>
            </a:fld>
            <a:endParaRPr lang="zh-CN" altLang="en-US"/>
          </a:p>
        </p:txBody>
      </p:sp>
    </p:spTree>
    <p:extLst>
      <p:ext uri="{BB962C8B-B14F-4D97-AF65-F5344CB8AC3E}">
        <p14:creationId xmlns:p14="http://schemas.microsoft.com/office/powerpoint/2010/main" val="340615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ltLang="zh-CN" dirty="0"/>
              <a:t>Java EE</a:t>
            </a:r>
            <a:r>
              <a:rPr kumimoji="0" lang="zh-CN" altLang="en-US" dirty="0"/>
              <a:t>架构技术</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Date Placeholder 29"/>
          <p:cNvSpPr>
            <a:spLocks noGrp="1"/>
          </p:cNvSpPr>
          <p:nvPr>
            <p:ph type="dt" sz="half" idx="10"/>
          </p:nvPr>
        </p:nvSpPr>
        <p:spPr/>
        <p:txBody>
          <a:bodyPr/>
          <a:lstStyle/>
          <a:p>
            <a:fld id="{5AA2A74D-1CE1-4B9B-BD1B-7B4E64946170}" type="datetime1">
              <a:rPr lang="zh-CN" altLang="en-US" smtClean="0"/>
              <a:t>2021/4/30</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A7B0034A-9ED6-436B-A844-CF55608510AA}" type="datetime1">
              <a:rPr lang="zh-CN" altLang="en-US" smtClean="0"/>
              <a:t>2021/4/30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77DF2CA5-881F-48A3-9C4B-D3B7288C0E51}" type="datetime1">
              <a:rPr lang="zh-CN" altLang="en-US" smtClean="0"/>
              <a:t>2021/4/30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Date Placeholder 3"/>
          <p:cNvSpPr>
            <a:spLocks noGrp="1"/>
          </p:cNvSpPr>
          <p:nvPr>
            <p:ph type="dt" sz="half" idx="10"/>
          </p:nvPr>
        </p:nvSpPr>
        <p:spPr/>
        <p:txBody>
          <a:bodyPr/>
          <a:lstStyle/>
          <a:p>
            <a:fld id="{95736E00-DF08-4EA8-BA4E-A834B8FFB5BF}" type="datetime1">
              <a:rPr lang="zh-CN" altLang="en-US" smtClean="0"/>
              <a:t>2021/4/30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sz="3600"/>
            </a:lvl1pPr>
          </a:lstStyle>
          <a:p>
            <a:fld id="{0C913308-F349-4B6D-A68A-DD1791B4A57B}" type="slidenum">
              <a:rPr lang="zh-CN" altLang="en-US" smtClean="0"/>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Date Placeholder 3"/>
          <p:cNvSpPr>
            <a:spLocks noGrp="1"/>
          </p:cNvSpPr>
          <p:nvPr>
            <p:ph type="dt" sz="half" idx="10"/>
          </p:nvPr>
        </p:nvSpPr>
        <p:spPr/>
        <p:txBody>
          <a:bodyPr/>
          <a:lstStyle/>
          <a:p>
            <a:fld id="{0C0DB218-6411-4DD1-B7AE-318AD44DC881}" type="datetime1">
              <a:rPr lang="zh-CN" altLang="en-US" smtClean="0"/>
              <a:t>2021/4/30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FC540928-C6FC-4E8C-950F-B3D211B00150}" type="datetime1">
              <a:rPr lang="zh-CN" altLang="en-US" smtClean="0"/>
              <a:t>2021/4/30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Date Placeholder 6"/>
          <p:cNvSpPr>
            <a:spLocks noGrp="1"/>
          </p:cNvSpPr>
          <p:nvPr>
            <p:ph type="dt" sz="half" idx="10"/>
          </p:nvPr>
        </p:nvSpPr>
        <p:spPr/>
        <p:txBody>
          <a:bodyPr/>
          <a:lstStyle/>
          <a:p>
            <a:fld id="{74D39C8C-96D9-4394-868C-B1E39B85B4B1}" type="datetime1">
              <a:rPr lang="zh-CN" altLang="en-US" smtClean="0"/>
              <a:t>2021/4/30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Date Placeholder 2"/>
          <p:cNvSpPr>
            <a:spLocks noGrp="1"/>
          </p:cNvSpPr>
          <p:nvPr>
            <p:ph type="dt" sz="half" idx="10"/>
          </p:nvPr>
        </p:nvSpPr>
        <p:spPr/>
        <p:txBody>
          <a:bodyPr/>
          <a:lstStyle/>
          <a:p>
            <a:fld id="{035E8154-2480-4261-945F-FAEE5534B257}" type="datetime1">
              <a:rPr lang="zh-CN" altLang="en-US" smtClean="0"/>
              <a:t>2021/4/30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E2BDE-545B-4B41-B087-79F4837C2AA0}" type="datetime1">
              <a:rPr lang="zh-CN" altLang="en-US" smtClean="0"/>
              <a:t>2021/4/30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Date Placeholder 4"/>
          <p:cNvSpPr>
            <a:spLocks noGrp="1"/>
          </p:cNvSpPr>
          <p:nvPr>
            <p:ph type="dt" sz="half" idx="10"/>
          </p:nvPr>
        </p:nvSpPr>
        <p:spPr/>
        <p:txBody>
          <a:bodyPr/>
          <a:lstStyle/>
          <a:p>
            <a:fld id="{DCDA131E-7834-4060-80D4-7D402E1012F7}" type="datetime1">
              <a:rPr lang="zh-CN" altLang="en-US" smtClean="0"/>
              <a:t>2021/4/30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Date Placeholder 4"/>
          <p:cNvSpPr>
            <a:spLocks noGrp="1"/>
          </p:cNvSpPr>
          <p:nvPr>
            <p:ph type="dt" sz="half" idx="10"/>
          </p:nvPr>
        </p:nvSpPr>
        <p:spPr/>
        <p:txBody>
          <a:bodyPr/>
          <a:lstStyle/>
          <a:p>
            <a:fld id="{5CCC9729-56FD-4A92-9A9B-8F9B114A0830}" type="datetime1">
              <a:rPr lang="zh-CN" altLang="en-US" smtClean="0"/>
              <a:t>2021/4/30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8825" y="139545"/>
            <a:ext cx="8229600" cy="748022"/>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Text Placeholder 29"/>
          <p:cNvSpPr>
            <a:spLocks noGrp="1"/>
          </p:cNvSpPr>
          <p:nvPr>
            <p:ph type="body" idx="1"/>
          </p:nvPr>
        </p:nvSpPr>
        <p:spPr>
          <a:xfrm>
            <a:off x="457200" y="914400"/>
            <a:ext cx="8229600" cy="54102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E2032B8-BD5C-48B0-AE7B-74B3D4C0660F}" type="datetime1">
              <a:rPr lang="zh-CN" altLang="en-US" smtClean="0"/>
              <a:t>2021/4/30</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80000"/>
                <a:satMod val="400000"/>
              </a:schemeClr>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a:t>
            </a:r>
            <a:r>
              <a:rPr lang="zh-CN" altLang="en-US" dirty="0"/>
              <a:t> </a:t>
            </a:r>
            <a:r>
              <a:rPr lang="en-US" altLang="zh-CN"/>
              <a:t>Programming</a:t>
            </a:r>
            <a:endParaRPr lang="zh-CN" altLang="en-US" dirty="0"/>
          </a:p>
        </p:txBody>
      </p:sp>
      <p:sp>
        <p:nvSpPr>
          <p:cNvPr id="3" name="副标题 2"/>
          <p:cNvSpPr>
            <a:spLocks noGrp="1"/>
          </p:cNvSpPr>
          <p:nvPr>
            <p:ph type="subTitle" idx="1"/>
          </p:nvPr>
        </p:nvSpPr>
        <p:spPr/>
        <p:txBody>
          <a:bodyPr/>
          <a:lstStyle/>
          <a:p>
            <a:endParaRPr lang="en-US" altLang="zh-CN" dirty="0"/>
          </a:p>
          <a:p>
            <a:endParaRPr lang="en-US" altLang="zh-CN" dirty="0"/>
          </a:p>
          <a:p>
            <a:r>
              <a:rPr lang="en-US" altLang="zh-CN" dirty="0"/>
              <a:t>P8 - Exception</a:t>
            </a:r>
            <a:endParaRPr lang="zh-CN" altLang="en-US" dirty="0"/>
          </a:p>
        </p:txBody>
      </p:sp>
    </p:spTree>
    <p:extLst>
      <p:ext uri="{BB962C8B-B14F-4D97-AF65-F5344CB8AC3E}">
        <p14:creationId xmlns:p14="http://schemas.microsoft.com/office/powerpoint/2010/main" val="9689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9</a:t>
            </a:fld>
            <a:endParaRPr lang="zh-CN" alt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1" y="3629254"/>
            <a:ext cx="6029325"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9" y="0"/>
            <a:ext cx="4196891" cy="1436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6" y="1700807"/>
            <a:ext cx="5602818" cy="1486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923928" y="332656"/>
            <a:ext cx="4636206" cy="1077218"/>
          </a:xfrm>
          <a:prstGeom prst="rect">
            <a:avLst/>
          </a:prstGeom>
          <a:noFill/>
        </p:spPr>
        <p:txBody>
          <a:bodyPr wrap="none" rtlCol="0">
            <a:spAutoFit/>
          </a:bodyPr>
          <a:lstStyle/>
          <a:p>
            <a:r>
              <a:rPr lang="zh-CN" altLang="en-US" sz="1600" b="1" dirty="0">
                <a:solidFill>
                  <a:srgbClr val="FF0000"/>
                </a:solidFill>
              </a:rPr>
              <a:t>如果返回值为</a:t>
            </a:r>
            <a:r>
              <a:rPr lang="en-US" altLang="zh-CN" sz="1600" b="1" dirty="0">
                <a:solidFill>
                  <a:srgbClr val="FF0000"/>
                </a:solidFill>
              </a:rPr>
              <a:t>null</a:t>
            </a:r>
          </a:p>
          <a:p>
            <a:r>
              <a:rPr lang="zh-CN" altLang="en-US" sz="1600" b="1" dirty="0">
                <a:solidFill>
                  <a:srgbClr val="FF0000"/>
                </a:solidFill>
              </a:rPr>
              <a:t>如何在逻辑上区分结果</a:t>
            </a:r>
            <a:endParaRPr lang="en-US" altLang="zh-CN" sz="1600" b="1" dirty="0">
              <a:solidFill>
                <a:srgbClr val="FF0000"/>
              </a:solidFill>
            </a:endParaRPr>
          </a:p>
          <a:p>
            <a:r>
              <a:rPr lang="zh-CN" altLang="en-US" sz="1600" b="1" dirty="0">
                <a:solidFill>
                  <a:srgbClr val="FF0000"/>
                </a:solidFill>
              </a:rPr>
              <a:t>是</a:t>
            </a:r>
            <a:r>
              <a:rPr lang="en-US" altLang="zh-CN" sz="1600" b="1" dirty="0">
                <a:solidFill>
                  <a:srgbClr val="FF0000"/>
                </a:solidFill>
              </a:rPr>
              <a:t>user</a:t>
            </a:r>
            <a:r>
              <a:rPr lang="zh-CN" altLang="en-US" sz="1600" b="1" dirty="0">
                <a:solidFill>
                  <a:srgbClr val="FF0000"/>
                </a:solidFill>
              </a:rPr>
              <a:t>中的</a:t>
            </a:r>
            <a:r>
              <a:rPr lang="en-US" altLang="zh-CN" sz="1600" b="1" dirty="0">
                <a:solidFill>
                  <a:srgbClr val="FF0000"/>
                </a:solidFill>
              </a:rPr>
              <a:t>name</a:t>
            </a:r>
            <a:r>
              <a:rPr lang="zh-CN" altLang="en-US" sz="1600" b="1" dirty="0">
                <a:solidFill>
                  <a:srgbClr val="FF0000"/>
                </a:solidFill>
              </a:rPr>
              <a:t>为</a:t>
            </a:r>
            <a:r>
              <a:rPr lang="en-US" altLang="zh-CN" sz="1600" b="1" dirty="0">
                <a:solidFill>
                  <a:srgbClr val="FF0000"/>
                </a:solidFill>
              </a:rPr>
              <a:t>null</a:t>
            </a:r>
            <a:r>
              <a:rPr lang="zh-CN" altLang="en-US" sz="1600" b="1" dirty="0">
                <a:solidFill>
                  <a:srgbClr val="FF0000"/>
                </a:solidFill>
              </a:rPr>
              <a:t>，还是</a:t>
            </a:r>
            <a:r>
              <a:rPr lang="en-US" altLang="zh-CN" sz="1600" b="1" dirty="0">
                <a:solidFill>
                  <a:srgbClr val="FF0000"/>
                </a:solidFill>
              </a:rPr>
              <a:t>user</a:t>
            </a:r>
            <a:r>
              <a:rPr lang="zh-CN" altLang="en-US" sz="1600" b="1" dirty="0">
                <a:solidFill>
                  <a:srgbClr val="FF0000"/>
                </a:solidFill>
              </a:rPr>
              <a:t>本身为</a:t>
            </a:r>
            <a:r>
              <a:rPr lang="en-US" altLang="zh-CN" sz="1600" b="1" dirty="0">
                <a:solidFill>
                  <a:srgbClr val="FF0000"/>
                </a:solidFill>
              </a:rPr>
              <a:t>null</a:t>
            </a:r>
            <a:r>
              <a:rPr lang="zh-CN" altLang="en-US" sz="1600" b="1" dirty="0">
                <a:solidFill>
                  <a:srgbClr val="FF0000"/>
                </a:solidFill>
              </a:rPr>
              <a:t>？</a:t>
            </a:r>
            <a:endParaRPr lang="en-US" altLang="zh-CN" sz="1600" b="1" dirty="0">
              <a:solidFill>
                <a:srgbClr val="FF0000"/>
              </a:solidFill>
            </a:endParaRPr>
          </a:p>
          <a:p>
            <a:r>
              <a:rPr lang="zh-CN" altLang="en-US" sz="1600" b="1" dirty="0">
                <a:solidFill>
                  <a:srgbClr val="FF0000"/>
                </a:solidFill>
              </a:rPr>
              <a:t>如果</a:t>
            </a:r>
            <a:r>
              <a:rPr lang="en-US" altLang="zh-CN" sz="1600" b="1" dirty="0">
                <a:solidFill>
                  <a:srgbClr val="FF0000"/>
                </a:solidFill>
              </a:rPr>
              <a:t>user</a:t>
            </a:r>
            <a:r>
              <a:rPr lang="zh-CN" altLang="en-US" sz="1600" b="1" dirty="0">
                <a:solidFill>
                  <a:srgbClr val="FF0000"/>
                </a:solidFill>
              </a:rPr>
              <a:t>为</a:t>
            </a:r>
            <a:r>
              <a:rPr lang="en-US" altLang="zh-CN" sz="1600" b="1" dirty="0">
                <a:solidFill>
                  <a:srgbClr val="FF0000"/>
                </a:solidFill>
              </a:rPr>
              <a:t>null</a:t>
            </a:r>
            <a:r>
              <a:rPr lang="zh-CN" altLang="en-US" sz="1600" b="1" dirty="0">
                <a:solidFill>
                  <a:srgbClr val="FF0000"/>
                </a:solidFill>
              </a:rPr>
              <a:t>，如何告知调用者？</a:t>
            </a:r>
          </a:p>
        </p:txBody>
      </p:sp>
      <p:sp>
        <p:nvSpPr>
          <p:cNvPr id="10" name="TextBox 9"/>
          <p:cNvSpPr txBox="1"/>
          <p:nvPr/>
        </p:nvSpPr>
        <p:spPr>
          <a:xfrm>
            <a:off x="3923928" y="2204864"/>
            <a:ext cx="3611886" cy="1077218"/>
          </a:xfrm>
          <a:prstGeom prst="rect">
            <a:avLst/>
          </a:prstGeom>
          <a:noFill/>
        </p:spPr>
        <p:txBody>
          <a:bodyPr wrap="none" rtlCol="0">
            <a:spAutoFit/>
          </a:bodyPr>
          <a:lstStyle/>
          <a:p>
            <a:r>
              <a:rPr lang="zh-CN" altLang="en-US" sz="1600" b="1" dirty="0">
                <a:solidFill>
                  <a:srgbClr val="FF0000"/>
                </a:solidFill>
              </a:rPr>
              <a:t>如果返回值为</a:t>
            </a:r>
            <a:r>
              <a:rPr lang="en-US" altLang="zh-CN" sz="1600" b="1" dirty="0">
                <a:solidFill>
                  <a:srgbClr val="FF0000"/>
                </a:solidFill>
              </a:rPr>
              <a:t>0</a:t>
            </a:r>
          </a:p>
          <a:p>
            <a:r>
              <a:rPr lang="zh-CN" altLang="en-US" sz="1600" b="1" dirty="0">
                <a:solidFill>
                  <a:srgbClr val="FF0000"/>
                </a:solidFill>
              </a:rPr>
              <a:t>如何在逻辑上区分结果</a:t>
            </a:r>
            <a:endParaRPr lang="en-US" altLang="zh-CN" sz="1600" b="1" dirty="0">
              <a:solidFill>
                <a:srgbClr val="FF0000"/>
              </a:solidFill>
            </a:endParaRPr>
          </a:p>
          <a:p>
            <a:r>
              <a:rPr lang="zh-CN" altLang="en-US" sz="1600" b="1" dirty="0">
                <a:solidFill>
                  <a:srgbClr val="FF0000"/>
                </a:solidFill>
              </a:rPr>
              <a:t>是除的结果为</a:t>
            </a:r>
            <a:r>
              <a:rPr lang="en-US" altLang="zh-CN" sz="1600" b="1" dirty="0">
                <a:solidFill>
                  <a:srgbClr val="FF0000"/>
                </a:solidFill>
              </a:rPr>
              <a:t>0</a:t>
            </a:r>
            <a:r>
              <a:rPr lang="zh-CN" altLang="en-US" sz="1600" b="1" dirty="0">
                <a:solidFill>
                  <a:srgbClr val="FF0000"/>
                </a:solidFill>
              </a:rPr>
              <a:t>，还是</a:t>
            </a:r>
            <a:r>
              <a:rPr lang="en-US" altLang="zh-CN" sz="1600" b="1" dirty="0">
                <a:solidFill>
                  <a:srgbClr val="FF0000"/>
                </a:solidFill>
              </a:rPr>
              <a:t>0</a:t>
            </a:r>
            <a:r>
              <a:rPr lang="zh-CN" altLang="en-US" sz="1600" b="1" dirty="0">
                <a:solidFill>
                  <a:srgbClr val="FF0000"/>
                </a:solidFill>
              </a:rPr>
              <a:t>作为了除数？</a:t>
            </a:r>
            <a:endParaRPr lang="en-US" altLang="zh-CN" sz="1600" b="1" dirty="0">
              <a:solidFill>
                <a:srgbClr val="FF0000"/>
              </a:solidFill>
            </a:endParaRPr>
          </a:p>
          <a:p>
            <a:r>
              <a:rPr lang="zh-CN" altLang="en-US" sz="1600" b="1" dirty="0">
                <a:solidFill>
                  <a:srgbClr val="FF0000"/>
                </a:solidFill>
              </a:rPr>
              <a:t>如果被除数为</a:t>
            </a:r>
            <a:r>
              <a:rPr lang="en-US" altLang="zh-CN" sz="1600" b="1" dirty="0">
                <a:solidFill>
                  <a:srgbClr val="FF0000"/>
                </a:solidFill>
              </a:rPr>
              <a:t>0</a:t>
            </a:r>
            <a:r>
              <a:rPr lang="zh-CN" altLang="en-US" sz="1600" b="1" dirty="0">
                <a:solidFill>
                  <a:srgbClr val="FF0000"/>
                </a:solidFill>
              </a:rPr>
              <a:t>，如何告知调用者？</a:t>
            </a:r>
          </a:p>
        </p:txBody>
      </p:sp>
      <p:sp>
        <p:nvSpPr>
          <p:cNvPr id="11" name="TextBox 10"/>
          <p:cNvSpPr txBox="1"/>
          <p:nvPr/>
        </p:nvSpPr>
        <p:spPr>
          <a:xfrm>
            <a:off x="101099" y="3282082"/>
            <a:ext cx="7468711"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5" name="TextBox 4"/>
          <p:cNvSpPr txBox="1"/>
          <p:nvPr/>
        </p:nvSpPr>
        <p:spPr>
          <a:xfrm>
            <a:off x="4241112" y="4581128"/>
            <a:ext cx="3493264" cy="584775"/>
          </a:xfrm>
          <a:prstGeom prst="rect">
            <a:avLst/>
          </a:prstGeom>
          <a:noFill/>
        </p:spPr>
        <p:txBody>
          <a:bodyPr wrap="none" rtlCol="0">
            <a:spAutoFit/>
          </a:bodyPr>
          <a:lstStyle/>
          <a:p>
            <a:r>
              <a:rPr lang="zh-CN" altLang="en-US" sz="1600" b="1" dirty="0">
                <a:solidFill>
                  <a:srgbClr val="FF0000"/>
                </a:solidFill>
              </a:rPr>
              <a:t>方法无法处理的“非正常逻辑”</a:t>
            </a:r>
            <a:endParaRPr lang="en-US" altLang="zh-CN" sz="1600" b="1" dirty="0">
              <a:solidFill>
                <a:srgbClr val="FF0000"/>
              </a:solidFill>
            </a:endParaRPr>
          </a:p>
          <a:p>
            <a:r>
              <a:rPr lang="zh-CN" altLang="en-US" sz="1600" b="1" dirty="0">
                <a:solidFill>
                  <a:srgbClr val="FF0000"/>
                </a:solidFill>
              </a:rPr>
              <a:t>可直接封装为自定义非受检异常抛出</a:t>
            </a:r>
          </a:p>
        </p:txBody>
      </p:sp>
    </p:spTree>
    <p:extLst>
      <p:ext uri="{BB962C8B-B14F-4D97-AF65-F5344CB8AC3E}">
        <p14:creationId xmlns:p14="http://schemas.microsoft.com/office/powerpoint/2010/main" val="353873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10</a:t>
            </a:fld>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5414"/>
            <a:ext cx="3384376" cy="634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19848"/>
            <a:ext cx="62388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884020" y="244145"/>
            <a:ext cx="2905667" cy="338554"/>
          </a:xfrm>
          <a:prstGeom prst="rect">
            <a:avLst/>
          </a:prstGeom>
          <a:noFill/>
        </p:spPr>
        <p:txBody>
          <a:bodyPr wrap="none" rtlCol="0">
            <a:spAutoFit/>
          </a:bodyPr>
          <a:lstStyle/>
          <a:p>
            <a:r>
              <a:rPr lang="zh-CN" altLang="en-US" sz="1600" b="1" dirty="0">
                <a:solidFill>
                  <a:srgbClr val="FF0000"/>
                </a:solidFill>
              </a:rPr>
              <a:t>定义了</a:t>
            </a:r>
            <a:r>
              <a:rPr lang="en-US" altLang="zh-CN" sz="1600" b="1" dirty="0">
                <a:solidFill>
                  <a:srgbClr val="FF0000"/>
                </a:solidFill>
              </a:rPr>
              <a:t>User</a:t>
            </a:r>
            <a:r>
              <a:rPr lang="zh-CN" altLang="en-US" sz="1600" b="1" dirty="0">
                <a:solidFill>
                  <a:srgbClr val="FF0000"/>
                </a:solidFill>
              </a:rPr>
              <a:t>的持久化操作方法</a:t>
            </a:r>
          </a:p>
        </p:txBody>
      </p:sp>
      <p:sp>
        <p:nvSpPr>
          <p:cNvPr id="8" name="TextBox 7"/>
          <p:cNvSpPr txBox="1"/>
          <p:nvPr/>
        </p:nvSpPr>
        <p:spPr>
          <a:xfrm>
            <a:off x="5364088" y="1412776"/>
            <a:ext cx="3493264" cy="830997"/>
          </a:xfrm>
          <a:prstGeom prst="rect">
            <a:avLst/>
          </a:prstGeom>
          <a:noFill/>
        </p:spPr>
        <p:txBody>
          <a:bodyPr wrap="none" rtlCol="0">
            <a:spAutoFit/>
          </a:bodyPr>
          <a:lstStyle/>
          <a:p>
            <a:r>
              <a:rPr lang="zh-CN" altLang="en-US" sz="1600" b="1" dirty="0">
                <a:solidFill>
                  <a:srgbClr val="FF0000"/>
                </a:solidFill>
              </a:rPr>
              <a:t>在基于</a:t>
            </a:r>
            <a:r>
              <a:rPr lang="en-US" altLang="zh-CN" sz="1600" b="1" dirty="0">
                <a:solidFill>
                  <a:srgbClr val="FF0000"/>
                </a:solidFill>
              </a:rPr>
              <a:t>JDBC</a:t>
            </a:r>
            <a:r>
              <a:rPr lang="zh-CN" altLang="en-US" sz="1600" b="1" dirty="0">
                <a:solidFill>
                  <a:srgbClr val="FF0000"/>
                </a:solidFill>
              </a:rPr>
              <a:t>实现中</a:t>
            </a:r>
            <a:endParaRPr lang="en-US" altLang="zh-CN" sz="1600" b="1" dirty="0">
              <a:solidFill>
                <a:srgbClr val="FF0000"/>
              </a:solidFill>
            </a:endParaRPr>
          </a:p>
          <a:p>
            <a:r>
              <a:rPr lang="zh-CN" altLang="en-US" sz="1600" b="1" dirty="0">
                <a:solidFill>
                  <a:srgbClr val="FF0000"/>
                </a:solidFill>
              </a:rPr>
              <a:t>必须处理受检异常</a:t>
            </a:r>
            <a:r>
              <a:rPr lang="en-US" altLang="zh-CN" sz="1600" b="1" dirty="0" err="1">
                <a:solidFill>
                  <a:srgbClr val="FF0000"/>
                </a:solidFill>
              </a:rPr>
              <a:t>SQLException</a:t>
            </a:r>
            <a:endParaRPr lang="en-US" altLang="zh-CN" sz="1600" b="1" dirty="0">
              <a:solidFill>
                <a:srgbClr val="FF0000"/>
              </a:solidFill>
            </a:endParaRPr>
          </a:p>
          <a:p>
            <a:r>
              <a:rPr lang="zh-CN" altLang="en-US" sz="1600" b="1" dirty="0">
                <a:solidFill>
                  <a:srgbClr val="FF0000"/>
                </a:solidFill>
              </a:rPr>
              <a:t>如不处理并继续在方法声明抛出异常</a:t>
            </a:r>
          </a:p>
        </p:txBody>
      </p:sp>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3456703"/>
            <a:ext cx="6229350"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77907" y="980858"/>
            <a:ext cx="3029997"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11" name="TextBox 10"/>
          <p:cNvSpPr txBox="1"/>
          <p:nvPr/>
        </p:nvSpPr>
        <p:spPr>
          <a:xfrm>
            <a:off x="323528" y="3118149"/>
            <a:ext cx="3029997"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6" name="TextBox 5"/>
          <p:cNvSpPr txBox="1"/>
          <p:nvPr/>
        </p:nvSpPr>
        <p:spPr>
          <a:xfrm>
            <a:off x="5364088" y="3312988"/>
            <a:ext cx="3286477" cy="830997"/>
          </a:xfrm>
          <a:prstGeom prst="rect">
            <a:avLst/>
          </a:prstGeom>
          <a:noFill/>
        </p:spPr>
        <p:txBody>
          <a:bodyPr wrap="none" rtlCol="0">
            <a:spAutoFit/>
          </a:bodyPr>
          <a:lstStyle/>
          <a:p>
            <a:r>
              <a:rPr lang="zh-CN" altLang="en-US" sz="1600" b="1" dirty="0">
                <a:solidFill>
                  <a:srgbClr val="FF0000"/>
                </a:solidFill>
              </a:rPr>
              <a:t>因与接口中声明的方法不一致</a:t>
            </a:r>
            <a:endParaRPr lang="en-US" altLang="zh-CN" sz="1600" b="1" dirty="0">
              <a:solidFill>
                <a:srgbClr val="FF0000"/>
              </a:solidFill>
            </a:endParaRPr>
          </a:p>
          <a:p>
            <a:r>
              <a:rPr lang="zh-CN" altLang="en-US" sz="1600" b="1" dirty="0">
                <a:solidFill>
                  <a:srgbClr val="FF0000"/>
                </a:solidFill>
              </a:rPr>
              <a:t>无法编译，接口中没有说要抛出！</a:t>
            </a:r>
            <a:endParaRPr lang="en-US" altLang="zh-CN" sz="1600" b="1" dirty="0">
              <a:solidFill>
                <a:srgbClr val="FF0000"/>
              </a:solidFill>
            </a:endParaRPr>
          </a:p>
          <a:p>
            <a:r>
              <a:rPr lang="zh-CN" altLang="en-US" sz="1600" b="1" dirty="0">
                <a:solidFill>
                  <a:srgbClr val="FF0000"/>
                </a:solidFill>
              </a:rPr>
              <a:t>只能从</a:t>
            </a:r>
            <a:r>
              <a:rPr lang="en-US" altLang="zh-CN" sz="1600" b="1" dirty="0">
                <a:solidFill>
                  <a:srgbClr val="FF0000"/>
                </a:solidFill>
              </a:rPr>
              <a:t>public</a:t>
            </a:r>
            <a:r>
              <a:rPr lang="zh-CN" altLang="en-US" sz="1600" b="1" dirty="0">
                <a:solidFill>
                  <a:srgbClr val="FF0000"/>
                </a:solidFill>
              </a:rPr>
              <a:t>变</a:t>
            </a:r>
            <a:r>
              <a:rPr lang="en-US" altLang="zh-CN" sz="1600" b="1" dirty="0">
                <a:solidFill>
                  <a:srgbClr val="FF0000"/>
                </a:solidFill>
              </a:rPr>
              <a:t>protected</a:t>
            </a:r>
            <a:endParaRPr lang="zh-CN" altLang="en-US" sz="1600" b="1" dirty="0">
              <a:solidFill>
                <a:srgbClr val="FF0000"/>
              </a:solidFill>
            </a:endParaRPr>
          </a:p>
        </p:txBody>
      </p:sp>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5445224"/>
            <a:ext cx="442912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92182" y="5013176"/>
            <a:ext cx="3029997" cy="338554"/>
          </a:xfrm>
          <a:prstGeom prst="rect">
            <a:avLst/>
          </a:prstGeom>
          <a:noFill/>
        </p:spPr>
        <p:txBody>
          <a:bodyPr wrap="none" rtlCol="0">
            <a:spAutoFit/>
          </a:bodyPr>
          <a:lstStyle/>
          <a:p>
            <a:r>
              <a:rPr lang="en-US" altLang="zh-CN" sz="1600" b="1" dirty="0">
                <a:solidFill>
                  <a:srgbClr val="FF0000"/>
                </a:solidFill>
              </a:rPr>
              <a:t>+++++++++++++++++++++++++</a:t>
            </a:r>
            <a:endParaRPr lang="zh-CN" altLang="en-US" sz="1600" b="1" dirty="0">
              <a:solidFill>
                <a:srgbClr val="FF0000"/>
              </a:solidFill>
            </a:endParaRPr>
          </a:p>
        </p:txBody>
      </p:sp>
      <p:sp>
        <p:nvSpPr>
          <p:cNvPr id="7" name="TextBox 6"/>
          <p:cNvSpPr txBox="1"/>
          <p:nvPr/>
        </p:nvSpPr>
        <p:spPr>
          <a:xfrm>
            <a:off x="5076056" y="5566459"/>
            <a:ext cx="3079689" cy="338554"/>
          </a:xfrm>
          <a:prstGeom prst="rect">
            <a:avLst/>
          </a:prstGeom>
          <a:noFill/>
        </p:spPr>
        <p:txBody>
          <a:bodyPr wrap="none" rtlCol="0">
            <a:spAutoFit/>
          </a:bodyPr>
          <a:lstStyle/>
          <a:p>
            <a:r>
              <a:rPr lang="zh-CN" altLang="en-US" sz="1600" b="1" dirty="0">
                <a:solidFill>
                  <a:srgbClr val="FF0000"/>
                </a:solidFill>
              </a:rPr>
              <a:t>必须同时修改接口中方法的声明</a:t>
            </a:r>
            <a:endParaRPr lang="en-US" altLang="zh-CN" sz="1600" b="1" dirty="0">
              <a:solidFill>
                <a:srgbClr val="FF0000"/>
              </a:solidFill>
            </a:endParaRPr>
          </a:p>
        </p:txBody>
      </p:sp>
    </p:spTree>
    <p:extLst>
      <p:ext uri="{BB962C8B-B14F-4D97-AF65-F5344CB8AC3E}">
        <p14:creationId xmlns:p14="http://schemas.microsoft.com/office/powerpoint/2010/main" val="820148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Why Checked Exceptions is a DEVIL</a:t>
            </a:r>
            <a:endParaRPr lang="zh-CN" altLang="en-US" dirty="0"/>
          </a:p>
        </p:txBody>
      </p:sp>
      <p:sp>
        <p:nvSpPr>
          <p:cNvPr id="3" name="内容占位符 2"/>
          <p:cNvSpPr>
            <a:spLocks noGrp="1"/>
          </p:cNvSpPr>
          <p:nvPr>
            <p:ph idx="1"/>
          </p:nvPr>
        </p:nvSpPr>
        <p:spPr/>
        <p:txBody>
          <a:bodyPr/>
          <a:lstStyle/>
          <a:p>
            <a:r>
              <a:rPr lang="zh-CN" altLang="en-US" dirty="0"/>
              <a:t>设计使用接口，是为了在使用时不关心其具体的实现，从而使，基于</a:t>
            </a:r>
            <a:r>
              <a:rPr lang="en-US" altLang="zh-CN" dirty="0"/>
              <a:t>JDBC</a:t>
            </a:r>
            <a:r>
              <a:rPr lang="zh-CN" altLang="en-US" dirty="0"/>
              <a:t>基于</a:t>
            </a:r>
            <a:r>
              <a:rPr lang="en-US" altLang="zh-CN" dirty="0"/>
              <a:t>JPA</a:t>
            </a:r>
            <a:r>
              <a:rPr lang="zh-CN" altLang="en-US" dirty="0"/>
              <a:t>等具体实现技术间的切换，不影响上层业务逻辑的处理</a:t>
            </a:r>
            <a:endParaRPr lang="en-US" altLang="zh-CN" dirty="0"/>
          </a:p>
          <a:p>
            <a:r>
              <a:rPr lang="zh-CN" altLang="en-US" dirty="0"/>
              <a:t>但受检异常由实现引发，并向上传播污染至接口，这严重破坏了接口的设计使用目的</a:t>
            </a:r>
            <a:endParaRPr lang="en-US" altLang="zh-CN" dirty="0"/>
          </a:p>
          <a:p>
            <a:r>
              <a:rPr lang="zh-CN" altLang="en-US" dirty="0"/>
              <a:t>且绝大多数受检异常，即使捕获也只能通知用户而非修复</a:t>
            </a:r>
            <a:endParaRPr lang="en-US" altLang="zh-CN" dirty="0"/>
          </a:p>
          <a:p>
            <a:r>
              <a:rPr lang="en-US" altLang="zh-CN" dirty="0"/>
              <a:t>Java8</a:t>
            </a:r>
            <a:r>
              <a:rPr lang="zh-CN" altLang="en-US" dirty="0"/>
              <a:t>函数，无法抛出受检异常，必须在内部处理</a:t>
            </a:r>
            <a:endParaRPr lang="en-US" altLang="zh-CN" dirty="0"/>
          </a:p>
          <a:p>
            <a:r>
              <a:rPr lang="zh-CN" altLang="en-US" dirty="0"/>
              <a:t>大量的异常处理，并没有提高代码的质量，反而会极大的降低代码可读性</a:t>
            </a:r>
            <a:endParaRPr lang="en-US" altLang="zh-CN" dirty="0"/>
          </a:p>
          <a:p>
            <a:r>
              <a:rPr lang="zh-CN" altLang="en-US" dirty="0"/>
              <a:t>许多高级语言</a:t>
            </a:r>
            <a:r>
              <a:rPr lang="en-US" altLang="zh-CN" dirty="0"/>
              <a:t>(C#</a:t>
            </a:r>
            <a:r>
              <a:rPr lang="zh-CN" altLang="en-US" dirty="0"/>
              <a:t>等</a:t>
            </a:r>
            <a:r>
              <a:rPr lang="en-US" altLang="zh-CN" dirty="0"/>
              <a:t>)</a:t>
            </a:r>
            <a:r>
              <a:rPr lang="zh-CN" altLang="en-US" dirty="0"/>
              <a:t>，已取消强制处理受检异常的设计</a:t>
            </a:r>
            <a:endParaRPr lang="en-US" altLang="zh-CN"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307082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135960"/>
          </a:xfrm>
        </p:spPr>
        <p:txBody>
          <a:bodyPr>
            <a:normAutofit/>
          </a:bodyPr>
          <a:lstStyle/>
          <a:p>
            <a:r>
              <a:rPr lang="zh-CN" altLang="en-US" sz="2800" b="1" dirty="0">
                <a:solidFill>
                  <a:srgbClr val="FF0000"/>
                </a:solidFill>
              </a:rPr>
              <a:t>谁来捕获异常？谁来处理异常？</a:t>
            </a:r>
            <a:endParaRPr lang="en-US" altLang="zh-CN" dirty="0"/>
          </a:p>
          <a:p>
            <a:r>
              <a:rPr lang="zh-CN" altLang="en-US" dirty="0"/>
              <a:t>一个应用程序中，应包含</a:t>
            </a:r>
            <a:r>
              <a:rPr lang="en-US" altLang="zh-CN" dirty="0"/>
              <a:t>1</a:t>
            </a:r>
            <a:r>
              <a:rPr lang="zh-CN" altLang="en-US" dirty="0"/>
              <a:t>个以上的自定义异常</a:t>
            </a:r>
            <a:r>
              <a:rPr lang="en-US" altLang="zh-CN" dirty="0"/>
              <a:t>(</a:t>
            </a:r>
            <a:r>
              <a:rPr lang="zh-CN" altLang="en-US" dirty="0"/>
              <a:t>非受检异常</a:t>
            </a:r>
            <a:r>
              <a:rPr lang="en-US" altLang="zh-CN" dirty="0"/>
              <a:t>)</a:t>
            </a:r>
            <a:r>
              <a:rPr lang="zh-CN" altLang="en-US" dirty="0"/>
              <a:t>，用于执行实现</a:t>
            </a:r>
            <a:endParaRPr lang="en-US" altLang="zh-CN" dirty="0"/>
          </a:p>
          <a:p>
            <a:pPr lvl="1"/>
            <a:r>
              <a:rPr lang="zh-CN" altLang="en-US" dirty="0"/>
              <a:t>方法无法处理的逻辑</a:t>
            </a:r>
            <a:endParaRPr lang="en-US" altLang="zh-CN" dirty="0"/>
          </a:p>
          <a:p>
            <a:pPr lvl="1"/>
            <a:r>
              <a:rPr lang="zh-CN" altLang="en-US" dirty="0"/>
              <a:t>封装转抛无法处理的受检异常</a:t>
            </a:r>
            <a:endParaRPr lang="en-US" altLang="zh-CN" dirty="0"/>
          </a:p>
          <a:p>
            <a:r>
              <a:rPr lang="zh-CN" altLang="en-US" dirty="0"/>
              <a:t>将</a:t>
            </a:r>
            <a:r>
              <a:rPr lang="en-US" altLang="zh-CN" dirty="0"/>
              <a:t>Java/</a:t>
            </a:r>
            <a:r>
              <a:rPr lang="zh-CN" altLang="en-US" dirty="0"/>
              <a:t>第三方库等异常转译为用户可阅读的信息，封装在自定义异常中，转抛</a:t>
            </a:r>
            <a:endParaRPr lang="en-US" altLang="zh-CN" dirty="0"/>
          </a:p>
          <a:p>
            <a:r>
              <a:rPr lang="zh-CN" altLang="en-US" dirty="0"/>
              <a:t>自定义异常可填补</a:t>
            </a:r>
            <a:r>
              <a:rPr lang="en-US" altLang="zh-CN" dirty="0"/>
              <a:t>java</a:t>
            </a:r>
            <a:r>
              <a:rPr lang="zh-CN" altLang="en-US" dirty="0"/>
              <a:t>受检异常缺陷，实现灵活的异常处理</a:t>
            </a:r>
            <a:endParaRPr lang="en-US" altLang="zh-CN" dirty="0"/>
          </a:p>
          <a:p>
            <a:endParaRPr lang="en-US" altLang="zh-CN" dirty="0"/>
          </a:p>
          <a:p>
            <a:r>
              <a:rPr lang="zh-CN" altLang="en-US" dirty="0"/>
              <a:t>由容器</a:t>
            </a:r>
            <a:r>
              <a:rPr lang="en-US" altLang="zh-CN" dirty="0"/>
              <a:t>/</a:t>
            </a:r>
            <a:r>
              <a:rPr lang="zh-CN" altLang="en-US" dirty="0"/>
              <a:t>框架统一捕获自定义异常，处理自定义异常</a:t>
            </a:r>
            <a:r>
              <a:rPr lang="en-US" altLang="zh-CN" dirty="0"/>
              <a:t>(</a:t>
            </a:r>
            <a:r>
              <a:rPr lang="zh-CN" altLang="en-US" dirty="0"/>
              <a:t>以友好的方式将异常信息显示给客户端</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12</a:t>
            </a:fld>
            <a:endParaRPr lang="zh-CN" altLang="en-US" dirty="0"/>
          </a:p>
        </p:txBody>
      </p:sp>
    </p:spTree>
    <p:extLst>
      <p:ext uri="{BB962C8B-B14F-4D97-AF65-F5344CB8AC3E}">
        <p14:creationId xmlns:p14="http://schemas.microsoft.com/office/powerpoint/2010/main" val="299441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13</a:t>
            </a:fld>
            <a:endParaRPr lang="zh-CN"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 y="310504"/>
            <a:ext cx="9140008" cy="2246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051720" y="2732041"/>
            <a:ext cx="4257897" cy="830997"/>
          </a:xfrm>
          <a:prstGeom prst="rect">
            <a:avLst/>
          </a:prstGeom>
          <a:noFill/>
        </p:spPr>
        <p:txBody>
          <a:bodyPr wrap="none" rtlCol="0">
            <a:spAutoFit/>
          </a:bodyPr>
          <a:lstStyle/>
          <a:p>
            <a:r>
              <a:rPr lang="zh-CN" altLang="en-US" sz="1600" b="1" dirty="0">
                <a:solidFill>
                  <a:srgbClr val="FF0000"/>
                </a:solidFill>
              </a:rPr>
              <a:t>自定义的支持</a:t>
            </a:r>
            <a:r>
              <a:rPr lang="en-US" altLang="zh-CN" sz="1600" b="1" dirty="0">
                <a:solidFill>
                  <a:srgbClr val="FF0000"/>
                </a:solidFill>
              </a:rPr>
              <a:t>HTTP</a:t>
            </a:r>
            <a:r>
              <a:rPr lang="zh-CN" altLang="en-US" sz="1600" b="1" dirty="0">
                <a:solidFill>
                  <a:srgbClr val="FF0000"/>
                </a:solidFill>
              </a:rPr>
              <a:t>请求状态码的登录异常类</a:t>
            </a:r>
            <a:endParaRPr lang="en-US" altLang="zh-CN" sz="1600" b="1" dirty="0">
              <a:solidFill>
                <a:srgbClr val="FF0000"/>
              </a:solidFill>
            </a:endParaRPr>
          </a:p>
          <a:p>
            <a:r>
              <a:rPr lang="zh-CN" altLang="en-US" sz="1600" b="1" dirty="0">
                <a:solidFill>
                  <a:srgbClr val="FF0000"/>
                </a:solidFill>
              </a:rPr>
              <a:t>在处理可能产生登录错误的方法抛出</a:t>
            </a:r>
            <a:endParaRPr lang="en-US" altLang="zh-CN" sz="1600" b="1" dirty="0">
              <a:solidFill>
                <a:srgbClr val="FF0000"/>
              </a:solidFill>
            </a:endParaRPr>
          </a:p>
          <a:p>
            <a:r>
              <a:rPr lang="zh-CN" altLang="en-US" sz="1600" b="1" dirty="0">
                <a:solidFill>
                  <a:srgbClr val="FF0000"/>
                </a:solidFill>
              </a:rPr>
              <a:t>由</a:t>
            </a:r>
            <a:r>
              <a:rPr lang="en-US" altLang="zh-CN" sz="1600" b="1" dirty="0">
                <a:solidFill>
                  <a:srgbClr val="FF0000"/>
                </a:solidFill>
              </a:rPr>
              <a:t>java</a:t>
            </a:r>
            <a:r>
              <a:rPr lang="zh-CN" altLang="en-US" sz="1600" b="1" dirty="0">
                <a:solidFill>
                  <a:srgbClr val="FF0000"/>
                </a:solidFill>
              </a:rPr>
              <a:t>容器统一捕获，处理</a:t>
            </a:r>
          </a:p>
        </p:txBody>
      </p:sp>
    </p:spTree>
    <p:extLst>
      <p:ext uri="{BB962C8B-B14F-4D97-AF65-F5344CB8AC3E}">
        <p14:creationId xmlns:p14="http://schemas.microsoft.com/office/powerpoint/2010/main" val="245496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F9071BD-29FA-4DDC-895E-A54F2C54169E}"/>
              </a:ext>
            </a:extLst>
          </p:cNvPr>
          <p:cNvSpPr>
            <a:spLocks noGrp="1"/>
          </p:cNvSpPr>
          <p:nvPr>
            <p:ph type="sldNum" sz="quarter" idx="12"/>
          </p:nvPr>
        </p:nvSpPr>
        <p:spPr/>
        <p:txBody>
          <a:bodyPr/>
          <a:lstStyle/>
          <a:p>
            <a:fld id="{0C913308-F349-4B6D-A68A-DD1791B4A57B}" type="slidenum">
              <a:rPr lang="zh-CN" altLang="en-US" smtClean="0"/>
              <a:pPr/>
              <a:t>14</a:t>
            </a:fld>
            <a:endParaRPr lang="zh-CN" altLang="en-US" dirty="0"/>
          </a:p>
        </p:txBody>
      </p:sp>
      <p:sp>
        <p:nvSpPr>
          <p:cNvPr id="5" name="灯片编号占位符 3">
            <a:extLst>
              <a:ext uri="{FF2B5EF4-FFF2-40B4-BE49-F238E27FC236}">
                <a16:creationId xmlns:a16="http://schemas.microsoft.com/office/drawing/2014/main" id="{EB26E41F-89F7-4A02-A577-965AEFF35AD2}"/>
              </a:ext>
            </a:extLst>
          </p:cNvPr>
          <p:cNvSpPr>
            <a:spLocks noGrp="1"/>
          </p:cNvSpPr>
          <p:nvPr/>
        </p:nvSpPr>
        <p:spPr>
          <a:xfrm>
            <a:off x="8153400" y="6366296"/>
            <a:ext cx="762000" cy="365125"/>
          </a:xfrm>
          <a:prstGeom prst="rect">
            <a:avLst/>
          </a:prstGeom>
        </p:spPr>
        <p:txBody>
          <a:bodyPr vert="horz" lIns="0" tIns="0" rIns="0" bIns="0" anchor="b"/>
          <a:lstStyle>
            <a:lvl1pPr marL="0" algn="r" rtl="0" eaLnBrk="1" latinLnBrk="0" hangingPunct="1">
              <a:defRPr kumimoji="0" sz="3600" kern="1200">
                <a:solidFill>
                  <a:schemeClr val="tx2">
                    <a:shade val="90000"/>
                  </a:schemeClr>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fld id="{0C913308-F349-4B6D-A68A-DD1791B4A57B}" type="slidenum">
              <a:rPr lang="zh-CN" altLang="en-US" smtClean="0"/>
              <a:pPr/>
              <a:t>14</a:t>
            </a:fld>
            <a:endParaRPr lang="zh-CN" altLang="en-US" dirty="0"/>
          </a:p>
        </p:txBody>
      </p:sp>
      <p:pic>
        <p:nvPicPr>
          <p:cNvPr id="6" name="图片 5">
            <a:extLst>
              <a:ext uri="{FF2B5EF4-FFF2-40B4-BE49-F238E27FC236}">
                <a16:creationId xmlns:a16="http://schemas.microsoft.com/office/drawing/2014/main" id="{4F9D4C5E-DAF3-4572-9AD0-D76715B7B96C}"/>
              </a:ext>
            </a:extLst>
          </p:cNvPr>
          <p:cNvPicPr>
            <a:picLocks noChangeAspect="1"/>
          </p:cNvPicPr>
          <p:nvPr/>
        </p:nvPicPr>
        <p:blipFill>
          <a:blip r:embed="rId2"/>
          <a:stretch>
            <a:fillRect/>
          </a:stretch>
        </p:blipFill>
        <p:spPr>
          <a:xfrm>
            <a:off x="346450" y="126579"/>
            <a:ext cx="4526158" cy="1518886"/>
          </a:xfrm>
          <a:prstGeom prst="rect">
            <a:avLst/>
          </a:prstGeom>
        </p:spPr>
      </p:pic>
      <p:pic>
        <p:nvPicPr>
          <p:cNvPr id="7" name="图片 6">
            <a:extLst>
              <a:ext uri="{FF2B5EF4-FFF2-40B4-BE49-F238E27FC236}">
                <a16:creationId xmlns:a16="http://schemas.microsoft.com/office/drawing/2014/main" id="{1C3D3D4F-E3DB-456C-8C26-D19343594C9C}"/>
              </a:ext>
            </a:extLst>
          </p:cNvPr>
          <p:cNvPicPr>
            <a:picLocks noChangeAspect="1"/>
          </p:cNvPicPr>
          <p:nvPr/>
        </p:nvPicPr>
        <p:blipFill>
          <a:blip r:embed="rId3"/>
          <a:stretch>
            <a:fillRect/>
          </a:stretch>
        </p:blipFill>
        <p:spPr>
          <a:xfrm>
            <a:off x="327179" y="1873818"/>
            <a:ext cx="6223075" cy="1925168"/>
          </a:xfrm>
          <a:prstGeom prst="rect">
            <a:avLst/>
          </a:prstGeom>
        </p:spPr>
      </p:pic>
      <p:pic>
        <p:nvPicPr>
          <p:cNvPr id="8" name="图片 7">
            <a:extLst>
              <a:ext uri="{FF2B5EF4-FFF2-40B4-BE49-F238E27FC236}">
                <a16:creationId xmlns:a16="http://schemas.microsoft.com/office/drawing/2014/main" id="{BC0CDD21-BFC4-4DB0-B05B-EF1BC5114C1B}"/>
              </a:ext>
            </a:extLst>
          </p:cNvPr>
          <p:cNvPicPr>
            <a:picLocks noChangeAspect="1"/>
          </p:cNvPicPr>
          <p:nvPr/>
        </p:nvPicPr>
        <p:blipFill>
          <a:blip r:embed="rId4"/>
          <a:stretch>
            <a:fillRect/>
          </a:stretch>
        </p:blipFill>
        <p:spPr>
          <a:xfrm>
            <a:off x="228600" y="4519066"/>
            <a:ext cx="7514388" cy="1718569"/>
          </a:xfrm>
          <a:prstGeom prst="rect">
            <a:avLst/>
          </a:prstGeom>
        </p:spPr>
      </p:pic>
      <p:sp>
        <p:nvSpPr>
          <p:cNvPr id="9" name="文本框 7">
            <a:extLst>
              <a:ext uri="{FF2B5EF4-FFF2-40B4-BE49-F238E27FC236}">
                <a16:creationId xmlns:a16="http://schemas.microsoft.com/office/drawing/2014/main" id="{C72E7580-C9F3-4E75-9EF1-0085EBA3A80B}"/>
              </a:ext>
            </a:extLst>
          </p:cNvPr>
          <p:cNvSpPr txBox="1"/>
          <p:nvPr/>
        </p:nvSpPr>
        <p:spPr>
          <a:xfrm>
            <a:off x="4728592" y="414610"/>
            <a:ext cx="2459328" cy="584775"/>
          </a:xfrm>
          <a:prstGeom prst="rect">
            <a:avLst/>
          </a:prstGeom>
          <a:noFill/>
        </p:spPr>
        <p:txBody>
          <a:bodyPr wrap="none" rtlCol="0">
            <a:spAutoFit/>
          </a:bodyPr>
          <a:lst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r>
              <a:rPr lang="zh-CN" altLang="en-US" sz="1600" b="1" dirty="0">
                <a:solidFill>
                  <a:srgbClr val="FF0000"/>
                </a:solidFill>
              </a:rPr>
              <a:t>自定义包含异常业务码的</a:t>
            </a:r>
            <a:endParaRPr lang="en-US" altLang="zh-CN" sz="1600" b="1" dirty="0">
              <a:solidFill>
                <a:srgbClr val="FF0000"/>
              </a:solidFill>
            </a:endParaRPr>
          </a:p>
          <a:p>
            <a:r>
              <a:rPr lang="en-US" altLang="zh-CN" sz="1600" b="1" dirty="0">
                <a:solidFill>
                  <a:srgbClr val="FF0000"/>
                </a:solidFill>
              </a:rPr>
              <a:t>unchecked</a:t>
            </a:r>
            <a:r>
              <a:rPr lang="zh-CN" altLang="en-US" sz="1600" b="1" dirty="0">
                <a:solidFill>
                  <a:srgbClr val="FF0000"/>
                </a:solidFill>
              </a:rPr>
              <a:t>异常</a:t>
            </a:r>
          </a:p>
        </p:txBody>
      </p:sp>
      <p:sp>
        <p:nvSpPr>
          <p:cNvPr id="10" name="文本框 8">
            <a:extLst>
              <a:ext uri="{FF2B5EF4-FFF2-40B4-BE49-F238E27FC236}">
                <a16:creationId xmlns:a16="http://schemas.microsoft.com/office/drawing/2014/main" id="{6E9B42A9-C55A-478F-837E-7178DD33DBB8}"/>
              </a:ext>
            </a:extLst>
          </p:cNvPr>
          <p:cNvSpPr txBox="1"/>
          <p:nvPr/>
        </p:nvSpPr>
        <p:spPr>
          <a:xfrm>
            <a:off x="3654203" y="2293537"/>
            <a:ext cx="2897268" cy="584775"/>
          </a:xfrm>
          <a:prstGeom prst="rect">
            <a:avLst/>
          </a:prstGeom>
          <a:noFill/>
        </p:spPr>
        <p:txBody>
          <a:bodyPr wrap="none" rtlCol="0">
            <a:spAutoFit/>
          </a:bodyPr>
          <a:lst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r>
              <a:rPr lang="zh-CN" altLang="en-US" sz="1600" b="1" dirty="0">
                <a:solidFill>
                  <a:srgbClr val="FF0000"/>
                </a:solidFill>
              </a:rPr>
              <a:t>显式捕获</a:t>
            </a:r>
            <a:r>
              <a:rPr lang="en-US" altLang="zh-CN" sz="1600" b="1" dirty="0">
                <a:solidFill>
                  <a:srgbClr val="FF0000"/>
                </a:solidFill>
              </a:rPr>
              <a:t>checked</a:t>
            </a:r>
            <a:r>
              <a:rPr lang="zh-CN" altLang="en-US" sz="1600" b="1" dirty="0">
                <a:solidFill>
                  <a:srgbClr val="FF0000"/>
                </a:solidFill>
              </a:rPr>
              <a:t>异常后</a:t>
            </a:r>
            <a:endParaRPr lang="en-US" altLang="zh-CN" sz="1600" b="1" dirty="0">
              <a:solidFill>
                <a:srgbClr val="FF0000"/>
              </a:solidFill>
            </a:endParaRPr>
          </a:p>
          <a:p>
            <a:r>
              <a:rPr lang="zh-CN" altLang="en-US" sz="1600" b="1" dirty="0">
                <a:solidFill>
                  <a:srgbClr val="FF0000"/>
                </a:solidFill>
              </a:rPr>
              <a:t>转抛为自定义</a:t>
            </a:r>
            <a:r>
              <a:rPr lang="en-US" altLang="zh-CN" sz="1600" b="1" dirty="0">
                <a:solidFill>
                  <a:srgbClr val="FF0000"/>
                </a:solidFill>
              </a:rPr>
              <a:t>unchecked</a:t>
            </a:r>
            <a:r>
              <a:rPr lang="zh-CN" altLang="en-US" sz="1600" b="1" dirty="0">
                <a:solidFill>
                  <a:srgbClr val="FF0000"/>
                </a:solidFill>
              </a:rPr>
              <a:t>异常</a:t>
            </a:r>
            <a:endParaRPr lang="en-US" altLang="zh-CN" sz="1600" b="1" dirty="0">
              <a:solidFill>
                <a:srgbClr val="FF0000"/>
              </a:solidFill>
            </a:endParaRPr>
          </a:p>
        </p:txBody>
      </p:sp>
      <p:sp>
        <p:nvSpPr>
          <p:cNvPr id="11" name="文本框 9">
            <a:extLst>
              <a:ext uri="{FF2B5EF4-FFF2-40B4-BE49-F238E27FC236}">
                <a16:creationId xmlns:a16="http://schemas.microsoft.com/office/drawing/2014/main" id="{BAD14307-0A32-41B3-9886-E54F7A711C50}"/>
              </a:ext>
            </a:extLst>
          </p:cNvPr>
          <p:cNvSpPr txBox="1"/>
          <p:nvPr/>
        </p:nvSpPr>
        <p:spPr>
          <a:xfrm>
            <a:off x="3438716" y="4447058"/>
            <a:ext cx="3698448" cy="830997"/>
          </a:xfrm>
          <a:prstGeom prst="rect">
            <a:avLst/>
          </a:prstGeom>
          <a:noFill/>
        </p:spPr>
        <p:txBody>
          <a:bodyPr wrap="none" rtlCol="0">
            <a:spAutoFit/>
          </a:bodyPr>
          <a:lst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r>
              <a:rPr lang="zh-CN" altLang="en-US" sz="1600" b="1" dirty="0">
                <a:solidFill>
                  <a:srgbClr val="FF0000"/>
                </a:solidFill>
              </a:rPr>
              <a:t>最后，上面抛出的异常由这儿处理</a:t>
            </a:r>
            <a:endParaRPr lang="en-US" altLang="zh-CN" sz="1600" b="1" dirty="0">
              <a:solidFill>
                <a:srgbClr val="FF0000"/>
              </a:solidFill>
            </a:endParaRPr>
          </a:p>
          <a:p>
            <a:r>
              <a:rPr lang="zh-CN" altLang="en-US" sz="1600" b="1" dirty="0">
                <a:solidFill>
                  <a:srgbClr val="FF0000"/>
                </a:solidFill>
              </a:rPr>
              <a:t>由</a:t>
            </a:r>
            <a:r>
              <a:rPr lang="en-US" altLang="zh-CN" sz="1600" b="1" dirty="0">
                <a:solidFill>
                  <a:srgbClr val="FF0000"/>
                </a:solidFill>
              </a:rPr>
              <a:t>spring</a:t>
            </a:r>
            <a:r>
              <a:rPr lang="zh-CN" altLang="en-US" sz="1600" b="1" dirty="0">
                <a:solidFill>
                  <a:srgbClr val="FF0000"/>
                </a:solidFill>
              </a:rPr>
              <a:t>容器统一捕获处理自定义异常</a:t>
            </a:r>
            <a:endParaRPr lang="en-US" altLang="zh-CN" sz="1600" b="1" dirty="0">
              <a:solidFill>
                <a:srgbClr val="FF0000"/>
              </a:solidFill>
            </a:endParaRPr>
          </a:p>
          <a:p>
            <a:r>
              <a:rPr lang="zh-CN" altLang="en-US" sz="1600" b="1" dirty="0">
                <a:solidFill>
                  <a:srgbClr val="FF0000"/>
                </a:solidFill>
              </a:rPr>
              <a:t>将异常信息转给前端显示</a:t>
            </a:r>
          </a:p>
        </p:txBody>
      </p:sp>
    </p:spTree>
    <p:extLst>
      <p:ext uri="{BB962C8B-B14F-4D97-AF65-F5344CB8AC3E}">
        <p14:creationId xmlns:p14="http://schemas.microsoft.com/office/powerpoint/2010/main" val="1127589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PART8 </a:t>
            </a:r>
            <a:r>
              <a:rPr lang="en-US" altLang="zh-CN" dirty="0"/>
              <a:t>- Summary</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15</a:t>
            </a:fld>
            <a:endParaRPr lang="zh-CN" altLang="en-US" dirty="0"/>
          </a:p>
        </p:txBody>
      </p:sp>
      <p:graphicFrame>
        <p:nvGraphicFramePr>
          <p:cNvPr id="5" name="表格 4"/>
          <p:cNvGraphicFramePr>
            <a:graphicFrameLocks noGrp="1"/>
          </p:cNvGraphicFramePr>
          <p:nvPr/>
        </p:nvGraphicFramePr>
        <p:xfrm>
          <a:off x="179512" y="1124744"/>
          <a:ext cx="8712968" cy="1572763"/>
        </p:xfrm>
        <a:graphic>
          <a:graphicData uri="http://schemas.openxmlformats.org/drawingml/2006/table">
            <a:tbl>
              <a:tblPr firstRow="1" bandRow="1">
                <a:tableStyleId>{5C22544A-7EE6-4342-B048-85BDC9FD1C3A}</a:tableStyleId>
              </a:tblPr>
              <a:tblGrid>
                <a:gridCol w="2215161">
                  <a:extLst>
                    <a:ext uri="{9D8B030D-6E8A-4147-A177-3AD203B41FA5}">
                      <a16:colId xmlns:a16="http://schemas.microsoft.com/office/drawing/2014/main" val="20000"/>
                    </a:ext>
                  </a:extLst>
                </a:gridCol>
                <a:gridCol w="6497807">
                  <a:extLst>
                    <a:ext uri="{9D8B030D-6E8A-4147-A177-3AD203B41FA5}">
                      <a16:colId xmlns:a16="http://schemas.microsoft.com/office/drawing/2014/main" val="20001"/>
                    </a:ext>
                  </a:extLst>
                </a:gridCol>
              </a:tblGrid>
              <a:tr h="384043">
                <a:tc>
                  <a:txBody>
                    <a:bodyPr/>
                    <a:lstStyle/>
                    <a:p>
                      <a:endParaRPr lang="zh-CN" altLang="en-US" dirty="0"/>
                    </a:p>
                  </a:txBody>
                  <a:tcPr/>
                </a:tc>
                <a:tc>
                  <a:txBody>
                    <a:bodyPr/>
                    <a:lstStyle/>
                    <a:p>
                      <a:r>
                        <a:rPr lang="en-US" altLang="zh-CN" dirty="0"/>
                        <a:t>content</a:t>
                      </a:r>
                      <a:endParaRPr lang="zh-CN" altLang="en-US" dirty="0"/>
                    </a:p>
                  </a:txBody>
                  <a:tcPr/>
                </a:tc>
                <a:extLst>
                  <a:ext uri="{0D108BD9-81ED-4DB2-BD59-A6C34878D82A}">
                    <a16:rowId xmlns:a16="http://schemas.microsoft.com/office/drawing/2014/main" val="10000"/>
                  </a:ext>
                </a:extLst>
              </a:tr>
              <a:tr h="384043">
                <a:tc>
                  <a:txBody>
                    <a:bodyPr/>
                    <a:lstStyle/>
                    <a:p>
                      <a:r>
                        <a:rPr lang="en-US" altLang="zh-CN" dirty="0"/>
                        <a:t>Exception</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异常的作用；方法调用栈；受检</a:t>
                      </a:r>
                      <a:r>
                        <a:rPr lang="en-US" altLang="zh-CN" dirty="0"/>
                        <a:t>/</a:t>
                      </a:r>
                      <a:r>
                        <a:rPr lang="zh-CN" altLang="en-US" dirty="0"/>
                        <a:t>非受检异常的产生原因及区别；</a:t>
                      </a:r>
                      <a:r>
                        <a:rPr lang="en-US" altLang="zh-CN" dirty="0"/>
                        <a:t>Java</a:t>
                      </a:r>
                      <a:r>
                        <a:rPr lang="zh-CN" altLang="en-US" dirty="0"/>
                        <a:t>的主要异常类；</a:t>
                      </a:r>
                      <a:r>
                        <a:rPr lang="en-US" altLang="zh-CN" dirty="0"/>
                        <a:t>try-catch-finally</a:t>
                      </a:r>
                      <a:r>
                        <a:rPr lang="zh-CN" altLang="en-US" dirty="0"/>
                        <a:t>语句，语句的执行调用顺序；整合多异常的</a:t>
                      </a:r>
                      <a:r>
                        <a:rPr lang="en-US" altLang="zh-CN" dirty="0"/>
                        <a:t>catch</a:t>
                      </a:r>
                      <a:r>
                        <a:rPr lang="zh-CN" altLang="en-US" dirty="0"/>
                        <a:t>语句；</a:t>
                      </a:r>
                      <a:r>
                        <a:rPr lang="en-US" altLang="zh-CN" dirty="0"/>
                        <a:t>finally</a:t>
                      </a:r>
                      <a:r>
                        <a:rPr lang="zh-CN" altLang="en-US" dirty="0"/>
                        <a:t>语句的作用；</a:t>
                      </a:r>
                      <a:r>
                        <a:rPr lang="en-US" altLang="zh-CN" dirty="0"/>
                        <a:t>catch</a:t>
                      </a:r>
                      <a:r>
                        <a:rPr lang="zh-CN" altLang="en-US" dirty="0"/>
                        <a:t>异常的顺序；方法声明抛出异常；抛出异常；自定义异常的作用；</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5093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400" dirty="0"/>
              <a:t>Specifying the Exceptions Thrown by a Method</a:t>
            </a:r>
            <a:endParaRPr lang="zh-CN" altLang="en-US" sz="3400" dirty="0"/>
          </a:p>
        </p:txBody>
      </p:sp>
      <p:sp>
        <p:nvSpPr>
          <p:cNvPr id="3" name="内容占位符 2"/>
          <p:cNvSpPr>
            <a:spLocks noGrp="1"/>
          </p:cNvSpPr>
          <p:nvPr>
            <p:ph idx="1"/>
          </p:nvPr>
        </p:nvSpPr>
        <p:spPr/>
        <p:txBody>
          <a:bodyPr>
            <a:normAutofit/>
          </a:bodyPr>
          <a:lstStyle/>
          <a:p>
            <a:r>
              <a:rPr lang="en-US" altLang="zh-CN" dirty="0"/>
              <a:t>Sometimes, it's appropriate for code to catch exceptions that can occur within it. In other cases, however, it's better to let a method further up the call stack handle the exception. </a:t>
            </a:r>
          </a:p>
          <a:p>
            <a:r>
              <a:rPr lang="zh-CN" altLang="en-US" dirty="0"/>
              <a:t>有时，代码可以捕获可能发生的异常</a:t>
            </a:r>
            <a:endParaRPr lang="en-US" altLang="zh-CN" dirty="0"/>
          </a:p>
          <a:p>
            <a:r>
              <a:rPr lang="zh-CN" altLang="en-US" dirty="0"/>
              <a:t>但有时，可能需要由方法栈上的其他方法处理异常</a:t>
            </a:r>
            <a:endParaRPr lang="en-US" altLang="zh-CN" dirty="0"/>
          </a:p>
          <a:p>
            <a:r>
              <a:rPr lang="zh-CN" altLang="en-US" dirty="0"/>
              <a:t>例如，可能引发异常的方法，被有不同需求的方法调用，而不同的调用方法对异常可能有不同的处理方法，而可能引发异常的方法在声明定义时是无法预测的</a:t>
            </a:r>
            <a:endParaRPr lang="en-US" altLang="zh-CN" dirty="0"/>
          </a:p>
          <a:p>
            <a:r>
              <a:rPr lang="zh-CN" altLang="en-US" dirty="0"/>
              <a:t>在这种情况下，不要捕获异常，并由调用者处理异常</a:t>
            </a: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1</a:t>
            </a:fld>
            <a:endParaRPr lang="zh-CN" altLang="en-US" dirty="0"/>
          </a:p>
        </p:txBody>
      </p:sp>
    </p:spTree>
    <p:extLst>
      <p:ext uri="{BB962C8B-B14F-4D97-AF65-F5344CB8AC3E}">
        <p14:creationId xmlns:p14="http://schemas.microsoft.com/office/powerpoint/2010/main" val="3971760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20390"/>
            <a:ext cx="8229600" cy="6135960"/>
          </a:xfrm>
        </p:spPr>
        <p:txBody>
          <a:bodyPr/>
          <a:lstStyle/>
          <a:p>
            <a:r>
              <a:rPr lang="zh-CN" altLang="en-US" dirty="0"/>
              <a:t>当方法没有捕获到可能发生的受检异常时，方法必须指定抛出受检异常</a:t>
            </a:r>
            <a:endParaRPr lang="en-US" altLang="zh-CN" dirty="0"/>
          </a:p>
          <a:p>
            <a:r>
              <a:rPr lang="zh-CN" altLang="en-US" dirty="0"/>
              <a:t>通过在方法声明添加</a:t>
            </a:r>
            <a:r>
              <a:rPr lang="en-US" altLang="zh-CN" b="1" i="1" dirty="0">
                <a:solidFill>
                  <a:srgbClr val="FF0000"/>
                </a:solidFill>
              </a:rPr>
              <a:t>throws</a:t>
            </a:r>
            <a:r>
              <a:rPr lang="zh-CN" altLang="en-US" dirty="0"/>
              <a:t>子句，实现在方法抛出异常；在方法参数列表后</a:t>
            </a:r>
            <a:r>
              <a:rPr lang="en-US" altLang="zh-CN" dirty="0"/>
              <a:t>()</a:t>
            </a:r>
            <a:r>
              <a:rPr lang="zh-CN" altLang="en-US" dirty="0"/>
              <a:t>，方法体前</a:t>
            </a:r>
            <a:r>
              <a:rPr lang="en-US" altLang="zh-CN" dirty="0"/>
              <a:t>{}</a:t>
            </a:r>
            <a:r>
              <a:rPr lang="zh-CN" altLang="en-US" dirty="0"/>
              <a:t>；方法抛出的所有异常使用“</a:t>
            </a:r>
            <a:r>
              <a:rPr lang="en-US" altLang="zh-CN" dirty="0"/>
              <a:t>,</a:t>
            </a:r>
            <a:r>
              <a:rPr lang="zh-CN" altLang="en-US" dirty="0"/>
              <a:t>”逗号分隔；</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2</a:t>
            </a:fld>
            <a:endParaRPr lang="zh-CN" alt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542339"/>
            <a:ext cx="792480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2315728" y="2852936"/>
            <a:ext cx="3079689" cy="830997"/>
          </a:xfrm>
          <a:prstGeom prst="rect">
            <a:avLst/>
          </a:prstGeom>
          <a:noFill/>
        </p:spPr>
        <p:txBody>
          <a:bodyPr wrap="none" rtlCol="0">
            <a:spAutoFit/>
          </a:bodyPr>
          <a:lstStyle/>
          <a:p>
            <a:r>
              <a:rPr lang="zh-CN" altLang="en-US" sz="1600" b="1" dirty="0">
                <a:solidFill>
                  <a:srgbClr val="FF0000"/>
                </a:solidFill>
              </a:rPr>
              <a:t>调用者必须显式处理异常</a:t>
            </a:r>
            <a:endParaRPr lang="en-US" altLang="zh-CN" sz="1600" b="1" dirty="0">
              <a:solidFill>
                <a:srgbClr val="FF0000"/>
              </a:solidFill>
            </a:endParaRPr>
          </a:p>
          <a:p>
            <a:r>
              <a:rPr lang="zh-CN" altLang="en-US" sz="1600" b="1" dirty="0">
                <a:solidFill>
                  <a:srgbClr val="FF0000"/>
                </a:solidFill>
              </a:rPr>
              <a:t>自己处理</a:t>
            </a:r>
            <a:endParaRPr lang="en-US" altLang="zh-CN" sz="1600" b="1" dirty="0">
              <a:solidFill>
                <a:srgbClr val="FF0000"/>
              </a:solidFill>
            </a:endParaRPr>
          </a:p>
          <a:p>
            <a:r>
              <a:rPr lang="zh-CN" altLang="en-US" sz="1600" b="1" dirty="0">
                <a:solidFill>
                  <a:srgbClr val="FF0000"/>
                </a:solidFill>
              </a:rPr>
              <a:t>或再次抛出，继续由调用者处理</a:t>
            </a:r>
            <a:endParaRPr lang="en-US" altLang="zh-CN" sz="1600" b="1" dirty="0">
              <a:solidFill>
                <a:srgbClr val="FF0000"/>
              </a:solidFill>
            </a:endParaRPr>
          </a:p>
        </p:txBody>
      </p:sp>
      <p:sp>
        <p:nvSpPr>
          <p:cNvPr id="16" name="TextBox 15"/>
          <p:cNvSpPr txBox="1"/>
          <p:nvPr/>
        </p:nvSpPr>
        <p:spPr>
          <a:xfrm>
            <a:off x="3347864" y="5301208"/>
            <a:ext cx="2252540" cy="338554"/>
          </a:xfrm>
          <a:prstGeom prst="rect">
            <a:avLst/>
          </a:prstGeom>
          <a:noFill/>
        </p:spPr>
        <p:txBody>
          <a:bodyPr wrap="none" rtlCol="0">
            <a:spAutoFit/>
          </a:bodyPr>
          <a:lstStyle/>
          <a:p>
            <a:r>
              <a:rPr lang="zh-CN" altLang="en-US" sz="1600" b="1" dirty="0">
                <a:solidFill>
                  <a:srgbClr val="FF0000"/>
                </a:solidFill>
              </a:rPr>
              <a:t>执行方法不再处理异常</a:t>
            </a:r>
          </a:p>
        </p:txBody>
      </p:sp>
      <p:cxnSp>
        <p:nvCxnSpPr>
          <p:cNvPr id="6" name="直接箭头连接符 5"/>
          <p:cNvCxnSpPr/>
          <p:nvPr/>
        </p:nvCxnSpPr>
        <p:spPr>
          <a:xfrm>
            <a:off x="1691680" y="3429000"/>
            <a:ext cx="1080120" cy="12961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131840" y="3789040"/>
            <a:ext cx="3168352" cy="9361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1979712" y="3429000"/>
            <a:ext cx="2304256" cy="12961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979712" y="2708920"/>
            <a:ext cx="3384376" cy="7200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796136" y="5085184"/>
            <a:ext cx="1731564" cy="338554"/>
          </a:xfrm>
          <a:prstGeom prst="rect">
            <a:avLst/>
          </a:prstGeom>
          <a:noFill/>
        </p:spPr>
        <p:txBody>
          <a:bodyPr wrap="none" rtlCol="0">
            <a:spAutoFit/>
          </a:bodyPr>
          <a:lstStyle/>
          <a:p>
            <a:r>
              <a:rPr lang="zh-CN" altLang="en-US" sz="1600" b="1" dirty="0">
                <a:solidFill>
                  <a:srgbClr val="FF0000"/>
                </a:solidFill>
              </a:rPr>
              <a:t>抛出</a:t>
            </a:r>
            <a:r>
              <a:rPr lang="en-US" altLang="zh-CN" sz="1600" b="1" dirty="0">
                <a:solidFill>
                  <a:srgbClr val="FF0000"/>
                </a:solidFill>
              </a:rPr>
              <a:t>2</a:t>
            </a:r>
            <a:r>
              <a:rPr lang="zh-CN" altLang="en-US" sz="1600" b="1" dirty="0">
                <a:solidFill>
                  <a:srgbClr val="FF0000"/>
                </a:solidFill>
              </a:rPr>
              <a:t>个受检异常</a:t>
            </a:r>
          </a:p>
        </p:txBody>
      </p:sp>
      <p:sp>
        <p:nvSpPr>
          <p:cNvPr id="23" name="TextBox 22"/>
          <p:cNvSpPr txBox="1"/>
          <p:nvPr/>
        </p:nvSpPr>
        <p:spPr>
          <a:xfrm>
            <a:off x="6156176" y="3268434"/>
            <a:ext cx="2327881" cy="584775"/>
          </a:xfrm>
          <a:prstGeom prst="rect">
            <a:avLst/>
          </a:prstGeom>
          <a:noFill/>
        </p:spPr>
        <p:txBody>
          <a:bodyPr wrap="none" rtlCol="0">
            <a:spAutoFit/>
          </a:bodyPr>
          <a:lstStyle/>
          <a:p>
            <a:r>
              <a:rPr lang="zh-CN" altLang="en-US" sz="1600" b="1" dirty="0">
                <a:solidFill>
                  <a:srgbClr val="FF0000"/>
                </a:solidFill>
              </a:rPr>
              <a:t>调用者处理</a:t>
            </a:r>
            <a:r>
              <a:rPr lang="en-US" altLang="zh-CN" sz="1600" b="1" dirty="0">
                <a:solidFill>
                  <a:srgbClr val="FF0000"/>
                </a:solidFill>
              </a:rPr>
              <a:t>1</a:t>
            </a:r>
            <a:r>
              <a:rPr lang="zh-CN" altLang="en-US" sz="1600" b="1" dirty="0">
                <a:solidFill>
                  <a:srgbClr val="FF0000"/>
                </a:solidFill>
              </a:rPr>
              <a:t>个受检异常</a:t>
            </a:r>
            <a:endParaRPr lang="en-US" altLang="zh-CN" sz="1600" b="1" dirty="0">
              <a:solidFill>
                <a:srgbClr val="FF0000"/>
              </a:solidFill>
            </a:endParaRPr>
          </a:p>
          <a:p>
            <a:r>
              <a:rPr lang="zh-CN" altLang="en-US" sz="1600" b="1" dirty="0">
                <a:solidFill>
                  <a:srgbClr val="FF0000"/>
                </a:solidFill>
              </a:rPr>
              <a:t>继续抛出</a:t>
            </a:r>
            <a:r>
              <a:rPr lang="en-US" altLang="zh-CN" sz="1600" b="1" dirty="0">
                <a:solidFill>
                  <a:srgbClr val="FF0000"/>
                </a:solidFill>
              </a:rPr>
              <a:t>1</a:t>
            </a:r>
            <a:r>
              <a:rPr lang="zh-CN" altLang="en-US" sz="1600" b="1" dirty="0">
                <a:solidFill>
                  <a:srgbClr val="FF0000"/>
                </a:solidFill>
              </a:rPr>
              <a:t>个受检异常</a:t>
            </a:r>
          </a:p>
        </p:txBody>
      </p:sp>
      <p:sp>
        <p:nvSpPr>
          <p:cNvPr id="7" name="文本框 6">
            <a:extLst>
              <a:ext uri="{FF2B5EF4-FFF2-40B4-BE49-F238E27FC236}">
                <a16:creationId xmlns:a16="http://schemas.microsoft.com/office/drawing/2014/main" id="{1ED5CC11-A4D8-471F-A8AF-4123BB9DA8F6}"/>
              </a:ext>
            </a:extLst>
          </p:cNvPr>
          <p:cNvSpPr txBox="1"/>
          <p:nvPr/>
        </p:nvSpPr>
        <p:spPr>
          <a:xfrm>
            <a:off x="1331640" y="5733214"/>
            <a:ext cx="3240360" cy="1077218"/>
          </a:xfrm>
          <a:prstGeom prst="rect">
            <a:avLst/>
          </a:prstGeom>
          <a:noFill/>
        </p:spPr>
        <p:txBody>
          <a:bodyPr wrap="square" rtlCol="0">
            <a:spAutoFit/>
          </a:bodyPr>
          <a:lstStyle/>
          <a:p>
            <a:r>
              <a:rPr lang="zh-CN" altLang="en-US" sz="1600" b="1" dirty="0">
                <a:solidFill>
                  <a:srgbClr val="FF0000"/>
                </a:solidFill>
              </a:rPr>
              <a:t>捕获了不处理的话，就抛出，交给别的处理，但如果主函数抛的话，那么没东西处理异常，程序终止。</a:t>
            </a:r>
          </a:p>
        </p:txBody>
      </p:sp>
    </p:spTree>
    <p:extLst>
      <p:ext uri="{BB962C8B-B14F-4D97-AF65-F5344CB8AC3E}">
        <p14:creationId xmlns:p14="http://schemas.microsoft.com/office/powerpoint/2010/main" val="33581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B60D713-5BE7-4838-88C2-95815B2AF1F0}"/>
              </a:ext>
            </a:extLst>
          </p:cNvPr>
          <p:cNvSpPr>
            <a:spLocks noGrp="1"/>
          </p:cNvSpPr>
          <p:nvPr>
            <p:ph type="sldNum" sz="quarter" idx="12"/>
          </p:nvPr>
        </p:nvSpPr>
        <p:spPr/>
        <p:txBody>
          <a:bodyPr/>
          <a:lstStyle/>
          <a:p>
            <a:fld id="{0C913308-F349-4B6D-A68A-DD1791B4A57B}" type="slidenum">
              <a:rPr lang="zh-CN" altLang="en-US" smtClean="0"/>
              <a:pPr/>
              <a:t>3</a:t>
            </a:fld>
            <a:endParaRPr lang="zh-CN" altLang="en-US" dirty="0"/>
          </a:p>
        </p:txBody>
      </p:sp>
      <p:pic>
        <p:nvPicPr>
          <p:cNvPr id="6" name="图片 5">
            <a:extLst>
              <a:ext uri="{FF2B5EF4-FFF2-40B4-BE49-F238E27FC236}">
                <a16:creationId xmlns:a16="http://schemas.microsoft.com/office/drawing/2014/main" id="{E7656C98-87D6-4C43-A881-29DFEE4F8A4A}"/>
              </a:ext>
            </a:extLst>
          </p:cNvPr>
          <p:cNvPicPr>
            <a:picLocks noChangeAspect="1"/>
          </p:cNvPicPr>
          <p:nvPr/>
        </p:nvPicPr>
        <p:blipFill>
          <a:blip r:embed="rId2"/>
          <a:stretch>
            <a:fillRect/>
          </a:stretch>
        </p:blipFill>
        <p:spPr>
          <a:xfrm>
            <a:off x="251520" y="188640"/>
            <a:ext cx="4752528" cy="3394661"/>
          </a:xfrm>
          <a:prstGeom prst="rect">
            <a:avLst/>
          </a:prstGeom>
        </p:spPr>
      </p:pic>
      <p:sp>
        <p:nvSpPr>
          <p:cNvPr id="7" name="文本框 6">
            <a:extLst>
              <a:ext uri="{FF2B5EF4-FFF2-40B4-BE49-F238E27FC236}">
                <a16:creationId xmlns:a16="http://schemas.microsoft.com/office/drawing/2014/main" id="{B0788270-4D39-4431-BBA7-AFFFB2B21A1F}"/>
              </a:ext>
            </a:extLst>
          </p:cNvPr>
          <p:cNvSpPr txBox="1"/>
          <p:nvPr/>
        </p:nvSpPr>
        <p:spPr>
          <a:xfrm>
            <a:off x="5652120" y="1124744"/>
            <a:ext cx="2448272" cy="584775"/>
          </a:xfrm>
          <a:prstGeom prst="rect">
            <a:avLst/>
          </a:prstGeom>
          <a:noFill/>
        </p:spPr>
        <p:txBody>
          <a:bodyPr wrap="square" rtlCol="0">
            <a:spAutoFit/>
          </a:bodyPr>
          <a:lstStyle/>
          <a:p>
            <a:r>
              <a:rPr lang="zh-CN" altLang="en-US" sz="1600" b="1" dirty="0">
                <a:solidFill>
                  <a:srgbClr val="FF0000"/>
                </a:solidFill>
              </a:rPr>
              <a:t>这样可以不用抛出异常，因为</a:t>
            </a:r>
            <a:r>
              <a:rPr lang="en-US" altLang="zh-CN" sz="1600" b="1" dirty="0">
                <a:solidFill>
                  <a:srgbClr val="FF0000"/>
                </a:solidFill>
              </a:rPr>
              <a:t>try</a:t>
            </a:r>
            <a:r>
              <a:rPr lang="zh-CN" altLang="en-US" sz="1600" b="1" dirty="0">
                <a:solidFill>
                  <a:srgbClr val="FF0000"/>
                </a:solidFill>
              </a:rPr>
              <a:t>捕获到了</a:t>
            </a:r>
          </a:p>
        </p:txBody>
      </p:sp>
      <p:pic>
        <p:nvPicPr>
          <p:cNvPr id="9" name="图片 8">
            <a:extLst>
              <a:ext uri="{FF2B5EF4-FFF2-40B4-BE49-F238E27FC236}">
                <a16:creationId xmlns:a16="http://schemas.microsoft.com/office/drawing/2014/main" id="{EE28BE9F-F624-4497-9653-0BBFB8C6FF51}"/>
              </a:ext>
            </a:extLst>
          </p:cNvPr>
          <p:cNvPicPr>
            <a:picLocks noChangeAspect="1"/>
          </p:cNvPicPr>
          <p:nvPr/>
        </p:nvPicPr>
        <p:blipFill>
          <a:blip r:embed="rId3"/>
          <a:stretch>
            <a:fillRect/>
          </a:stretch>
        </p:blipFill>
        <p:spPr>
          <a:xfrm>
            <a:off x="251520" y="3599580"/>
            <a:ext cx="4609892" cy="3069780"/>
          </a:xfrm>
          <a:prstGeom prst="rect">
            <a:avLst/>
          </a:prstGeom>
        </p:spPr>
      </p:pic>
      <p:sp>
        <p:nvSpPr>
          <p:cNvPr id="10" name="文本框 9">
            <a:extLst>
              <a:ext uri="{FF2B5EF4-FFF2-40B4-BE49-F238E27FC236}">
                <a16:creationId xmlns:a16="http://schemas.microsoft.com/office/drawing/2014/main" id="{5CEED9FB-53AB-437D-9D36-4927D7C7EB29}"/>
              </a:ext>
            </a:extLst>
          </p:cNvPr>
          <p:cNvSpPr txBox="1"/>
          <p:nvPr/>
        </p:nvSpPr>
        <p:spPr>
          <a:xfrm>
            <a:off x="5364088" y="4221088"/>
            <a:ext cx="3024336" cy="1569660"/>
          </a:xfrm>
          <a:prstGeom prst="rect">
            <a:avLst/>
          </a:prstGeom>
          <a:noFill/>
        </p:spPr>
        <p:txBody>
          <a:bodyPr wrap="square" rtlCol="0">
            <a:spAutoFit/>
          </a:bodyPr>
          <a:lstStyle/>
          <a:p>
            <a:r>
              <a:rPr lang="zh-CN" altLang="en-US" sz="1600" b="1" dirty="0">
                <a:solidFill>
                  <a:srgbClr val="FF0000"/>
                </a:solidFill>
              </a:rPr>
              <a:t>函数抛出</a:t>
            </a:r>
            <a:r>
              <a:rPr lang="en-US" altLang="zh-CN" sz="1600" b="1" dirty="0">
                <a:solidFill>
                  <a:srgbClr val="FF0000"/>
                </a:solidFill>
              </a:rPr>
              <a:t>IO</a:t>
            </a:r>
            <a:r>
              <a:rPr lang="zh-CN" altLang="en-US" sz="1600" b="1" dirty="0">
                <a:solidFill>
                  <a:srgbClr val="FF0000"/>
                </a:solidFill>
              </a:rPr>
              <a:t>异常，这样这个函数就不用处理</a:t>
            </a:r>
            <a:r>
              <a:rPr lang="en-US" altLang="zh-CN" sz="1600" b="1" dirty="0">
                <a:solidFill>
                  <a:srgbClr val="FF0000"/>
                </a:solidFill>
              </a:rPr>
              <a:t>IO</a:t>
            </a:r>
            <a:r>
              <a:rPr lang="zh-CN" altLang="en-US" sz="1600" b="1" dirty="0">
                <a:solidFill>
                  <a:srgbClr val="FF0000"/>
                </a:solidFill>
              </a:rPr>
              <a:t>异常了，会传给主函数</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如果主函数不</a:t>
            </a:r>
            <a:r>
              <a:rPr lang="en-US" altLang="zh-CN" sz="1600" b="1" dirty="0">
                <a:solidFill>
                  <a:srgbClr val="FF0000"/>
                </a:solidFill>
              </a:rPr>
              <a:t>catch </a:t>
            </a:r>
            <a:r>
              <a:rPr lang="en-US" altLang="zh-CN" sz="1600" b="1" dirty="0" err="1">
                <a:solidFill>
                  <a:srgbClr val="FF0000"/>
                </a:solidFill>
              </a:rPr>
              <a:t>IOException</a:t>
            </a:r>
            <a:r>
              <a:rPr lang="zh-CN" altLang="en-US" sz="1600" b="1" dirty="0">
                <a:solidFill>
                  <a:srgbClr val="FF0000"/>
                </a:solidFill>
              </a:rPr>
              <a:t>，编译会过不去</a:t>
            </a:r>
          </a:p>
        </p:txBody>
      </p:sp>
      <p:pic>
        <p:nvPicPr>
          <p:cNvPr id="12" name="图片 11">
            <a:extLst>
              <a:ext uri="{FF2B5EF4-FFF2-40B4-BE49-F238E27FC236}">
                <a16:creationId xmlns:a16="http://schemas.microsoft.com/office/drawing/2014/main" id="{DF98EDB1-1618-4C80-8CEE-D199150EB7D3}"/>
              </a:ext>
            </a:extLst>
          </p:cNvPr>
          <p:cNvPicPr>
            <a:picLocks noChangeAspect="1"/>
          </p:cNvPicPr>
          <p:nvPr/>
        </p:nvPicPr>
        <p:blipFill>
          <a:blip r:embed="rId4"/>
          <a:stretch>
            <a:fillRect/>
          </a:stretch>
        </p:blipFill>
        <p:spPr>
          <a:xfrm>
            <a:off x="8460432" y="4005064"/>
            <a:ext cx="3795090" cy="2209992"/>
          </a:xfrm>
          <a:prstGeom prst="rect">
            <a:avLst/>
          </a:prstGeom>
        </p:spPr>
      </p:pic>
    </p:spTree>
    <p:extLst>
      <p:ext uri="{BB962C8B-B14F-4D97-AF65-F5344CB8AC3E}">
        <p14:creationId xmlns:p14="http://schemas.microsoft.com/office/powerpoint/2010/main" val="1304243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4</a:t>
            </a:fld>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80728"/>
            <a:ext cx="7416824" cy="2236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059832" y="3356992"/>
            <a:ext cx="2506648" cy="830997"/>
          </a:xfrm>
          <a:prstGeom prst="rect">
            <a:avLst/>
          </a:prstGeom>
          <a:noFill/>
        </p:spPr>
        <p:txBody>
          <a:bodyPr wrap="none" rtlCol="0">
            <a:spAutoFit/>
          </a:bodyPr>
          <a:lstStyle/>
          <a:p>
            <a:r>
              <a:rPr lang="zh-CN" altLang="en-US" sz="1600" b="1" dirty="0">
                <a:solidFill>
                  <a:srgbClr val="FF0000"/>
                </a:solidFill>
              </a:rPr>
              <a:t>方法签名冲突</a:t>
            </a:r>
            <a:endParaRPr lang="en-US" altLang="zh-CN" sz="1600" b="1" dirty="0">
              <a:solidFill>
                <a:srgbClr val="FF0000"/>
              </a:solidFill>
            </a:endParaRPr>
          </a:p>
          <a:p>
            <a:r>
              <a:rPr lang="zh-CN" altLang="en-US" sz="1600" b="1" dirty="0">
                <a:solidFill>
                  <a:srgbClr val="FF0000"/>
                </a:solidFill>
              </a:rPr>
              <a:t>说明：方法的</a:t>
            </a:r>
            <a:r>
              <a:rPr lang="en-US" altLang="zh-CN" sz="1600" b="1" dirty="0">
                <a:solidFill>
                  <a:srgbClr val="FF0000"/>
                </a:solidFill>
              </a:rPr>
              <a:t>throws</a:t>
            </a:r>
            <a:r>
              <a:rPr lang="zh-CN" altLang="en-US" sz="1600" b="1" dirty="0">
                <a:solidFill>
                  <a:srgbClr val="FF0000"/>
                </a:solidFill>
              </a:rPr>
              <a:t>子句</a:t>
            </a:r>
            <a:endParaRPr lang="en-US" altLang="zh-CN" sz="1600" b="1" dirty="0">
              <a:solidFill>
                <a:srgbClr val="FF0000"/>
              </a:solidFill>
            </a:endParaRPr>
          </a:p>
          <a:p>
            <a:r>
              <a:rPr lang="zh-CN" altLang="en-US" sz="1600" b="1" dirty="0">
                <a:solidFill>
                  <a:srgbClr val="FF0000"/>
                </a:solidFill>
              </a:rPr>
              <a:t>不属于，方法签名</a:t>
            </a:r>
          </a:p>
        </p:txBody>
      </p:sp>
      <p:sp>
        <p:nvSpPr>
          <p:cNvPr id="7" name="TextBox 6"/>
          <p:cNvSpPr txBox="1"/>
          <p:nvPr/>
        </p:nvSpPr>
        <p:spPr>
          <a:xfrm>
            <a:off x="2627784" y="222911"/>
            <a:ext cx="3700052" cy="584775"/>
          </a:xfrm>
          <a:prstGeom prst="rect">
            <a:avLst/>
          </a:prstGeom>
          <a:noFill/>
        </p:spPr>
        <p:txBody>
          <a:bodyPr wrap="none" rtlCol="0">
            <a:spAutoFit/>
          </a:bodyPr>
          <a:lstStyle/>
          <a:p>
            <a:r>
              <a:rPr lang="zh-CN" altLang="en-US" sz="1600" b="1" dirty="0">
                <a:solidFill>
                  <a:srgbClr val="FF0000"/>
                </a:solidFill>
              </a:rPr>
              <a:t>相同方法名称相同方法参数列表的方法</a:t>
            </a:r>
            <a:endParaRPr lang="en-US" altLang="zh-CN" sz="1600" b="1" dirty="0">
              <a:solidFill>
                <a:srgbClr val="FF0000"/>
              </a:solidFill>
            </a:endParaRPr>
          </a:p>
          <a:p>
            <a:r>
              <a:rPr lang="zh-CN" altLang="en-US" sz="1600" b="1" dirty="0">
                <a:solidFill>
                  <a:srgbClr val="FF0000"/>
                </a:solidFill>
              </a:rPr>
              <a:t>但其中一个方法包含</a:t>
            </a:r>
            <a:r>
              <a:rPr lang="en-US" altLang="zh-CN" sz="1600" b="1" dirty="0">
                <a:solidFill>
                  <a:srgbClr val="FF0000"/>
                </a:solidFill>
              </a:rPr>
              <a:t>throws</a:t>
            </a:r>
            <a:r>
              <a:rPr lang="zh-CN" altLang="en-US" sz="1600" b="1" dirty="0">
                <a:solidFill>
                  <a:srgbClr val="FF0000"/>
                </a:solidFill>
              </a:rPr>
              <a:t>子句</a:t>
            </a:r>
            <a:endParaRPr lang="en-US" altLang="zh-CN" sz="1600" b="1" dirty="0">
              <a:solidFill>
                <a:srgbClr val="FF0000"/>
              </a:solidFill>
            </a:endParaRPr>
          </a:p>
        </p:txBody>
      </p:sp>
      <p:sp>
        <p:nvSpPr>
          <p:cNvPr id="2" name="文本框 1">
            <a:extLst>
              <a:ext uri="{FF2B5EF4-FFF2-40B4-BE49-F238E27FC236}">
                <a16:creationId xmlns:a16="http://schemas.microsoft.com/office/drawing/2014/main" id="{1317EC94-4B6B-475F-8D8C-EE4FE246CBF4}"/>
              </a:ext>
            </a:extLst>
          </p:cNvPr>
          <p:cNvSpPr txBox="1"/>
          <p:nvPr/>
        </p:nvSpPr>
        <p:spPr>
          <a:xfrm>
            <a:off x="1763688" y="5013176"/>
            <a:ext cx="1632178" cy="338554"/>
          </a:xfrm>
          <a:prstGeom prst="rect">
            <a:avLst/>
          </a:prstGeom>
          <a:noFill/>
        </p:spPr>
        <p:txBody>
          <a:bodyPr wrap="none" rtlCol="0">
            <a:spAutoFit/>
          </a:bodyPr>
          <a:lstStyle/>
          <a:p>
            <a:r>
              <a:rPr lang="zh-CN" altLang="en-US" sz="1600" b="1" dirty="0">
                <a:solidFill>
                  <a:srgbClr val="FF0000"/>
                </a:solidFill>
              </a:rPr>
              <a:t>与方法签名无关</a:t>
            </a:r>
          </a:p>
        </p:txBody>
      </p:sp>
    </p:spTree>
    <p:extLst>
      <p:ext uri="{BB962C8B-B14F-4D97-AF65-F5344CB8AC3E}">
        <p14:creationId xmlns:p14="http://schemas.microsoft.com/office/powerpoint/2010/main" val="150102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068960"/>
            <a:ext cx="603885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normAutofit fontScale="90000"/>
          </a:bodyPr>
          <a:lstStyle/>
          <a:p>
            <a:r>
              <a:rPr lang="en-US" altLang="zh-CN" dirty="0"/>
              <a:t>Creating Exception Classes</a:t>
            </a:r>
            <a:endParaRPr lang="zh-CN" altLang="en-US" dirty="0"/>
          </a:p>
        </p:txBody>
      </p:sp>
      <p:sp>
        <p:nvSpPr>
          <p:cNvPr id="3" name="内容占位符 2"/>
          <p:cNvSpPr>
            <a:spLocks noGrp="1"/>
          </p:cNvSpPr>
          <p:nvPr>
            <p:ph idx="1"/>
          </p:nvPr>
        </p:nvSpPr>
        <p:spPr/>
        <p:txBody>
          <a:bodyPr/>
          <a:lstStyle/>
          <a:p>
            <a:r>
              <a:rPr lang="zh-CN" altLang="en-US" dirty="0"/>
              <a:t>在选择需要抛出的异常类型时</a:t>
            </a:r>
            <a:endParaRPr lang="en-US" altLang="zh-CN" dirty="0"/>
          </a:p>
          <a:p>
            <a:r>
              <a:rPr lang="zh-CN" altLang="en-US" dirty="0"/>
              <a:t>可以使用</a:t>
            </a:r>
            <a:r>
              <a:rPr lang="en-US" altLang="zh-CN" dirty="0"/>
              <a:t>Java</a:t>
            </a:r>
            <a:r>
              <a:rPr lang="zh-CN" altLang="en-US" dirty="0"/>
              <a:t>平台提供的异常类型，其他人编写的异常类型，以及自定义的异常类型</a:t>
            </a:r>
            <a:endParaRPr lang="en-US" altLang="zh-CN" dirty="0"/>
          </a:p>
          <a:p>
            <a:r>
              <a:rPr lang="zh-CN" altLang="en-US" dirty="0"/>
              <a:t>通过继承相关异常类，实现</a:t>
            </a:r>
            <a:r>
              <a:rPr lang="zh-CN" altLang="en-US" b="1" dirty="0">
                <a:solidFill>
                  <a:srgbClr val="FF0000"/>
                </a:solidFill>
              </a:rPr>
              <a:t>自定义异常类型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5</a:t>
            </a:fld>
            <a:endParaRPr lang="zh-CN" altLang="en-US" dirty="0"/>
          </a:p>
        </p:txBody>
      </p:sp>
      <p:sp>
        <p:nvSpPr>
          <p:cNvPr id="5" name="TextBox 4"/>
          <p:cNvSpPr txBox="1"/>
          <p:nvPr/>
        </p:nvSpPr>
        <p:spPr>
          <a:xfrm>
            <a:off x="5652120" y="3212976"/>
            <a:ext cx="3251211" cy="1077218"/>
          </a:xfrm>
          <a:prstGeom prst="rect">
            <a:avLst/>
          </a:prstGeom>
          <a:noFill/>
        </p:spPr>
        <p:txBody>
          <a:bodyPr wrap="none" rtlCol="0">
            <a:spAutoFit/>
          </a:bodyPr>
          <a:lstStyle/>
          <a:p>
            <a:r>
              <a:rPr lang="zh-CN" altLang="en-US" sz="1600" b="1" dirty="0">
                <a:solidFill>
                  <a:srgbClr val="FF0000"/>
                </a:solidFill>
              </a:rPr>
              <a:t>继承</a:t>
            </a:r>
            <a:r>
              <a:rPr lang="en-US" altLang="zh-CN" sz="1600" b="1" dirty="0" err="1">
                <a:solidFill>
                  <a:srgbClr val="FF0000"/>
                </a:solidFill>
              </a:rPr>
              <a:t>RuntimeException</a:t>
            </a:r>
            <a:r>
              <a:rPr lang="zh-CN" altLang="en-US" sz="1600" b="1" dirty="0">
                <a:solidFill>
                  <a:srgbClr val="FF0000"/>
                </a:solidFill>
              </a:rPr>
              <a:t>异常类</a:t>
            </a:r>
            <a:endParaRPr lang="en-US" altLang="zh-CN" sz="1600" b="1" dirty="0">
              <a:solidFill>
                <a:srgbClr val="FF0000"/>
              </a:solidFill>
            </a:endParaRPr>
          </a:p>
          <a:p>
            <a:r>
              <a:rPr lang="zh-CN" altLang="en-US" sz="1600" b="1" dirty="0">
                <a:solidFill>
                  <a:srgbClr val="FF0000"/>
                </a:solidFill>
              </a:rPr>
              <a:t>实现自定义非受检异常</a:t>
            </a:r>
            <a:endParaRPr lang="en-US" altLang="zh-CN" sz="1600" b="1" dirty="0">
              <a:solidFill>
                <a:srgbClr val="FF0000"/>
              </a:solidFill>
            </a:endParaRPr>
          </a:p>
          <a:p>
            <a:r>
              <a:rPr lang="zh-CN" altLang="en-US" sz="1600" b="1" dirty="0">
                <a:solidFill>
                  <a:srgbClr val="FF0000"/>
                </a:solidFill>
              </a:rPr>
              <a:t>调用</a:t>
            </a:r>
            <a:r>
              <a:rPr lang="en-US" altLang="zh-CN" sz="1600" b="1" dirty="0" err="1">
                <a:solidFill>
                  <a:srgbClr val="FF0000"/>
                </a:solidFill>
              </a:rPr>
              <a:t>RuntimeException</a:t>
            </a:r>
            <a:r>
              <a:rPr lang="zh-CN" altLang="en-US" sz="1600" b="1" dirty="0">
                <a:solidFill>
                  <a:srgbClr val="FF0000"/>
                </a:solidFill>
              </a:rPr>
              <a:t>构造函数</a:t>
            </a:r>
            <a:endParaRPr lang="en-US" altLang="zh-CN" sz="1600" b="1" dirty="0">
              <a:solidFill>
                <a:srgbClr val="FF0000"/>
              </a:solidFill>
            </a:endParaRPr>
          </a:p>
          <a:p>
            <a:r>
              <a:rPr lang="zh-CN" altLang="en-US" sz="1600" b="1" dirty="0">
                <a:solidFill>
                  <a:srgbClr val="FF0000"/>
                </a:solidFill>
              </a:rPr>
              <a:t>实现对自定义异常的相关操作</a:t>
            </a:r>
            <a:endParaRPr lang="en-US" altLang="zh-CN" sz="1600" b="1" dirty="0">
              <a:solidFill>
                <a:srgbClr val="FF0000"/>
              </a:solidFill>
            </a:endParaRPr>
          </a:p>
        </p:txBody>
      </p:sp>
    </p:spTree>
    <p:extLst>
      <p:ext uri="{BB962C8B-B14F-4D97-AF65-F5344CB8AC3E}">
        <p14:creationId xmlns:p14="http://schemas.microsoft.com/office/powerpoint/2010/main" val="23827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Throw Exceptions</a:t>
            </a:r>
            <a:endParaRPr lang="zh-CN" altLang="en-US" dirty="0"/>
          </a:p>
        </p:txBody>
      </p:sp>
      <p:sp>
        <p:nvSpPr>
          <p:cNvPr id="3" name="内容占位符 2"/>
          <p:cNvSpPr>
            <a:spLocks noGrp="1"/>
          </p:cNvSpPr>
          <p:nvPr>
            <p:ph idx="1"/>
          </p:nvPr>
        </p:nvSpPr>
        <p:spPr/>
        <p:txBody>
          <a:bodyPr/>
          <a:lstStyle/>
          <a:p>
            <a:r>
              <a:rPr lang="en-US" altLang="zh-CN" dirty="0"/>
              <a:t>Before you can catch an exception, some code somewhere must throw one. </a:t>
            </a:r>
            <a:r>
              <a:rPr lang="en-US" altLang="zh-CN" b="1" dirty="0">
                <a:solidFill>
                  <a:srgbClr val="FF0000"/>
                </a:solidFill>
              </a:rPr>
              <a:t>Any code can throw an exception</a:t>
            </a:r>
            <a:r>
              <a:rPr lang="en-US" altLang="zh-CN" dirty="0"/>
              <a:t>: your code, code from a package written by someone else such as the packages that come with the Java platform, or the Java runtime environment. Regardless of what throws the exception, it's always thrown with the throw statement.</a:t>
            </a:r>
          </a:p>
          <a:p>
            <a:r>
              <a:rPr lang="zh-CN" altLang="en-US" dirty="0"/>
              <a:t>可以在，构造函数内，静态</a:t>
            </a:r>
            <a:r>
              <a:rPr lang="en-US" altLang="zh-CN" dirty="0"/>
              <a:t>/</a:t>
            </a:r>
            <a:r>
              <a:rPr lang="zh-CN" altLang="en-US" dirty="0"/>
              <a:t>实例方法内，方法内的代码块内，</a:t>
            </a:r>
            <a:r>
              <a:rPr lang="en-US" altLang="zh-CN" dirty="0"/>
              <a:t>Lambda</a:t>
            </a:r>
            <a:r>
              <a:rPr lang="zh-CN" altLang="en-US" dirty="0"/>
              <a:t>表达式内等，中声明抛出异常</a:t>
            </a:r>
            <a:r>
              <a:rPr lang="en-US" altLang="zh-CN" dirty="0"/>
              <a:t>(</a:t>
            </a:r>
            <a:r>
              <a:rPr lang="zh-CN" altLang="en-US" dirty="0"/>
              <a:t>静态代码块等较复杂</a:t>
            </a:r>
            <a:r>
              <a:rPr lang="en-US" altLang="zh-CN" dirty="0"/>
              <a:t>)</a:t>
            </a:r>
          </a:p>
          <a:p>
            <a:r>
              <a:rPr lang="zh-CN" altLang="en-US" dirty="0"/>
              <a:t>通过</a:t>
            </a:r>
            <a:r>
              <a:rPr lang="en-US" altLang="zh-CN" b="1" i="1" dirty="0">
                <a:solidFill>
                  <a:srgbClr val="FF0000"/>
                </a:solidFill>
              </a:rPr>
              <a:t>throw</a:t>
            </a:r>
            <a:r>
              <a:rPr lang="zh-CN" altLang="en-US" dirty="0"/>
              <a:t>语句，声明抛出一个</a:t>
            </a:r>
            <a:r>
              <a:rPr lang="en-US" altLang="zh-CN" dirty="0" err="1"/>
              <a:t>Throwable</a:t>
            </a:r>
            <a:r>
              <a:rPr lang="zh-CN" altLang="en-US" dirty="0"/>
              <a:t>或其子类的</a:t>
            </a:r>
            <a:r>
              <a:rPr lang="zh-CN" altLang="en-US" b="1" dirty="0">
                <a:solidFill>
                  <a:srgbClr val="FF0000"/>
                </a:solidFill>
              </a:rPr>
              <a:t>对象</a:t>
            </a:r>
            <a:endParaRPr lang="en-US" altLang="zh-CN"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6</a:t>
            </a:fld>
            <a:endParaRPr lang="zh-CN" altLang="en-US" dirty="0"/>
          </a:p>
        </p:txBody>
      </p:sp>
      <p:sp>
        <p:nvSpPr>
          <p:cNvPr id="5" name="文本框 4">
            <a:extLst>
              <a:ext uri="{FF2B5EF4-FFF2-40B4-BE49-F238E27FC236}">
                <a16:creationId xmlns:a16="http://schemas.microsoft.com/office/drawing/2014/main" id="{5B76D3A7-A1AA-4F00-A1D2-2D90A0186804}"/>
              </a:ext>
            </a:extLst>
          </p:cNvPr>
          <p:cNvSpPr txBox="1"/>
          <p:nvPr/>
        </p:nvSpPr>
        <p:spPr>
          <a:xfrm>
            <a:off x="1619672" y="5877272"/>
            <a:ext cx="4680520" cy="584775"/>
          </a:xfrm>
          <a:prstGeom prst="rect">
            <a:avLst/>
          </a:prstGeom>
          <a:noFill/>
        </p:spPr>
        <p:txBody>
          <a:bodyPr wrap="square" rtlCol="0">
            <a:spAutoFit/>
          </a:bodyPr>
          <a:lstStyle/>
          <a:p>
            <a:r>
              <a:rPr lang="zh-CN" altLang="en-US" sz="1600" b="1" dirty="0">
                <a:solidFill>
                  <a:srgbClr val="FF0000"/>
                </a:solidFill>
              </a:rPr>
              <a:t>在方法内部抛出一个封装了异常信息的对象，是</a:t>
            </a:r>
            <a:r>
              <a:rPr lang="en-US" altLang="zh-CN" sz="1600" b="1" dirty="0">
                <a:solidFill>
                  <a:srgbClr val="FF0000"/>
                </a:solidFill>
              </a:rPr>
              <a:t>throw</a:t>
            </a:r>
            <a:r>
              <a:rPr lang="zh-CN" altLang="en-US" sz="1600" b="1" dirty="0">
                <a:solidFill>
                  <a:srgbClr val="FF0000"/>
                </a:solidFill>
              </a:rPr>
              <a:t>，无</a:t>
            </a:r>
            <a:r>
              <a:rPr lang="en-US" altLang="zh-CN" sz="1600" b="1" dirty="0">
                <a:solidFill>
                  <a:srgbClr val="FF0000"/>
                </a:solidFill>
              </a:rPr>
              <a:t>s</a:t>
            </a:r>
            <a:endParaRPr lang="zh-CN" altLang="en-US" sz="1600" b="1" dirty="0">
              <a:solidFill>
                <a:srgbClr val="FF0000"/>
              </a:solidFill>
            </a:endParaRPr>
          </a:p>
        </p:txBody>
      </p:sp>
    </p:spTree>
    <p:extLst>
      <p:ext uri="{BB962C8B-B14F-4D97-AF65-F5344CB8AC3E}">
        <p14:creationId xmlns:p14="http://schemas.microsoft.com/office/powerpoint/2010/main" val="83273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7</a:t>
            </a:fld>
            <a:endParaRPr lang="zh-CN" alt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04664"/>
            <a:ext cx="47053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527272" y="116632"/>
            <a:ext cx="2459328" cy="2062103"/>
          </a:xfrm>
          <a:prstGeom prst="rect">
            <a:avLst/>
          </a:prstGeom>
          <a:noFill/>
        </p:spPr>
        <p:txBody>
          <a:bodyPr wrap="none" rtlCol="0">
            <a:spAutoFit/>
          </a:bodyPr>
          <a:lstStyle/>
          <a:p>
            <a:r>
              <a:rPr lang="zh-CN" altLang="en-US" sz="1600" b="1" dirty="0">
                <a:solidFill>
                  <a:srgbClr val="FF0000"/>
                </a:solidFill>
              </a:rPr>
              <a:t>抛出自定义非受检异常</a:t>
            </a:r>
            <a:endParaRPr lang="en-US" altLang="zh-CN" sz="1600" b="1" dirty="0">
              <a:solidFill>
                <a:srgbClr val="FF0000"/>
              </a:solidFill>
            </a:endParaRPr>
          </a:p>
          <a:p>
            <a:r>
              <a:rPr lang="zh-CN" altLang="en-US" sz="1600" b="1" dirty="0">
                <a:solidFill>
                  <a:srgbClr val="FF0000"/>
                </a:solidFill>
              </a:rPr>
              <a:t>无需显式捕获处理</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则无捕获异常！！！</a:t>
            </a:r>
            <a:endParaRPr lang="en-US" altLang="zh-CN" sz="1600" b="1" dirty="0">
              <a:solidFill>
                <a:srgbClr val="FF0000"/>
              </a:solidFill>
            </a:endParaRPr>
          </a:p>
          <a:p>
            <a:endParaRPr lang="en-US" altLang="zh-CN" sz="1600" b="1" dirty="0">
              <a:solidFill>
                <a:srgbClr val="FF0000"/>
              </a:solidFill>
            </a:endParaRPr>
          </a:p>
          <a:p>
            <a:r>
              <a:rPr lang="zh-CN" altLang="en-US" sz="1600" b="1" dirty="0">
                <a:solidFill>
                  <a:srgbClr val="FF0000"/>
                </a:solidFill>
              </a:rPr>
              <a:t>在调用栈检索</a:t>
            </a:r>
            <a:endParaRPr lang="en-US" altLang="zh-CN" sz="1600" b="1" dirty="0">
              <a:solidFill>
                <a:srgbClr val="FF0000"/>
              </a:solidFill>
            </a:endParaRPr>
          </a:p>
          <a:p>
            <a:r>
              <a:rPr lang="zh-CN" altLang="en-US" sz="1600" b="1" dirty="0">
                <a:solidFill>
                  <a:srgbClr val="FF0000"/>
                </a:solidFill>
              </a:rPr>
              <a:t>没有合适的异常处理程序</a:t>
            </a:r>
            <a:endParaRPr lang="en-US" altLang="zh-CN" sz="1600" b="1" dirty="0">
              <a:solidFill>
                <a:srgbClr val="FF0000"/>
              </a:solidFill>
            </a:endParaRPr>
          </a:p>
          <a:p>
            <a:r>
              <a:rPr lang="zh-CN" altLang="en-US" sz="1600" b="1" dirty="0">
                <a:solidFill>
                  <a:srgbClr val="FF0000"/>
                </a:solidFill>
              </a:rPr>
              <a:t>则程序终止</a:t>
            </a: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2276872"/>
            <a:ext cx="79724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203552" y="3789040"/>
            <a:ext cx="1218603" cy="338554"/>
          </a:xfrm>
          <a:prstGeom prst="rect">
            <a:avLst/>
          </a:prstGeom>
          <a:noFill/>
        </p:spPr>
        <p:txBody>
          <a:bodyPr wrap="none" rtlCol="0">
            <a:spAutoFit/>
          </a:bodyPr>
          <a:lstStyle/>
          <a:p>
            <a:r>
              <a:rPr lang="zh-CN" altLang="en-US" sz="1600" b="1" dirty="0">
                <a:solidFill>
                  <a:srgbClr val="FF0000"/>
                </a:solidFill>
              </a:rPr>
              <a:t>异常栈信息</a:t>
            </a:r>
          </a:p>
        </p:txBody>
      </p:sp>
    </p:spTree>
    <p:extLst>
      <p:ext uri="{BB962C8B-B14F-4D97-AF65-F5344CB8AC3E}">
        <p14:creationId xmlns:p14="http://schemas.microsoft.com/office/powerpoint/2010/main" val="70704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pPr/>
              <a:t>8</a:t>
            </a:fld>
            <a:endParaRPr lang="zh-CN"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44" y="271009"/>
            <a:ext cx="68580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68961"/>
            <a:ext cx="9144000" cy="1740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3419872" y="1889128"/>
            <a:ext cx="2459328" cy="830997"/>
          </a:xfrm>
          <a:prstGeom prst="rect">
            <a:avLst/>
          </a:prstGeom>
          <a:noFill/>
        </p:spPr>
        <p:txBody>
          <a:bodyPr wrap="none" rtlCol="0">
            <a:spAutoFit/>
          </a:bodyPr>
          <a:lstStyle/>
          <a:p>
            <a:r>
              <a:rPr lang="zh-CN" altLang="en-US" sz="1600" b="1" dirty="0">
                <a:solidFill>
                  <a:srgbClr val="FF0000"/>
                </a:solidFill>
              </a:rPr>
              <a:t>将受检异常</a:t>
            </a:r>
            <a:endParaRPr lang="en-US" altLang="zh-CN" sz="1600" b="1" dirty="0">
              <a:solidFill>
                <a:srgbClr val="FF0000"/>
              </a:solidFill>
            </a:endParaRPr>
          </a:p>
          <a:p>
            <a:r>
              <a:rPr lang="zh-CN" altLang="en-US" sz="1600" b="1" dirty="0">
                <a:solidFill>
                  <a:srgbClr val="FF0000"/>
                </a:solidFill>
              </a:rPr>
              <a:t>包装为自定义非受检异常</a:t>
            </a:r>
            <a:endParaRPr lang="en-US" altLang="zh-CN" sz="1600" b="1" dirty="0">
              <a:solidFill>
                <a:srgbClr val="FF0000"/>
              </a:solidFill>
            </a:endParaRPr>
          </a:p>
          <a:p>
            <a:r>
              <a:rPr lang="zh-CN" altLang="en-US" sz="1600" b="1" dirty="0">
                <a:solidFill>
                  <a:srgbClr val="FF0000"/>
                </a:solidFill>
              </a:rPr>
              <a:t>抛出，程序终止！</a:t>
            </a:r>
          </a:p>
        </p:txBody>
      </p:sp>
      <p:pic>
        <p:nvPicPr>
          <p:cNvPr id="5" name="图片 4">
            <a:extLst>
              <a:ext uri="{FF2B5EF4-FFF2-40B4-BE49-F238E27FC236}">
                <a16:creationId xmlns:a16="http://schemas.microsoft.com/office/drawing/2014/main" id="{5CB07F16-BC31-403E-89FA-5C1DDBDF51BA}"/>
              </a:ext>
            </a:extLst>
          </p:cNvPr>
          <p:cNvPicPr>
            <a:picLocks noChangeAspect="1"/>
          </p:cNvPicPr>
          <p:nvPr/>
        </p:nvPicPr>
        <p:blipFill>
          <a:blip r:embed="rId4"/>
          <a:stretch>
            <a:fillRect/>
          </a:stretch>
        </p:blipFill>
        <p:spPr>
          <a:xfrm>
            <a:off x="107504" y="4770980"/>
            <a:ext cx="4680520" cy="2057313"/>
          </a:xfrm>
          <a:prstGeom prst="rect">
            <a:avLst/>
          </a:prstGeom>
        </p:spPr>
      </p:pic>
      <p:sp>
        <p:nvSpPr>
          <p:cNvPr id="6" name="文本框 5">
            <a:extLst>
              <a:ext uri="{FF2B5EF4-FFF2-40B4-BE49-F238E27FC236}">
                <a16:creationId xmlns:a16="http://schemas.microsoft.com/office/drawing/2014/main" id="{424ED52C-A0AB-43CD-9BB1-9CA0C5296EC2}"/>
              </a:ext>
            </a:extLst>
          </p:cNvPr>
          <p:cNvSpPr txBox="1"/>
          <p:nvPr/>
        </p:nvSpPr>
        <p:spPr>
          <a:xfrm>
            <a:off x="5580112" y="4941168"/>
            <a:ext cx="3024336" cy="830997"/>
          </a:xfrm>
          <a:prstGeom prst="rect">
            <a:avLst/>
          </a:prstGeom>
          <a:noFill/>
        </p:spPr>
        <p:txBody>
          <a:bodyPr wrap="square" rtlCol="0">
            <a:spAutoFit/>
          </a:bodyPr>
          <a:lstStyle/>
          <a:p>
            <a:r>
              <a:rPr lang="zh-CN" altLang="en-US" sz="1600" b="1" dirty="0">
                <a:solidFill>
                  <a:srgbClr val="FF0000"/>
                </a:solidFill>
              </a:rPr>
              <a:t>函数语句</a:t>
            </a:r>
            <a:r>
              <a:rPr lang="en-US" altLang="zh-CN" sz="1600" b="1" dirty="0">
                <a:solidFill>
                  <a:srgbClr val="FF0000"/>
                </a:solidFill>
              </a:rPr>
              <a:t>throw</a:t>
            </a:r>
            <a:r>
              <a:rPr lang="zh-CN" altLang="en-US" sz="1600" b="1" dirty="0">
                <a:solidFill>
                  <a:srgbClr val="FF0000"/>
                </a:solidFill>
              </a:rPr>
              <a:t>一个异常，本身函数就抛出异常，所以编译正确，抛出的异常到主函数。</a:t>
            </a:r>
          </a:p>
        </p:txBody>
      </p:sp>
    </p:spTree>
    <p:extLst>
      <p:ext uri="{BB962C8B-B14F-4D97-AF65-F5344CB8AC3E}">
        <p14:creationId xmlns:p14="http://schemas.microsoft.com/office/powerpoint/2010/main" val="1287485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ln w="25400">
          <a:solidFill>
            <a:srgbClr val="FF0000"/>
          </a:solidFill>
          <a:headEnd type="arrow"/>
          <a:tailEnd type="arrow"/>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1" dirty="0" smtClean="0">
            <a:solidFill>
              <a:srgbClr val="FF0000"/>
            </a:solidFill>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5739</TotalTime>
  <Words>1159</Words>
  <Application>Microsoft Office PowerPoint</Application>
  <PresentationFormat>全屏显示(4:3)</PresentationFormat>
  <Paragraphs>124</Paragraphs>
  <Slides>16</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Calibri</vt:lpstr>
      <vt:lpstr>Constantia</vt:lpstr>
      <vt:lpstr>Wingdings 2</vt:lpstr>
      <vt:lpstr>Lecture</vt:lpstr>
      <vt:lpstr>Java Programming</vt:lpstr>
      <vt:lpstr>Specifying the Exceptions Thrown by a Method</vt:lpstr>
      <vt:lpstr>PowerPoint 演示文稿</vt:lpstr>
      <vt:lpstr>PowerPoint 演示文稿</vt:lpstr>
      <vt:lpstr>PowerPoint 演示文稿</vt:lpstr>
      <vt:lpstr>Creating Exception Classes</vt:lpstr>
      <vt:lpstr>How to Throw Exceptions</vt:lpstr>
      <vt:lpstr>PowerPoint 演示文稿</vt:lpstr>
      <vt:lpstr>PowerPoint 演示文稿</vt:lpstr>
      <vt:lpstr>PowerPoint 演示文稿</vt:lpstr>
      <vt:lpstr>PowerPoint 演示文稿</vt:lpstr>
      <vt:lpstr>Why Checked Exceptions is a DEVIL</vt:lpstr>
      <vt:lpstr>PowerPoint 演示文稿</vt:lpstr>
      <vt:lpstr>PowerPoint 演示文稿</vt:lpstr>
      <vt:lpstr>PowerPoint 演示文稿</vt:lpstr>
      <vt:lpstr>PART8 -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Web开发技术</dc:title>
  <dc:creator>BO</dc:creator>
  <cp:lastModifiedBy>刘 思远</cp:lastModifiedBy>
  <cp:revision>1017</cp:revision>
  <dcterms:created xsi:type="dcterms:W3CDTF">2014-08-14T05:26:17Z</dcterms:created>
  <dcterms:modified xsi:type="dcterms:W3CDTF">2021-04-30T11:01:39Z</dcterms:modified>
</cp:coreProperties>
</file>