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0"/>
  </p:notesMasterIdLst>
  <p:sldIdLst>
    <p:sldId id="256" r:id="rId2"/>
    <p:sldId id="314" r:id="rId3"/>
    <p:sldId id="315" r:id="rId4"/>
    <p:sldId id="316" r:id="rId5"/>
    <p:sldId id="317" r:id="rId6"/>
    <p:sldId id="318" r:id="rId7"/>
    <p:sldId id="319" r:id="rId8"/>
    <p:sldId id="320" r:id="rId9"/>
    <p:sldId id="264" r:id="rId10"/>
    <p:sldId id="265" r:id="rId11"/>
    <p:sldId id="266" r:id="rId12"/>
    <p:sldId id="267" r:id="rId13"/>
    <p:sldId id="268" r:id="rId14"/>
    <p:sldId id="353" r:id="rId15"/>
    <p:sldId id="270" r:id="rId16"/>
    <p:sldId id="322"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1646200-D802-4063-887C-70599B762ED5}">
          <p14:sldIdLst>
            <p14:sldId id="256"/>
            <p14:sldId id="314"/>
            <p14:sldId id="315"/>
            <p14:sldId id="316"/>
            <p14:sldId id="317"/>
            <p14:sldId id="318"/>
            <p14:sldId id="319"/>
            <p14:sldId id="320"/>
            <p14:sldId id="264"/>
            <p14:sldId id="265"/>
            <p14:sldId id="266"/>
            <p14:sldId id="267"/>
            <p14:sldId id="268"/>
            <p14:sldId id="353"/>
            <p14:sldId id="270"/>
            <p14:sldId id="322"/>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4" autoAdjust="0"/>
    <p:restoredTop sz="81520" autoAdjust="0"/>
  </p:normalViewPr>
  <p:slideViewPr>
    <p:cSldViewPr>
      <p:cViewPr varScale="1">
        <p:scale>
          <a:sx n="95" d="100"/>
          <a:sy n="95" d="100"/>
        </p:scale>
        <p:origin x="49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1</a:t>
            </a:fld>
            <a:endParaRPr lang="zh-CN" altLang="en-US"/>
          </a:p>
        </p:txBody>
      </p:sp>
    </p:spTree>
    <p:extLst>
      <p:ext uri="{BB962C8B-B14F-4D97-AF65-F5344CB8AC3E}">
        <p14:creationId xmlns:p14="http://schemas.microsoft.com/office/powerpoint/2010/main" val="123860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7</a:t>
            </a:fld>
            <a:endParaRPr lang="zh-CN" altLang="en-US"/>
          </a:p>
        </p:txBody>
      </p:sp>
    </p:spTree>
    <p:extLst>
      <p:ext uri="{BB962C8B-B14F-4D97-AF65-F5344CB8AC3E}">
        <p14:creationId xmlns:p14="http://schemas.microsoft.com/office/powerpoint/2010/main" val="132361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2021/5/7</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2021/5/7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2021/5/7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2021/5/7</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P9 - Concurrency</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45683"/>
            <a:ext cx="58578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88640"/>
            <a:ext cx="8229600" cy="6135960"/>
          </a:xfrm>
        </p:spPr>
        <p:txBody>
          <a:bodyPr/>
          <a:lstStyle/>
          <a:p>
            <a:r>
              <a:rPr lang="en-US" altLang="zh-CN" dirty="0"/>
              <a:t>Provide a Runnable object. </a:t>
            </a:r>
          </a:p>
          <a:p>
            <a:r>
              <a:rPr lang="en-US" altLang="zh-CN" dirty="0" err="1"/>
              <a:t>java.lang.Runnable</a:t>
            </a:r>
            <a:r>
              <a:rPr lang="zh-CN" altLang="en-US" dirty="0"/>
              <a:t>接口，定义</a:t>
            </a:r>
            <a:r>
              <a:rPr lang="zh-CN" altLang="en-US" dirty="0">
                <a:solidFill>
                  <a:srgbClr val="FF0000"/>
                </a:solidFill>
              </a:rPr>
              <a:t>预</a:t>
            </a:r>
            <a:r>
              <a:rPr lang="zh-CN" altLang="en-US" dirty="0"/>
              <a:t>执行的</a:t>
            </a:r>
            <a:r>
              <a:rPr lang="zh-CN" altLang="en-US" b="1" dirty="0">
                <a:solidFill>
                  <a:srgbClr val="FF0000"/>
                </a:solidFill>
              </a:rPr>
              <a:t>任务</a:t>
            </a:r>
            <a:endParaRPr lang="en-US" altLang="zh-CN" b="1" dirty="0">
              <a:solidFill>
                <a:srgbClr val="FF0000"/>
              </a:solidFill>
            </a:endParaRPr>
          </a:p>
          <a:p>
            <a:r>
              <a:rPr lang="zh-CN" altLang="en-US" dirty="0"/>
              <a:t>接口中仅定义了唯一抽象方法</a:t>
            </a:r>
            <a:r>
              <a:rPr lang="en-US" altLang="zh-CN" b="1" dirty="0">
                <a:solidFill>
                  <a:srgbClr val="FF0000"/>
                </a:solidFill>
              </a:rPr>
              <a:t>run()</a:t>
            </a:r>
            <a:r>
              <a:rPr lang="zh-CN" altLang="en-US" dirty="0"/>
              <a:t>，在方法中，实现需要线程执行的任务；并将</a:t>
            </a:r>
            <a:r>
              <a:rPr lang="en-US" altLang="zh-CN" dirty="0"/>
              <a:t>Runnable</a:t>
            </a:r>
            <a:r>
              <a:rPr lang="zh-CN" altLang="en-US" dirty="0"/>
              <a:t>对象传递给</a:t>
            </a:r>
            <a:r>
              <a:rPr lang="en-US" altLang="zh-CN" dirty="0"/>
              <a:t>Thread</a:t>
            </a:r>
            <a:r>
              <a:rPr lang="zh-CN" altLang="en-US" dirty="0"/>
              <a:t>线程构造函数，</a:t>
            </a:r>
            <a:r>
              <a:rPr lang="en-US" altLang="zh-CN" dirty="0"/>
              <a:t>start()</a:t>
            </a:r>
            <a:r>
              <a:rPr lang="zh-CN" altLang="en-US" dirty="0"/>
              <a:t>方法</a:t>
            </a:r>
            <a:r>
              <a:rPr lang="zh-CN" altLang="en-US" b="1" dirty="0">
                <a:solidFill>
                  <a:srgbClr val="FF0000"/>
                </a:solidFill>
              </a:rPr>
              <a:t>启动线程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8" name="TextBox 7"/>
          <p:cNvSpPr txBox="1"/>
          <p:nvPr/>
        </p:nvSpPr>
        <p:spPr>
          <a:xfrm>
            <a:off x="647332" y="3698604"/>
            <a:ext cx="3029997"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5" name="TextBox 4"/>
          <p:cNvSpPr txBox="1"/>
          <p:nvPr/>
        </p:nvSpPr>
        <p:spPr>
          <a:xfrm>
            <a:off x="5352728" y="2492896"/>
            <a:ext cx="3612014" cy="830997"/>
          </a:xfrm>
          <a:prstGeom prst="rect">
            <a:avLst/>
          </a:prstGeom>
          <a:noFill/>
        </p:spPr>
        <p:txBody>
          <a:bodyPr wrap="none" rtlCol="0">
            <a:spAutoFit/>
          </a:bodyPr>
          <a:lstStyle/>
          <a:p>
            <a:r>
              <a:rPr lang="zh-CN" altLang="en-US" sz="1600" b="1" dirty="0">
                <a:solidFill>
                  <a:srgbClr val="FF0000"/>
                </a:solidFill>
              </a:rPr>
              <a:t>定义一个实现</a:t>
            </a:r>
            <a:r>
              <a:rPr lang="en-US" altLang="zh-CN" sz="1600" b="1" dirty="0">
                <a:solidFill>
                  <a:srgbClr val="FF0000"/>
                </a:solidFill>
              </a:rPr>
              <a:t>Runnable</a:t>
            </a:r>
            <a:r>
              <a:rPr lang="zh-CN" altLang="en-US" sz="1600" b="1" dirty="0">
                <a:solidFill>
                  <a:srgbClr val="FF0000"/>
                </a:solidFill>
              </a:rPr>
              <a:t>接口的任务类</a:t>
            </a:r>
            <a:endParaRPr lang="en-US" altLang="zh-CN" sz="1600" b="1" dirty="0">
              <a:solidFill>
                <a:srgbClr val="FF0000"/>
              </a:solidFill>
            </a:endParaRPr>
          </a:p>
          <a:p>
            <a:r>
              <a:rPr lang="zh-CN" altLang="en-US" sz="1600" b="1" dirty="0">
                <a:solidFill>
                  <a:srgbClr val="FF0000"/>
                </a:solidFill>
              </a:rPr>
              <a:t>实现</a:t>
            </a:r>
            <a:r>
              <a:rPr lang="en-US" altLang="zh-CN" sz="1600" b="1" dirty="0">
                <a:solidFill>
                  <a:srgbClr val="FF0000"/>
                </a:solidFill>
              </a:rPr>
              <a:t>run()</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编写在线程中执行的代码</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37158"/>
            <a:ext cx="45624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223" y="4037158"/>
            <a:ext cx="27622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483768" y="4509120"/>
            <a:ext cx="3360343" cy="1323439"/>
          </a:xfrm>
          <a:prstGeom prst="rect">
            <a:avLst/>
          </a:prstGeom>
          <a:noFill/>
        </p:spPr>
        <p:txBody>
          <a:bodyPr wrap="none" rtlCol="0">
            <a:spAutoFit/>
          </a:bodyPr>
          <a:lstStyle/>
          <a:p>
            <a:r>
              <a:rPr lang="zh-CN" altLang="en-US" sz="1600" b="1" dirty="0">
                <a:solidFill>
                  <a:srgbClr val="FF0000"/>
                </a:solidFill>
              </a:rPr>
              <a:t>创建</a:t>
            </a:r>
            <a:r>
              <a:rPr lang="en-US" altLang="zh-CN" sz="1600" b="1" dirty="0">
                <a:solidFill>
                  <a:srgbClr val="FF0000"/>
                </a:solidFill>
              </a:rPr>
              <a:t>Runnable</a:t>
            </a:r>
            <a:r>
              <a:rPr lang="zh-CN" altLang="en-US" sz="1600" b="1" dirty="0">
                <a:solidFill>
                  <a:srgbClr val="FF0000"/>
                </a:solidFill>
              </a:rPr>
              <a:t>类型对象</a:t>
            </a:r>
            <a:endParaRPr lang="en-US" altLang="zh-CN" sz="1600" b="1" dirty="0">
              <a:solidFill>
                <a:srgbClr val="FF0000"/>
              </a:solidFill>
            </a:endParaRPr>
          </a:p>
          <a:p>
            <a:r>
              <a:rPr lang="zh-CN" altLang="en-US" sz="1600" b="1" dirty="0">
                <a:solidFill>
                  <a:srgbClr val="FF0000"/>
                </a:solidFill>
              </a:rPr>
              <a:t>创建</a:t>
            </a:r>
            <a:r>
              <a:rPr lang="en-US" altLang="zh-CN" sz="1600" b="1" dirty="0">
                <a:solidFill>
                  <a:srgbClr val="FF0000"/>
                </a:solidFill>
              </a:rPr>
              <a:t>Thread</a:t>
            </a:r>
            <a:r>
              <a:rPr lang="zh-CN" altLang="en-US" sz="1600" b="1" dirty="0">
                <a:solidFill>
                  <a:srgbClr val="FF0000"/>
                </a:solidFill>
              </a:rPr>
              <a:t>线程对象（工作线程）</a:t>
            </a:r>
            <a:endParaRPr lang="en-US" altLang="zh-CN" sz="1600" b="1" dirty="0">
              <a:solidFill>
                <a:srgbClr val="FF0000"/>
              </a:solidFill>
            </a:endParaRPr>
          </a:p>
          <a:p>
            <a:r>
              <a:rPr lang="zh-CN" altLang="en-US" sz="1600" b="1" dirty="0">
                <a:solidFill>
                  <a:srgbClr val="FF0000"/>
                </a:solidFill>
              </a:rPr>
              <a:t>将</a:t>
            </a:r>
            <a:r>
              <a:rPr lang="en-US" altLang="zh-CN" sz="1600" b="1" dirty="0">
                <a:solidFill>
                  <a:srgbClr val="FF0000"/>
                </a:solidFill>
              </a:rPr>
              <a:t>Runnable</a:t>
            </a:r>
            <a:r>
              <a:rPr lang="zh-CN" altLang="en-US" sz="1600" b="1" dirty="0">
                <a:solidFill>
                  <a:srgbClr val="FF0000"/>
                </a:solidFill>
              </a:rPr>
              <a:t>对象基于构造函数</a:t>
            </a:r>
            <a:endParaRPr lang="en-US" altLang="zh-CN" sz="1600" b="1" dirty="0">
              <a:solidFill>
                <a:srgbClr val="FF0000"/>
              </a:solidFill>
            </a:endParaRPr>
          </a:p>
          <a:p>
            <a:r>
              <a:rPr lang="zh-CN" altLang="en-US" sz="1600" b="1" dirty="0">
                <a:solidFill>
                  <a:srgbClr val="FF0000"/>
                </a:solidFill>
              </a:rPr>
              <a:t>传递给</a:t>
            </a:r>
            <a:r>
              <a:rPr lang="en-US" altLang="zh-CN" sz="1600" b="1" dirty="0">
                <a:solidFill>
                  <a:srgbClr val="FF0000"/>
                </a:solidFill>
              </a:rPr>
              <a:t>Thread</a:t>
            </a:r>
            <a:r>
              <a:rPr lang="zh-CN" altLang="en-US" sz="1600" b="1" dirty="0">
                <a:solidFill>
                  <a:srgbClr val="FF0000"/>
                </a:solidFill>
              </a:rPr>
              <a:t>对象</a:t>
            </a:r>
            <a:endParaRPr lang="en-US" altLang="zh-CN" sz="1600" b="1" dirty="0">
              <a:solidFill>
                <a:srgbClr val="FF0000"/>
              </a:solidFill>
            </a:endParaRPr>
          </a:p>
          <a:p>
            <a:r>
              <a:rPr lang="en-US" altLang="zh-CN" sz="1600" b="1" dirty="0">
                <a:solidFill>
                  <a:srgbClr val="FF0000"/>
                </a:solidFill>
              </a:rPr>
              <a:t>Start()</a:t>
            </a:r>
            <a:r>
              <a:rPr lang="zh-CN" altLang="en-US" sz="1600" b="1" dirty="0">
                <a:solidFill>
                  <a:srgbClr val="FF0000"/>
                </a:solidFill>
              </a:rPr>
              <a:t>方法启动线程</a:t>
            </a:r>
          </a:p>
        </p:txBody>
      </p:sp>
    </p:spTree>
    <p:extLst>
      <p:ext uri="{BB962C8B-B14F-4D97-AF65-F5344CB8AC3E}">
        <p14:creationId xmlns:p14="http://schemas.microsoft.com/office/powerpoint/2010/main" val="217244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Subclass Thread.</a:t>
            </a:r>
          </a:p>
          <a:p>
            <a:r>
              <a:rPr lang="en-US" altLang="zh-CN" dirty="0" err="1"/>
              <a:t>java.lang.Thread</a:t>
            </a:r>
            <a:r>
              <a:rPr lang="zh-CN" altLang="en-US" dirty="0"/>
              <a:t>类，定义预执行的</a:t>
            </a:r>
            <a:r>
              <a:rPr lang="zh-CN" altLang="en-US" b="1" dirty="0">
                <a:solidFill>
                  <a:srgbClr val="FF0000"/>
                </a:solidFill>
              </a:rPr>
              <a:t>线程</a:t>
            </a:r>
            <a:endParaRPr lang="en-US" altLang="zh-CN" b="1" dirty="0">
              <a:solidFill>
                <a:srgbClr val="FF0000"/>
              </a:solidFill>
            </a:endParaRPr>
          </a:p>
          <a:p>
            <a:r>
              <a:rPr lang="en-US" altLang="zh-CN" dirty="0"/>
              <a:t>Thread</a:t>
            </a:r>
            <a:r>
              <a:rPr lang="zh-CN" altLang="en-US" dirty="0"/>
              <a:t>类实现了</a:t>
            </a:r>
            <a:r>
              <a:rPr lang="en-US" altLang="zh-CN" dirty="0"/>
              <a:t>Runnable</a:t>
            </a:r>
            <a:r>
              <a:rPr lang="zh-CN" altLang="en-US" dirty="0"/>
              <a:t>接口，但实现的</a:t>
            </a:r>
            <a:r>
              <a:rPr lang="en-US" altLang="zh-CN" dirty="0"/>
              <a:t>run()</a:t>
            </a:r>
            <a:r>
              <a:rPr lang="zh-CN" altLang="en-US" dirty="0"/>
              <a:t>方法为空；继承</a:t>
            </a:r>
            <a:r>
              <a:rPr lang="en-US" altLang="zh-CN" dirty="0"/>
              <a:t>Thread</a:t>
            </a:r>
            <a:r>
              <a:rPr lang="zh-CN" altLang="en-US" dirty="0"/>
              <a:t>类，并重写</a:t>
            </a:r>
            <a:r>
              <a:rPr lang="en-US" altLang="zh-CN" dirty="0"/>
              <a:t>run()</a:t>
            </a:r>
            <a:r>
              <a:rPr lang="zh-CN" altLang="en-US" dirty="0"/>
              <a:t>方法实现任务</a:t>
            </a:r>
            <a:endParaRPr lang="en-US" altLang="zh-CN" dirty="0"/>
          </a:p>
          <a:p>
            <a:r>
              <a:rPr lang="zh-CN" altLang="en-US" dirty="0"/>
              <a:t>执行</a:t>
            </a:r>
            <a:r>
              <a:rPr lang="en-US" altLang="zh-CN" dirty="0"/>
              <a:t>start()</a:t>
            </a:r>
            <a:r>
              <a:rPr lang="zh-CN" altLang="en-US" dirty="0"/>
              <a:t>方法启动线程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5" name="TextBox 4"/>
          <p:cNvSpPr txBox="1"/>
          <p:nvPr/>
        </p:nvSpPr>
        <p:spPr>
          <a:xfrm>
            <a:off x="5580112" y="2963958"/>
            <a:ext cx="2946769" cy="830997"/>
          </a:xfrm>
          <a:prstGeom prst="rect">
            <a:avLst/>
          </a:prstGeom>
          <a:noFill/>
        </p:spPr>
        <p:txBody>
          <a:bodyPr wrap="none" rtlCol="0">
            <a:spAutoFit/>
          </a:bodyPr>
          <a:lstStyle/>
          <a:p>
            <a:r>
              <a:rPr lang="zh-CN" altLang="en-US" sz="1600" b="1" dirty="0">
                <a:solidFill>
                  <a:srgbClr val="FF0000"/>
                </a:solidFill>
              </a:rPr>
              <a:t>定义一个继承</a:t>
            </a:r>
            <a:r>
              <a:rPr lang="en-US" altLang="zh-CN" sz="1600" b="1" dirty="0">
                <a:solidFill>
                  <a:srgbClr val="FF0000"/>
                </a:solidFill>
              </a:rPr>
              <a:t>Thread</a:t>
            </a:r>
            <a:r>
              <a:rPr lang="zh-CN" altLang="en-US" sz="1600" b="1" dirty="0">
                <a:solidFill>
                  <a:srgbClr val="FF0000"/>
                </a:solidFill>
              </a:rPr>
              <a:t>的线程类</a:t>
            </a:r>
            <a:endParaRPr lang="en-US" altLang="zh-CN" sz="1600" b="1" dirty="0">
              <a:solidFill>
                <a:srgbClr val="FF0000"/>
              </a:solidFill>
            </a:endParaRPr>
          </a:p>
          <a:p>
            <a:r>
              <a:rPr lang="zh-CN" altLang="en-US" sz="1600" b="1" dirty="0">
                <a:solidFill>
                  <a:srgbClr val="FF0000"/>
                </a:solidFill>
              </a:rPr>
              <a:t>重写</a:t>
            </a:r>
            <a:r>
              <a:rPr lang="en-US" altLang="zh-CN" sz="1600" b="1" dirty="0">
                <a:solidFill>
                  <a:srgbClr val="FF0000"/>
                </a:solidFill>
              </a:rPr>
              <a:t>run()</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实现线程逻辑</a:t>
            </a:r>
          </a:p>
        </p:txBody>
      </p:sp>
      <p:sp>
        <p:nvSpPr>
          <p:cNvPr id="11" name="TextBox 10"/>
          <p:cNvSpPr txBox="1"/>
          <p:nvPr/>
        </p:nvSpPr>
        <p:spPr>
          <a:xfrm>
            <a:off x="611560" y="3925926"/>
            <a:ext cx="3029997"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3" name="TextBox 12"/>
          <p:cNvSpPr txBox="1"/>
          <p:nvPr/>
        </p:nvSpPr>
        <p:spPr>
          <a:xfrm>
            <a:off x="3362536" y="5296228"/>
            <a:ext cx="1425390" cy="584775"/>
          </a:xfrm>
          <a:prstGeom prst="rect">
            <a:avLst/>
          </a:prstGeom>
          <a:noFill/>
        </p:spPr>
        <p:txBody>
          <a:bodyPr wrap="none" rtlCol="0">
            <a:spAutoFit/>
          </a:bodyPr>
          <a:lstStyle/>
          <a:p>
            <a:r>
              <a:rPr lang="zh-CN" altLang="en-US" sz="1600" b="1" dirty="0">
                <a:solidFill>
                  <a:srgbClr val="FF0000"/>
                </a:solidFill>
              </a:rPr>
              <a:t>创建线程对象</a:t>
            </a:r>
            <a:endParaRPr lang="en-US" altLang="zh-CN" sz="1600" b="1" dirty="0">
              <a:solidFill>
                <a:srgbClr val="FF0000"/>
              </a:solidFill>
            </a:endParaRPr>
          </a:p>
          <a:p>
            <a:r>
              <a:rPr lang="zh-CN" altLang="en-US" sz="1600" b="1" dirty="0">
                <a:solidFill>
                  <a:srgbClr val="FF0000"/>
                </a:solidFill>
              </a:rPr>
              <a:t>启动线程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6" y="2735301"/>
            <a:ext cx="54578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11" y="4454676"/>
            <a:ext cx="29432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825" y="4472859"/>
            <a:ext cx="25336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41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en-US" altLang="zh-CN" dirty="0"/>
              <a:t>2</a:t>
            </a:r>
            <a:r>
              <a:rPr lang="zh-CN" altLang="en-US" dirty="0"/>
              <a:t>种方法，</a:t>
            </a:r>
            <a:r>
              <a:rPr lang="zh-CN" altLang="en-US" dirty="0">
                <a:solidFill>
                  <a:srgbClr val="FF0000"/>
                </a:solidFill>
              </a:rPr>
              <a:t>均需调用</a:t>
            </a:r>
            <a:r>
              <a:rPr lang="en-US" altLang="zh-CN" dirty="0">
                <a:solidFill>
                  <a:srgbClr val="FF0000"/>
                </a:solidFill>
              </a:rPr>
              <a:t>Thread</a:t>
            </a:r>
            <a:r>
              <a:rPr lang="zh-CN" altLang="en-US" dirty="0">
                <a:solidFill>
                  <a:srgbClr val="FF0000"/>
                </a:solidFill>
              </a:rPr>
              <a:t>的</a:t>
            </a:r>
            <a:r>
              <a:rPr lang="en-US" altLang="zh-CN" dirty="0">
                <a:solidFill>
                  <a:srgbClr val="FF0000"/>
                </a:solidFill>
              </a:rPr>
              <a:t>start()</a:t>
            </a:r>
            <a:r>
              <a:rPr lang="zh-CN" altLang="en-US" dirty="0">
                <a:solidFill>
                  <a:srgbClr val="FF0000"/>
                </a:solidFill>
              </a:rPr>
              <a:t>方法以启动新线程</a:t>
            </a:r>
            <a:endParaRPr lang="en-US" altLang="zh-CN" dirty="0">
              <a:solidFill>
                <a:srgbClr val="FF0000"/>
              </a:solidFill>
            </a:endParaRPr>
          </a:p>
          <a:p>
            <a:r>
              <a:rPr lang="zh-CN" altLang="en-US" dirty="0"/>
              <a:t>基于继承</a:t>
            </a:r>
            <a:r>
              <a:rPr lang="en-US" altLang="zh-CN" dirty="0"/>
              <a:t>Thread</a:t>
            </a:r>
            <a:r>
              <a:rPr lang="zh-CN" altLang="en-US" dirty="0"/>
              <a:t>类的实现，</a:t>
            </a:r>
            <a:r>
              <a:rPr lang="en-US" altLang="zh-CN" dirty="0"/>
              <a:t>Java</a:t>
            </a:r>
            <a:r>
              <a:rPr lang="zh-CN" altLang="en-US" dirty="0"/>
              <a:t>的单继承将限制程序的扩展</a:t>
            </a:r>
          </a:p>
          <a:p>
            <a:r>
              <a:rPr lang="zh-CN" altLang="en-US" dirty="0">
                <a:solidFill>
                  <a:srgbClr val="FF0000"/>
                </a:solidFill>
              </a:rPr>
              <a:t>基于实现</a:t>
            </a:r>
            <a:r>
              <a:rPr lang="en-US" altLang="zh-CN" dirty="0">
                <a:solidFill>
                  <a:srgbClr val="FF0000"/>
                </a:solidFill>
              </a:rPr>
              <a:t>Runnable</a:t>
            </a:r>
            <a:r>
              <a:rPr lang="zh-CN" altLang="en-US" dirty="0">
                <a:solidFill>
                  <a:srgbClr val="FF0000"/>
                </a:solidFill>
              </a:rPr>
              <a:t>接口</a:t>
            </a:r>
            <a:r>
              <a:rPr lang="zh-CN" altLang="en-US" dirty="0"/>
              <a:t>的实现，将子线程的执行任务与线程本身解耦，实现更加灵活，且适用于高级线程管理</a:t>
            </a:r>
            <a:r>
              <a:rPr lang="en-US" altLang="zh-CN" dirty="0"/>
              <a:t>API(</a:t>
            </a:r>
            <a:r>
              <a:rPr lang="zh-CN" altLang="en-US" dirty="0"/>
              <a:t>线程池</a:t>
            </a:r>
            <a:r>
              <a:rPr lang="en-US" altLang="zh-CN" dirty="0"/>
              <a:t>)</a:t>
            </a:r>
          </a:p>
          <a:p>
            <a:r>
              <a:rPr lang="en-US" altLang="zh-CN" dirty="0"/>
              <a:t>run()</a:t>
            </a:r>
            <a:r>
              <a:rPr lang="zh-CN" altLang="en-US" dirty="0"/>
              <a:t>方法执行完毕后，自动停止线程</a:t>
            </a:r>
          </a:p>
          <a:p>
            <a:r>
              <a:rPr lang="en-US" altLang="zh-CN" dirty="0"/>
              <a:t>Thread</a:t>
            </a:r>
            <a:r>
              <a:rPr lang="zh-CN" altLang="en-US" dirty="0"/>
              <a:t>类中，定义了许多管理线程、提供线程信息或影响其状态的静态方法</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86725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Pausing Execution with Sleep</a:t>
            </a:r>
            <a:endParaRPr lang="zh-CN" altLang="en-US" dirty="0"/>
          </a:p>
        </p:txBody>
      </p:sp>
      <p:sp>
        <p:nvSpPr>
          <p:cNvPr id="3" name="内容占位符 2"/>
          <p:cNvSpPr>
            <a:spLocks noGrp="1"/>
          </p:cNvSpPr>
          <p:nvPr>
            <p:ph idx="1"/>
          </p:nvPr>
        </p:nvSpPr>
        <p:spPr/>
        <p:txBody>
          <a:bodyPr>
            <a:normAutofit/>
          </a:bodyPr>
          <a:lstStyle/>
          <a:p>
            <a:r>
              <a:rPr lang="en-US" altLang="zh-CN" dirty="0" err="1"/>
              <a:t>Thread.sleep</a:t>
            </a:r>
            <a:r>
              <a:rPr lang="en-US" altLang="zh-CN" dirty="0"/>
              <a:t>() throws </a:t>
            </a:r>
            <a:r>
              <a:rPr lang="en-US" altLang="zh-CN" dirty="0" err="1"/>
              <a:t>InterruptedException</a:t>
            </a:r>
            <a:r>
              <a:rPr lang="zh-CN" altLang="en-US" dirty="0"/>
              <a:t>方法，挂起</a:t>
            </a:r>
            <a:r>
              <a:rPr lang="zh-CN" altLang="en-US" dirty="0">
                <a:solidFill>
                  <a:srgbClr val="FF0000"/>
                </a:solidFill>
              </a:rPr>
              <a:t>当前线程</a:t>
            </a:r>
            <a:r>
              <a:rPr lang="zh-CN" altLang="en-US" dirty="0"/>
              <a:t>，使线程进入非可执行状态，</a:t>
            </a:r>
            <a:r>
              <a:rPr lang="en-US" altLang="zh-CN" dirty="0"/>
              <a:t>CPU</a:t>
            </a:r>
            <a:r>
              <a:rPr lang="zh-CN" altLang="en-US" dirty="0"/>
              <a:t>不会分配给线程执行的时间片，导致当前线程暂停执行一段指定的时间</a:t>
            </a:r>
          </a:p>
          <a:p>
            <a:r>
              <a:rPr lang="en-US" altLang="zh-CN" dirty="0"/>
              <a:t>Thread</a:t>
            </a:r>
            <a:r>
              <a:rPr lang="zh-CN" altLang="en-US" dirty="0"/>
              <a:t>类提供，基于毫秒与基于纳秒的暂停时间</a:t>
            </a:r>
            <a:endParaRPr lang="en-US" altLang="zh-CN" dirty="0"/>
          </a:p>
          <a:p>
            <a:r>
              <a:rPr lang="en-US" altLang="zh-CN" dirty="0">
                <a:solidFill>
                  <a:srgbClr val="FF0000"/>
                </a:solidFill>
              </a:rPr>
              <a:t>sleep</a:t>
            </a:r>
            <a:r>
              <a:rPr lang="zh-CN" altLang="en-US" dirty="0">
                <a:solidFill>
                  <a:srgbClr val="FF0000"/>
                </a:solidFill>
              </a:rPr>
              <a:t>时间并不能保证准确</a:t>
            </a:r>
            <a:r>
              <a:rPr lang="zh-CN" altLang="en-US" dirty="0"/>
              <a:t>，它们受底层操作系统设施的限制</a:t>
            </a:r>
            <a:r>
              <a:rPr lang="en-US" altLang="zh-CN" dirty="0"/>
              <a:t>(</a:t>
            </a:r>
            <a:r>
              <a:rPr lang="zh-CN" altLang="en-US" dirty="0"/>
              <a:t>大于等于</a:t>
            </a:r>
            <a:r>
              <a:rPr lang="en-US" altLang="zh-CN" dirty="0"/>
              <a:t>sleep</a:t>
            </a:r>
            <a:r>
              <a:rPr lang="zh-CN" altLang="en-US" dirty="0"/>
              <a:t>时间，继续执行，无法精确</a:t>
            </a:r>
            <a:r>
              <a:rPr lang="en-US" altLang="zh-CN" dirty="0"/>
              <a:t>)</a:t>
            </a:r>
          </a:p>
          <a:p>
            <a:r>
              <a:rPr lang="en-US" altLang="zh-CN" dirty="0"/>
              <a:t>sleep</a:t>
            </a:r>
            <a:r>
              <a:rPr lang="zh-CN" altLang="en-US" dirty="0"/>
              <a:t>周期可以通过中断</a:t>
            </a:r>
            <a:r>
              <a:rPr lang="en-US" altLang="zh-CN" dirty="0"/>
              <a:t>(Interrupt)</a:t>
            </a:r>
            <a:r>
              <a:rPr lang="zh-CN" altLang="en-US" dirty="0"/>
              <a:t>来终止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0119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AEB258C-8435-4D2B-84E4-19998CA60032}"/>
              </a:ext>
            </a:extLst>
          </p:cNvPr>
          <p:cNvPicPr>
            <a:picLocks noChangeAspect="1"/>
          </p:cNvPicPr>
          <p:nvPr/>
        </p:nvPicPr>
        <p:blipFill>
          <a:blip r:embed="rId2"/>
          <a:stretch>
            <a:fillRect/>
          </a:stretch>
        </p:blipFill>
        <p:spPr>
          <a:xfrm>
            <a:off x="0" y="404664"/>
            <a:ext cx="6378242" cy="5124715"/>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5" name="TextBox 4"/>
          <p:cNvSpPr txBox="1"/>
          <p:nvPr/>
        </p:nvSpPr>
        <p:spPr>
          <a:xfrm>
            <a:off x="3851920" y="725795"/>
            <a:ext cx="2473626" cy="830997"/>
          </a:xfrm>
          <a:prstGeom prst="rect">
            <a:avLst/>
          </a:prstGeom>
          <a:noFill/>
        </p:spPr>
        <p:txBody>
          <a:bodyPr wrap="none" rtlCol="0">
            <a:spAutoFit/>
          </a:bodyPr>
          <a:lstStyle/>
          <a:p>
            <a:r>
              <a:rPr lang="zh-CN" altLang="en-US" sz="1600" b="1" dirty="0">
                <a:solidFill>
                  <a:srgbClr val="FF0000"/>
                </a:solidFill>
              </a:rPr>
              <a:t>基于匿名内部类</a:t>
            </a:r>
            <a:endParaRPr lang="en-US" altLang="zh-CN" sz="1600" b="1" dirty="0">
              <a:solidFill>
                <a:srgbClr val="FF0000"/>
              </a:solidFill>
            </a:endParaRPr>
          </a:p>
          <a:p>
            <a:r>
              <a:rPr lang="zh-CN" altLang="en-US" sz="1600" b="1" dirty="0">
                <a:solidFill>
                  <a:srgbClr val="FF0000"/>
                </a:solidFill>
              </a:rPr>
              <a:t>每次执行后</a:t>
            </a:r>
            <a:endParaRPr lang="en-US" altLang="zh-CN" sz="1600" b="1" dirty="0">
              <a:solidFill>
                <a:srgbClr val="FF0000"/>
              </a:solidFill>
            </a:endParaRPr>
          </a:p>
          <a:p>
            <a:r>
              <a:rPr lang="zh-CN" altLang="en-US" sz="1600" b="1" dirty="0">
                <a:solidFill>
                  <a:srgbClr val="FF0000"/>
                </a:solidFill>
              </a:rPr>
              <a:t>工作线程 </a:t>
            </a:r>
            <a:r>
              <a:rPr lang="en-US" altLang="zh-CN" sz="1600" b="1" dirty="0">
                <a:solidFill>
                  <a:srgbClr val="FF0000"/>
                </a:solidFill>
              </a:rPr>
              <a:t>Sleep 1000</a:t>
            </a:r>
            <a:r>
              <a:rPr lang="zh-CN" altLang="en-US" sz="1600" b="1" dirty="0">
                <a:solidFill>
                  <a:srgbClr val="FF0000"/>
                </a:solidFill>
              </a:rPr>
              <a:t>毫秒</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844823"/>
            <a:ext cx="21145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14324" y="4437112"/>
            <a:ext cx="2252540" cy="1815882"/>
          </a:xfrm>
          <a:prstGeom prst="rect">
            <a:avLst/>
          </a:prstGeom>
          <a:noFill/>
        </p:spPr>
        <p:txBody>
          <a:bodyPr wrap="none" rtlCol="0">
            <a:spAutoFit/>
          </a:bodyPr>
          <a:lstStyle/>
          <a:p>
            <a:r>
              <a:rPr lang="zh-CN" altLang="en-US" sz="1600" b="1" dirty="0">
                <a:solidFill>
                  <a:srgbClr val="FF0000"/>
                </a:solidFill>
              </a:rPr>
              <a:t>主线程执行</a:t>
            </a:r>
            <a:endParaRPr lang="en-US" altLang="zh-CN" sz="1600" b="1" dirty="0">
              <a:solidFill>
                <a:srgbClr val="FF0000"/>
              </a:solidFill>
            </a:endParaRPr>
          </a:p>
          <a:p>
            <a:r>
              <a:rPr lang="zh-CN" altLang="en-US" sz="1600" b="1" dirty="0">
                <a:solidFill>
                  <a:srgbClr val="FF0000"/>
                </a:solidFill>
              </a:rPr>
              <a:t>静态方法中创建子线程</a:t>
            </a:r>
            <a:endParaRPr lang="en-US" altLang="zh-CN" sz="1600" b="1" dirty="0">
              <a:solidFill>
                <a:srgbClr val="FF0000"/>
              </a:solidFill>
            </a:endParaRPr>
          </a:p>
          <a:p>
            <a:r>
              <a:rPr lang="zh-CN" altLang="en-US" sz="1600" b="1" dirty="0">
                <a:solidFill>
                  <a:srgbClr val="FF0000"/>
                </a:solidFill>
              </a:rPr>
              <a:t>主线程继续执行</a:t>
            </a:r>
            <a:endParaRPr lang="en-US" altLang="zh-CN" sz="1600" b="1" dirty="0">
              <a:solidFill>
                <a:srgbClr val="FF0000"/>
              </a:solidFill>
            </a:endParaRPr>
          </a:p>
          <a:p>
            <a:r>
              <a:rPr lang="zh-CN" altLang="en-US" sz="1600" b="1" dirty="0">
                <a:solidFill>
                  <a:srgbClr val="FF0000"/>
                </a:solidFill>
              </a:rPr>
              <a:t>子线程继续执行</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线程的执行</a:t>
            </a:r>
            <a:r>
              <a:rPr lang="en-US" altLang="zh-CN" sz="1600" b="1" dirty="0">
                <a:solidFill>
                  <a:srgbClr val="FF0000"/>
                </a:solidFill>
              </a:rPr>
              <a:t>/</a:t>
            </a:r>
            <a:r>
              <a:rPr lang="zh-CN" altLang="en-US" sz="1600" b="1" dirty="0">
                <a:solidFill>
                  <a:srgbClr val="FF0000"/>
                </a:solidFill>
              </a:rPr>
              <a:t>启动顺序</a:t>
            </a:r>
            <a:endParaRPr lang="en-US" altLang="zh-CN" sz="1600" b="1" dirty="0">
              <a:solidFill>
                <a:srgbClr val="FF0000"/>
              </a:solidFill>
            </a:endParaRPr>
          </a:p>
          <a:p>
            <a:r>
              <a:rPr lang="zh-CN" altLang="en-US" sz="1600" b="1" dirty="0">
                <a:solidFill>
                  <a:srgbClr val="FF0000"/>
                </a:solidFill>
              </a:rPr>
              <a:t>默认无法确定</a:t>
            </a:r>
          </a:p>
        </p:txBody>
      </p:sp>
      <p:cxnSp>
        <p:nvCxnSpPr>
          <p:cNvPr id="3" name="直接箭头连接符 2"/>
          <p:cNvCxnSpPr/>
          <p:nvPr/>
        </p:nvCxnSpPr>
        <p:spPr>
          <a:xfrm flipV="1">
            <a:off x="3131840" y="2276872"/>
            <a:ext cx="2822455" cy="30681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95936" y="2754461"/>
            <a:ext cx="1958359" cy="24249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06362BD-2EC5-453F-AC43-5E89B2A28908}"/>
              </a:ext>
            </a:extLst>
          </p:cNvPr>
          <p:cNvSpPr txBox="1"/>
          <p:nvPr/>
        </p:nvSpPr>
        <p:spPr>
          <a:xfrm>
            <a:off x="467544" y="5733256"/>
            <a:ext cx="2952328" cy="584775"/>
          </a:xfrm>
          <a:prstGeom prst="rect">
            <a:avLst/>
          </a:prstGeom>
          <a:noFill/>
        </p:spPr>
        <p:txBody>
          <a:bodyPr wrap="square" rtlCol="0">
            <a:spAutoFit/>
          </a:bodyPr>
          <a:lstStyle/>
          <a:p>
            <a:r>
              <a:rPr lang="zh-CN" altLang="en-US" sz="1600" b="1" dirty="0">
                <a:solidFill>
                  <a:srgbClr val="FF0000"/>
                </a:solidFill>
              </a:rPr>
              <a:t>主线程通知完工作线程就不管了，直接下去</a:t>
            </a:r>
          </a:p>
        </p:txBody>
      </p:sp>
      <p:sp>
        <p:nvSpPr>
          <p:cNvPr id="10" name="文本框 9">
            <a:extLst>
              <a:ext uri="{FF2B5EF4-FFF2-40B4-BE49-F238E27FC236}">
                <a16:creationId xmlns:a16="http://schemas.microsoft.com/office/drawing/2014/main" id="{35AC8EA7-03FB-4515-AEE2-ED93F5F0233B}"/>
              </a:ext>
            </a:extLst>
          </p:cNvPr>
          <p:cNvSpPr txBox="1"/>
          <p:nvPr/>
        </p:nvSpPr>
        <p:spPr>
          <a:xfrm>
            <a:off x="179512" y="3082992"/>
            <a:ext cx="2952328" cy="338554"/>
          </a:xfrm>
          <a:prstGeom prst="rect">
            <a:avLst/>
          </a:prstGeom>
          <a:noFill/>
        </p:spPr>
        <p:txBody>
          <a:bodyPr wrap="square" rtlCol="0">
            <a:spAutoFit/>
          </a:bodyPr>
          <a:lstStyle/>
          <a:p>
            <a:r>
              <a:rPr lang="zh-CN" altLang="en-US" sz="1600" b="1" dirty="0">
                <a:solidFill>
                  <a:srgbClr val="FF0000"/>
                </a:solidFill>
              </a:rPr>
              <a:t>显示处理异常</a:t>
            </a:r>
          </a:p>
        </p:txBody>
      </p:sp>
    </p:spTree>
    <p:extLst>
      <p:ext uri="{BB962C8B-B14F-4D97-AF65-F5344CB8AC3E}">
        <p14:creationId xmlns:p14="http://schemas.microsoft.com/office/powerpoint/2010/main" val="125053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Interrupts</a:t>
            </a:r>
            <a:endParaRPr lang="zh-CN" altLang="en-US" dirty="0"/>
          </a:p>
        </p:txBody>
      </p:sp>
      <p:sp>
        <p:nvSpPr>
          <p:cNvPr id="3" name="内容占位符 2"/>
          <p:cNvSpPr>
            <a:spLocks noGrp="1"/>
          </p:cNvSpPr>
          <p:nvPr>
            <p:ph idx="1"/>
          </p:nvPr>
        </p:nvSpPr>
        <p:spPr/>
        <p:txBody>
          <a:bodyPr/>
          <a:lstStyle/>
          <a:p>
            <a:r>
              <a:rPr lang="zh-CN" altLang="en-US" dirty="0"/>
              <a:t>中断</a:t>
            </a:r>
            <a:r>
              <a:rPr lang="en-US" altLang="zh-CN" dirty="0"/>
              <a:t>(Interrupts)</a:t>
            </a:r>
            <a:r>
              <a:rPr lang="zh-CN" altLang="en-US" dirty="0"/>
              <a:t>，表示线程应停止正在执行的操作，并执行其他操作</a:t>
            </a:r>
            <a:endParaRPr lang="en-US" altLang="zh-CN" dirty="0"/>
          </a:p>
          <a:p>
            <a:r>
              <a:rPr lang="zh-CN" altLang="en-US" dirty="0"/>
              <a:t>由程序员决定，线程应如何响应中断</a:t>
            </a:r>
          </a:p>
          <a:p>
            <a:r>
              <a:rPr lang="zh-CN" altLang="en-US" dirty="0"/>
              <a:t>一个线程通过调用指定线程对象的</a:t>
            </a:r>
            <a:r>
              <a:rPr lang="en-US" altLang="zh-CN" dirty="0"/>
              <a:t>interrupt()</a:t>
            </a:r>
            <a:r>
              <a:rPr lang="zh-CN" altLang="en-US" dirty="0"/>
              <a:t>方法，发送一个中断通知，以使指定线程中断</a:t>
            </a:r>
            <a:endParaRPr lang="en-US" altLang="zh-CN" dirty="0"/>
          </a:p>
          <a:p>
            <a:r>
              <a:rPr lang="zh-CN" altLang="en-US" dirty="0"/>
              <a:t>被中断线程获取中断通知后，将抛出</a:t>
            </a:r>
            <a:r>
              <a:rPr lang="en-US" altLang="zh-CN" dirty="0" err="1"/>
              <a:t>InterruptedException</a:t>
            </a:r>
            <a:r>
              <a:rPr lang="zh-CN" altLang="en-US" dirty="0"/>
              <a:t>异常，因此，</a:t>
            </a:r>
            <a:r>
              <a:rPr lang="zh-CN" altLang="en-US" dirty="0">
                <a:solidFill>
                  <a:srgbClr val="FF0000"/>
                </a:solidFill>
              </a:rPr>
              <a:t>捕获异常决定中断后的操作</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Tree>
    <p:extLst>
      <p:ext uri="{BB962C8B-B14F-4D97-AF65-F5344CB8AC3E}">
        <p14:creationId xmlns:p14="http://schemas.microsoft.com/office/powerpoint/2010/main" val="32390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需求：创建子线程循环打印，直到被中断停止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5377396"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779912" y="687088"/>
            <a:ext cx="5315173" cy="584775"/>
          </a:xfrm>
          <a:prstGeom prst="rect">
            <a:avLst/>
          </a:prstGeom>
          <a:noFill/>
        </p:spPr>
        <p:txBody>
          <a:bodyPr wrap="none" rtlCol="0">
            <a:spAutoFit/>
          </a:bodyPr>
          <a:lstStyle/>
          <a:p>
            <a:r>
              <a:rPr lang="zh-CN" altLang="en-US" sz="1600" b="1" dirty="0">
                <a:solidFill>
                  <a:srgbClr val="FF0000"/>
                </a:solidFill>
              </a:rPr>
              <a:t>基于</a:t>
            </a:r>
            <a:r>
              <a:rPr lang="en-US" altLang="zh-CN" sz="1600" b="1" dirty="0">
                <a:solidFill>
                  <a:srgbClr val="FF0000"/>
                </a:solidFill>
              </a:rPr>
              <a:t>Lambda</a:t>
            </a:r>
            <a:r>
              <a:rPr lang="zh-CN" altLang="en-US" sz="1600" b="1" dirty="0">
                <a:solidFill>
                  <a:srgbClr val="FF0000"/>
                </a:solidFill>
              </a:rPr>
              <a:t>表达式实现，可以函数式接口，因有且只有</a:t>
            </a:r>
            <a:endParaRPr lang="en-US" altLang="zh-CN" sz="1600" b="1" dirty="0">
              <a:solidFill>
                <a:srgbClr val="FF0000"/>
              </a:solidFill>
            </a:endParaRPr>
          </a:p>
          <a:p>
            <a:r>
              <a:rPr lang="zh-CN" altLang="en-US" sz="1600" b="1" dirty="0">
                <a:solidFill>
                  <a:srgbClr val="FF0000"/>
                </a:solidFill>
              </a:rPr>
              <a:t>一个抽象方法</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692755"/>
            <a:ext cx="1635725" cy="2062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00192" y="1362254"/>
            <a:ext cx="1838965" cy="584775"/>
          </a:xfrm>
          <a:prstGeom prst="rect">
            <a:avLst/>
          </a:prstGeom>
          <a:noFill/>
        </p:spPr>
        <p:txBody>
          <a:bodyPr wrap="none" rtlCol="0">
            <a:spAutoFit/>
          </a:bodyPr>
          <a:lstStyle/>
          <a:p>
            <a:r>
              <a:rPr lang="zh-CN" altLang="en-US" sz="1600" b="1" dirty="0">
                <a:solidFill>
                  <a:srgbClr val="FF0000"/>
                </a:solidFill>
              </a:rPr>
              <a:t>已通知线程中断</a:t>
            </a:r>
            <a:endParaRPr lang="en-US" altLang="zh-CN" sz="1600" b="1" dirty="0">
              <a:solidFill>
                <a:srgbClr val="FF0000"/>
              </a:solidFill>
            </a:endParaRPr>
          </a:p>
          <a:p>
            <a:r>
              <a:rPr lang="zh-CN" altLang="en-US" sz="1600" b="1" dirty="0">
                <a:solidFill>
                  <a:srgbClr val="FF0000"/>
                </a:solidFill>
              </a:rPr>
              <a:t>线程却继续执行？</a:t>
            </a:r>
          </a:p>
        </p:txBody>
      </p:sp>
      <p:sp>
        <p:nvSpPr>
          <p:cNvPr id="2" name="文本框 1">
            <a:extLst>
              <a:ext uri="{FF2B5EF4-FFF2-40B4-BE49-F238E27FC236}">
                <a16:creationId xmlns:a16="http://schemas.microsoft.com/office/drawing/2014/main" id="{36A4A8CF-CAF2-49A6-A735-B0452C89F276}"/>
              </a:ext>
            </a:extLst>
          </p:cNvPr>
          <p:cNvSpPr txBox="1"/>
          <p:nvPr/>
        </p:nvSpPr>
        <p:spPr>
          <a:xfrm>
            <a:off x="6300192" y="2060848"/>
            <a:ext cx="1872208" cy="584775"/>
          </a:xfrm>
          <a:prstGeom prst="rect">
            <a:avLst/>
          </a:prstGeom>
          <a:noFill/>
        </p:spPr>
        <p:txBody>
          <a:bodyPr wrap="square" rtlCol="0">
            <a:spAutoFit/>
          </a:bodyPr>
          <a:lstStyle/>
          <a:p>
            <a:r>
              <a:rPr lang="zh-CN" altLang="en-US" sz="1600" b="1" dirty="0">
                <a:solidFill>
                  <a:srgbClr val="FF0000"/>
                </a:solidFill>
              </a:rPr>
              <a:t>没</a:t>
            </a:r>
            <a:r>
              <a:rPr lang="en-US" altLang="zh-CN" sz="1600" b="1" dirty="0">
                <a:solidFill>
                  <a:srgbClr val="FF0000"/>
                </a:solidFill>
              </a:rPr>
              <a:t>return</a:t>
            </a:r>
            <a:r>
              <a:rPr lang="zh-CN" altLang="en-US" sz="1600" b="1" dirty="0">
                <a:solidFill>
                  <a:srgbClr val="FF0000"/>
                </a:solidFill>
              </a:rPr>
              <a:t>，继续执行</a:t>
            </a:r>
            <a:r>
              <a:rPr lang="en-US" altLang="zh-CN" sz="1600" b="1" dirty="0">
                <a:solidFill>
                  <a:srgbClr val="FF0000"/>
                </a:solidFill>
              </a:rPr>
              <a:t>for</a:t>
            </a:r>
            <a:r>
              <a:rPr lang="zh-CN" altLang="en-US" sz="1600" b="1" dirty="0">
                <a:solidFill>
                  <a:srgbClr val="FF0000"/>
                </a:solidFill>
              </a:rPr>
              <a:t>循环了</a:t>
            </a:r>
          </a:p>
        </p:txBody>
      </p:sp>
      <p:sp>
        <p:nvSpPr>
          <p:cNvPr id="9" name="文本框 8">
            <a:extLst>
              <a:ext uri="{FF2B5EF4-FFF2-40B4-BE49-F238E27FC236}">
                <a16:creationId xmlns:a16="http://schemas.microsoft.com/office/drawing/2014/main" id="{679BBB1D-A35F-41D1-9036-AFFE6C5B993B}"/>
              </a:ext>
            </a:extLst>
          </p:cNvPr>
          <p:cNvSpPr txBox="1"/>
          <p:nvPr/>
        </p:nvSpPr>
        <p:spPr>
          <a:xfrm>
            <a:off x="1835696" y="5877272"/>
            <a:ext cx="2448272" cy="338554"/>
          </a:xfrm>
          <a:prstGeom prst="rect">
            <a:avLst/>
          </a:prstGeom>
          <a:noFill/>
        </p:spPr>
        <p:txBody>
          <a:bodyPr wrap="square" rtlCol="0">
            <a:spAutoFit/>
          </a:bodyPr>
          <a:lstStyle/>
          <a:p>
            <a:r>
              <a:rPr lang="zh-CN" altLang="en-US" sz="1600" b="1" dirty="0">
                <a:solidFill>
                  <a:srgbClr val="FF0000"/>
                </a:solidFill>
              </a:rPr>
              <a:t>主线程让</a:t>
            </a:r>
            <a:r>
              <a:rPr lang="en-US" altLang="zh-CN" sz="1600" b="1" dirty="0">
                <a:solidFill>
                  <a:srgbClr val="FF0000"/>
                </a:solidFill>
              </a:rPr>
              <a:t>t</a:t>
            </a:r>
            <a:r>
              <a:rPr lang="zh-CN" altLang="en-US" sz="1600" b="1" dirty="0">
                <a:solidFill>
                  <a:srgbClr val="FF0000"/>
                </a:solidFill>
              </a:rPr>
              <a:t>中断</a:t>
            </a:r>
          </a:p>
        </p:txBody>
      </p:sp>
    </p:spTree>
    <p:extLst>
      <p:ext uri="{BB962C8B-B14F-4D97-AF65-F5344CB8AC3E}">
        <p14:creationId xmlns:p14="http://schemas.microsoft.com/office/powerpoint/2010/main" val="36799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59" y="3523012"/>
            <a:ext cx="38385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16632"/>
            <a:ext cx="8229600" cy="6207968"/>
          </a:xfrm>
        </p:spPr>
        <p:txBody>
          <a:bodyPr/>
          <a:lstStyle/>
          <a:p>
            <a:r>
              <a:rPr lang="en-US" altLang="zh-CN" dirty="0"/>
              <a:t>The Interrupt Status Flag</a:t>
            </a:r>
          </a:p>
          <a:p>
            <a:r>
              <a:rPr lang="zh-CN" altLang="en-US" dirty="0"/>
              <a:t>中断机制，通过设置线程的中断标识实现</a:t>
            </a:r>
            <a:endParaRPr lang="en-US" altLang="zh-CN" dirty="0"/>
          </a:p>
          <a:p>
            <a:r>
              <a:rPr lang="zh-CN" altLang="en-US" dirty="0"/>
              <a:t>调用</a:t>
            </a:r>
            <a:r>
              <a:rPr lang="en-US" altLang="zh-CN" dirty="0" err="1"/>
              <a:t>Thread.interrupt</a:t>
            </a:r>
            <a:r>
              <a:rPr lang="en-US" altLang="zh-CN" dirty="0"/>
              <a:t>()</a:t>
            </a:r>
            <a:r>
              <a:rPr lang="zh-CN" altLang="en-US" dirty="0"/>
              <a:t>时，设置此线程的标识为中断</a:t>
            </a:r>
          </a:p>
          <a:p>
            <a:r>
              <a:rPr lang="zh-CN" altLang="en-US" dirty="0"/>
              <a:t>线程检测到中断标识后抛出</a:t>
            </a:r>
            <a:r>
              <a:rPr lang="en-US" altLang="zh-CN" dirty="0" err="1"/>
              <a:t>InterruptedException</a:t>
            </a:r>
            <a:r>
              <a:rPr lang="zh-CN" altLang="en-US" dirty="0"/>
              <a:t>异常</a:t>
            </a:r>
            <a:endParaRPr lang="en-US" altLang="zh-CN" dirty="0"/>
          </a:p>
          <a:p>
            <a:r>
              <a:rPr lang="zh-CN" altLang="en-US" dirty="0"/>
              <a:t>线程抛出异常后，会清除标识</a:t>
            </a:r>
            <a:endParaRPr lang="en-US" altLang="zh-CN" dirty="0"/>
          </a:p>
          <a:p>
            <a:r>
              <a:rPr lang="zh-CN" altLang="en-US" dirty="0"/>
              <a:t>当一个线程调用静态方法</a:t>
            </a:r>
            <a:r>
              <a:rPr lang="en-US" altLang="zh-CN" dirty="0" err="1"/>
              <a:t>Thread.interrupted</a:t>
            </a:r>
            <a:r>
              <a:rPr lang="en-US" altLang="zh-CN" dirty="0"/>
              <a:t>()</a:t>
            </a:r>
            <a:r>
              <a:rPr lang="zh-CN" altLang="en-US" dirty="0"/>
              <a:t>检查中断时，中断状态也将被清除</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5" name="TextBox 4"/>
          <p:cNvSpPr txBox="1"/>
          <p:nvPr/>
        </p:nvSpPr>
        <p:spPr>
          <a:xfrm>
            <a:off x="2051720" y="5229200"/>
            <a:ext cx="1425390" cy="584775"/>
          </a:xfrm>
          <a:prstGeom prst="rect">
            <a:avLst/>
          </a:prstGeom>
          <a:noFill/>
        </p:spPr>
        <p:txBody>
          <a:bodyPr wrap="none" rtlCol="0">
            <a:spAutoFit/>
          </a:bodyPr>
          <a:lstStyle/>
          <a:p>
            <a:r>
              <a:rPr lang="zh-CN" altLang="en-US" sz="1600" b="1" dirty="0">
                <a:solidFill>
                  <a:srgbClr val="FF0000"/>
                </a:solidFill>
              </a:rPr>
              <a:t>编写中断后的</a:t>
            </a:r>
            <a:endParaRPr lang="en-US" altLang="zh-CN" sz="1600" b="1" dirty="0">
              <a:solidFill>
                <a:srgbClr val="FF0000"/>
              </a:solidFill>
            </a:endParaRPr>
          </a:p>
          <a:p>
            <a:r>
              <a:rPr lang="zh-CN" altLang="en-US" sz="1600" b="1" dirty="0">
                <a:solidFill>
                  <a:srgbClr val="FF0000"/>
                </a:solidFill>
              </a:rPr>
              <a:t>执行逻辑</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846" y="3132845"/>
            <a:ext cx="19240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a:extLst>
              <a:ext uri="{FF2B5EF4-FFF2-40B4-BE49-F238E27FC236}">
                <a16:creationId xmlns:a16="http://schemas.microsoft.com/office/drawing/2014/main" id="{8F57E737-DCA5-443C-A7A8-4DFA9F931F77}"/>
              </a:ext>
            </a:extLst>
          </p:cNvPr>
          <p:cNvSpPr txBox="1"/>
          <p:nvPr/>
        </p:nvSpPr>
        <p:spPr>
          <a:xfrm>
            <a:off x="7668344" y="3861048"/>
            <a:ext cx="2016224" cy="338554"/>
          </a:xfrm>
          <a:prstGeom prst="rect">
            <a:avLst/>
          </a:prstGeom>
          <a:noFill/>
        </p:spPr>
        <p:txBody>
          <a:bodyPr wrap="square" rtlCol="0">
            <a:spAutoFit/>
          </a:bodyPr>
          <a:lstStyle/>
          <a:p>
            <a:r>
              <a:rPr lang="zh-CN" altLang="en-US" sz="1600" b="1" dirty="0">
                <a:solidFill>
                  <a:srgbClr val="FF0000"/>
                </a:solidFill>
              </a:rPr>
              <a:t>具体时间差不定</a:t>
            </a:r>
          </a:p>
        </p:txBody>
      </p:sp>
    </p:spTree>
    <p:extLst>
      <p:ext uri="{BB962C8B-B14F-4D97-AF65-F5344CB8AC3E}">
        <p14:creationId xmlns:p14="http://schemas.microsoft.com/office/powerpoint/2010/main" val="3196036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8880"/>
            <a:ext cx="44767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en-US" altLang="zh-CN" dirty="0"/>
              <a:t>Joins</a:t>
            </a:r>
            <a:endParaRPr lang="zh-CN" altLang="en-US" dirty="0"/>
          </a:p>
        </p:txBody>
      </p:sp>
      <p:sp>
        <p:nvSpPr>
          <p:cNvPr id="3" name="内容占位符 2"/>
          <p:cNvSpPr>
            <a:spLocks noGrp="1"/>
          </p:cNvSpPr>
          <p:nvPr>
            <p:ph idx="1"/>
          </p:nvPr>
        </p:nvSpPr>
        <p:spPr/>
        <p:txBody>
          <a:bodyPr/>
          <a:lstStyle/>
          <a:p>
            <a:r>
              <a:rPr lang="en-US" altLang="zh-CN" dirty="0"/>
              <a:t>join()</a:t>
            </a:r>
            <a:r>
              <a:rPr lang="zh-CN" altLang="en-US" dirty="0"/>
              <a:t>方法，允许一个线程等待另一个线程的完成</a:t>
            </a:r>
            <a:endParaRPr lang="en-US" altLang="zh-CN" dirty="0"/>
          </a:p>
          <a:p>
            <a:r>
              <a:rPr lang="zh-CN" altLang="en-US" dirty="0"/>
              <a:t>导致当前线程暂停执行，直到指定线程终止</a:t>
            </a:r>
          </a:p>
          <a:p>
            <a:r>
              <a:rPr lang="zh-CN" altLang="en-US" dirty="0"/>
              <a:t>与</a:t>
            </a:r>
            <a:r>
              <a:rPr lang="en-US" altLang="zh-CN" dirty="0"/>
              <a:t>sleep</a:t>
            </a:r>
            <a:r>
              <a:rPr lang="zh-CN" altLang="en-US" dirty="0"/>
              <a:t>相同，通过</a:t>
            </a:r>
            <a:r>
              <a:rPr lang="en-US" altLang="zh-CN" dirty="0" err="1"/>
              <a:t>InterruptedException</a:t>
            </a:r>
            <a:r>
              <a:rPr lang="zh-CN" altLang="en-US" dirty="0"/>
              <a:t>异常响应中断</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17032"/>
            <a:ext cx="22098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19672" y="4743410"/>
            <a:ext cx="3664786" cy="830997"/>
          </a:xfrm>
          <a:prstGeom prst="rect">
            <a:avLst/>
          </a:prstGeom>
          <a:noFill/>
        </p:spPr>
        <p:txBody>
          <a:bodyPr wrap="none" rtlCol="0">
            <a:spAutoFit/>
          </a:bodyPr>
          <a:lstStyle/>
          <a:p>
            <a:r>
              <a:rPr lang="zh-CN" altLang="en-US" sz="1600" b="1" dirty="0">
                <a:solidFill>
                  <a:srgbClr val="FF0000"/>
                </a:solidFill>
              </a:rPr>
              <a:t>当前线程</a:t>
            </a:r>
            <a:r>
              <a:rPr lang="en-US" altLang="zh-CN" sz="1600" b="1" dirty="0">
                <a:solidFill>
                  <a:srgbClr val="FF0000"/>
                </a:solidFill>
              </a:rPr>
              <a:t>(</a:t>
            </a:r>
            <a:r>
              <a:rPr lang="zh-CN" altLang="en-US" sz="1600" b="1" dirty="0">
                <a:solidFill>
                  <a:srgbClr val="FF0000"/>
                </a:solidFill>
              </a:rPr>
              <a:t>主线程</a:t>
            </a:r>
            <a:r>
              <a:rPr lang="en-US" altLang="zh-CN" sz="1600" b="1" dirty="0">
                <a:solidFill>
                  <a:srgbClr val="FF0000"/>
                </a:solidFill>
              </a:rPr>
              <a:t>)</a:t>
            </a:r>
            <a:r>
              <a:rPr lang="zh-CN" altLang="en-US" sz="1600" b="1" dirty="0">
                <a:solidFill>
                  <a:srgbClr val="FF0000"/>
                </a:solidFill>
              </a:rPr>
              <a:t>中</a:t>
            </a:r>
            <a:endParaRPr lang="en-US" altLang="zh-CN" sz="1600" b="1" dirty="0">
              <a:solidFill>
                <a:srgbClr val="FF0000"/>
              </a:solidFill>
            </a:endParaRPr>
          </a:p>
          <a:p>
            <a:r>
              <a:rPr lang="zh-CN" altLang="en-US" sz="1600" b="1" dirty="0">
                <a:solidFill>
                  <a:srgbClr val="FF0000"/>
                </a:solidFill>
              </a:rPr>
              <a:t>执行子线程</a:t>
            </a:r>
            <a:r>
              <a:rPr lang="en-US" altLang="zh-CN" sz="1600" b="1" dirty="0">
                <a:solidFill>
                  <a:srgbClr val="FF0000"/>
                </a:solidFill>
              </a:rPr>
              <a:t>(t)</a:t>
            </a:r>
            <a:r>
              <a:rPr lang="zh-CN" altLang="en-US" sz="1600" b="1" dirty="0">
                <a:solidFill>
                  <a:srgbClr val="FF0000"/>
                </a:solidFill>
              </a:rPr>
              <a:t>的</a:t>
            </a:r>
            <a:r>
              <a:rPr lang="en-US" altLang="zh-CN" sz="1600" b="1" dirty="0">
                <a:solidFill>
                  <a:srgbClr val="FF0000"/>
                </a:solidFill>
              </a:rPr>
              <a:t>join()</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则当前主线程挂起直到子线程执行完毕</a:t>
            </a:r>
          </a:p>
        </p:txBody>
      </p:sp>
    </p:spTree>
    <p:extLst>
      <p:ext uri="{BB962C8B-B14F-4D97-AF65-F5344CB8AC3E}">
        <p14:creationId xmlns:p14="http://schemas.microsoft.com/office/powerpoint/2010/main" val="398314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CPU</a:t>
            </a:r>
            <a:endParaRPr lang="zh-CN" altLang="en-US" dirty="0"/>
          </a:p>
        </p:txBody>
      </p:sp>
      <p:sp>
        <p:nvSpPr>
          <p:cNvPr id="3" name="内容占位符 2"/>
          <p:cNvSpPr>
            <a:spLocks noGrp="1"/>
          </p:cNvSpPr>
          <p:nvPr>
            <p:ph idx="1"/>
          </p:nvPr>
        </p:nvSpPr>
        <p:spPr>
          <a:xfrm>
            <a:off x="457200" y="914400"/>
            <a:ext cx="8229600" cy="5682952"/>
          </a:xfrm>
        </p:spPr>
        <p:txBody>
          <a:bodyPr>
            <a:normAutofit/>
          </a:bodyPr>
          <a:lstStyle/>
          <a:p>
            <a:r>
              <a:rPr lang="zh-CN" altLang="en-US" dirty="0"/>
              <a:t>中央处理器</a:t>
            </a:r>
            <a:r>
              <a:rPr lang="en-US" altLang="zh-CN" dirty="0"/>
              <a:t>(CPU</a:t>
            </a:r>
            <a:r>
              <a:rPr lang="zh-CN" altLang="en-US" dirty="0"/>
              <a:t>，</a:t>
            </a:r>
            <a:r>
              <a:rPr lang="en-US" altLang="zh-CN" dirty="0"/>
              <a:t>Central Processing Unit)</a:t>
            </a:r>
            <a:r>
              <a:rPr lang="zh-CN" altLang="en-US" dirty="0"/>
              <a:t>，一块超大规模的集成电路，是一台计算机的运算控制核心。它的功能主要是，解释计算机指令以及处理计算机软件中的数据</a:t>
            </a:r>
            <a:endParaRPr lang="en-US" altLang="zh-CN" dirty="0"/>
          </a:p>
          <a:p>
            <a:r>
              <a:rPr lang="zh-CN" altLang="en-US" dirty="0"/>
              <a:t>单纯提高</a:t>
            </a:r>
            <a:r>
              <a:rPr lang="en-US" altLang="zh-CN" dirty="0"/>
              <a:t>CPU</a:t>
            </a:r>
            <a:r>
              <a:rPr lang="zh-CN" altLang="en-US" dirty="0"/>
              <a:t>频率引发芯片过热，且无法显著提高</a:t>
            </a:r>
            <a:r>
              <a:rPr lang="en-US" altLang="zh-CN" dirty="0"/>
              <a:t>CPU</a:t>
            </a:r>
            <a:r>
              <a:rPr lang="zh-CN" altLang="en-US" dirty="0"/>
              <a:t>性能</a:t>
            </a:r>
            <a:endParaRPr lang="en-US" altLang="zh-CN" dirty="0"/>
          </a:p>
          <a:p>
            <a:r>
              <a:rPr lang="zh-CN" altLang="en-US" dirty="0"/>
              <a:t>多核处理器</a:t>
            </a:r>
            <a:r>
              <a:rPr lang="en-US" altLang="zh-CN" dirty="0"/>
              <a:t>(CPU Multiple Cores)</a:t>
            </a:r>
            <a:r>
              <a:rPr lang="zh-CN" altLang="en-US" dirty="0"/>
              <a:t>，在一枚处理器中，集成多个完整的计算引擎</a:t>
            </a:r>
            <a:r>
              <a:rPr lang="en-US" altLang="zh-CN" dirty="0"/>
              <a:t>(Core)</a:t>
            </a:r>
            <a:r>
              <a:rPr lang="zh-CN" altLang="en-US" dirty="0"/>
              <a:t>，此时处理器能支持系统总线上的多个处理器</a:t>
            </a:r>
            <a:endParaRPr lang="en-US" altLang="zh-CN" dirty="0"/>
          </a:p>
          <a:p>
            <a:r>
              <a:rPr lang="zh-CN" altLang="en-US" dirty="0"/>
              <a:t>每个内核，包含自己独立的一级二级缓存</a:t>
            </a:r>
            <a:endParaRPr lang="en-US" altLang="zh-CN" dirty="0"/>
          </a:p>
          <a:p>
            <a:r>
              <a:rPr lang="zh-CN" altLang="en-US" dirty="0"/>
              <a:t>一块</a:t>
            </a:r>
            <a:r>
              <a:rPr lang="en-US" altLang="zh-CN" dirty="0"/>
              <a:t>CPU</a:t>
            </a:r>
            <a:r>
              <a:rPr lang="zh-CN" altLang="en-US" dirty="0"/>
              <a:t>由多个核心组成，多个核心可共享使用三级缓存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185464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6632"/>
            <a:ext cx="3013741" cy="3356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84507" y="836712"/>
            <a:ext cx="3254417" cy="1323439"/>
          </a:xfrm>
          <a:prstGeom prst="rect">
            <a:avLst/>
          </a:prstGeom>
          <a:noFill/>
        </p:spPr>
        <p:txBody>
          <a:bodyPr wrap="none" rtlCol="0">
            <a:spAutoFit/>
          </a:bodyPr>
          <a:lstStyle/>
          <a:p>
            <a:r>
              <a:rPr lang="en-US" altLang="zh-CN" sz="1600" b="1" dirty="0">
                <a:solidFill>
                  <a:srgbClr val="FF0000"/>
                </a:solidFill>
              </a:rPr>
              <a:t>Intel i7 -5960X</a:t>
            </a:r>
            <a:r>
              <a:rPr lang="zh-CN" altLang="en-US" sz="1600" b="1" dirty="0">
                <a:solidFill>
                  <a:srgbClr val="FF0000"/>
                </a:solidFill>
              </a:rPr>
              <a:t>处理器</a:t>
            </a:r>
            <a:endParaRPr lang="en-US" altLang="zh-CN" sz="1600" b="1" dirty="0">
              <a:solidFill>
                <a:srgbClr val="FF0000"/>
              </a:solidFill>
            </a:endParaRPr>
          </a:p>
          <a:p>
            <a:r>
              <a:rPr lang="en-US" altLang="zh-CN" sz="1600" b="1" dirty="0">
                <a:solidFill>
                  <a:srgbClr val="FF0000"/>
                </a:solidFill>
              </a:rPr>
              <a:t>8</a:t>
            </a:r>
            <a:r>
              <a:rPr lang="zh-CN" altLang="en-US" sz="1600" b="1" dirty="0">
                <a:solidFill>
                  <a:srgbClr val="FF0000"/>
                </a:solidFill>
              </a:rPr>
              <a:t>核</a:t>
            </a:r>
            <a:r>
              <a:rPr lang="en-US" altLang="zh-CN" sz="1600" b="1" dirty="0">
                <a:solidFill>
                  <a:srgbClr val="FF0000"/>
                </a:solidFill>
              </a:rPr>
              <a:t>/16</a:t>
            </a:r>
            <a:r>
              <a:rPr lang="zh-CN" altLang="en-US" sz="1600" b="1" dirty="0">
                <a:solidFill>
                  <a:srgbClr val="FF0000"/>
                </a:solidFill>
              </a:rPr>
              <a:t>线程</a:t>
            </a:r>
            <a:endParaRPr lang="en-US" altLang="zh-CN" sz="1600" b="1" dirty="0">
              <a:solidFill>
                <a:srgbClr val="FF0000"/>
              </a:solidFill>
            </a:endParaRPr>
          </a:p>
          <a:p>
            <a:r>
              <a:rPr lang="zh-CN" altLang="en-US" sz="1600" b="1" dirty="0">
                <a:solidFill>
                  <a:srgbClr val="FF0000"/>
                </a:solidFill>
              </a:rPr>
              <a:t>即，</a:t>
            </a:r>
            <a:r>
              <a:rPr lang="en-US" altLang="zh-CN" sz="1600" b="1" dirty="0">
                <a:solidFill>
                  <a:srgbClr val="FF0000"/>
                </a:solidFill>
              </a:rPr>
              <a:t>1</a:t>
            </a:r>
            <a:r>
              <a:rPr lang="zh-CN" altLang="en-US" sz="1600" b="1" dirty="0">
                <a:solidFill>
                  <a:srgbClr val="FF0000"/>
                </a:solidFill>
              </a:rPr>
              <a:t>个核心支持同时运行</a:t>
            </a:r>
            <a:r>
              <a:rPr lang="en-US" altLang="zh-CN" sz="1600" b="1" dirty="0">
                <a:solidFill>
                  <a:srgbClr val="FF0000"/>
                </a:solidFill>
              </a:rPr>
              <a:t>2</a:t>
            </a:r>
            <a:r>
              <a:rPr lang="zh-CN" altLang="en-US" sz="1600" b="1" dirty="0">
                <a:solidFill>
                  <a:srgbClr val="FF0000"/>
                </a:solidFill>
              </a:rPr>
              <a:t>个线程</a:t>
            </a:r>
            <a:endParaRPr lang="en-US" altLang="zh-CN" sz="1600" b="1" dirty="0">
              <a:solidFill>
                <a:srgbClr val="FF0000"/>
              </a:solidFill>
            </a:endParaRPr>
          </a:p>
          <a:p>
            <a:r>
              <a:rPr lang="en-US" altLang="zh-CN" sz="1600" b="1" dirty="0">
                <a:solidFill>
                  <a:srgbClr val="FF0000"/>
                </a:solidFill>
              </a:rPr>
              <a:t>22nm</a:t>
            </a:r>
          </a:p>
          <a:p>
            <a:r>
              <a:rPr lang="en-US" altLang="zh-CN" sz="1600" b="1" dirty="0">
                <a:solidFill>
                  <a:srgbClr val="FF0000"/>
                </a:solidFill>
              </a:rPr>
              <a:t>20MB3</a:t>
            </a:r>
            <a:r>
              <a:rPr lang="zh-CN" altLang="en-US" sz="1600" b="1" dirty="0">
                <a:solidFill>
                  <a:srgbClr val="FF0000"/>
                </a:solidFill>
              </a:rPr>
              <a:t>级缓存</a:t>
            </a:r>
          </a:p>
        </p:txBody>
      </p:sp>
      <p:pic>
        <p:nvPicPr>
          <p:cNvPr id="7" name="Picture 4" descr="https://i.stack.imgur.com/4ZZQ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861048"/>
            <a:ext cx="5351574" cy="26757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71612" y="5198942"/>
            <a:ext cx="2543517" cy="584775"/>
          </a:xfrm>
          <a:prstGeom prst="rect">
            <a:avLst/>
          </a:prstGeom>
          <a:noFill/>
        </p:spPr>
        <p:txBody>
          <a:bodyPr wrap="none" rtlCol="0">
            <a:spAutoFit/>
          </a:bodyPr>
          <a:lstStyle/>
          <a:p>
            <a:r>
              <a:rPr lang="zh-CN" altLang="en-US" sz="1600" b="1" dirty="0">
                <a:solidFill>
                  <a:srgbClr val="FF0000"/>
                </a:solidFill>
              </a:rPr>
              <a:t>集成</a:t>
            </a:r>
            <a:r>
              <a:rPr lang="en-US" altLang="zh-CN" sz="1600" b="1" dirty="0">
                <a:solidFill>
                  <a:srgbClr val="FF0000"/>
                </a:solidFill>
              </a:rPr>
              <a:t>GPU</a:t>
            </a:r>
            <a:r>
              <a:rPr lang="zh-CN" altLang="en-US" sz="1600" b="1" dirty="0">
                <a:solidFill>
                  <a:srgbClr val="FF0000"/>
                </a:solidFill>
              </a:rPr>
              <a:t>的</a:t>
            </a:r>
            <a:r>
              <a:rPr lang="en-US" altLang="zh-CN" sz="1600" b="1" dirty="0">
                <a:solidFill>
                  <a:srgbClr val="FF0000"/>
                </a:solidFill>
              </a:rPr>
              <a:t>Intel i5</a:t>
            </a:r>
            <a:r>
              <a:rPr lang="zh-CN" altLang="en-US" sz="1600" b="1" dirty="0">
                <a:solidFill>
                  <a:srgbClr val="FF0000"/>
                </a:solidFill>
              </a:rPr>
              <a:t>处理器</a:t>
            </a:r>
            <a:endParaRPr lang="en-US" altLang="zh-CN" sz="1600" b="1" dirty="0">
              <a:solidFill>
                <a:srgbClr val="FF0000"/>
              </a:solidFill>
            </a:endParaRPr>
          </a:p>
          <a:p>
            <a:r>
              <a:rPr lang="en-US" altLang="zh-CN" sz="1600" b="1" dirty="0">
                <a:solidFill>
                  <a:srgbClr val="FF0000"/>
                </a:solidFill>
              </a:rPr>
              <a:t>4</a:t>
            </a:r>
            <a:r>
              <a:rPr lang="zh-CN" altLang="en-US" sz="1600" b="1" dirty="0">
                <a:solidFill>
                  <a:srgbClr val="FF0000"/>
                </a:solidFill>
              </a:rPr>
              <a:t>核</a:t>
            </a:r>
            <a:r>
              <a:rPr lang="en-US" altLang="zh-CN" sz="1600" b="1" dirty="0">
                <a:solidFill>
                  <a:srgbClr val="FF0000"/>
                </a:solidFill>
              </a:rPr>
              <a:t>/4</a:t>
            </a:r>
            <a:r>
              <a:rPr lang="zh-CN" altLang="en-US" sz="1600" b="1" dirty="0">
                <a:solidFill>
                  <a:srgbClr val="FF0000"/>
                </a:solidFill>
              </a:rPr>
              <a:t>线程</a:t>
            </a:r>
            <a:endParaRPr lang="en-US" altLang="zh-CN" sz="1600" b="1" dirty="0">
              <a:solidFill>
                <a:srgbClr val="FF0000"/>
              </a:solidFill>
            </a:endParaRPr>
          </a:p>
        </p:txBody>
      </p:sp>
    </p:spTree>
    <p:extLst>
      <p:ext uri="{BB962C8B-B14F-4D97-AF65-F5344CB8AC3E}">
        <p14:creationId xmlns:p14="http://schemas.microsoft.com/office/powerpoint/2010/main" val="199241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Processes</a:t>
            </a:r>
            <a:endParaRPr lang="zh-CN" altLang="en-US" dirty="0"/>
          </a:p>
        </p:txBody>
      </p:sp>
      <p:sp>
        <p:nvSpPr>
          <p:cNvPr id="3" name="内容占位符 2"/>
          <p:cNvSpPr>
            <a:spLocks noGrp="1"/>
          </p:cNvSpPr>
          <p:nvPr>
            <p:ph idx="1"/>
          </p:nvPr>
        </p:nvSpPr>
        <p:spPr/>
        <p:txBody>
          <a:bodyPr>
            <a:normAutofit/>
          </a:bodyPr>
          <a:lstStyle/>
          <a:p>
            <a:r>
              <a:rPr lang="zh-CN" altLang="en-US" dirty="0"/>
              <a:t>进程</a:t>
            </a:r>
            <a:r>
              <a:rPr lang="en-US" altLang="zh-CN" dirty="0"/>
              <a:t>(Processes)</a:t>
            </a:r>
            <a:r>
              <a:rPr lang="zh-CN" altLang="en-US" dirty="0"/>
              <a:t>，应用程序的执行实例，一个实体</a:t>
            </a:r>
            <a:endParaRPr lang="en-US" altLang="zh-CN" dirty="0"/>
          </a:p>
          <a:p>
            <a:r>
              <a:rPr lang="zh-CN" altLang="en-US" dirty="0"/>
              <a:t>每个进程由私有的虚拟地址空间</a:t>
            </a:r>
            <a:r>
              <a:rPr lang="en-US" altLang="zh-CN" dirty="0"/>
              <a:t>/</a:t>
            </a:r>
            <a:r>
              <a:rPr lang="zh-CN" altLang="en-US" dirty="0"/>
              <a:t>代码</a:t>
            </a:r>
            <a:r>
              <a:rPr lang="en-US" altLang="zh-CN" dirty="0"/>
              <a:t>/</a:t>
            </a:r>
            <a:r>
              <a:rPr lang="zh-CN" altLang="en-US" dirty="0"/>
              <a:t>数据和其它各种系统资源组成</a:t>
            </a:r>
            <a:endParaRPr lang="en-US" altLang="zh-CN" dirty="0"/>
          </a:p>
          <a:p>
            <a:r>
              <a:rPr lang="zh-CN" altLang="en-US" dirty="0"/>
              <a:t>进程是操作系统进行资源分配的最小单元</a:t>
            </a:r>
            <a:endParaRPr lang="en-US" altLang="zh-CN" dirty="0"/>
          </a:p>
          <a:p>
            <a:r>
              <a:rPr lang="zh-CN" altLang="en-US" dirty="0"/>
              <a:t>进程在运行过程中创建的资源随着进程的终止而被销毁，所使用的系统资源在进程终止时被释放或关闭</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5" name="文本框 4">
            <a:extLst>
              <a:ext uri="{FF2B5EF4-FFF2-40B4-BE49-F238E27FC236}">
                <a16:creationId xmlns:a16="http://schemas.microsoft.com/office/drawing/2014/main" id="{D2E7A895-CE89-446C-A464-BFCEA266E107}"/>
              </a:ext>
            </a:extLst>
          </p:cNvPr>
          <p:cNvSpPr txBox="1"/>
          <p:nvPr/>
        </p:nvSpPr>
        <p:spPr>
          <a:xfrm>
            <a:off x="1763688" y="4149080"/>
            <a:ext cx="2952328" cy="338554"/>
          </a:xfrm>
          <a:prstGeom prst="rect">
            <a:avLst/>
          </a:prstGeom>
          <a:noFill/>
        </p:spPr>
        <p:txBody>
          <a:bodyPr wrap="square" rtlCol="0">
            <a:spAutoFit/>
          </a:bodyPr>
          <a:lstStyle/>
          <a:p>
            <a:r>
              <a:rPr lang="zh-CN" altLang="en-US" sz="1600" b="1" dirty="0">
                <a:solidFill>
                  <a:srgbClr val="FF0000"/>
                </a:solidFill>
              </a:rPr>
              <a:t>包含一个主线程</a:t>
            </a:r>
          </a:p>
        </p:txBody>
      </p:sp>
    </p:spTree>
    <p:extLst>
      <p:ext uri="{BB962C8B-B14F-4D97-AF65-F5344CB8AC3E}">
        <p14:creationId xmlns:p14="http://schemas.microsoft.com/office/powerpoint/2010/main" val="237056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5" name="TextBox 4"/>
          <p:cNvSpPr txBox="1"/>
          <p:nvPr/>
        </p:nvSpPr>
        <p:spPr>
          <a:xfrm>
            <a:off x="2711958" y="3068960"/>
            <a:ext cx="2863284" cy="1323439"/>
          </a:xfrm>
          <a:prstGeom prst="rect">
            <a:avLst/>
          </a:prstGeom>
          <a:noFill/>
        </p:spPr>
        <p:txBody>
          <a:bodyPr wrap="none" rtlCol="0">
            <a:spAutoFit/>
          </a:bodyPr>
          <a:lstStyle/>
          <a:p>
            <a:r>
              <a:rPr lang="zh-CN" altLang="en-US" sz="1600" b="1" dirty="0">
                <a:solidFill>
                  <a:srgbClr val="FF0000"/>
                </a:solidFill>
              </a:rPr>
              <a:t>每运行一个</a:t>
            </a:r>
            <a:r>
              <a:rPr lang="en-US" altLang="zh-CN" sz="1600" b="1" dirty="0">
                <a:solidFill>
                  <a:srgbClr val="FF0000"/>
                </a:solidFill>
              </a:rPr>
              <a:t>java</a:t>
            </a:r>
            <a:r>
              <a:rPr lang="zh-CN" altLang="en-US" sz="1600" b="1" dirty="0">
                <a:solidFill>
                  <a:srgbClr val="FF0000"/>
                </a:solidFill>
              </a:rPr>
              <a:t>程序</a:t>
            </a:r>
            <a:endParaRPr lang="en-US" altLang="zh-CN" sz="1600" b="1" dirty="0">
              <a:solidFill>
                <a:srgbClr val="FF0000"/>
              </a:solidFill>
            </a:endParaRPr>
          </a:p>
          <a:p>
            <a:r>
              <a:rPr lang="zh-CN" altLang="en-US" sz="1600" b="1" dirty="0">
                <a:solidFill>
                  <a:srgbClr val="FF0000"/>
                </a:solidFill>
              </a:rPr>
              <a:t>系统启动一个</a:t>
            </a:r>
            <a:r>
              <a:rPr lang="en-US" altLang="zh-CN" sz="1600" b="1" dirty="0">
                <a:solidFill>
                  <a:srgbClr val="FF0000"/>
                </a:solidFill>
              </a:rPr>
              <a:t>JVM</a:t>
            </a:r>
            <a:r>
              <a:rPr lang="zh-CN" altLang="en-US" sz="1600" b="1" dirty="0">
                <a:solidFill>
                  <a:srgbClr val="FF0000"/>
                </a:solidFill>
              </a:rPr>
              <a:t>虚拟机进程</a:t>
            </a:r>
            <a:endParaRPr lang="en-US" altLang="zh-CN" sz="1600" b="1" dirty="0">
              <a:solidFill>
                <a:srgbClr val="FF0000"/>
              </a:solidFill>
            </a:endParaRPr>
          </a:p>
          <a:p>
            <a:r>
              <a:rPr lang="zh-CN" altLang="en-US" sz="1600" b="1" dirty="0">
                <a:solidFill>
                  <a:srgbClr val="FF0000"/>
                </a:solidFill>
              </a:rPr>
              <a:t>进程分隔不同的程序</a:t>
            </a:r>
            <a:endParaRPr lang="en-US" altLang="zh-CN" sz="1600" b="1" dirty="0">
              <a:solidFill>
                <a:srgbClr val="FF0000"/>
              </a:solidFill>
            </a:endParaRPr>
          </a:p>
          <a:p>
            <a:r>
              <a:rPr lang="zh-CN" altLang="en-US" sz="1600" b="1" dirty="0">
                <a:solidFill>
                  <a:srgbClr val="FF0000"/>
                </a:solidFill>
              </a:rPr>
              <a:t>即使某程序崩溃</a:t>
            </a:r>
            <a:endParaRPr lang="en-US" altLang="zh-CN" sz="1600" b="1" dirty="0">
              <a:solidFill>
                <a:srgbClr val="FF0000"/>
              </a:solidFill>
            </a:endParaRPr>
          </a:p>
          <a:p>
            <a:r>
              <a:rPr lang="zh-CN" altLang="en-US" sz="1600" b="1" dirty="0">
                <a:solidFill>
                  <a:srgbClr val="FF0000"/>
                </a:solidFill>
              </a:rPr>
              <a:t>不会影响到其他应用程序</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88"/>
            <a:ext cx="8964488" cy="212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Threads</a:t>
            </a:r>
            <a:endParaRPr lang="zh-CN" altLang="en-US" dirty="0"/>
          </a:p>
        </p:txBody>
      </p:sp>
      <p:sp>
        <p:nvSpPr>
          <p:cNvPr id="3" name="内容占位符 2"/>
          <p:cNvSpPr>
            <a:spLocks noGrp="1"/>
          </p:cNvSpPr>
          <p:nvPr>
            <p:ph idx="1"/>
          </p:nvPr>
        </p:nvSpPr>
        <p:spPr/>
        <p:txBody>
          <a:bodyPr>
            <a:normAutofit/>
          </a:bodyPr>
          <a:lstStyle/>
          <a:p>
            <a:r>
              <a:rPr lang="zh-CN" altLang="en-US" dirty="0"/>
              <a:t>线程</a:t>
            </a:r>
            <a:r>
              <a:rPr lang="en-US" altLang="zh-CN" dirty="0"/>
              <a:t>(Threads) </a:t>
            </a:r>
            <a:r>
              <a:rPr lang="zh-CN" altLang="en-US" dirty="0"/>
              <a:t>。是进程中的一个运行实体，是可以被系统独立调度分派的基本单位，是程序执行流的最小单元</a:t>
            </a:r>
            <a:endParaRPr lang="en-US" altLang="zh-CN" dirty="0"/>
          </a:p>
          <a:p>
            <a:r>
              <a:rPr lang="zh-CN" altLang="en-US" dirty="0"/>
              <a:t>系统创建程序进程后，启动执行该进程的主执行线程，</a:t>
            </a:r>
            <a:endParaRPr lang="en-US" altLang="zh-CN" dirty="0"/>
          </a:p>
          <a:p>
            <a:r>
              <a:rPr lang="zh-CN" altLang="en-US" dirty="0">
                <a:solidFill>
                  <a:srgbClr val="FF0000"/>
                </a:solidFill>
              </a:rPr>
              <a:t>当程序中所有线程终止</a:t>
            </a:r>
            <a:r>
              <a:rPr lang="en-US" altLang="zh-CN" dirty="0">
                <a:solidFill>
                  <a:srgbClr val="FF0000"/>
                </a:solidFill>
              </a:rPr>
              <a:t>(</a:t>
            </a:r>
            <a:r>
              <a:rPr lang="zh-CN" altLang="en-US" dirty="0">
                <a:solidFill>
                  <a:srgbClr val="FF0000"/>
                </a:solidFill>
              </a:rPr>
              <a:t>而非仅主线程终止</a:t>
            </a:r>
            <a:r>
              <a:rPr lang="en-US" altLang="zh-CN" dirty="0">
                <a:solidFill>
                  <a:srgbClr val="FF0000"/>
                </a:solidFill>
              </a:rPr>
              <a:t>)</a:t>
            </a:r>
            <a:r>
              <a:rPr lang="zh-CN" altLang="en-US" dirty="0">
                <a:solidFill>
                  <a:srgbClr val="FF0000"/>
                </a:solidFill>
              </a:rPr>
              <a:t>，进程随之终止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1707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Cores &amp; Processes &amp; Threads</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当前多核技术，支持程序进程挂起后，由不同核心继续执行，支持程序线程挂起后由不同核心继续执行</a:t>
            </a:r>
            <a:r>
              <a:rPr lang="en-US" altLang="zh-CN" dirty="0"/>
              <a:t>(</a:t>
            </a:r>
            <a:r>
              <a:rPr lang="zh-CN" altLang="en-US" dirty="0"/>
              <a:t>真假双核</a:t>
            </a:r>
            <a:r>
              <a:rPr lang="en-US" altLang="zh-CN" dirty="0"/>
              <a:t>)</a:t>
            </a:r>
          </a:p>
          <a:p>
            <a:r>
              <a:rPr lang="zh-CN" altLang="en-US" dirty="0"/>
              <a:t>操作系统通过进程，隔离应用程序，使某程序的崩溃不会影响到系统中运行的其他应用程序</a:t>
            </a:r>
            <a:endParaRPr lang="en-US" altLang="zh-CN" dirty="0"/>
          </a:p>
          <a:p>
            <a:r>
              <a:rPr lang="zh-CN" altLang="en-US" dirty="0">
                <a:solidFill>
                  <a:srgbClr val="FF0000"/>
                </a:solidFill>
              </a:rPr>
              <a:t>线程存在于一个进程中，每个进程至少包含一个主线程</a:t>
            </a:r>
            <a:r>
              <a:rPr lang="zh-CN" altLang="en-US" dirty="0"/>
              <a:t>。线程间共享进程资源，包括内存和打开的文件等；这使得沟通有效但可能引起其他问题</a:t>
            </a:r>
          </a:p>
          <a:p>
            <a:r>
              <a:rPr lang="zh-CN" altLang="en-US" dirty="0"/>
              <a:t>操作系统通过调度</a:t>
            </a:r>
            <a:r>
              <a:rPr lang="en-US" altLang="zh-CN" dirty="0"/>
              <a:t>CPU</a:t>
            </a:r>
            <a:r>
              <a:rPr lang="zh-CN" altLang="en-US" dirty="0"/>
              <a:t>的执行时间分配给每一个线程，完成并行运行操作</a:t>
            </a:r>
            <a:endParaRPr lang="en-US" altLang="zh-CN" dirty="0"/>
          </a:p>
          <a:p>
            <a:r>
              <a:rPr lang="zh-CN" altLang="en-US" dirty="0"/>
              <a:t>例如，单核</a:t>
            </a:r>
            <a:r>
              <a:rPr lang="en-US" altLang="zh-CN" dirty="0"/>
              <a:t>CPU</a:t>
            </a:r>
            <a:r>
              <a:rPr lang="zh-CN" altLang="en-US" dirty="0"/>
              <a:t>运行的多进程</a:t>
            </a:r>
            <a:r>
              <a:rPr lang="en-US" altLang="zh-CN" dirty="0"/>
              <a:t>/</a:t>
            </a:r>
            <a:r>
              <a:rPr lang="zh-CN" altLang="en-US" dirty="0"/>
              <a:t>线程程序</a:t>
            </a:r>
            <a:r>
              <a:rPr lang="en-US" altLang="zh-CN" dirty="0"/>
              <a:t>, </a:t>
            </a:r>
            <a:r>
              <a:rPr lang="zh-CN" altLang="en-US" dirty="0"/>
              <a:t>同一时间只支持一个线程运行</a:t>
            </a:r>
            <a:r>
              <a:rPr lang="en-US" altLang="zh-CN" dirty="0"/>
              <a:t>, </a:t>
            </a:r>
            <a:r>
              <a:rPr lang="zh-CN" altLang="en-US" dirty="0"/>
              <a:t>操作系统轮换为每个线程分配</a:t>
            </a:r>
            <a:r>
              <a:rPr lang="zh-CN" altLang="en-US" dirty="0">
                <a:solidFill>
                  <a:srgbClr val="FF0000"/>
                </a:solidFill>
              </a:rPr>
              <a:t>执行时间片</a:t>
            </a:r>
            <a:r>
              <a:rPr lang="en-US" altLang="zh-CN" dirty="0"/>
              <a:t>(Linux: 5ms</a:t>
            </a:r>
            <a:r>
              <a:rPr lang="zh-CN" altLang="en-US" dirty="0"/>
              <a:t>－</a:t>
            </a:r>
            <a:r>
              <a:rPr lang="en-US" altLang="zh-CN" dirty="0"/>
              <a:t>800ms)</a:t>
            </a:r>
            <a:r>
              <a:rPr lang="zh-CN" altLang="en-US" dirty="0"/>
              <a:t>完成各程序的执行操作。即，单核</a:t>
            </a:r>
            <a:r>
              <a:rPr lang="en-US" altLang="zh-CN" dirty="0"/>
              <a:t>CPU</a:t>
            </a:r>
            <a:r>
              <a:rPr lang="zh-CN" altLang="en-US" dirty="0"/>
              <a:t>运行下程序，并非真正的并行运行</a:t>
            </a:r>
            <a:r>
              <a:rPr lang="en-US" altLang="zh-CN" dirty="0"/>
              <a:t> </a:t>
            </a:r>
            <a:endParaRPr lang="zh-CN" altLang="en-US" dirty="0"/>
          </a:p>
          <a:p>
            <a:r>
              <a:rPr lang="zh-CN" altLang="en-US" dirty="0"/>
              <a:t>在</a:t>
            </a:r>
            <a:r>
              <a:rPr lang="en-US" altLang="zh-CN" dirty="0"/>
              <a:t>Java</a:t>
            </a:r>
            <a:r>
              <a:rPr lang="zh-CN" altLang="en-US" dirty="0"/>
              <a:t>编程语言中，并发编程主要关注线程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9248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PART9 - Concurrency</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Concurrency</a:t>
            </a:r>
            <a:r>
              <a:rPr lang="en-US" altLang="zh-CN" dirty="0"/>
              <a:t> explains how to write applications that perform multiple tasks simultaneously. The Java platform is designed from the ground up to support concurrent programming, with basic concurrency support in the Java programming language and the Java class libraries. </a:t>
            </a:r>
            <a:r>
              <a:rPr lang="en-US" altLang="zh-CN" dirty="0">
                <a:solidFill>
                  <a:srgbClr val="FF0000"/>
                </a:solidFill>
              </a:rPr>
              <a:t>Since version 5.0</a:t>
            </a:r>
            <a:r>
              <a:rPr lang="en-US" altLang="zh-CN" dirty="0"/>
              <a:t>, the Java platform has also included </a:t>
            </a:r>
            <a:r>
              <a:rPr lang="en-US" altLang="zh-CN" dirty="0">
                <a:solidFill>
                  <a:srgbClr val="FF0000"/>
                </a:solidFill>
              </a:rPr>
              <a:t>high-level concurrency APIs</a:t>
            </a:r>
            <a:r>
              <a:rPr lang="en-US" altLang="zh-CN" dirty="0"/>
              <a:t>. This lesson introduces the platform's basic concurrency support and summarizes some of the high-level APIs in the </a:t>
            </a:r>
            <a:r>
              <a:rPr lang="en-US" altLang="zh-CN" dirty="0" err="1">
                <a:solidFill>
                  <a:srgbClr val="FF0000"/>
                </a:solidFill>
              </a:rPr>
              <a:t>java.util.concurrent</a:t>
            </a:r>
            <a:r>
              <a:rPr lang="en-US" altLang="zh-CN" dirty="0"/>
              <a:t> packages.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51717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Defining and Starting a Thread</a:t>
            </a:r>
            <a:endParaRPr lang="zh-CN" altLang="en-US" dirty="0"/>
          </a:p>
        </p:txBody>
      </p:sp>
      <p:sp>
        <p:nvSpPr>
          <p:cNvPr id="3" name="内容占位符 2"/>
          <p:cNvSpPr>
            <a:spLocks noGrp="1"/>
          </p:cNvSpPr>
          <p:nvPr>
            <p:ph idx="1"/>
          </p:nvPr>
        </p:nvSpPr>
        <p:spPr/>
        <p:txBody>
          <a:bodyPr/>
          <a:lstStyle/>
          <a:p>
            <a:r>
              <a:rPr lang="en-US" altLang="zh-CN" dirty="0"/>
              <a:t>An application that creates an instance of Thread must provide the code that will run in that thread. There are two ways (</a:t>
            </a:r>
            <a:r>
              <a:rPr lang="en-US" altLang="zh-CN" b="1" dirty="0">
                <a:solidFill>
                  <a:srgbClr val="FF0000"/>
                </a:solidFill>
              </a:rPr>
              <a:t>*</a:t>
            </a:r>
            <a:r>
              <a:rPr lang="en-US" altLang="zh-CN" dirty="0"/>
              <a:t>)to do this:</a:t>
            </a:r>
          </a:p>
          <a:p>
            <a:pPr lvl="1"/>
            <a:r>
              <a:rPr lang="en-US" altLang="zh-CN" dirty="0"/>
              <a:t>Provide a Runnable object</a:t>
            </a:r>
          </a:p>
          <a:p>
            <a:pPr lvl="1"/>
            <a:r>
              <a:rPr lang="en-US" altLang="zh-CN" dirty="0"/>
              <a:t>Subclass Thread</a:t>
            </a:r>
          </a:p>
          <a:p>
            <a:pPr lvl="1"/>
            <a:r>
              <a:rPr lang="en-US" altLang="zh-CN"/>
              <a:t>Executors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1270894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6033</TotalTime>
  <Words>1318</Words>
  <Application>Microsoft Office PowerPoint</Application>
  <PresentationFormat>全屏显示(4:3)</PresentationFormat>
  <Paragraphs>138</Paragraphs>
  <Slides>18</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Calibri</vt:lpstr>
      <vt:lpstr>Constantia</vt:lpstr>
      <vt:lpstr>Wingdings 2</vt:lpstr>
      <vt:lpstr>Lecture</vt:lpstr>
      <vt:lpstr>Java Programming</vt:lpstr>
      <vt:lpstr>CPU</vt:lpstr>
      <vt:lpstr>PowerPoint 演示文稿</vt:lpstr>
      <vt:lpstr>Processes</vt:lpstr>
      <vt:lpstr>PowerPoint 演示文稿</vt:lpstr>
      <vt:lpstr>Threads</vt:lpstr>
      <vt:lpstr>Cores &amp; Processes &amp; Threads</vt:lpstr>
      <vt:lpstr>PART9 - Concurrency</vt:lpstr>
      <vt:lpstr>Defining and Starting a Thread</vt:lpstr>
      <vt:lpstr>PowerPoint 演示文稿</vt:lpstr>
      <vt:lpstr>PowerPoint 演示文稿</vt:lpstr>
      <vt:lpstr>PowerPoint 演示文稿</vt:lpstr>
      <vt:lpstr>Pausing Execution with Sleep</vt:lpstr>
      <vt:lpstr>PowerPoint 演示文稿</vt:lpstr>
      <vt:lpstr>Interrupts</vt:lpstr>
      <vt:lpstr>PowerPoint 演示文稿</vt:lpstr>
      <vt:lpstr>PowerPoint 演示文稿</vt:lpstr>
      <vt:lpstr>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刘 思远</cp:lastModifiedBy>
  <cp:revision>1067</cp:revision>
  <dcterms:created xsi:type="dcterms:W3CDTF">2014-08-14T05:26:17Z</dcterms:created>
  <dcterms:modified xsi:type="dcterms:W3CDTF">2021-05-07T13:34:03Z</dcterms:modified>
</cp:coreProperties>
</file>