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354" r:id="rId4"/>
    <p:sldId id="355" r:id="rId5"/>
    <p:sldId id="357" r:id="rId6"/>
    <p:sldId id="276" r:id="rId7"/>
    <p:sldId id="277" r:id="rId8"/>
    <p:sldId id="279" r:id="rId9"/>
    <p:sldId id="358" r:id="rId10"/>
    <p:sldId id="359" r:id="rId11"/>
    <p:sldId id="360" r:id="rId12"/>
    <p:sldId id="325" r:id="rId13"/>
    <p:sldId id="282" r:id="rId14"/>
    <p:sldId id="326" r:id="rId15"/>
    <p:sldId id="327" r:id="rId16"/>
    <p:sldId id="285" r:id="rId17"/>
    <p:sldId id="286" r:id="rId18"/>
    <p:sldId id="287" r:id="rId19"/>
    <p:sldId id="328" r:id="rId20"/>
    <p:sldId id="289" r:id="rId21"/>
    <p:sldId id="290" r:id="rId22"/>
    <p:sldId id="32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74"/>
            <p14:sldId id="354"/>
            <p14:sldId id="355"/>
            <p14:sldId id="357"/>
            <p14:sldId id="276"/>
            <p14:sldId id="277"/>
            <p14:sldId id="279"/>
            <p14:sldId id="358"/>
            <p14:sldId id="359"/>
            <p14:sldId id="360"/>
            <p14:sldId id="325"/>
            <p14:sldId id="282"/>
            <p14:sldId id="326"/>
            <p14:sldId id="327"/>
            <p14:sldId id="285"/>
            <p14:sldId id="286"/>
            <p14:sldId id="287"/>
            <p14:sldId id="328"/>
            <p14:sldId id="289"/>
            <p14:sldId id="29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4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P9 - Concurrency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A01F8-4DDB-4EB8-9137-8AF61514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8A6C7-5931-414B-BFA9-13BE7034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90" y="332656"/>
            <a:ext cx="4363402" cy="5301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DBAB6D-5D1A-45FA-BE16-509BC11A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9" y="3212976"/>
            <a:ext cx="971550" cy="904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CD3031-B0B0-420C-B4A8-506E1E1D6D5A}"/>
              </a:ext>
            </a:extLst>
          </p:cNvPr>
          <p:cNvSpPr txBox="1"/>
          <p:nvPr/>
        </p:nvSpPr>
        <p:spPr>
          <a:xfrm>
            <a:off x="2843808" y="359340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拆分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++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效果更明显</a:t>
            </a:r>
          </a:p>
        </p:txBody>
      </p:sp>
    </p:spTree>
    <p:extLst>
      <p:ext uri="{BB962C8B-B14F-4D97-AF65-F5344CB8AC3E}">
        <p14:creationId xmlns:p14="http://schemas.microsoft.com/office/powerpoint/2010/main" val="261029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96609-D853-40EF-B1FA-B3E9F35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DB863-6965-4E11-A787-BD14FAC5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" y="44625"/>
            <a:ext cx="2977682" cy="3702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10A0AB-A7EE-409C-99BF-1245ECDC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716325"/>
            <a:ext cx="4142948" cy="1944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92642-BF12-4108-9E6F-DB79E3DD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911603"/>
            <a:ext cx="1200150" cy="857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253F6B-049B-498E-A104-12207AE7220C}"/>
              </a:ext>
            </a:extLst>
          </p:cNvPr>
          <p:cNvSpPr txBox="1"/>
          <p:nvPr/>
        </p:nvSpPr>
        <p:spPr>
          <a:xfrm>
            <a:off x="3203848" y="659236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同步方法并没有锁定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对对象非同步方法的执行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DF3959-DB12-4840-9F40-3E4A9AFB0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5250763"/>
            <a:ext cx="1190625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AB4DCF-EDBB-4714-BC63-6C956B3FF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62" y="4077072"/>
            <a:ext cx="3007008" cy="25218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7BDF68-22AB-4B62-A53C-C19111EBC4CF}"/>
              </a:ext>
            </a:extLst>
          </p:cNvPr>
          <p:cNvSpPr txBox="1"/>
          <p:nvPr/>
        </p:nvSpPr>
        <p:spPr>
          <a:xfrm>
            <a:off x="3707904" y="4365104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同步方法占用锁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另一同步方法无法执行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2C9CE-1CC9-4468-8956-2C93C41B6210}"/>
              </a:ext>
            </a:extLst>
          </p:cNvPr>
          <p:cNvSpPr txBox="1"/>
          <p:nvPr/>
        </p:nvSpPr>
        <p:spPr>
          <a:xfrm>
            <a:off x="-4573" y="3725666"/>
            <a:ext cx="427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、、、、、、、、、、、、、、、、、、、、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450309-0116-43DC-8729-4C83816BEDC1}"/>
              </a:ext>
            </a:extLst>
          </p:cNvPr>
          <p:cNvSpPr txBox="1"/>
          <p:nvPr/>
        </p:nvSpPr>
        <p:spPr>
          <a:xfrm>
            <a:off x="4067944" y="2911603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并不会因为某个占用了锁的资源而对非同步资源产生影响</a:t>
            </a:r>
          </a:p>
        </p:txBody>
      </p:sp>
    </p:spTree>
    <p:extLst>
      <p:ext uri="{BB962C8B-B14F-4D97-AF65-F5344CB8AC3E}">
        <p14:creationId xmlns:p14="http://schemas.microsoft.com/office/powerpoint/2010/main" val="402897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0763" cy="36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980728"/>
            <a:ext cx="2666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使用方法同步锁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同一时间只能有一个线程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执行此方法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其他线程必须等待锁的释放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161177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同步静态方法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150" y="350100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4D0A87-EBA6-453E-AF80-93CE7919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839562"/>
            <a:ext cx="4658218" cy="2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/>
          </a:bodyPr>
          <a:lstStyle/>
          <a:p>
            <a:r>
              <a:rPr lang="en-US" altLang="zh-CN" dirty="0"/>
              <a:t>Intrinsic Locks and Synchronization</a:t>
            </a:r>
          </a:p>
          <a:p>
            <a:r>
              <a:rPr lang="zh-CN" altLang="en-US" dirty="0"/>
              <a:t>每一个对象都有一个与之关联的</a:t>
            </a:r>
            <a:r>
              <a:rPr lang="zh-CN" altLang="en-US" dirty="0">
                <a:solidFill>
                  <a:srgbClr val="FF0000"/>
                </a:solidFill>
              </a:rPr>
              <a:t>内部锁</a:t>
            </a:r>
            <a:r>
              <a:rPr lang="en-US" altLang="zh-CN" dirty="0"/>
              <a:t>(Intrinsic Locks)</a:t>
            </a:r>
          </a:p>
          <a:p>
            <a:r>
              <a:rPr lang="zh-CN" altLang="en-US" dirty="0"/>
              <a:t>一个需要独占某对象访问权限的线程，在访问该对象之前，需要获取对象内部锁，并在访问结束后释放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当一个线程拥有对象的内部锁时，其他请求同步操作的线程将挂起，直到锁的释放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另一种创建同步代码的方法是使用</a:t>
            </a:r>
            <a:r>
              <a:rPr lang="en-US" altLang="zh-CN" dirty="0"/>
              <a:t>synchronized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语句必须指定一个锁定的对象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36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" y="46598"/>
            <a:ext cx="4362400" cy="303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80728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3008935"/>
            <a:ext cx="405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cxnSpLocks/>
            <a:endCxn id="11267" idx="1"/>
          </p:cNvCxnSpPr>
          <p:nvPr/>
        </p:nvCxnSpPr>
        <p:spPr>
          <a:xfrm>
            <a:off x="2483768" y="764704"/>
            <a:ext cx="3816424" cy="5065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7940" y="369092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没有任何同步时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92" y="4752890"/>
            <a:ext cx="1695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8FDDC2-FB6C-42B0-AB61-6C86B018D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96" y="3347489"/>
            <a:ext cx="5191163" cy="2600344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4391980" y="5085184"/>
            <a:ext cx="23402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6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910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4418" y="548680"/>
            <a:ext cx="24593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同步锁定对象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在同步代码块内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这样锁定了基于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对象后续的操作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这样就不用锁整个方法了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" y="2686000"/>
            <a:ext cx="4591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17170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2708920"/>
            <a:ext cx="1632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同步锁定了对象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但在同步块外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无效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569" y="3586112"/>
            <a:ext cx="161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155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DF3F11-6BCF-498A-A61D-B1A008E5658A}"/>
              </a:ext>
            </a:extLst>
          </p:cNvPr>
          <p:cNvSpPr txBox="1"/>
          <p:nvPr/>
        </p:nvSpPr>
        <p:spPr>
          <a:xfrm>
            <a:off x="4499992" y="4509120"/>
            <a:ext cx="276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这样就又成多线程过来赋值了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E6652-41D2-41C6-A4DA-A841B594C0E2}"/>
              </a:ext>
            </a:extLst>
          </p:cNvPr>
          <p:cNvSpPr txBox="1"/>
          <p:nvPr/>
        </p:nvSpPr>
        <p:spPr>
          <a:xfrm>
            <a:off x="971600" y="544522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可以锁对象，也可以锁一个类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比如</a:t>
            </a:r>
            <a:r>
              <a:rPr lang="en-US" altLang="zh-CN" sz="1600" b="1" dirty="0">
                <a:solidFill>
                  <a:srgbClr val="FF0000"/>
                </a:solidFill>
              </a:rPr>
              <a:t>synchronized(	T1.class)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</a:t>
            </a:r>
            <a:r>
              <a:rPr lang="en-US" altLang="zh-CN" sz="1600" b="1">
                <a:solidFill>
                  <a:srgbClr val="FF0000"/>
                </a:solidFill>
              </a:rPr>
              <a:t>synchronized(this)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1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1916832"/>
            <a:ext cx="1425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锁定基本类型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的包装对象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无效！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6" y="764704"/>
            <a:ext cx="2714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01" y="980728"/>
            <a:ext cx="847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8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Atomic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programming, </a:t>
            </a:r>
            <a:r>
              <a:rPr lang="en-US" altLang="zh-CN" b="1" dirty="0">
                <a:solidFill>
                  <a:srgbClr val="FF0000"/>
                </a:solidFill>
              </a:rPr>
              <a:t>an atomic action </a:t>
            </a:r>
            <a:r>
              <a:rPr lang="en-US" altLang="zh-CN" dirty="0"/>
              <a:t>is one that effectively happens all at once. An atomic action cannot stop in the middle: it either happens completely, or it doesn't happen at all. No side effects of an atomic action are visible until the action is complete.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原子性操作：要么完全执行，要么不执行</a:t>
            </a:r>
            <a:r>
              <a:rPr lang="zh-CN" altLang="en-US" dirty="0"/>
              <a:t>（不可再分割操作）</a:t>
            </a:r>
            <a:endParaRPr lang="en-US" altLang="zh-CN" dirty="0"/>
          </a:p>
          <a:p>
            <a:r>
              <a:rPr lang="zh-CN" altLang="en-US" dirty="0"/>
              <a:t>对于引用变量和大多数基本变量</a:t>
            </a:r>
            <a:r>
              <a:rPr lang="en-US" altLang="zh-CN" dirty="0"/>
              <a:t>(long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超过</a:t>
            </a:r>
            <a:r>
              <a:rPr lang="en-US" altLang="zh-CN" dirty="0"/>
              <a:t>32bit</a:t>
            </a:r>
            <a:r>
              <a:rPr lang="zh-CN" altLang="en-US" dirty="0"/>
              <a:t>在某些虚拟机按</a:t>
            </a:r>
            <a:r>
              <a:rPr lang="en-US" altLang="zh-CN" dirty="0"/>
              <a:t>2</a:t>
            </a:r>
            <a:r>
              <a:rPr lang="zh-CN" altLang="en-US" dirty="0"/>
              <a:t>次读写</a:t>
            </a:r>
            <a:r>
              <a:rPr lang="en-US" altLang="zh-CN" dirty="0"/>
              <a:t>)</a:t>
            </a:r>
            <a:r>
              <a:rPr lang="zh-CN" altLang="en-US" dirty="0"/>
              <a:t>，读取和写入均为原子性操作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7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线程从主内存复制变量副本，并保存在本地缓存</a:t>
            </a:r>
            <a:r>
              <a:rPr lang="en-US" altLang="zh-CN" dirty="0"/>
              <a:t>(CPU</a:t>
            </a:r>
            <a:r>
              <a:rPr lang="zh-CN" altLang="en-US" dirty="0"/>
              <a:t>高级数据缓存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线程基于变量完成操作</a:t>
            </a:r>
            <a:endParaRPr lang="en-US" altLang="zh-CN" dirty="0"/>
          </a:p>
          <a:p>
            <a:r>
              <a:rPr lang="zh-CN" altLang="en-US" dirty="0"/>
              <a:t>线程将结果写回主内存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028" name="Picture 4" descr="The CPU cache used by Thread 1 and main memory contains different values for the counter vari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06599"/>
            <a:ext cx="5544616" cy="4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6216" y="3157517"/>
            <a:ext cx="2259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的内存模型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无法保证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</a:rPr>
              <a:t>高速缓存中的变量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何时写回主内存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内存不一致性</a:t>
            </a:r>
          </a:p>
        </p:txBody>
      </p:sp>
    </p:spTree>
    <p:extLst>
      <p:ext uri="{BB962C8B-B14F-4D97-AF65-F5344CB8AC3E}">
        <p14:creationId xmlns:p14="http://schemas.microsoft.com/office/powerpoint/2010/main" val="192315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关键字，</a:t>
            </a:r>
            <a:r>
              <a:rPr lang="zh-CN" altLang="en-US" b="1" dirty="0">
                <a:solidFill>
                  <a:srgbClr val="FF0000"/>
                </a:solidFill>
              </a:rPr>
              <a:t>仅用于修饰变量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可以保证变量的可见性</a:t>
            </a:r>
            <a:r>
              <a:rPr lang="zh-CN" altLang="en-US" dirty="0"/>
              <a:t>，即各线程不在本地缓存</a:t>
            </a:r>
            <a:r>
              <a:rPr lang="en-US" altLang="zh-CN" dirty="0"/>
              <a:t>volatile</a:t>
            </a:r>
            <a:r>
              <a:rPr lang="zh-CN" altLang="en-US" dirty="0"/>
              <a:t>变量的副本，每次使用</a:t>
            </a:r>
            <a:r>
              <a:rPr lang="zh-CN" altLang="en-US" dirty="0">
                <a:solidFill>
                  <a:srgbClr val="FF0000"/>
                </a:solidFill>
              </a:rPr>
              <a:t>即时从主内存加载变量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3560121"/>
            <a:ext cx="405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9" y="4462357"/>
            <a:ext cx="1647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375795" cy="208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6B52ED3-0B1F-483A-88C1-27AAC503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0" y="3949148"/>
            <a:ext cx="5434951" cy="2406653"/>
          </a:xfrm>
          <a:prstGeom prst="rect">
            <a:avLst/>
          </a:prstGeom>
        </p:spPr>
      </p:pic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4644008" y="4855055"/>
            <a:ext cx="2417538" cy="11662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2" y="51579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929E-AE82-4F41-9015-351028C9F421}"/>
              </a:ext>
            </a:extLst>
          </p:cNvPr>
          <p:cNvSpPr txBox="1"/>
          <p:nvPr/>
        </p:nvSpPr>
        <p:spPr>
          <a:xfrm>
            <a:off x="4067944" y="3325013"/>
            <a:ext cx="401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并非一步，而是三步原子性操作</a:t>
            </a:r>
          </a:p>
        </p:txBody>
      </p:sp>
    </p:spTree>
    <p:extLst>
      <p:ext uri="{BB962C8B-B14F-4D97-AF65-F5344CB8AC3E}">
        <p14:creationId xmlns:p14="http://schemas.microsoft.com/office/powerpoint/2010/main" val="34473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Threads communicate primarily by </a:t>
            </a:r>
            <a:r>
              <a:rPr lang="en-US" altLang="zh-CN" dirty="0">
                <a:solidFill>
                  <a:srgbClr val="FF0000"/>
                </a:solidFill>
              </a:rPr>
              <a:t>sharing</a:t>
            </a:r>
            <a:r>
              <a:rPr lang="en-US" altLang="zh-CN" dirty="0"/>
              <a:t> access to fields and the objects reference fields refer to. This form of communication is extremely efficient, but makes two kinds of errors possible: thread interference and memory consistency errors. The tool needed to prevent these errors is </a:t>
            </a:r>
            <a:r>
              <a:rPr lang="en-US" altLang="zh-CN" dirty="0">
                <a:solidFill>
                  <a:srgbClr val="FF0000"/>
                </a:solidFill>
              </a:rPr>
              <a:t>synchronization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线程主要通过访问共享数据实现通信</a:t>
            </a:r>
            <a:endParaRPr lang="en-US" altLang="zh-CN" dirty="0"/>
          </a:p>
          <a:p>
            <a:r>
              <a:rPr lang="zh-CN" altLang="en-US" dirty="0"/>
              <a:t>这种通信形式非常有效，但会产生两种错误：线程冲突与内存一致性的错误。防止这些错误所需的工具是同步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5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4415"/>
            <a:ext cx="3933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1027" y="1554730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将整数值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压入栈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将栈顶整数值保存到局部变量位置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将整数值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，与局部变量位置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相加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3684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++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JVM</a:t>
            </a:r>
            <a:r>
              <a:rPr lang="zh-CN" altLang="en-US" sz="1600" b="1" dirty="0">
                <a:solidFill>
                  <a:srgbClr val="FF0000"/>
                </a:solidFill>
              </a:rPr>
              <a:t>操作指令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548544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简单的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++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步指令操作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非原子性操作</a:t>
            </a:r>
          </a:p>
        </p:txBody>
      </p:sp>
    </p:spTree>
    <p:extLst>
      <p:ext uri="{BB962C8B-B14F-4D97-AF65-F5344CB8AC3E}">
        <p14:creationId xmlns:p14="http://schemas.microsoft.com/office/powerpoint/2010/main" val="39073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zh-CN" altLang="en-US" dirty="0">
                <a:solidFill>
                  <a:srgbClr val="FF0000"/>
                </a:solidFill>
              </a:rPr>
              <a:t>，可以保证变量的可见性，但，无法保证并发执行操作的原子性</a:t>
            </a:r>
            <a:r>
              <a:rPr lang="zh-CN" altLang="en-US" dirty="0"/>
              <a:t>；但没有使用锁，可以保证并发的执行性能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Synchronization</a:t>
            </a:r>
            <a:r>
              <a:rPr lang="zh-CN" altLang="en-US" dirty="0">
                <a:solidFill>
                  <a:srgbClr val="FF0000"/>
                </a:solidFill>
              </a:rPr>
              <a:t>，可以保证并发操作的原子性与变量的可见性</a:t>
            </a:r>
            <a:r>
              <a:rPr lang="en-US" altLang="zh-CN" dirty="0"/>
              <a:t>(</a:t>
            </a:r>
            <a:r>
              <a:rPr lang="zh-CN" altLang="en-US" dirty="0"/>
              <a:t>线程在加锁前从主内存读取变量，在释放锁后直接写回主内存</a:t>
            </a:r>
            <a:r>
              <a:rPr lang="en-US" altLang="zh-CN" dirty="0"/>
              <a:t>)</a:t>
            </a:r>
            <a:r>
              <a:rPr lang="zh-CN" altLang="en-US" dirty="0"/>
              <a:t>；但基于锁的同步，会严重限制系统并发处理性能</a:t>
            </a:r>
            <a:endParaRPr lang="en-US" altLang="zh-CN" dirty="0"/>
          </a:p>
          <a:p>
            <a:r>
              <a:rPr lang="zh-CN" altLang="en-US" dirty="0"/>
              <a:t>两种比较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基于新</a:t>
            </a:r>
            <a:r>
              <a:rPr lang="en-US" altLang="zh-CN" dirty="0"/>
              <a:t>API</a:t>
            </a:r>
            <a:r>
              <a:rPr lang="zh-CN" altLang="en-US" dirty="0"/>
              <a:t>实现保证原子性与可见性的操作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8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使用同步锁定，会严重降低系统的并发处理性能</a:t>
            </a:r>
            <a:endParaRPr lang="en-US" altLang="zh-CN" dirty="0"/>
          </a:p>
          <a:p>
            <a:r>
              <a:rPr lang="zh-CN" altLang="en-US" dirty="0"/>
              <a:t>操作数据库时，应用应使用基于版本控制的乐观锁实现</a:t>
            </a:r>
          </a:p>
          <a:p>
            <a:endParaRPr lang="en-US" altLang="zh-CN" dirty="0"/>
          </a:p>
          <a:p>
            <a:r>
              <a:rPr lang="zh-CN" altLang="en-US" dirty="0"/>
              <a:t>如须使用同步，尽可能设计使用锁定对象的同步语句，锁定实例方法会影响实例的其他同步方法，降低性能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2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5881-934C-47AD-9B3D-0E9F0903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CountDownLatch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B31C2-E258-4C8E-864E-CCFB97B8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synchronization aid that allows one or more threads to wait until a set of operations being performed in other threads completes.</a:t>
            </a:r>
          </a:p>
          <a:p>
            <a:r>
              <a:rPr lang="en-US" altLang="zh-CN" dirty="0" err="1"/>
              <a:t>java.util.concurrent.</a:t>
            </a:r>
            <a:r>
              <a:rPr lang="en-US" altLang="zh-CN" dirty="0" err="1">
                <a:solidFill>
                  <a:srgbClr val="FF0000"/>
                </a:solidFill>
              </a:rPr>
              <a:t>CountDownLatch</a:t>
            </a:r>
            <a:r>
              <a:rPr lang="zh-CN" altLang="en-US" dirty="0"/>
              <a:t>类。是一个允许多个线程等待的同步工具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countDown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方法。减少锁计数器的计数，计数达到零则释放所有等待线程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await() </a:t>
            </a:r>
            <a:r>
              <a:rPr lang="en-US" altLang="zh-CN" dirty="0"/>
              <a:t>throws </a:t>
            </a:r>
            <a:r>
              <a:rPr lang="en-US" altLang="zh-CN" dirty="0" err="1"/>
              <a:t>InterruptedException</a:t>
            </a:r>
            <a:r>
              <a:rPr lang="zh-CN" altLang="en-US" dirty="0"/>
              <a:t>方法。导致任何执行此方法的线程等待，直到锁计数器递减到零。除非执行中断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3B5C9-478D-4669-943B-27C0F9FE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06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6C657-3D7F-4D8D-897C-13924BD0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需求：创建一个累加器，不同线程每次调用</a:t>
            </a:r>
            <a:r>
              <a:rPr lang="en-US" altLang="zh-CN" dirty="0"/>
              <a:t>increment()</a:t>
            </a:r>
            <a:r>
              <a:rPr lang="zh-CN" altLang="en-US" dirty="0"/>
              <a:t>方法加</a:t>
            </a:r>
            <a:r>
              <a:rPr lang="en-US" altLang="zh-CN" dirty="0"/>
              <a:t>1</a:t>
            </a:r>
            <a:r>
              <a:rPr lang="zh-CN" altLang="en-US" dirty="0"/>
              <a:t>时，均可能产生不同的执行时间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5597F-8799-4AF2-AA96-303BEA11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2C176A-74E6-4077-AEF3-893DEC77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010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43C5E59-5802-4341-B45A-6B9B0BCE4016}"/>
              </a:ext>
            </a:extLst>
          </p:cNvPr>
          <p:cNvSpPr txBox="1"/>
          <p:nvPr/>
        </p:nvSpPr>
        <p:spPr>
          <a:xfrm>
            <a:off x="5220072" y="1124744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创建一个随机数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模拟不同业务逻辑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执行消耗的时间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9C248E-15DF-47CE-A5E4-D154F84C6443}"/>
              </a:ext>
            </a:extLst>
          </p:cNvPr>
          <p:cNvSpPr txBox="1"/>
          <p:nvPr/>
        </p:nvSpPr>
        <p:spPr>
          <a:xfrm>
            <a:off x="3347864" y="2996952"/>
            <a:ext cx="306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就是统计子线程个数的变量</a:t>
            </a:r>
          </a:p>
        </p:txBody>
      </p:sp>
    </p:spTree>
    <p:extLst>
      <p:ext uri="{BB962C8B-B14F-4D97-AF65-F5344CB8AC3E}">
        <p14:creationId xmlns:p14="http://schemas.microsoft.com/office/powerpoint/2010/main" val="36287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732DF-6B55-41A6-9CD7-A78EF3B0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4580E4-8EB2-48A8-833B-34AF869B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5238788" cy="3238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93818-BBBD-442B-AD24-415ECC996436}"/>
              </a:ext>
            </a:extLst>
          </p:cNvPr>
          <p:cNvSpPr txBox="1"/>
          <p:nvPr/>
        </p:nvSpPr>
        <p:spPr>
          <a:xfrm>
            <a:off x="4427984" y="1196752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800</a:t>
            </a:r>
            <a:r>
              <a:rPr lang="zh-CN" altLang="en-US" sz="1600" b="1" dirty="0">
                <a:solidFill>
                  <a:srgbClr val="FF0000"/>
                </a:solidFill>
              </a:rPr>
              <a:t>个线程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执行同一对象中的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increment()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472CC6B-2A1D-40AB-9E03-3D9BE24B6E1E}"/>
              </a:ext>
            </a:extLst>
          </p:cNvPr>
          <p:cNvSpPr txBox="1"/>
          <p:nvPr/>
        </p:nvSpPr>
        <p:spPr>
          <a:xfrm>
            <a:off x="4211960" y="2239756"/>
            <a:ext cx="24865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同时创建与线程数相同的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线程锁计数器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每个线程执行完操作后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递减计数器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C531477-9809-4503-A72F-3A48D1947831}"/>
              </a:ext>
            </a:extLst>
          </p:cNvPr>
          <p:cNvSpPr txBox="1"/>
          <p:nvPr/>
        </p:nvSpPr>
        <p:spPr>
          <a:xfrm>
            <a:off x="107504" y="3789040"/>
            <a:ext cx="3549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主线程执行计数器</a:t>
            </a:r>
            <a:r>
              <a:rPr lang="en-US" altLang="zh-CN" sz="1600" b="1" dirty="0">
                <a:solidFill>
                  <a:srgbClr val="FF0000"/>
                </a:solidFill>
              </a:rPr>
              <a:t>await()</a:t>
            </a:r>
            <a:r>
              <a:rPr lang="zh-CN" altLang="en-US" sz="1600" b="1" dirty="0">
                <a:solidFill>
                  <a:srgbClr val="FF0000"/>
                </a:solidFill>
              </a:rPr>
              <a:t>方法时阻塞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直至计数器内部计算为零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255EBD34-7E9C-408A-9827-4FE08DF0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1543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30D430-61E3-4861-B2AB-B9A2969C3373}"/>
              </a:ext>
            </a:extLst>
          </p:cNvPr>
          <p:cNvCxnSpPr/>
          <p:nvPr/>
        </p:nvCxnSpPr>
        <p:spPr>
          <a:xfrm>
            <a:off x="4787758" y="3699670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F9C78-EAE9-4404-A1B5-D4F3DDF73279}"/>
              </a:ext>
            </a:extLst>
          </p:cNvPr>
          <p:cNvSpPr txBox="1"/>
          <p:nvPr/>
        </p:nvSpPr>
        <p:spPr>
          <a:xfrm>
            <a:off x="827584" y="4941168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每次</a:t>
            </a:r>
            <a:r>
              <a:rPr lang="en-US" altLang="zh-CN" sz="1600" b="1" dirty="0">
                <a:solidFill>
                  <a:srgbClr val="FF0000"/>
                </a:solidFill>
              </a:rPr>
              <a:t>increment</a:t>
            </a:r>
            <a:r>
              <a:rPr lang="zh-CN" altLang="en-US" sz="1600" b="1" dirty="0">
                <a:solidFill>
                  <a:srgbClr val="FF0000"/>
                </a:solidFill>
              </a:rPr>
              <a:t>伴随着一个子线程的结束，伴随着</a:t>
            </a:r>
            <a:r>
              <a:rPr lang="en-US" altLang="zh-CN" sz="1600" b="1" dirty="0">
                <a:solidFill>
                  <a:srgbClr val="FF0000"/>
                </a:solidFill>
              </a:rPr>
              <a:t>countdown</a:t>
            </a:r>
            <a:r>
              <a:rPr lang="zh-CN" altLang="en-US" sz="1600" b="1" dirty="0">
                <a:solidFill>
                  <a:srgbClr val="FF0000"/>
                </a:solidFill>
              </a:rPr>
              <a:t>即减一，主线程需要等待子线程全结束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C29D9D-CCBC-457A-8FB5-ABC7E2CA5CD9}"/>
              </a:ext>
            </a:extLst>
          </p:cNvPr>
          <p:cNvSpPr txBox="1"/>
          <p:nvPr/>
        </p:nvSpPr>
        <p:spPr>
          <a:xfrm>
            <a:off x="5724128" y="420372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可能不精确，因操作可能产生交叠</a:t>
            </a:r>
          </a:p>
        </p:txBody>
      </p:sp>
    </p:spTree>
    <p:extLst>
      <p:ext uri="{BB962C8B-B14F-4D97-AF65-F5344CB8AC3E}">
        <p14:creationId xmlns:p14="http://schemas.microsoft.com/office/powerpoint/2010/main" val="25070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一个简单的语句</a:t>
            </a:r>
            <a:r>
              <a:rPr lang="en-US" altLang="zh-CN" dirty="0" err="1"/>
              <a:t>c++</a:t>
            </a:r>
            <a:r>
              <a:rPr lang="zh-CN" altLang="en-US" dirty="0"/>
              <a:t>，可以简单分为三步</a:t>
            </a:r>
            <a:endParaRPr lang="en-US" altLang="zh-CN" dirty="0"/>
          </a:p>
          <a:p>
            <a:pPr lvl="1"/>
            <a:r>
              <a:rPr lang="zh-CN" altLang="en-US" dirty="0"/>
              <a:t>取出当前</a:t>
            </a:r>
            <a:r>
              <a:rPr lang="en-US" altLang="zh-CN" dirty="0"/>
              <a:t>c</a:t>
            </a:r>
            <a:r>
              <a:rPr lang="zh-CN" altLang="en-US" dirty="0"/>
              <a:t>的值</a:t>
            </a:r>
          </a:p>
          <a:p>
            <a:pPr lvl="1"/>
            <a:r>
              <a:rPr lang="zh-CN" altLang="en-US" dirty="0"/>
              <a:t>将取出的值增加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将取出的值存储至</a:t>
            </a:r>
            <a:r>
              <a:rPr lang="en-US" altLang="zh-CN" dirty="0"/>
              <a:t>c(</a:t>
            </a:r>
            <a:r>
              <a:rPr lang="zh-CN" altLang="en-US" dirty="0"/>
              <a:t>覆盖原值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假设，多线程同时调用</a:t>
            </a:r>
            <a:r>
              <a:rPr lang="en-US" altLang="zh-CN" dirty="0"/>
              <a:t>increment()</a:t>
            </a:r>
            <a:r>
              <a:rPr lang="zh-CN" altLang="en-US" dirty="0"/>
              <a:t>方法，则操作可能产生交叠</a:t>
            </a:r>
          </a:p>
          <a:p>
            <a:pPr lvl="1"/>
            <a:r>
              <a:rPr lang="en-US" altLang="zh-CN" dirty="0"/>
              <a:t>Thread X: </a:t>
            </a:r>
            <a:r>
              <a:rPr lang="zh-CN" altLang="en-US" dirty="0"/>
              <a:t>取出 </a:t>
            </a:r>
            <a:r>
              <a:rPr lang="en-US" altLang="zh-CN" dirty="0"/>
              <a:t>c.</a:t>
            </a:r>
          </a:p>
          <a:p>
            <a:pPr lvl="1"/>
            <a:r>
              <a:rPr lang="en-US" altLang="zh-CN" dirty="0"/>
              <a:t>Thread Y: </a:t>
            </a:r>
            <a:r>
              <a:rPr lang="zh-CN" altLang="en-US" dirty="0"/>
              <a:t>取出 </a:t>
            </a:r>
            <a:r>
              <a:rPr lang="en-US" altLang="zh-CN" dirty="0"/>
              <a:t>c.</a:t>
            </a:r>
          </a:p>
          <a:p>
            <a:pPr lvl="1"/>
            <a:r>
              <a:rPr lang="en-US" altLang="zh-CN" dirty="0"/>
              <a:t>Thread X: </a:t>
            </a:r>
            <a:r>
              <a:rPr lang="zh-CN" altLang="en-US" dirty="0"/>
              <a:t>将取出的值增加 </a:t>
            </a:r>
            <a:r>
              <a:rPr lang="en-US" altLang="zh-CN" dirty="0"/>
              <a:t>1.</a:t>
            </a:r>
          </a:p>
          <a:p>
            <a:pPr lvl="1"/>
            <a:r>
              <a:rPr lang="en-US" altLang="zh-CN" dirty="0"/>
              <a:t>Thread Y:</a:t>
            </a:r>
            <a:r>
              <a:rPr lang="zh-CN" altLang="en-US" dirty="0"/>
              <a:t>取出的值增加 </a:t>
            </a:r>
            <a:r>
              <a:rPr lang="en-US" altLang="zh-CN" dirty="0"/>
              <a:t>1.</a:t>
            </a:r>
          </a:p>
          <a:p>
            <a:pPr lvl="1"/>
            <a:r>
              <a:rPr lang="en-US" altLang="zh-CN" dirty="0"/>
              <a:t>Thread X: </a:t>
            </a:r>
            <a:r>
              <a:rPr lang="zh-CN" altLang="en-US" dirty="0"/>
              <a:t>将取出的值存储至 </a:t>
            </a:r>
            <a:r>
              <a:rPr lang="en-US" altLang="zh-CN" dirty="0"/>
              <a:t>c; c == 1.</a:t>
            </a:r>
          </a:p>
          <a:p>
            <a:pPr lvl="1"/>
            <a:r>
              <a:rPr lang="en-US" altLang="zh-CN" dirty="0"/>
              <a:t>Thread Y: </a:t>
            </a:r>
            <a:r>
              <a:rPr lang="zh-CN" altLang="en-US" dirty="0"/>
              <a:t>将取出的值存储至 </a:t>
            </a:r>
            <a:r>
              <a:rPr lang="en-US" altLang="zh-CN" dirty="0"/>
              <a:t>c; c ==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0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Synchronized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提供了两种基本的同步方式：同步方法与同步语句</a:t>
            </a:r>
          </a:p>
          <a:p>
            <a:r>
              <a:rPr lang="zh-CN" altLang="en-US" dirty="0"/>
              <a:t>方法同步，使用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zh-CN" altLang="en-US" dirty="0"/>
              <a:t>关键字声明在方法返回类型前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85184"/>
            <a:ext cx="1581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50E56A-AACB-4A12-A51F-9A3F924D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46656"/>
            <a:ext cx="3800136" cy="1769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A9CACD-AC10-4357-B68F-7C57D8A9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10271"/>
            <a:ext cx="4218420" cy="2418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8E10E-DB10-435C-B01E-5F1AA28221FF}"/>
              </a:ext>
            </a:extLst>
          </p:cNvPr>
          <p:cNvSpPr txBox="1"/>
          <p:nvPr/>
        </p:nvSpPr>
        <p:spPr>
          <a:xfrm>
            <a:off x="457200" y="5085184"/>
            <a:ext cx="260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排队，同一时间只能有一个线程工作</a:t>
            </a:r>
          </a:p>
        </p:txBody>
      </p:sp>
    </p:spTree>
    <p:extLst>
      <p:ext uri="{BB962C8B-B14F-4D97-AF65-F5344CB8AC3E}">
        <p14:creationId xmlns:p14="http://schemas.microsoft.com/office/powerpoint/2010/main" val="9203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构造函数不能同步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在构造函数中使用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zh-CN" altLang="en-US" dirty="0">
                <a:solidFill>
                  <a:srgbClr val="FF0000"/>
                </a:solidFill>
              </a:rPr>
              <a:t>关键字是语法错误</a:t>
            </a:r>
            <a:r>
              <a:rPr lang="zh-CN" altLang="en-US" dirty="0"/>
              <a:t>。同步构造函数没有意义，因为只有创建对象的线程在构建时才能访问它，多线程调用将创建多个对象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1933"/>
            <a:ext cx="7629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6B28417-CAF9-458D-A0CC-BF6C8B75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57199"/>
            <a:ext cx="3273946" cy="6518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1D2AFE-191A-4B48-ADBC-4AD47D05CBF3}"/>
              </a:ext>
            </a:extLst>
          </p:cNvPr>
          <p:cNvSpPr txBox="1"/>
          <p:nvPr/>
        </p:nvSpPr>
        <p:spPr>
          <a:xfrm>
            <a:off x="5724128" y="3570187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接口是抽象的，而同步是具体的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接口中的抽象方法不能声明同步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而实现重写时可以改写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F9AB0C-2CE0-40F3-9352-D4AAE0128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45244"/>
            <a:ext cx="5400600" cy="911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A9B45-5905-4F6E-8395-68F0F54FB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075206"/>
            <a:ext cx="2763366" cy="6788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DC32D-8485-435C-A415-C2AF2A3CB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856204"/>
            <a:ext cx="3675801" cy="9118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6953F0-6515-4EC3-8FB2-623298CBF1AB}"/>
              </a:ext>
            </a:extLst>
          </p:cNvPr>
          <p:cNvSpPr txBox="1"/>
          <p:nvPr/>
        </p:nvSpPr>
        <p:spPr>
          <a:xfrm>
            <a:off x="5117676" y="5521744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同理，父类没有同步时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子类可重写为同步方法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80BDD-E817-4FC7-BB10-3C00B39DC589}"/>
              </a:ext>
            </a:extLst>
          </p:cNvPr>
          <p:cNvSpPr txBox="1"/>
          <p:nvPr/>
        </p:nvSpPr>
        <p:spPr>
          <a:xfrm>
            <a:off x="755576" y="4777334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50A32-01C2-440D-84C1-D1143D17680F}"/>
              </a:ext>
            </a:extLst>
          </p:cNvPr>
          <p:cNvSpPr txBox="1"/>
          <p:nvPr/>
        </p:nvSpPr>
        <p:spPr>
          <a:xfrm>
            <a:off x="784785" y="2758242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9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DF72ABB-5278-4404-A7BC-83F848C0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93" y="4260"/>
            <a:ext cx="4365707" cy="419159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8F8CF-31EB-4C2B-A0CC-AEC0F10D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AB484-AD3A-4C43-AA73-991DF410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64"/>
            <a:ext cx="4932040" cy="53411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88AE3A-F090-43C7-89AA-6DAA9E53CD45}"/>
              </a:ext>
            </a:extLst>
          </p:cNvPr>
          <p:cNvSpPr txBox="1"/>
          <p:nvPr/>
        </p:nvSpPr>
        <p:spPr>
          <a:xfrm>
            <a:off x="6362469" y="119675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同步方法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2AE069-CF30-48C8-AD88-598CDF4E8341}"/>
              </a:ext>
            </a:extLst>
          </p:cNvPr>
          <p:cNvSpPr txBox="1"/>
          <p:nvPr/>
        </p:nvSpPr>
        <p:spPr>
          <a:xfrm>
            <a:off x="5868144" y="2736684"/>
            <a:ext cx="1260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非同步方法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844E25-D064-4416-ADDF-760219CD1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160" y="4951012"/>
            <a:ext cx="923925" cy="8477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D7E23B-199B-433A-B0B7-E75B73229F2D}"/>
              </a:ext>
            </a:extLst>
          </p:cNvPr>
          <p:cNvSpPr txBox="1"/>
          <p:nvPr/>
        </p:nvSpPr>
        <p:spPr>
          <a:xfrm>
            <a:off x="5148064" y="46531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互不影响</a:t>
            </a:r>
          </a:p>
        </p:txBody>
      </p:sp>
    </p:spTree>
    <p:extLst>
      <p:ext uri="{BB962C8B-B14F-4D97-AF65-F5344CB8AC3E}">
        <p14:creationId xmlns:p14="http://schemas.microsoft.com/office/powerpoint/2010/main" val="4037549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6366</TotalTime>
  <Words>1201</Words>
  <Application>Microsoft Office PowerPoint</Application>
  <PresentationFormat>全屏显示(4:3)</PresentationFormat>
  <Paragraphs>156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Calibri</vt:lpstr>
      <vt:lpstr>Constantia</vt:lpstr>
      <vt:lpstr>Wingdings 2</vt:lpstr>
      <vt:lpstr>Lecture</vt:lpstr>
      <vt:lpstr>Java Programming</vt:lpstr>
      <vt:lpstr>Synchronization</vt:lpstr>
      <vt:lpstr>CountDownLatch</vt:lpstr>
      <vt:lpstr>PowerPoint 演示文稿</vt:lpstr>
      <vt:lpstr>PowerPoint 演示文稿</vt:lpstr>
      <vt:lpstr>PowerPoint 演示文稿</vt:lpstr>
      <vt:lpstr>Synchronized 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Atomic Access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1102</cp:revision>
  <dcterms:created xsi:type="dcterms:W3CDTF">2014-08-14T05:26:17Z</dcterms:created>
  <dcterms:modified xsi:type="dcterms:W3CDTF">2021-05-07T13:01:52Z</dcterms:modified>
</cp:coreProperties>
</file>