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30" r:id="rId3"/>
    <p:sldId id="331" r:id="rId4"/>
    <p:sldId id="348" r:id="rId5"/>
    <p:sldId id="333" r:id="rId6"/>
    <p:sldId id="334" r:id="rId7"/>
    <p:sldId id="335" r:id="rId8"/>
    <p:sldId id="336" r:id="rId9"/>
    <p:sldId id="358" r:id="rId10"/>
    <p:sldId id="359" r:id="rId11"/>
    <p:sldId id="360" r:id="rId12"/>
    <p:sldId id="342" r:id="rId13"/>
    <p:sldId id="351" r:id="rId14"/>
    <p:sldId id="344" r:id="rId15"/>
    <p:sldId id="352" r:id="rId16"/>
    <p:sldId id="346" r:id="rId17"/>
    <p:sldId id="347" r:id="rId18"/>
    <p:sldId id="361" r:id="rId19"/>
    <p:sldId id="363" r:id="rId20"/>
    <p:sldId id="364" r:id="rId21"/>
    <p:sldId id="365" r:id="rId22"/>
    <p:sldId id="369" r:id="rId23"/>
    <p:sldId id="370" r:id="rId24"/>
    <p:sldId id="367" r:id="rId25"/>
    <p:sldId id="36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330"/>
            <p14:sldId id="331"/>
            <p14:sldId id="348"/>
            <p14:sldId id="333"/>
            <p14:sldId id="334"/>
            <p14:sldId id="335"/>
            <p14:sldId id="336"/>
            <p14:sldId id="358"/>
            <p14:sldId id="359"/>
            <p14:sldId id="360"/>
            <p14:sldId id="342"/>
            <p14:sldId id="351"/>
            <p14:sldId id="344"/>
            <p14:sldId id="352"/>
            <p14:sldId id="346"/>
            <p14:sldId id="347"/>
            <p14:sldId id="361"/>
            <p14:sldId id="363"/>
            <p14:sldId id="364"/>
            <p14:sldId id="365"/>
            <p14:sldId id="369"/>
            <p14:sldId id="37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4" autoAdjust="0"/>
    <p:restoredTop sz="81520" autoAdjust="0"/>
  </p:normalViewPr>
  <p:slideViewPr>
    <p:cSldViewPr>
      <p:cViewPr varScale="1">
        <p:scale>
          <a:sx n="95" d="100"/>
          <a:sy n="95" d="100"/>
        </p:scale>
        <p:origin x="11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P9 - Concurrency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6ACA6-9D0B-4482-ACDE-F213018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FBDF9-0A9C-4E3A-ACE3-C392CA98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88640"/>
            <a:ext cx="7039026" cy="2333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5EADC-1E8C-40FA-B324-BE47B15E3EE9}"/>
              </a:ext>
            </a:extLst>
          </p:cNvPr>
          <p:cNvSpPr txBox="1"/>
          <p:nvPr/>
        </p:nvSpPr>
        <p:spPr>
          <a:xfrm>
            <a:off x="3347864" y="476672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任务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打印当前线程名称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以及时间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8093B-295F-4BEB-B4A5-2DA9FDD3C92B}"/>
              </a:ext>
            </a:extLst>
          </p:cNvPr>
          <p:cNvSpPr txBox="1"/>
          <p:nvPr/>
        </p:nvSpPr>
        <p:spPr>
          <a:xfrm>
            <a:off x="937720" y="2636912"/>
            <a:ext cx="2666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Executor</a:t>
            </a:r>
            <a:r>
              <a:rPr lang="zh-CN" altLang="en-US" sz="1600" b="1" dirty="0">
                <a:solidFill>
                  <a:srgbClr val="FF0000"/>
                </a:solidFill>
              </a:rPr>
              <a:t>执行器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包含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个工作线程的线程池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</a:rPr>
              <a:t>个任务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交由</a:t>
            </a:r>
            <a:r>
              <a:rPr lang="en-US" altLang="zh-CN" sz="1600" b="1" dirty="0">
                <a:solidFill>
                  <a:srgbClr val="FF0000"/>
                </a:solidFill>
              </a:rPr>
              <a:t>Executor</a:t>
            </a:r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由于池中只有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个工作线程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其他任务置于任务队列等待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当有空闲线程时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队列无差别的将任务交付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池中线程执行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291F251-19F4-400B-BB24-950711E0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10314"/>
            <a:ext cx="384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50C6F12-22E1-4E1B-B953-3D15ABCCB111}"/>
              </a:ext>
            </a:extLst>
          </p:cNvPr>
          <p:cNvSpPr txBox="1"/>
          <p:nvPr/>
        </p:nvSpPr>
        <p:spPr>
          <a:xfrm>
            <a:off x="5057378" y="2311702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线程池中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>
                <a:solidFill>
                  <a:srgbClr val="FF0000"/>
                </a:solidFill>
              </a:rPr>
              <a:t>线程无序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无差别的执行任务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CE7283-F465-490C-B9D8-06F7221FB8FA}"/>
              </a:ext>
            </a:extLst>
          </p:cNvPr>
          <p:cNvSpPr txBox="1"/>
          <p:nvPr/>
        </p:nvSpPr>
        <p:spPr>
          <a:xfrm>
            <a:off x="4788024" y="6125014"/>
            <a:ext cx="313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不是按线程顺序来的</a:t>
            </a:r>
          </a:p>
        </p:txBody>
      </p:sp>
    </p:spTree>
    <p:extLst>
      <p:ext uri="{BB962C8B-B14F-4D97-AF65-F5344CB8AC3E}">
        <p14:creationId xmlns:p14="http://schemas.microsoft.com/office/powerpoint/2010/main" val="49140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575FA-3B37-49E1-A30B-1CEBAEFF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10FA2-F66E-4B4A-9675-49C4479A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07" y="0"/>
            <a:ext cx="6118775" cy="3490464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B2A6CE7-BB20-4639-90EF-9F3CE634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56792"/>
            <a:ext cx="25336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9480A5-301E-4BD7-885F-8B3EA08D7909}"/>
              </a:ext>
            </a:extLst>
          </p:cNvPr>
          <p:cNvSpPr txBox="1"/>
          <p:nvPr/>
        </p:nvSpPr>
        <p:spPr>
          <a:xfrm>
            <a:off x="2755538" y="3717032"/>
            <a:ext cx="27414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主线程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秒后决定关闭执行器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禁止添加新任务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取消等待队列中任务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中断线程的执行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F6222CD-9010-437F-BCE6-0C874F3276F4}"/>
              </a:ext>
            </a:extLst>
          </p:cNvPr>
          <p:cNvSpPr txBox="1"/>
          <p:nvPr/>
        </p:nvSpPr>
        <p:spPr>
          <a:xfrm>
            <a:off x="4427631" y="2387392"/>
            <a:ext cx="213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共</a:t>
            </a:r>
            <a:r>
              <a:rPr lang="en-US" altLang="zh-CN" sz="1600" b="1" dirty="0">
                <a:solidFill>
                  <a:srgbClr val="FF0000"/>
                </a:solidFill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</a:rPr>
              <a:t>个任务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取消了队列中任务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因此仅执行了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个任务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EB3C37E-4807-4C18-982D-4B91A6D66766}"/>
              </a:ext>
            </a:extLst>
          </p:cNvPr>
          <p:cNvSpPr txBox="1"/>
          <p:nvPr/>
        </p:nvSpPr>
        <p:spPr>
          <a:xfrm>
            <a:off x="1547664" y="4941168"/>
            <a:ext cx="5644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Executor</a:t>
            </a:r>
            <a:r>
              <a:rPr lang="zh-CN" altLang="en-US" sz="1600" b="1" dirty="0">
                <a:solidFill>
                  <a:srgbClr val="FF0000"/>
                </a:solidFill>
              </a:rPr>
              <a:t>不存在结束任务的方法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仅向所有工作线程统一发送中断请求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任务的终止属于业务逻辑，只能由程序员决定如何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何时终止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96F597-C31C-40D2-8FA8-46B4DDE73066}"/>
              </a:ext>
            </a:extLst>
          </p:cNvPr>
          <p:cNvSpPr txBox="1"/>
          <p:nvPr/>
        </p:nvSpPr>
        <p:spPr>
          <a:xfrm>
            <a:off x="6660232" y="4437112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队列里的其他四个任务，都被</a:t>
            </a:r>
            <a:r>
              <a:rPr lang="en-US" altLang="zh-CN" sz="1600" b="1" dirty="0" err="1">
                <a:solidFill>
                  <a:srgbClr val="FF0000"/>
                </a:solidFill>
              </a:rPr>
              <a:t>shutdownNow</a:t>
            </a:r>
            <a:r>
              <a:rPr lang="zh-CN" altLang="en-US" sz="1600" b="1" dirty="0">
                <a:solidFill>
                  <a:srgbClr val="FF0000"/>
                </a:solidFill>
              </a:rPr>
              <a:t>清掉了</a:t>
            </a:r>
          </a:p>
        </p:txBody>
      </p:sp>
    </p:spTree>
    <p:extLst>
      <p:ext uri="{BB962C8B-B14F-4D97-AF65-F5344CB8AC3E}">
        <p14:creationId xmlns:p14="http://schemas.microsoft.com/office/powerpoint/2010/main" val="24985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Atomic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java.util.concurrent.atomic</a:t>
            </a:r>
            <a:r>
              <a:rPr lang="zh-CN" altLang="en-US" dirty="0"/>
              <a:t>包，定义支持对单个变量进行原子操作的类</a:t>
            </a:r>
            <a:endParaRPr lang="en-US" altLang="zh-CN" dirty="0"/>
          </a:p>
          <a:p>
            <a:r>
              <a:rPr lang="zh-CN" altLang="en-US" dirty="0"/>
              <a:t>所有类都具有</a:t>
            </a:r>
            <a:r>
              <a:rPr lang="en-US" altLang="zh-CN" dirty="0"/>
              <a:t>get()/set()/increment()</a:t>
            </a:r>
            <a:r>
              <a:rPr lang="zh-CN" altLang="en-US" dirty="0"/>
              <a:t>方法，这些方法的工作方式就像在</a:t>
            </a:r>
            <a:r>
              <a:rPr lang="en-US" altLang="zh-CN" dirty="0"/>
              <a:t>volatile</a:t>
            </a:r>
            <a:r>
              <a:rPr lang="zh-CN" altLang="en-US" dirty="0"/>
              <a:t>变量上读写一样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A96346-BD36-43BA-9734-B341E442C675}"/>
              </a:ext>
            </a:extLst>
          </p:cNvPr>
          <p:cNvSpPr txBox="1"/>
          <p:nvPr/>
        </p:nvSpPr>
        <p:spPr>
          <a:xfrm>
            <a:off x="3923928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保证写入的为原子性</a:t>
            </a:r>
          </a:p>
        </p:txBody>
      </p:sp>
    </p:spTree>
    <p:extLst>
      <p:ext uri="{BB962C8B-B14F-4D97-AF65-F5344CB8AC3E}">
        <p14:creationId xmlns:p14="http://schemas.microsoft.com/office/powerpoint/2010/main" val="219755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5758948" cy="316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24744"/>
            <a:ext cx="8191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6978" y="2060848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无需加锁的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基于原子性操作的实现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5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ThreadLocal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java.lang.ThreadLocal</a:t>
            </a:r>
            <a:r>
              <a:rPr lang="en-US" altLang="zh-CN" dirty="0"/>
              <a:t>&lt;T&gt;</a:t>
            </a:r>
            <a:r>
              <a:rPr lang="zh-CN" altLang="en-US" dirty="0"/>
              <a:t>类，</a:t>
            </a:r>
            <a:r>
              <a:rPr lang="zh-CN" altLang="en-US" dirty="0">
                <a:solidFill>
                  <a:srgbClr val="FF0000"/>
                </a:solidFill>
              </a:rPr>
              <a:t>提供线程局部变量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变量并不是线程共享变量，</a:t>
            </a:r>
            <a:r>
              <a:rPr lang="zh-CN" altLang="en-US" dirty="0">
                <a:solidFill>
                  <a:schemeClr val="accent1"/>
                </a:solidFill>
              </a:rPr>
              <a:t>每个线程都有其自己的，独立变量副本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web</a:t>
            </a:r>
            <a:r>
              <a:rPr lang="zh-CN" altLang="en-US" dirty="0"/>
              <a:t>容器，持有每个请求线程的变量副本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7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7" y="3770590"/>
            <a:ext cx="3702094" cy="234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2445" y="3691156"/>
            <a:ext cx="281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</a:rPr>
              <a:t>1000</a:t>
            </a:r>
            <a:r>
              <a:rPr lang="zh-CN" altLang="en-US" sz="1600" b="1" dirty="0">
                <a:solidFill>
                  <a:srgbClr val="FF0000"/>
                </a:solidFill>
              </a:rPr>
              <a:t>次</a:t>
            </a:r>
            <a:r>
              <a:rPr lang="en-US" altLang="zh-CN" sz="1600" b="1" dirty="0">
                <a:solidFill>
                  <a:srgbClr val="FF0000"/>
                </a:solidFill>
              </a:rPr>
              <a:t>increment()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并显示结果的任务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974360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个线程同时执行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个任务</a:t>
            </a:r>
          </a:p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" y="0"/>
            <a:ext cx="4680520" cy="35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3486547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404664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创建一个线程级局部变量，每一个线程都有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属于自己的</a:t>
            </a: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213285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累加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37112"/>
            <a:ext cx="8286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71230" y="4773020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个线程改变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各自线程的局部变量</a:t>
            </a:r>
          </a:p>
        </p:txBody>
      </p:sp>
    </p:spTree>
    <p:extLst>
      <p:ext uri="{BB962C8B-B14F-4D97-AF65-F5344CB8AC3E}">
        <p14:creationId xmlns:p14="http://schemas.microsoft.com/office/powerpoint/2010/main" val="288517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Concurrent 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java.util.concurrent</a:t>
            </a:r>
            <a:r>
              <a:rPr lang="zh-CN" altLang="en-US" dirty="0"/>
              <a:t>包，中包含了对</a:t>
            </a:r>
            <a:r>
              <a:rPr lang="en-US" altLang="zh-CN" dirty="0"/>
              <a:t>Java</a:t>
            </a:r>
            <a:r>
              <a:rPr lang="zh-CN" altLang="en-US" dirty="0"/>
              <a:t>集合框架的并发支持</a:t>
            </a:r>
            <a:endParaRPr lang="en-US" altLang="zh-CN" dirty="0"/>
          </a:p>
          <a:p>
            <a:pPr lvl="1"/>
            <a:r>
              <a:rPr lang="en-US" altLang="zh-CN" dirty="0" err="1"/>
              <a:t>BlockingQueue</a:t>
            </a:r>
            <a:endParaRPr lang="en-US" altLang="zh-CN" dirty="0"/>
          </a:p>
          <a:p>
            <a:pPr lvl="1"/>
            <a:r>
              <a:rPr lang="en-US" altLang="zh-CN" dirty="0" err="1"/>
              <a:t>CopyOnWriteArrayList</a:t>
            </a:r>
            <a:endParaRPr lang="en-US" altLang="zh-CN" dirty="0"/>
          </a:p>
          <a:p>
            <a:pPr lvl="1"/>
            <a:r>
              <a:rPr lang="en-US" altLang="zh-CN" dirty="0" err="1"/>
              <a:t>ConcurrentMap</a:t>
            </a:r>
            <a:endParaRPr lang="en-US" altLang="zh-CN" dirty="0"/>
          </a:p>
          <a:p>
            <a:pPr lvl="1"/>
            <a:r>
              <a:rPr lang="en-US" altLang="zh-CN" dirty="0"/>
              <a:t>………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15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/>
              <a:t>Part9 </a:t>
            </a:r>
            <a:r>
              <a:rPr lang="en-US" altLang="zh-CN" sz="4800"/>
              <a:t>– 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60295"/>
              </p:ext>
            </p:extLst>
          </p:nvPr>
        </p:nvGraphicFramePr>
        <p:xfrm>
          <a:off x="179512" y="1124744"/>
          <a:ext cx="8712968" cy="248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Concurrency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理解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、核心、进程、线程的区别；基于继承类与实现接口的区别；中断，中断的响应；多线程操作容易引发的错误，及原因；</a:t>
                      </a:r>
                      <a:r>
                        <a:rPr lang="en-US" altLang="zh-CN" dirty="0" err="1"/>
                        <a:t>CountDownLatch</a:t>
                      </a:r>
                      <a:r>
                        <a:rPr lang="zh-CN" altLang="en-US"/>
                        <a:t>；同步</a:t>
                      </a:r>
                      <a:r>
                        <a:rPr lang="zh-CN" altLang="en-US" dirty="0"/>
                        <a:t>的作用；同步方法；同步实例方法的影响；对象锁；同步语句；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High Level Concurrency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原子操作；</a:t>
                      </a:r>
                      <a:r>
                        <a:rPr lang="en-US" altLang="zh-CN" dirty="0"/>
                        <a:t>volatile</a:t>
                      </a:r>
                      <a:r>
                        <a:rPr lang="zh-CN" altLang="en-US" dirty="0"/>
                        <a:t>的作用与限制；理解等待与唤醒；</a:t>
                      </a:r>
                      <a:r>
                        <a:rPr lang="en-US" altLang="zh-CN" dirty="0"/>
                        <a:t>Lock</a:t>
                      </a:r>
                      <a:r>
                        <a:rPr lang="zh-CN" altLang="en-US" dirty="0"/>
                        <a:t>锁的使用方法；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中线程池</a:t>
                      </a:r>
                      <a:r>
                        <a:rPr lang="en-US" altLang="zh-CN" dirty="0"/>
                        <a:t>Executor</a:t>
                      </a:r>
                      <a:r>
                        <a:rPr lang="zh-CN" altLang="en-US" dirty="0"/>
                        <a:t>的创建；提交运行任务；正确的结束方法；原子变量；线程变量；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93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068C-5F08-4A9B-9324-76B1DCAF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CompletableFuture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B680B-56AE-4947-BA5F-A721E5EC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549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The Future interface was added in Java 5 to serve as a result of an asynchronous computation, but it did not have any methods to combine these computations or handle possible errors.</a:t>
            </a:r>
          </a:p>
          <a:p>
            <a:r>
              <a:rPr lang="en-US" altLang="zh-CN" dirty="0"/>
              <a:t>Java 8 introduced the </a:t>
            </a:r>
            <a:r>
              <a:rPr lang="en-US" altLang="zh-CN" dirty="0" err="1"/>
              <a:t>CompletableFuture</a:t>
            </a:r>
            <a:r>
              <a:rPr lang="en-US" altLang="zh-CN" dirty="0"/>
              <a:t> class. Along with the </a:t>
            </a:r>
            <a:r>
              <a:rPr lang="en-US" altLang="zh-CN" dirty="0">
                <a:solidFill>
                  <a:srgbClr val="FF0000"/>
                </a:solidFill>
              </a:rPr>
              <a:t>Future interface</a:t>
            </a:r>
            <a:r>
              <a:rPr lang="en-US" altLang="zh-CN" dirty="0"/>
              <a:t>, it also implemented the </a:t>
            </a:r>
            <a:r>
              <a:rPr lang="en-US" altLang="zh-CN" dirty="0" err="1">
                <a:solidFill>
                  <a:srgbClr val="FF0000"/>
                </a:solidFill>
              </a:rPr>
              <a:t>CompletionStage</a:t>
            </a:r>
            <a:r>
              <a:rPr lang="en-US" altLang="zh-CN" dirty="0">
                <a:solidFill>
                  <a:srgbClr val="FF0000"/>
                </a:solidFill>
              </a:rPr>
              <a:t> interface</a:t>
            </a:r>
            <a:r>
              <a:rPr lang="en-US" altLang="zh-CN" dirty="0"/>
              <a:t>. This interface defines the contract for an asynchronous computation step that we can combine with other steps.</a:t>
            </a:r>
          </a:p>
          <a:p>
            <a:r>
              <a:rPr lang="zh-CN" altLang="en-US" dirty="0"/>
              <a:t>通过回调获取异步计算结果时，容易使代码陷入回调地狱而不利于维护</a:t>
            </a:r>
            <a:endParaRPr lang="en-US" altLang="zh-CN" dirty="0"/>
          </a:p>
          <a:p>
            <a:r>
              <a:rPr lang="en-US" altLang="zh-CN" dirty="0" err="1"/>
              <a:t>CompletionStage</a:t>
            </a:r>
            <a:r>
              <a:rPr lang="zh-CN" altLang="en-US" dirty="0"/>
              <a:t>接口描述异步操作的阶段，当操作完成自动触发后续操作从而形成异步操作链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引入支持函数式编程的，同时实现</a:t>
            </a:r>
            <a:r>
              <a:rPr lang="en-US" altLang="zh-CN" dirty="0" err="1"/>
              <a:t>Furture</a:t>
            </a:r>
            <a:r>
              <a:rPr lang="en-US" altLang="zh-CN" dirty="0"/>
              <a:t>/</a:t>
            </a:r>
            <a:r>
              <a:rPr lang="en-US" altLang="zh-CN" dirty="0" err="1"/>
              <a:t>CompletionStage</a:t>
            </a:r>
            <a:r>
              <a:rPr lang="zh-CN" altLang="en-US" dirty="0"/>
              <a:t>接口的</a:t>
            </a:r>
            <a:r>
              <a:rPr lang="en-US" altLang="zh-CN" dirty="0" err="1">
                <a:solidFill>
                  <a:srgbClr val="FF0000"/>
                </a:solidFill>
              </a:rPr>
              <a:t>CompletableFuture</a:t>
            </a:r>
            <a:r>
              <a:rPr lang="zh-CN" altLang="en-US" dirty="0"/>
              <a:t>类，</a:t>
            </a:r>
            <a:r>
              <a:rPr lang="zh-CN" altLang="en-US" dirty="0">
                <a:solidFill>
                  <a:srgbClr val="FF0000"/>
                </a:solidFill>
              </a:rPr>
              <a:t>简化了异步编程的复杂性</a:t>
            </a:r>
            <a:r>
              <a:rPr lang="en-US" altLang="zh-CN" dirty="0"/>
              <a:t>(</a:t>
            </a:r>
            <a:r>
              <a:rPr lang="zh-CN" altLang="en-US" dirty="0"/>
              <a:t>形成类似集合流的操作连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E3227-CD62-4357-BD3C-4BE9ECF4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94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5DC16-3261-490C-9F95-CCC50A835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CompletableFuture</a:t>
            </a:r>
            <a:r>
              <a:rPr lang="zh-CN" altLang="en-US" dirty="0"/>
              <a:t>类提供多种创建对象的静态方法，自动创建子线程执行异步操作。每个方法都包含指定</a:t>
            </a:r>
            <a:r>
              <a:rPr lang="en-US" altLang="zh-CN" dirty="0"/>
              <a:t>Executor</a:t>
            </a:r>
            <a:r>
              <a:rPr lang="zh-CN" altLang="en-US" dirty="0"/>
              <a:t>执行器等多参数方法重载。创建</a:t>
            </a:r>
            <a:endParaRPr lang="en-US" altLang="zh-CN" dirty="0"/>
          </a:p>
          <a:p>
            <a:pPr lvl="1"/>
            <a:r>
              <a:rPr lang="en-US" altLang="zh-CN" dirty="0" err="1"/>
              <a:t>CompletableFuture</a:t>
            </a:r>
            <a:r>
              <a:rPr lang="en-US" altLang="zh-CN" dirty="0"/>
              <a:t>&lt;T&gt; </a:t>
            </a:r>
            <a:r>
              <a:rPr lang="en-US" altLang="zh-CN" dirty="0" err="1"/>
              <a:t>supplyAsync</a:t>
            </a:r>
            <a:r>
              <a:rPr lang="en-US" altLang="zh-CN" dirty="0"/>
              <a:t>()</a:t>
            </a:r>
            <a:r>
              <a:rPr lang="zh-CN" altLang="en-US" dirty="0"/>
              <a:t>，执行一个异步任务，并将结果封装到</a:t>
            </a:r>
            <a:r>
              <a:rPr lang="en-US" altLang="zh-CN" dirty="0" err="1"/>
              <a:t>CompletableFuture</a:t>
            </a:r>
            <a:r>
              <a:rPr lang="zh-CN" altLang="en-US" dirty="0"/>
              <a:t>对象。泛型声明返回类型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中间操作</a:t>
            </a:r>
            <a:endParaRPr lang="en-US" altLang="zh-CN" dirty="0"/>
          </a:p>
          <a:p>
            <a:pPr lvl="1"/>
            <a:r>
              <a:rPr lang="en-US" altLang="zh-CN" dirty="0" err="1"/>
              <a:t>CompletableFuture</a:t>
            </a:r>
            <a:r>
              <a:rPr lang="en-US" altLang="zh-CN" dirty="0"/>
              <a:t>&lt;T&gt; </a:t>
            </a:r>
            <a:r>
              <a:rPr lang="en-US" altLang="zh-CN" dirty="0" err="1"/>
              <a:t>thenApply</a:t>
            </a:r>
            <a:r>
              <a:rPr lang="en-US" altLang="zh-CN" dirty="0"/>
              <a:t>()</a:t>
            </a:r>
            <a:r>
              <a:rPr lang="zh-CN" altLang="en-US" dirty="0"/>
              <a:t>，接收上一操作结果执行操作，返回封装操作结果新</a:t>
            </a:r>
            <a:r>
              <a:rPr lang="en-US" altLang="zh-CN" dirty="0" err="1"/>
              <a:t>CompletableFuture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 err="1"/>
              <a:t>CompletableFuture</a:t>
            </a:r>
            <a:r>
              <a:rPr lang="en-US" altLang="zh-CN" dirty="0"/>
              <a:t>&lt;T&gt; </a:t>
            </a:r>
            <a:r>
              <a:rPr lang="en-US" altLang="zh-CN" dirty="0" err="1"/>
              <a:t>thenApplyAsync</a:t>
            </a:r>
            <a:r>
              <a:rPr lang="en-US" altLang="zh-CN" dirty="0"/>
              <a:t>()</a:t>
            </a:r>
            <a:r>
              <a:rPr lang="zh-CN" altLang="en-US" dirty="0"/>
              <a:t>，接收上一操作结果，异步执行操作，返回封装操作结果新</a:t>
            </a:r>
            <a:r>
              <a:rPr lang="en-US" altLang="zh-CN" dirty="0" err="1"/>
              <a:t>CompletableFuture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 err="1"/>
              <a:t>CompletableFuture</a:t>
            </a:r>
            <a:r>
              <a:rPr lang="en-US" altLang="zh-CN" dirty="0"/>
              <a:t>&lt;Void&gt; </a:t>
            </a:r>
            <a:r>
              <a:rPr lang="en-US" altLang="zh-CN" dirty="0" err="1"/>
              <a:t>thenRun</a:t>
            </a:r>
            <a:r>
              <a:rPr lang="en-US" altLang="zh-CN" dirty="0"/>
              <a:t>()</a:t>
            </a:r>
            <a:r>
              <a:rPr lang="zh-CN" altLang="en-US" dirty="0"/>
              <a:t>，不接收参数，仅执行操作，返回封装空的</a:t>
            </a:r>
            <a:r>
              <a:rPr lang="en-US" altLang="zh-CN" dirty="0" err="1"/>
              <a:t>CompletableFuture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5F491-E1B9-44CB-9EA4-25DF6B6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E9173F-E8A7-4FF7-A031-0D1C6911FDD9}"/>
              </a:ext>
            </a:extLst>
          </p:cNvPr>
          <p:cNvSpPr txBox="1"/>
          <p:nvPr/>
        </p:nvSpPr>
        <p:spPr>
          <a:xfrm>
            <a:off x="2987824" y="602128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不会注入上个操作的结果</a:t>
            </a:r>
          </a:p>
        </p:txBody>
      </p:sp>
    </p:spTree>
    <p:extLst>
      <p:ext uri="{BB962C8B-B14F-4D97-AF65-F5344CB8AC3E}">
        <p14:creationId xmlns:p14="http://schemas.microsoft.com/office/powerpoint/2010/main" val="34034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High Level Concurrency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Lock objects </a:t>
            </a:r>
            <a:r>
              <a:rPr lang="en-US" altLang="zh-CN" dirty="0"/>
              <a:t>support locking idioms that simplify many concurrent applications.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Executors</a:t>
            </a:r>
            <a:r>
              <a:rPr lang="en-US" altLang="zh-CN" dirty="0"/>
              <a:t> define a high-level API for launching and managing threads. Executor implementations provided by </a:t>
            </a:r>
            <a:r>
              <a:rPr lang="en-US" altLang="zh-CN" dirty="0" err="1"/>
              <a:t>java.util.concurrent</a:t>
            </a:r>
            <a:r>
              <a:rPr lang="en-US" altLang="zh-CN" dirty="0"/>
              <a:t> provide thread pool management suitable for large-scale applications.</a:t>
            </a:r>
          </a:p>
          <a:p>
            <a:r>
              <a:rPr lang="en-US" altLang="zh-CN" dirty="0"/>
              <a:t>Concurrent collections make it easier to manage large collections of data, and can greatly reduce the need for synchronization.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Atomic variables </a:t>
            </a:r>
            <a:r>
              <a:rPr lang="en-US" altLang="zh-CN" dirty="0"/>
              <a:t>have features that minimize synchronization and help avoid memory consistency errors.</a:t>
            </a:r>
          </a:p>
          <a:p>
            <a:r>
              <a:rPr lang="en-US" altLang="zh-CN" dirty="0" err="1"/>
              <a:t>ThreadLocalRandom</a:t>
            </a:r>
            <a:r>
              <a:rPr lang="en-US" altLang="zh-CN" dirty="0"/>
              <a:t> (in JDK 7) provides efficient generation of pseudorandom numbers from multiple threads.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66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5F491-E1B9-44CB-9EA4-25DF6B6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E84C9-BFBB-4E54-BAD7-48029EE1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302"/>
            <a:ext cx="611489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C7A800-B95B-42F5-A42A-96404C24349B}"/>
              </a:ext>
            </a:extLst>
          </p:cNvPr>
          <p:cNvSpPr txBox="1"/>
          <p:nvPr/>
        </p:nvSpPr>
        <p:spPr>
          <a:xfrm>
            <a:off x="4067944" y="260648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提交一个异步操作并返回结果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95A77-17EA-48C8-A051-920C0FF6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69" y="3861048"/>
            <a:ext cx="3962429" cy="12708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5AAD4E-F37E-42F3-B793-4A283CC04B8B}"/>
              </a:ext>
            </a:extLst>
          </p:cNvPr>
          <p:cNvSpPr txBox="1"/>
          <p:nvPr/>
        </p:nvSpPr>
        <p:spPr>
          <a:xfrm>
            <a:off x="2051720" y="1628800"/>
            <a:ext cx="225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当上一异步操作执行完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自动触发下一操作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并将结果注入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6BFC41-5177-47BB-8710-78EFD4862191}"/>
              </a:ext>
            </a:extLst>
          </p:cNvPr>
          <p:cNvSpPr txBox="1"/>
          <p:nvPr/>
        </p:nvSpPr>
        <p:spPr>
          <a:xfrm>
            <a:off x="2223392" y="3789040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当上一异步操作执行完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自动触发下一操作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FD9E794-4DA3-45DB-83B7-CE2EF92C532B}"/>
              </a:ext>
            </a:extLst>
          </p:cNvPr>
          <p:cNvCxnSpPr>
            <a:cxnSpLocks/>
          </p:cNvCxnSpPr>
          <p:nvPr/>
        </p:nvCxnSpPr>
        <p:spPr>
          <a:xfrm>
            <a:off x="1187624" y="1844824"/>
            <a:ext cx="7200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17E549E-DF63-44AD-AB67-C564A6549105}"/>
              </a:ext>
            </a:extLst>
          </p:cNvPr>
          <p:cNvCxnSpPr/>
          <p:nvPr/>
        </p:nvCxnSpPr>
        <p:spPr>
          <a:xfrm>
            <a:off x="1331640" y="3861048"/>
            <a:ext cx="305274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D46B264-7A28-4A95-95EE-E62234D37A56}"/>
              </a:ext>
            </a:extLst>
          </p:cNvPr>
          <p:cNvCxnSpPr/>
          <p:nvPr/>
        </p:nvCxnSpPr>
        <p:spPr>
          <a:xfrm>
            <a:off x="1259632" y="5805264"/>
            <a:ext cx="504056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7C1F825-8F28-4124-9202-4258504E1F72}"/>
              </a:ext>
            </a:extLst>
          </p:cNvPr>
          <p:cNvSpPr txBox="1"/>
          <p:nvPr/>
        </p:nvSpPr>
        <p:spPr>
          <a:xfrm>
            <a:off x="4404479" y="1736812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操作返回的是</a:t>
            </a:r>
            <a:r>
              <a:rPr lang="en-US" altLang="zh-CN" sz="1600" b="1" dirty="0" err="1">
                <a:solidFill>
                  <a:srgbClr val="FF0000"/>
                </a:solidFill>
              </a:rPr>
              <a:t>CompletableFuture</a:t>
            </a:r>
            <a:r>
              <a:rPr lang="zh-CN" altLang="en-US" sz="1600" b="1" dirty="0">
                <a:solidFill>
                  <a:srgbClr val="FF0000"/>
                </a:solidFill>
              </a:rPr>
              <a:t>对象，包含着异步操作的结果</a:t>
            </a:r>
          </a:p>
        </p:txBody>
      </p:sp>
    </p:spTree>
    <p:extLst>
      <p:ext uri="{BB962C8B-B14F-4D97-AF65-F5344CB8AC3E}">
        <p14:creationId xmlns:p14="http://schemas.microsoft.com/office/powerpoint/2010/main" val="34625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5F491-E1B9-44CB-9EA4-25DF6B6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97E1F5-6EC9-45B3-9DB2-41D56FD4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6876256" cy="15766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442604-4435-4182-9F3A-E09D8E1EA028}"/>
              </a:ext>
            </a:extLst>
          </p:cNvPr>
          <p:cNvSpPr txBox="1"/>
          <p:nvPr/>
        </p:nvSpPr>
        <p:spPr>
          <a:xfrm>
            <a:off x="4211960" y="1052736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取消线程休眠测试后的操作链</a:t>
            </a:r>
          </a:p>
        </p:txBody>
      </p:sp>
    </p:spTree>
    <p:extLst>
      <p:ext uri="{BB962C8B-B14F-4D97-AF65-F5344CB8AC3E}">
        <p14:creationId xmlns:p14="http://schemas.microsoft.com/office/powerpoint/2010/main" val="173669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771E5-6E13-4831-8D28-471DD1B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消费操作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CompletableFuture</a:t>
            </a:r>
            <a:r>
              <a:rPr lang="en-US" altLang="zh-CN" dirty="0">
                <a:solidFill>
                  <a:srgbClr val="FF0000"/>
                </a:solidFill>
              </a:rPr>
              <a:t>&lt;Void&gt; </a:t>
            </a:r>
            <a:r>
              <a:rPr lang="en-US" altLang="zh-CN" dirty="0" err="1">
                <a:solidFill>
                  <a:srgbClr val="FF0000"/>
                </a:solidFill>
              </a:rPr>
              <a:t>allOf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，当给定所有异步操作完成，返回封装空结果的</a:t>
            </a:r>
            <a:r>
              <a:rPr lang="en-US" altLang="zh-CN" dirty="0" err="1">
                <a:solidFill>
                  <a:srgbClr val="FF0000"/>
                </a:solidFill>
              </a:rPr>
              <a:t>CompletableFuture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CompletableFuture</a:t>
            </a:r>
            <a:r>
              <a:rPr lang="en-US" altLang="zh-CN" dirty="0"/>
              <a:t>&lt;Object&gt; </a:t>
            </a:r>
            <a:r>
              <a:rPr lang="en-US" altLang="zh-CN" dirty="0" err="1"/>
              <a:t>anyOf</a:t>
            </a:r>
            <a:r>
              <a:rPr lang="en-US" altLang="zh-CN" dirty="0"/>
              <a:t>()</a:t>
            </a:r>
            <a:r>
              <a:rPr lang="zh-CN" altLang="en-US" dirty="0"/>
              <a:t>，当任一异步操作完成，返回封装结果的</a:t>
            </a:r>
            <a:r>
              <a:rPr lang="en-US" altLang="zh-CN" dirty="0" err="1"/>
              <a:t>CompletableFuture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T get()</a:t>
            </a:r>
            <a:r>
              <a:rPr lang="zh-CN" altLang="en-US" dirty="0"/>
              <a:t>，线程阻塞直至</a:t>
            </a:r>
            <a:r>
              <a:rPr lang="en-US" altLang="zh-CN" dirty="0" err="1"/>
              <a:t>CompletableFuture</a:t>
            </a:r>
            <a:r>
              <a:rPr lang="zh-CN" altLang="en-US" dirty="0"/>
              <a:t>执行完毕返回结果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E3F6F-FFE6-4BEB-A73E-6B2D556A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2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DAAF8-51E0-4808-A1F1-C349F9C8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7E2B16-618E-49B4-9674-88E99CF6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52"/>
            <a:ext cx="5856491" cy="57415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629754-1E98-41AF-823A-AFC238AF6FD7}"/>
              </a:ext>
            </a:extLst>
          </p:cNvPr>
          <p:cNvSpPr txBox="1"/>
          <p:nvPr/>
        </p:nvSpPr>
        <p:spPr>
          <a:xfrm>
            <a:off x="4211960" y="4096103"/>
            <a:ext cx="307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个异步线程同时执行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主线程等待全部结束后继续执行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执行时间为异步中最长时间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在这为稍微大于</a:t>
            </a:r>
            <a:r>
              <a:rPr lang="en-US" altLang="zh-CN" sz="1600" b="1" dirty="0">
                <a:solidFill>
                  <a:srgbClr val="FF0000"/>
                </a:solidFill>
              </a:rPr>
              <a:t>1s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A6DBDD-5378-4E20-812E-E9A4C918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3717032"/>
            <a:ext cx="742955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5F491-E1B9-44CB-9EA4-25DF6B6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ED989E-C28B-4C6C-BD85-2A7A399C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0" y="332656"/>
            <a:ext cx="5896018" cy="42481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626974-8450-4E2E-A007-4CBCD7A1CFE0}"/>
              </a:ext>
            </a:extLst>
          </p:cNvPr>
          <p:cNvSpPr txBox="1"/>
          <p:nvPr/>
        </p:nvSpPr>
        <p:spPr>
          <a:xfrm>
            <a:off x="4499992" y="332656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Spring </a:t>
            </a:r>
            <a:r>
              <a:rPr lang="en-US" altLang="zh-CN" sz="1600" b="1" dirty="0" err="1">
                <a:solidFill>
                  <a:srgbClr val="FF0000"/>
                </a:solidFill>
              </a:rPr>
              <a:t>WebFlux</a:t>
            </a:r>
            <a:r>
              <a:rPr lang="zh-CN" altLang="en-US" sz="1600" b="1" dirty="0">
                <a:solidFill>
                  <a:srgbClr val="FF0000"/>
                </a:solidFill>
              </a:rPr>
              <a:t>异步非阻塞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</a:rPr>
              <a:t>gateway</a:t>
            </a:r>
            <a:r>
              <a:rPr lang="zh-CN" altLang="en-US" sz="1600" b="1" dirty="0">
                <a:solidFill>
                  <a:srgbClr val="FF0000"/>
                </a:solidFill>
              </a:rPr>
              <a:t>网关微服务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F45BD2-C550-4E7B-A831-811DC074913C}"/>
              </a:ext>
            </a:extLst>
          </p:cNvPr>
          <p:cNvSpPr txBox="1"/>
          <p:nvPr/>
        </p:nvSpPr>
        <p:spPr>
          <a:xfrm>
            <a:off x="5508104" y="3573016"/>
            <a:ext cx="2972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主线程发出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个异步请求后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非阻塞的执行其他操作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直至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个异步请求全部返回结果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再聚合结果返回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3E69AD-C310-48D4-BEF4-3BD6BE368B5E}"/>
              </a:ext>
            </a:extLst>
          </p:cNvPr>
          <p:cNvSpPr txBox="1"/>
          <p:nvPr/>
        </p:nvSpPr>
        <p:spPr>
          <a:xfrm>
            <a:off x="6084297" y="2844225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异步非堵塞单线程，主线程忙完就走了</a:t>
            </a:r>
          </a:p>
        </p:txBody>
      </p:sp>
    </p:spTree>
    <p:extLst>
      <p:ext uri="{BB962C8B-B14F-4D97-AF65-F5344CB8AC3E}">
        <p14:creationId xmlns:p14="http://schemas.microsoft.com/office/powerpoint/2010/main" val="392003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D072-9B54-421C-976A-3DF3ACAF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5DC16-3261-490C-9F95-CCC50A83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5F491-E1B9-44CB-9EA4-25DF6B6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04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同步代码基于简单的锁实现，这种锁容易使用，但有更多的限制</a:t>
            </a:r>
            <a:endParaRPr lang="en-US" altLang="zh-CN" dirty="0"/>
          </a:p>
          <a:p>
            <a:r>
              <a:rPr lang="en-US" altLang="zh-CN" dirty="0" err="1"/>
              <a:t>java.util.concurrent.locks.Lock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Lock</a:t>
            </a:r>
            <a:r>
              <a:rPr lang="zh-CN" altLang="en-US" dirty="0"/>
              <a:t>，是用于控制多线程访问共享资源的工具，提供对共享资源的独占访问权限：一次只有一个线程可以获取该锁，并且对共享资源的访问首先获取该锁</a:t>
            </a:r>
          </a:p>
          <a:p>
            <a:r>
              <a:rPr lang="en-US" altLang="zh-CN" dirty="0"/>
              <a:t>Lock</a:t>
            </a:r>
            <a:r>
              <a:rPr lang="zh-CN" altLang="en-US" dirty="0"/>
              <a:t>提供比同步操作更广泛</a:t>
            </a:r>
            <a:r>
              <a:rPr lang="en-US" altLang="zh-CN" dirty="0"/>
              <a:t>/</a:t>
            </a:r>
            <a:r>
              <a:rPr lang="zh-CN" altLang="en-US" dirty="0"/>
              <a:t>更灵活的锁定操作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ReentrantLock</a:t>
            </a:r>
            <a:r>
              <a:rPr lang="zh-CN" altLang="en-US" dirty="0"/>
              <a:t>实现类，</a:t>
            </a:r>
            <a:r>
              <a:rPr lang="zh-CN" altLang="en-US" dirty="0">
                <a:solidFill>
                  <a:srgbClr val="FF0000"/>
                </a:solidFill>
              </a:rPr>
              <a:t>重</a:t>
            </a:r>
            <a:r>
              <a:rPr lang="zh-CN" altLang="en-US" dirty="0"/>
              <a:t>入锁。支持对共享资源</a:t>
            </a:r>
            <a:r>
              <a:rPr lang="zh-CN" altLang="en-US" dirty="0">
                <a:solidFill>
                  <a:srgbClr val="FF0000"/>
                </a:solidFill>
              </a:rPr>
              <a:t>重复</a:t>
            </a:r>
            <a:r>
              <a:rPr lang="zh-CN" altLang="en-US" dirty="0"/>
              <a:t>加锁</a:t>
            </a:r>
            <a:endParaRPr lang="en-US" altLang="zh-CN" dirty="0"/>
          </a:p>
          <a:p>
            <a:pPr lvl="1"/>
            <a:r>
              <a:rPr lang="en-US" altLang="zh-CN" dirty="0" err="1"/>
              <a:t>ReadLock</a:t>
            </a:r>
            <a:r>
              <a:rPr lang="en-US" altLang="zh-CN" dirty="0"/>
              <a:t>/</a:t>
            </a:r>
            <a:r>
              <a:rPr lang="en-US" altLang="zh-CN" dirty="0" err="1"/>
              <a:t>WriteLock</a:t>
            </a:r>
            <a:r>
              <a:rPr lang="zh-CN" altLang="en-US" dirty="0"/>
              <a:t>实现类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44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05638"/>
            <a:ext cx="857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4" y="0"/>
            <a:ext cx="4921778" cy="309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14" y="3762372"/>
            <a:ext cx="866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27984" y="1390917"/>
            <a:ext cx="2463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Lock</a:t>
            </a:r>
            <a:r>
              <a:rPr lang="zh-CN" altLang="en-US" sz="1600" b="1" dirty="0">
                <a:solidFill>
                  <a:srgbClr val="FF0000"/>
                </a:solidFill>
              </a:rPr>
              <a:t>的实现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无需锁定方法或对象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可锁定任意代码区域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在操作结束后的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释放锁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115" y="3069087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6" y="5085184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没有锁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84D736-4A51-4428-BD1E-F765A8275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44" y="3356992"/>
            <a:ext cx="4548081" cy="23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zh-CN" altLang="en-US" dirty="0"/>
              <a:t>在旧版本的多线程处理中，由</a:t>
            </a:r>
            <a:r>
              <a:rPr lang="en-US" altLang="zh-CN" dirty="0"/>
              <a:t>Runnable</a:t>
            </a:r>
            <a:r>
              <a:rPr lang="zh-CN" altLang="en-US" dirty="0"/>
              <a:t>对象定义的需线程完成的任务，与线程对象本身之间存在紧密联系</a:t>
            </a:r>
            <a:endParaRPr lang="en-US" altLang="zh-CN" dirty="0"/>
          </a:p>
          <a:p>
            <a:r>
              <a:rPr lang="zh-CN" altLang="en-US" dirty="0"/>
              <a:t>这适用于小型应用程序，但在大型应用程序中，将线程的创建</a:t>
            </a:r>
            <a:r>
              <a:rPr lang="en-US" altLang="zh-CN" dirty="0"/>
              <a:t>/</a:t>
            </a:r>
            <a:r>
              <a:rPr lang="zh-CN" altLang="en-US" dirty="0"/>
              <a:t>管理，从应用程序中分离解耦是有意义的</a:t>
            </a:r>
            <a:endParaRPr lang="en-US" altLang="zh-CN" dirty="0"/>
          </a:p>
          <a:p>
            <a:r>
              <a:rPr lang="zh-CN" altLang="en-US" dirty="0"/>
              <a:t>多线程频繁创建在高并发及大数据量时，是非常消耗资源的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因此，新的并发</a:t>
            </a:r>
            <a:r>
              <a:rPr lang="en-US" altLang="zh-CN" dirty="0"/>
              <a:t>API</a:t>
            </a:r>
            <a:r>
              <a:rPr lang="zh-CN" altLang="en-US" dirty="0"/>
              <a:t>中</a:t>
            </a:r>
            <a:r>
              <a:rPr lang="en-US" altLang="zh-CN" dirty="0"/>
              <a:t>(java5)</a:t>
            </a:r>
            <a:r>
              <a:rPr lang="zh-CN" altLang="en-US" dirty="0"/>
              <a:t>，提供了封装这些功能的对象，以及</a:t>
            </a:r>
            <a:r>
              <a:rPr lang="zh-CN" altLang="en-US" dirty="0">
                <a:solidFill>
                  <a:srgbClr val="FF0000"/>
                </a:solidFill>
              </a:rPr>
              <a:t>线程池</a:t>
            </a:r>
            <a:r>
              <a:rPr lang="zh-CN" altLang="en-US" dirty="0"/>
              <a:t>机制实现（池化缓存技术，拿出来的线程都是一样的）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27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Executor 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Executor(</a:t>
            </a:r>
            <a:r>
              <a:rPr lang="zh-CN" altLang="en-US" dirty="0">
                <a:solidFill>
                  <a:srgbClr val="FF0000"/>
                </a:solidFill>
              </a:rPr>
              <a:t>执行器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。提供用于管理</a:t>
            </a:r>
            <a:r>
              <a:rPr lang="en-US" altLang="zh-CN" dirty="0"/>
              <a:t>/</a:t>
            </a:r>
            <a:r>
              <a:rPr lang="zh-CN" altLang="en-US" dirty="0"/>
              <a:t>产生用于跟踪一个或多个异步任务进度的方法</a:t>
            </a:r>
            <a:endParaRPr lang="en-US" altLang="zh-CN" dirty="0"/>
          </a:p>
          <a:p>
            <a:r>
              <a:rPr lang="en-US" altLang="zh-CN" dirty="0" err="1"/>
              <a:t>java.util.concurrent</a:t>
            </a:r>
            <a:r>
              <a:rPr lang="zh-CN" altLang="en-US" dirty="0"/>
              <a:t>包，定义了三个</a:t>
            </a:r>
            <a:r>
              <a:rPr lang="en-US" altLang="zh-CN" dirty="0"/>
              <a:t>Executor</a:t>
            </a:r>
            <a:r>
              <a:rPr lang="zh-CN" altLang="en-US" dirty="0"/>
              <a:t>接口：</a:t>
            </a:r>
          </a:p>
          <a:p>
            <a:pPr lvl="1"/>
            <a:r>
              <a:rPr lang="en-US" altLang="zh-CN" dirty="0"/>
              <a:t>Executor</a:t>
            </a:r>
            <a:r>
              <a:rPr lang="zh-CN" altLang="en-US" dirty="0"/>
              <a:t>，支持启动新任务的简单接口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ExecutorService</a:t>
            </a:r>
            <a:r>
              <a:rPr lang="zh-CN" altLang="en-US" dirty="0"/>
              <a:t>，</a:t>
            </a:r>
            <a:r>
              <a:rPr lang="en-US" altLang="zh-CN" dirty="0"/>
              <a:t>Executor</a:t>
            </a:r>
            <a:r>
              <a:rPr lang="zh-CN" altLang="en-US" dirty="0"/>
              <a:t>子接口，增加了线程的生命周期管理特性</a:t>
            </a:r>
            <a:endParaRPr lang="en-US" altLang="zh-CN" dirty="0"/>
          </a:p>
          <a:p>
            <a:pPr lvl="1"/>
            <a:r>
              <a:rPr lang="en-US" altLang="zh-CN" dirty="0" err="1"/>
              <a:t>ScheduledExecutorService</a:t>
            </a:r>
            <a:r>
              <a:rPr lang="zh-CN" altLang="en-US" dirty="0"/>
              <a:t>，</a:t>
            </a:r>
            <a:r>
              <a:rPr lang="en-US" altLang="zh-CN" dirty="0" err="1"/>
              <a:t>ExecutorService</a:t>
            </a:r>
            <a:r>
              <a:rPr lang="zh-CN" altLang="en-US" dirty="0"/>
              <a:t>子接口，支持</a:t>
            </a:r>
            <a:r>
              <a:rPr lang="en-US" altLang="zh-CN" dirty="0"/>
              <a:t>Future/</a:t>
            </a:r>
            <a:r>
              <a:rPr lang="zh-CN" altLang="en-US" dirty="0"/>
              <a:t>定期执行任务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Executors</a:t>
            </a:r>
            <a:r>
              <a:rPr lang="zh-CN" altLang="en-US" dirty="0"/>
              <a:t>工具类，获取带线程池的</a:t>
            </a:r>
            <a:r>
              <a:rPr lang="en-US" altLang="zh-CN" dirty="0" err="1"/>
              <a:t>ExecutorService</a:t>
            </a:r>
            <a:r>
              <a:rPr lang="zh-CN" altLang="en-US" dirty="0"/>
              <a:t>接口实现对象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Thread Pools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Executor</a:t>
            </a:r>
            <a:r>
              <a:rPr lang="zh-CN" altLang="en-US" dirty="0"/>
              <a:t>基于线程池实现</a:t>
            </a:r>
          </a:p>
          <a:p>
            <a:r>
              <a:rPr lang="zh-CN" altLang="en-US" dirty="0"/>
              <a:t>线程对象使用大量内存，而在大型应用程序中，分配和释放线程对象会显著增加内存管理开销</a:t>
            </a:r>
          </a:p>
          <a:p>
            <a:r>
              <a:rPr lang="zh-CN" altLang="en-US" dirty="0"/>
              <a:t>固定的线程池策略，池中有指定数量的线程运行</a:t>
            </a:r>
            <a:endParaRPr lang="en-US" altLang="zh-CN" dirty="0"/>
          </a:p>
          <a:p>
            <a:r>
              <a:rPr lang="zh-CN" altLang="en-US" dirty="0"/>
              <a:t>如果线程因某些原因结束，则自动创建新线程填充</a:t>
            </a:r>
            <a:endParaRPr lang="en-US" altLang="zh-CN" dirty="0"/>
          </a:p>
          <a:p>
            <a:r>
              <a:rPr lang="zh-CN" altLang="en-US" dirty="0"/>
              <a:t>任务通过任务队列提交给池</a:t>
            </a:r>
            <a:endParaRPr lang="en-US" altLang="zh-CN" dirty="0"/>
          </a:p>
          <a:p>
            <a:r>
              <a:rPr lang="zh-CN" altLang="en-US" dirty="0"/>
              <a:t>当活动任务多于线程数量时，任务将加入等待队列中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池化机制，池中为无状态无差别对象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66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 err="1"/>
              <a:t>java.util.concurrent.Executors</a:t>
            </a:r>
            <a:r>
              <a:rPr lang="zh-CN" altLang="en-US" dirty="0"/>
              <a:t>工具类，提供了基于指定线程池策略，创建</a:t>
            </a:r>
            <a:r>
              <a:rPr lang="en-US" altLang="zh-CN" dirty="0"/>
              <a:t>Executor</a:t>
            </a:r>
            <a:r>
              <a:rPr lang="zh-CN" altLang="en-US" dirty="0"/>
              <a:t>对象的工厂方法</a:t>
            </a:r>
            <a:endParaRPr lang="en-US" altLang="zh-CN" dirty="0"/>
          </a:p>
          <a:p>
            <a:pPr lvl="1"/>
            <a:r>
              <a:rPr lang="en-US" altLang="zh-CN" dirty="0" err="1"/>
              <a:t>ExecutorService</a:t>
            </a:r>
            <a:r>
              <a:rPr lang="en-US" altLang="zh-CN" dirty="0"/>
              <a:t> </a:t>
            </a:r>
            <a:r>
              <a:rPr lang="en-US" altLang="zh-CN" dirty="0" err="1"/>
              <a:t>newSingleThreadExecutor</a:t>
            </a:r>
            <a:r>
              <a:rPr lang="en-US" altLang="zh-CN" dirty="0"/>
              <a:t>()</a:t>
            </a:r>
            <a:r>
              <a:rPr lang="zh-CN" altLang="en-US" dirty="0"/>
              <a:t>，创建只有</a:t>
            </a:r>
            <a:r>
              <a:rPr lang="en-US" altLang="zh-CN" dirty="0"/>
              <a:t>1</a:t>
            </a:r>
            <a:r>
              <a:rPr lang="zh-CN" altLang="en-US" dirty="0"/>
              <a:t>个工作线程的线程池，串行执行提交的任务</a:t>
            </a:r>
            <a:endParaRPr lang="en-US" altLang="zh-CN" dirty="0"/>
          </a:p>
          <a:p>
            <a:pPr lvl="1"/>
            <a:r>
              <a:rPr lang="en-US" altLang="zh-CN" dirty="0" err="1"/>
              <a:t>ExecutorService</a:t>
            </a:r>
            <a:r>
              <a:rPr lang="en-US" altLang="zh-CN" dirty="0"/>
              <a:t> </a:t>
            </a:r>
            <a:r>
              <a:rPr lang="en-US" altLang="zh-CN" dirty="0" err="1"/>
              <a:t>newFixedThreadPool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nThreads</a:t>
            </a:r>
            <a:r>
              <a:rPr lang="en-US" altLang="zh-CN" dirty="0"/>
              <a:t>)</a:t>
            </a:r>
            <a:r>
              <a:rPr lang="zh-CN" altLang="en-US" dirty="0"/>
              <a:t>，创建固定大小的线程池，每提交一个任务创建一个线程，直到指定数量</a:t>
            </a:r>
            <a:endParaRPr lang="en-US" altLang="zh-CN" dirty="0"/>
          </a:p>
          <a:p>
            <a:pPr lvl="1"/>
            <a:r>
              <a:rPr lang="en-US" altLang="zh-CN" dirty="0" err="1"/>
              <a:t>ExecutorService</a:t>
            </a:r>
            <a:r>
              <a:rPr lang="en-US" altLang="zh-CN" dirty="0"/>
              <a:t> </a:t>
            </a:r>
            <a:r>
              <a:rPr lang="en-US" altLang="zh-CN" dirty="0" err="1"/>
              <a:t>newCachedThreadPool</a:t>
            </a:r>
            <a:r>
              <a:rPr lang="en-US" altLang="zh-CN" dirty="0"/>
              <a:t>()</a:t>
            </a:r>
            <a:r>
              <a:rPr lang="zh-CN" altLang="en-US" dirty="0"/>
              <a:t>，创建可缓存的线程池，如果线程多于任务，则回收空闲线程，最大值为整数最大值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7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3A243-A586-41F5-83F2-76FAF19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 err="1"/>
              <a:t>ExecutorService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void execute(Runnable r)</a:t>
            </a:r>
            <a:r>
              <a:rPr lang="zh-CN" altLang="en-US" dirty="0"/>
              <a:t>，添加执行任务到</a:t>
            </a:r>
            <a:r>
              <a:rPr lang="en-US" altLang="zh-CN" dirty="0"/>
              <a:t>executor</a:t>
            </a:r>
          </a:p>
          <a:p>
            <a:pPr lvl="1"/>
            <a:r>
              <a:rPr lang="en-US" altLang="zh-CN" dirty="0"/>
              <a:t>Future submit(Runnable r)</a:t>
            </a:r>
          </a:p>
          <a:p>
            <a:pPr lvl="1"/>
            <a:r>
              <a:rPr lang="en-US" altLang="zh-CN" dirty="0"/>
              <a:t>void shutdown()</a:t>
            </a:r>
            <a:r>
              <a:rPr lang="zh-CN" altLang="en-US" dirty="0"/>
              <a:t>，禁止添加新任务，</a:t>
            </a:r>
            <a:r>
              <a:rPr lang="zh-CN" altLang="en-US" dirty="0">
                <a:solidFill>
                  <a:srgbClr val="FF0000"/>
                </a:solidFill>
              </a:rPr>
              <a:t>等待</a:t>
            </a:r>
            <a:r>
              <a:rPr lang="zh-CN" altLang="en-US" dirty="0"/>
              <a:t>当前执行中以及任务队列中的所有任务执行完成，关闭线程池</a:t>
            </a:r>
          </a:p>
          <a:p>
            <a:pPr lvl="1"/>
            <a:r>
              <a:rPr lang="en-US" altLang="zh-CN" dirty="0"/>
              <a:t>List&lt;Runnable&gt;  </a:t>
            </a:r>
            <a:r>
              <a:rPr lang="en-US" altLang="zh-CN" dirty="0" err="1"/>
              <a:t>shutdownNow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取消</a:t>
            </a:r>
            <a:r>
              <a:rPr lang="zh-CN" altLang="en-US" dirty="0"/>
              <a:t>任务队列中需执行的任务，通过中断，强制</a:t>
            </a:r>
            <a:r>
              <a:rPr lang="zh-CN" altLang="en-US" dirty="0">
                <a:solidFill>
                  <a:srgbClr val="FF0000"/>
                </a:solidFill>
              </a:rPr>
              <a:t>唤醒</a:t>
            </a:r>
            <a:r>
              <a:rPr lang="en-US" altLang="zh-CN" dirty="0"/>
              <a:t>sleep/wait</a:t>
            </a:r>
            <a:r>
              <a:rPr lang="zh-CN" altLang="en-US" dirty="0"/>
              <a:t>中的任务，直到任务完成关闭线程池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awaitTermination</a:t>
            </a:r>
            <a:r>
              <a:rPr lang="en-US" altLang="zh-CN" dirty="0"/>
              <a:t>(long </a:t>
            </a:r>
            <a:r>
              <a:rPr lang="en-US" altLang="zh-CN" dirty="0" err="1"/>
              <a:t>timeout,TimeUnit</a:t>
            </a:r>
            <a:r>
              <a:rPr lang="en-US" altLang="zh-CN" dirty="0"/>
              <a:t> unit)</a:t>
            </a:r>
            <a:r>
              <a:rPr lang="zh-CN" altLang="en-US" dirty="0"/>
              <a:t>，以指定时间间隔阻塞反复查询，任务是否全部关闭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F77AF-1E01-4EE2-8ABB-B3B68F20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8CE7AFE-5B2F-4784-997A-AF0A5D2A9DFC}"/>
              </a:ext>
            </a:extLst>
          </p:cNvPr>
          <p:cNvSpPr txBox="1"/>
          <p:nvPr/>
        </p:nvSpPr>
        <p:spPr>
          <a:xfrm>
            <a:off x="6190322" y="4847720"/>
            <a:ext cx="204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默认即使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任务全部已完成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但池中线程没有结束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程序进程也无法结束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40B5FC7-E1A6-4E78-B231-4A6AA1A5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16308"/>
            <a:ext cx="1584176" cy="194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14981C56-4BDC-4962-89E9-10757BAB75E6}"/>
              </a:ext>
            </a:extLst>
          </p:cNvPr>
          <p:cNvSpPr txBox="1"/>
          <p:nvPr/>
        </p:nvSpPr>
        <p:spPr>
          <a:xfrm>
            <a:off x="1252247" y="4819745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执行完任务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没有自动停止</a:t>
            </a:r>
          </a:p>
        </p:txBody>
      </p:sp>
    </p:spTree>
    <p:extLst>
      <p:ext uri="{BB962C8B-B14F-4D97-AF65-F5344CB8AC3E}">
        <p14:creationId xmlns:p14="http://schemas.microsoft.com/office/powerpoint/2010/main" val="1246788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6125</TotalTime>
  <Words>1659</Words>
  <Application>Microsoft Office PowerPoint</Application>
  <PresentationFormat>全屏显示(4:3)</PresentationFormat>
  <Paragraphs>184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Calibri</vt:lpstr>
      <vt:lpstr>Constantia</vt:lpstr>
      <vt:lpstr>Wingdings 2</vt:lpstr>
      <vt:lpstr>Lecture</vt:lpstr>
      <vt:lpstr>Java Programming</vt:lpstr>
      <vt:lpstr>High Level Concurrency Objects</vt:lpstr>
      <vt:lpstr>Lock Objects</vt:lpstr>
      <vt:lpstr>PowerPoint 演示文稿</vt:lpstr>
      <vt:lpstr>PowerPoint 演示文稿</vt:lpstr>
      <vt:lpstr>Executor Interfaces</vt:lpstr>
      <vt:lpstr>Thread Pools</vt:lpstr>
      <vt:lpstr>PowerPoint 演示文稿</vt:lpstr>
      <vt:lpstr>PowerPoint 演示文稿</vt:lpstr>
      <vt:lpstr>PowerPoint 演示文稿</vt:lpstr>
      <vt:lpstr>PowerPoint 演示文稿</vt:lpstr>
      <vt:lpstr>Atomic Variables</vt:lpstr>
      <vt:lpstr>PowerPoint 演示文稿</vt:lpstr>
      <vt:lpstr>ThreadLocal</vt:lpstr>
      <vt:lpstr>PowerPoint 演示文稿</vt:lpstr>
      <vt:lpstr>Concurrent Collections</vt:lpstr>
      <vt:lpstr>Part9 –  Summary</vt:lpstr>
      <vt:lpstr>CompletableFuture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1106</cp:revision>
  <dcterms:created xsi:type="dcterms:W3CDTF">2014-08-14T05:26:17Z</dcterms:created>
  <dcterms:modified xsi:type="dcterms:W3CDTF">2021-05-07T03:10:45Z</dcterms:modified>
</cp:coreProperties>
</file>