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7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P6 – </a:t>
            </a:r>
            <a:r>
              <a:rPr lang="en-US" altLang="zh-CN" sz="2800" dirty="0"/>
              <a:t>Collections &amp; Streams &amp; Optional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List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List is an ordered Collection (sometimes called a sequence). Lists may contain duplicate elements. In addition to the operations inherited from Collection</a:t>
            </a:r>
          </a:p>
          <a:p>
            <a:r>
              <a:rPr lang="en-US" altLang="zh-CN" dirty="0" err="1"/>
              <a:t>java.util.List</a:t>
            </a:r>
            <a:r>
              <a:rPr lang="en-US" altLang="zh-CN" dirty="0"/>
              <a:t>&lt;E&gt;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集合。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的，允许包含</a:t>
            </a:r>
            <a:r>
              <a:rPr lang="zh-CN" altLang="en-US" dirty="0">
                <a:solidFill>
                  <a:srgbClr val="FF0000"/>
                </a:solidFill>
              </a:rPr>
              <a:t>重复元素</a:t>
            </a:r>
            <a:r>
              <a:rPr lang="zh-CN" altLang="en-US" dirty="0"/>
              <a:t>的集合。除从</a:t>
            </a:r>
            <a:r>
              <a:rPr lang="en-US" altLang="zh-CN" dirty="0"/>
              <a:t>Collection</a:t>
            </a:r>
            <a:r>
              <a:rPr lang="zh-CN" altLang="en-US" dirty="0"/>
              <a:t>继承的方法外，提供基于位置索引的操作方法</a:t>
            </a:r>
            <a:endParaRPr lang="en-US" altLang="zh-CN" dirty="0"/>
          </a:p>
          <a:p>
            <a:pPr lvl="1"/>
            <a:r>
              <a:rPr lang="en-US" altLang="zh-CN" dirty="0"/>
              <a:t>void add(int index, E element)</a:t>
            </a:r>
            <a:r>
              <a:rPr lang="zh-CN" altLang="en-US" dirty="0"/>
              <a:t>，将指定位置元素后移，添加</a:t>
            </a:r>
            <a:endParaRPr lang="en-US" altLang="zh-CN" dirty="0"/>
          </a:p>
          <a:p>
            <a:pPr lvl="1"/>
            <a:r>
              <a:rPr lang="en-US" altLang="zh-CN" dirty="0"/>
              <a:t>E set(int index, E element)</a:t>
            </a:r>
            <a:r>
              <a:rPr lang="zh-CN" altLang="en-US" dirty="0"/>
              <a:t>，替换</a:t>
            </a:r>
            <a:endParaRPr lang="en-US" altLang="zh-CN" dirty="0"/>
          </a:p>
          <a:p>
            <a:pPr lvl="1"/>
            <a:r>
              <a:rPr lang="en-US" altLang="zh-CN" dirty="0"/>
              <a:t>E get(int index)</a:t>
            </a:r>
            <a:r>
              <a:rPr lang="zh-CN" altLang="en-US" dirty="0"/>
              <a:t>，获取</a:t>
            </a:r>
            <a:endParaRPr lang="en-US" altLang="zh-CN" dirty="0"/>
          </a:p>
          <a:p>
            <a:pPr lvl="1"/>
            <a:r>
              <a:rPr lang="en-US" altLang="zh-CN" dirty="0"/>
              <a:t>E remove(int index)</a:t>
            </a:r>
            <a:r>
              <a:rPr lang="zh-CN" altLang="en-US" dirty="0"/>
              <a:t>，移除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集合接口基本实现类，即不同的数据结构</a:t>
            </a:r>
            <a:endParaRPr lang="en-US" altLang="zh-CN" dirty="0"/>
          </a:p>
          <a:p>
            <a:pPr lvl="1"/>
            <a:r>
              <a:rPr lang="en-US" altLang="zh-CN" dirty="0" err="1"/>
              <a:t>java.util.ArrayList</a:t>
            </a:r>
            <a:r>
              <a:rPr lang="en-US" altLang="zh-CN" dirty="0"/>
              <a:t>&lt;E&gt;</a:t>
            </a:r>
            <a:r>
              <a:rPr lang="zh-CN" altLang="en-US" dirty="0"/>
              <a:t>类，基于对象数组数据结构的实现</a:t>
            </a:r>
            <a:endParaRPr lang="en-US" altLang="zh-CN" dirty="0"/>
          </a:p>
          <a:p>
            <a:pPr lvl="1"/>
            <a:r>
              <a:rPr lang="en-US" altLang="zh-CN" dirty="0" err="1"/>
              <a:t>java.util.LinkedList</a:t>
            </a:r>
            <a:r>
              <a:rPr lang="en-US" altLang="zh-CN" dirty="0"/>
              <a:t>&lt;E&gt;</a:t>
            </a:r>
            <a:r>
              <a:rPr lang="zh-CN" altLang="en-US" dirty="0"/>
              <a:t>类，基于双向链表数据结构的实现</a:t>
            </a:r>
            <a:endParaRPr lang="en-US" altLang="zh-CN" dirty="0"/>
          </a:p>
          <a:p>
            <a:pPr lvl="1"/>
            <a:r>
              <a:rPr lang="zh-CN" altLang="en-US" dirty="0"/>
              <a:t>具体区别</a:t>
            </a:r>
            <a:r>
              <a:rPr lang="en-US" altLang="zh-CN" dirty="0"/>
              <a:t>/</a:t>
            </a:r>
            <a:r>
              <a:rPr lang="zh-CN" altLang="en-US" dirty="0"/>
              <a:t>使用场景</a:t>
            </a:r>
            <a:r>
              <a:rPr lang="en-US" altLang="zh-CN" dirty="0"/>
              <a:t>/</a:t>
            </a:r>
            <a:r>
              <a:rPr lang="zh-CN" altLang="en-US" dirty="0"/>
              <a:t>性能，后期讨论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集合的声明与创建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B9D42-C16F-4C59-B051-9BC16377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6" y="597837"/>
            <a:ext cx="4667589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58451B0-825B-4682-837D-6A8D6218E18C}"/>
              </a:ext>
            </a:extLst>
          </p:cNvPr>
          <p:cNvSpPr txBox="1"/>
          <p:nvPr/>
        </p:nvSpPr>
        <p:spPr>
          <a:xfrm>
            <a:off x="5456827" y="2194292"/>
            <a:ext cx="2252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当试图声明元素类型为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基本数据类型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而非引用类型时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F13BD73-CC91-417B-8586-27091C11397C}"/>
              </a:ext>
            </a:extLst>
          </p:cNvPr>
          <p:cNvSpPr txBox="1"/>
          <p:nvPr/>
        </p:nvSpPr>
        <p:spPr>
          <a:xfrm>
            <a:off x="5456459" y="3756987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集合中的元素必须为引用类型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当需要使用基本类型时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应声明使用其对应的</a:t>
            </a:r>
            <a:r>
              <a:rPr lang="zh-CN" altLang="en-US" sz="1600" b="1" dirty="0">
                <a:solidFill>
                  <a:srgbClr val="FFC000"/>
                </a:solidFill>
              </a:rPr>
              <a:t>包装类类型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34D8BB26-0B0A-41FE-86ED-A9BBFC879401}"/>
              </a:ext>
            </a:extLst>
          </p:cNvPr>
          <p:cNvSpPr txBox="1"/>
          <p:nvPr/>
        </p:nvSpPr>
        <p:spPr>
          <a:xfrm>
            <a:off x="1520904" y="336031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87DDCA3-1AA4-458A-91E9-439BB525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92898"/>
            <a:ext cx="3696555" cy="117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5038DF-B008-4E4D-B9F7-80D4EFB5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19" y="3814037"/>
            <a:ext cx="2664296" cy="7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6A4C6C-C99B-4DF2-B8C2-141F8DDCA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44" y="5067161"/>
            <a:ext cx="3514725" cy="1533525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7960C7F-9CAE-4E07-B913-F14983E47BA8}"/>
              </a:ext>
            </a:extLst>
          </p:cNvPr>
          <p:cNvSpPr txBox="1"/>
          <p:nvPr/>
        </p:nvSpPr>
        <p:spPr>
          <a:xfrm>
            <a:off x="1374272" y="463068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9908869-7353-4ACA-B9B4-B5CDE9DE2647}"/>
              </a:ext>
            </a:extLst>
          </p:cNvPr>
          <p:cNvSpPr txBox="1"/>
          <p:nvPr/>
        </p:nvSpPr>
        <p:spPr>
          <a:xfrm>
            <a:off x="5426345" y="523785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当试图向集合中添加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不匹配类型对象时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3133DBF-D68B-4AE4-A691-6D4541A3EABD}"/>
              </a:ext>
            </a:extLst>
          </p:cNvPr>
          <p:cNvSpPr txBox="1"/>
          <p:nvPr/>
        </p:nvSpPr>
        <p:spPr>
          <a:xfrm>
            <a:off x="5426345" y="462756"/>
            <a:ext cx="3601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集合类型变量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&lt;&gt;</a:t>
            </a:r>
            <a:r>
              <a:rPr lang="zh-CN" altLang="en-US" sz="1600" b="1" dirty="0">
                <a:solidFill>
                  <a:srgbClr val="FF0000"/>
                </a:solidFill>
              </a:rPr>
              <a:t>括号中声明集合中元素的类型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基于对象数组存储结构</a:t>
            </a:r>
            <a:r>
              <a:rPr lang="en-US" altLang="zh-CN" sz="1600" b="1" dirty="0" err="1">
                <a:solidFill>
                  <a:srgbClr val="FF0000"/>
                </a:solidFill>
              </a:rPr>
              <a:t>ArrayList</a:t>
            </a:r>
            <a:r>
              <a:rPr lang="zh-CN" altLang="en-US" sz="1600" b="1" dirty="0">
                <a:solidFill>
                  <a:srgbClr val="FF0000"/>
                </a:solidFill>
              </a:rPr>
              <a:t>实现类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创建集合对象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48D59C7B-8648-4FA2-81B8-5BA3C4BD33D4}"/>
              </a:ext>
            </a:extLst>
          </p:cNvPr>
          <p:cNvSpPr txBox="1"/>
          <p:nvPr/>
        </p:nvSpPr>
        <p:spPr>
          <a:xfrm>
            <a:off x="-35470" y="117043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指定集合类型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集合接口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3C92F-AEB9-464F-B075-5B987E341377}"/>
              </a:ext>
            </a:extLst>
          </p:cNvPr>
          <p:cNvSpPr txBox="1"/>
          <p:nvPr/>
        </p:nvSpPr>
        <p:spPr>
          <a:xfrm>
            <a:off x="2774895" y="1276229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基于对象数组的实现类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53AD89-4165-401E-873D-9EB86D3D8C2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2416" y="952757"/>
            <a:ext cx="404833" cy="2176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F8D14E-6E3E-4B5E-A325-D159DAD958CC}"/>
              </a:ext>
            </a:extLst>
          </p:cNvPr>
          <p:cNvCxnSpPr>
            <a:stCxn id="16" idx="0"/>
          </p:cNvCxnSpPr>
          <p:nvPr/>
        </p:nvCxnSpPr>
        <p:spPr>
          <a:xfrm flipV="1">
            <a:off x="3901165" y="998958"/>
            <a:ext cx="0" cy="277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>
            <a:extLst>
              <a:ext uri="{FF2B5EF4-FFF2-40B4-BE49-F238E27FC236}">
                <a16:creationId xmlns:a16="http://schemas.microsoft.com/office/drawing/2014/main" id="{A261A8EE-33A5-4B6F-B886-BA604037380E}"/>
              </a:ext>
            </a:extLst>
          </p:cNvPr>
          <p:cNvSpPr txBox="1"/>
          <p:nvPr/>
        </p:nvSpPr>
        <p:spPr>
          <a:xfrm>
            <a:off x="1520904" y="165524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4540E5E6-0706-480F-BB67-0441A1062AA2}"/>
              </a:ext>
            </a:extLst>
          </p:cNvPr>
          <p:cNvSpPr txBox="1"/>
          <p:nvPr/>
        </p:nvSpPr>
        <p:spPr>
          <a:xfrm>
            <a:off x="1467679" y="12668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6E222D-E0B7-4DD9-982D-8724F2B2EC2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835696" y="952757"/>
            <a:ext cx="134685" cy="314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EC6B0-9C51-4DA6-A4FA-26C9DD07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527"/>
            <a:ext cx="3562350" cy="1504950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81AF6176-B042-4FA3-8F40-EF7F172E496A}"/>
              </a:ext>
            </a:extLst>
          </p:cNvPr>
          <p:cNvSpPr txBox="1"/>
          <p:nvPr/>
        </p:nvSpPr>
        <p:spPr>
          <a:xfrm>
            <a:off x="999897" y="170270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C9B9071-CAC2-4437-BC7D-B95597FE3F96}"/>
              </a:ext>
            </a:extLst>
          </p:cNvPr>
          <p:cNvSpPr txBox="1"/>
          <p:nvPr/>
        </p:nvSpPr>
        <p:spPr>
          <a:xfrm>
            <a:off x="5364088" y="648765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父类具有子类的特性么？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B12D7AC-CC18-41BF-9200-90508BBAF7E2}"/>
              </a:ext>
            </a:extLst>
          </p:cNvPr>
          <p:cNvSpPr txBox="1"/>
          <p:nvPr/>
        </p:nvSpPr>
        <p:spPr>
          <a:xfrm>
            <a:off x="5364088" y="115805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元素类型的父类对象无法添加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F846998-4CBE-44EF-8C09-91A938CAB571}"/>
              </a:ext>
            </a:extLst>
          </p:cNvPr>
          <p:cNvSpPr txBox="1"/>
          <p:nvPr/>
        </p:nvSpPr>
        <p:spPr>
          <a:xfrm>
            <a:off x="5364088" y="3381628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向集合添加元素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符合继承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多态特性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DFEFDF2-3185-4897-8536-68AAC97BEECD}"/>
              </a:ext>
            </a:extLst>
          </p:cNvPr>
          <p:cNvSpPr txBox="1"/>
          <p:nvPr/>
        </p:nvSpPr>
        <p:spPr>
          <a:xfrm>
            <a:off x="5364088" y="28252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正常编译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D0C8CA-E32F-4A70-90B6-4E51D945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0" y="2119795"/>
            <a:ext cx="4076700" cy="314325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5EA4191-B4AF-447A-A051-70968F568AA1}"/>
              </a:ext>
            </a:extLst>
          </p:cNvPr>
          <p:cNvSpPr txBox="1"/>
          <p:nvPr/>
        </p:nvSpPr>
        <p:spPr>
          <a:xfrm>
            <a:off x="999897" y="2467651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184180-C0B9-4959-8215-A211C030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057525"/>
            <a:ext cx="4772025" cy="742950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22A3DDCB-FF4B-4C94-8726-562F3890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1" y="4294991"/>
            <a:ext cx="3924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48415636-0E7D-492A-A951-72B39DCB48F5}"/>
              </a:ext>
            </a:extLst>
          </p:cNvPr>
          <p:cNvSpPr txBox="1"/>
          <p:nvPr/>
        </p:nvSpPr>
        <p:spPr>
          <a:xfrm>
            <a:off x="1122533" y="380081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zh-CN" altLang="en-US" dirty="0"/>
              <a:t>基于此</a:t>
            </a:r>
            <a:r>
              <a:rPr lang="en-US" altLang="zh-CN" dirty="0"/>
              <a:t>User</a:t>
            </a:r>
            <a:r>
              <a:rPr lang="zh-CN" altLang="en-US" dirty="0"/>
              <a:t>类型以及封装的集合对象，完成</a:t>
            </a:r>
            <a:r>
              <a:rPr lang="en-US" altLang="zh-CN" dirty="0"/>
              <a:t>List</a:t>
            </a:r>
            <a:r>
              <a:rPr lang="zh-CN" altLang="en-US" dirty="0"/>
              <a:t>集合的学习测试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6EC61-1593-4389-8930-165E2207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5648325" cy="314325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E2CE960-8050-45BC-A533-C5A5E85C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60" y="1700808"/>
            <a:ext cx="3200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78E6D3E-34BF-4AD7-8821-CFE394AD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18" y="694646"/>
            <a:ext cx="647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AFEB142-4CA8-4669-8A12-B7510C2CB33E}"/>
              </a:ext>
            </a:extLst>
          </p:cNvPr>
          <p:cNvSpPr txBox="1"/>
          <p:nvPr/>
        </p:nvSpPr>
        <p:spPr>
          <a:xfrm>
            <a:off x="4787706" y="356092"/>
            <a:ext cx="165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循环语句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A73D45D-3B7D-424D-A8CF-41D0C0273030}"/>
              </a:ext>
            </a:extLst>
          </p:cNvPr>
          <p:cNvSpPr txBox="1"/>
          <p:nvPr/>
        </p:nvSpPr>
        <p:spPr>
          <a:xfrm>
            <a:off x="4186104" y="2571023"/>
            <a:ext cx="330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</a:t>
            </a:r>
            <a:r>
              <a:rPr lang="en-US" altLang="zh-CN" sz="1600" b="1" dirty="0">
                <a:solidFill>
                  <a:srgbClr val="FF0000"/>
                </a:solidFill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</a:rPr>
              <a:t>循环基于索引获取元素对象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不建议使用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B93BD26-24BA-4797-95BF-4D00A93D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14" y="3247847"/>
            <a:ext cx="571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7C2AD92-4016-43F3-8259-C1DF42659A8F}"/>
              </a:ext>
            </a:extLst>
          </p:cNvPr>
          <p:cNvSpPr txBox="1"/>
          <p:nvPr/>
        </p:nvSpPr>
        <p:spPr>
          <a:xfrm>
            <a:off x="1025579" y="22999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20BFD39-7476-4775-B068-BF01C8BA1F56}"/>
              </a:ext>
            </a:extLst>
          </p:cNvPr>
          <p:cNvSpPr txBox="1"/>
          <p:nvPr/>
        </p:nvSpPr>
        <p:spPr>
          <a:xfrm>
            <a:off x="826967" y="446054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A4C46A-E42C-47C2-BBAC-83F0157E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476672"/>
            <a:ext cx="4257675" cy="1514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197C45-960F-44CD-BDA5-493059DD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9" y="3155798"/>
            <a:ext cx="46767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因此，集合为逻辑上的容器，容器中仅保存元素对象的引用地址；操作集合中的元素时，实际操作的是元素引用的对象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1A2B9F33-22C5-48D5-94AA-D10FF2299162}"/>
              </a:ext>
            </a:extLst>
          </p:cNvPr>
          <p:cNvSpPr txBox="1"/>
          <p:nvPr/>
        </p:nvSpPr>
        <p:spPr>
          <a:xfrm>
            <a:off x="5940152" y="332656"/>
            <a:ext cx="3278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是将对象的引用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保存在集合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user/user2</a:t>
            </a:r>
            <a:r>
              <a:rPr lang="zh-CN" altLang="en-US" sz="1600" b="1" dirty="0">
                <a:solidFill>
                  <a:srgbClr val="FF0000"/>
                </a:solidFill>
              </a:rPr>
              <a:t>引用的是同一个对象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53C8E-29D1-4617-AAF0-5887E75A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2937"/>
            <a:ext cx="5150595" cy="2662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A8F6F5-2472-438B-8DB3-E52E8891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610495"/>
            <a:ext cx="1533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集合，允许包含重复元素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222BCFA-5E99-427E-AB2D-F8F60396ACDB}"/>
              </a:ext>
            </a:extLst>
          </p:cNvPr>
          <p:cNvSpPr txBox="1"/>
          <p:nvPr/>
        </p:nvSpPr>
        <p:spPr>
          <a:xfrm>
            <a:off x="2051720" y="2644170"/>
            <a:ext cx="3918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将集合第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个元素对象的引用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传递给变量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将对象再次置于集合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集合支持重复的元素对象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集合中对象的引用有序的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保存了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FDC7A-D002-4E34-A372-C0BA028A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9155"/>
            <a:ext cx="3531896" cy="1631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CFBBF4-1DEA-4ACB-A870-39686A66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08720"/>
            <a:ext cx="3823439" cy="1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需求：从集合移除指定姓名的用户对象元素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2D4E6F-147B-4180-857B-08A549EF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1193"/>
            <a:ext cx="6149305" cy="9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08CF11-7233-44D3-8885-A5324010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764704"/>
            <a:ext cx="4238625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EBDAC-7D6D-4F3E-9AD0-2E2C6B64EBFD}"/>
              </a:ext>
            </a:extLst>
          </p:cNvPr>
          <p:cNvSpPr txBox="1"/>
          <p:nvPr/>
        </p:nvSpPr>
        <p:spPr>
          <a:xfrm>
            <a:off x="2843808" y="1950376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试图在遍历集合的同时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删除集合中的元素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8250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试图使用基本</a:t>
            </a:r>
            <a:r>
              <a:rPr lang="en-US" altLang="zh-CN" dirty="0"/>
              <a:t>for</a:t>
            </a:r>
            <a:r>
              <a:rPr lang="zh-CN" altLang="en-US" dirty="0"/>
              <a:t>循环，基于索引删除元素。连续重复属性元素并没有被移除？思考基本</a:t>
            </a:r>
            <a:r>
              <a:rPr lang="en-US" altLang="zh-CN" dirty="0"/>
              <a:t>for</a:t>
            </a:r>
            <a:r>
              <a:rPr lang="zh-CN" altLang="en-US" dirty="0"/>
              <a:t>循环的执行过程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C35D1-BCD2-42B2-BF2B-729FEEF6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1988840"/>
            <a:ext cx="864096" cy="946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63A407-07B9-4DAD-A4B1-B58F5914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760"/>
            <a:ext cx="5438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在集合</a:t>
            </a:r>
            <a:r>
              <a:rPr lang="en-US" altLang="zh-CN" dirty="0"/>
              <a:t>for/foreach</a:t>
            </a:r>
            <a:r>
              <a:rPr lang="zh-CN" altLang="en-US" dirty="0"/>
              <a:t>循环中，试图改变集合的长度</a:t>
            </a:r>
            <a:r>
              <a:rPr lang="en-US" altLang="zh-CN" dirty="0"/>
              <a:t>(</a:t>
            </a:r>
            <a:r>
              <a:rPr lang="zh-CN" altLang="en-US" dirty="0"/>
              <a:t>增</a:t>
            </a:r>
            <a:r>
              <a:rPr lang="en-US" altLang="zh-CN" dirty="0"/>
              <a:t>/</a:t>
            </a:r>
            <a:r>
              <a:rPr lang="zh-CN" altLang="en-US" dirty="0"/>
              <a:t>删元素</a:t>
            </a:r>
            <a:r>
              <a:rPr lang="en-US" altLang="zh-CN" dirty="0"/>
              <a:t>)</a:t>
            </a:r>
            <a:r>
              <a:rPr lang="zh-CN" altLang="en-US" dirty="0"/>
              <a:t> ，会产生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异常，或其他错误</a:t>
            </a:r>
            <a:r>
              <a:rPr lang="en-US" altLang="zh-CN" dirty="0"/>
              <a:t>*</a:t>
            </a:r>
          </a:p>
          <a:p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以前，可通过迭代器实现可移除的遍历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以后，可基于集合</a:t>
            </a:r>
            <a:r>
              <a:rPr lang="en-US" altLang="zh-CN" dirty="0"/>
              <a:t>stream</a:t>
            </a:r>
            <a:r>
              <a:rPr lang="zh-CN" altLang="en-US" dirty="0"/>
              <a:t>流，结合</a:t>
            </a:r>
            <a:r>
              <a:rPr lang="en-US" altLang="zh-CN" dirty="0"/>
              <a:t>Lambda</a:t>
            </a:r>
            <a:r>
              <a:rPr lang="zh-CN" altLang="en-US" dirty="0"/>
              <a:t>表达式实现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AC92-7B43-417D-8687-3254FB54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900" dirty="0"/>
              <a:t>Part6 - Collections &amp; Streams &amp;Optional</a:t>
            </a:r>
            <a:endParaRPr lang="zh-CN" altLang="en-US" sz="3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3171-B661-415B-B26D-BB89D3EC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 Frameworks</a:t>
            </a:r>
          </a:p>
          <a:p>
            <a:r>
              <a:rPr lang="en-US" altLang="zh-CN" dirty="0"/>
              <a:t>Functional Programming</a:t>
            </a:r>
          </a:p>
          <a:p>
            <a:r>
              <a:rPr lang="en-US" altLang="zh-CN" dirty="0"/>
              <a:t>Optional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CEFD3-19B7-4A7E-A8C4-0893933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0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/>
              <a:t>List to Array</a:t>
            </a:r>
            <a:r>
              <a:rPr lang="zh-CN" altLang="en-US" dirty="0"/>
              <a:t>。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方法</a:t>
            </a:r>
            <a:r>
              <a:rPr lang="en-US" altLang="zh-CN" dirty="0"/>
              <a:t>(Collection</a:t>
            </a:r>
            <a:r>
              <a:rPr lang="zh-CN" altLang="en-US" dirty="0"/>
              <a:t>接口声明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Array to List</a:t>
            </a:r>
            <a:r>
              <a:rPr lang="zh-CN" altLang="en-US" dirty="0"/>
              <a:t>。</a:t>
            </a:r>
            <a:r>
              <a:rPr lang="en-US" altLang="zh-CN" dirty="0"/>
              <a:t>Arrays</a:t>
            </a:r>
            <a:r>
              <a:rPr lang="zh-CN" altLang="en-US" dirty="0"/>
              <a:t>工具类提供</a:t>
            </a:r>
            <a:r>
              <a:rPr lang="en-US" altLang="zh-CN" dirty="0" err="1"/>
              <a:t>asList</a:t>
            </a:r>
            <a:r>
              <a:rPr lang="en-US" altLang="zh-CN" dirty="0"/>
              <a:t>(T… a)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方法为适配器模式方法，仅转换了类型，底层仍是数组。因此，执行任何修改集合长度方法</a:t>
            </a:r>
            <a:r>
              <a:rPr lang="en-US" altLang="zh-CN" dirty="0"/>
              <a:t>(add/remove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，将</a:t>
            </a: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68A3C4-9FD8-418A-95D8-A06FDDCF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7" y="908720"/>
            <a:ext cx="4943475" cy="990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9CD601-395E-4352-B36E-DD00021B3C5E}"/>
              </a:ext>
            </a:extLst>
          </p:cNvPr>
          <p:cNvSpPr txBox="1"/>
          <p:nvPr/>
        </p:nvSpPr>
        <p:spPr>
          <a:xfrm>
            <a:off x="5756183" y="9400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长度数组即可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方法内部仅需类型长度自动调整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2B6C7B-456F-4587-88B4-C2A0687D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504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，创建空</a:t>
            </a:r>
            <a:r>
              <a:rPr lang="en-US" altLang="zh-CN" dirty="0"/>
              <a:t>List</a:t>
            </a:r>
            <a:r>
              <a:rPr lang="zh-CN" altLang="en-US" dirty="0"/>
              <a:t>集合。默认创建</a:t>
            </a:r>
            <a:r>
              <a:rPr lang="en-US" altLang="zh-CN" dirty="0"/>
              <a:t>0</a:t>
            </a:r>
            <a:r>
              <a:rPr lang="zh-CN" altLang="en-US" dirty="0"/>
              <a:t>个元素的对象数组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(int 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，基于指定长度创建</a:t>
            </a:r>
            <a:r>
              <a:rPr lang="en-US" altLang="zh-CN" dirty="0"/>
              <a:t>List</a:t>
            </a:r>
            <a:r>
              <a:rPr lang="zh-CN" altLang="en-US" dirty="0"/>
              <a:t>集合。长度仅初始化集合时使用，后期添加</a:t>
            </a:r>
            <a:r>
              <a:rPr lang="en-US" altLang="zh-CN" dirty="0"/>
              <a:t>/</a:t>
            </a:r>
            <a:r>
              <a:rPr lang="zh-CN" altLang="en-US" dirty="0"/>
              <a:t>移</a:t>
            </a:r>
            <a:r>
              <a:rPr lang="zh-CN" altLang="en-US"/>
              <a:t>除自动更改容量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，基于指定集合创建</a:t>
            </a:r>
            <a:r>
              <a:rPr lang="en-US" altLang="zh-CN" dirty="0"/>
              <a:t>List</a:t>
            </a:r>
            <a:r>
              <a:rPr lang="zh-CN" altLang="en-US" dirty="0"/>
              <a:t>集合</a:t>
            </a:r>
          </a:p>
          <a:p>
            <a:endParaRPr lang="en-US" altLang="zh-CN" dirty="0"/>
          </a:p>
          <a:p>
            <a:r>
              <a:rPr lang="en-US" altLang="zh-CN" dirty="0"/>
              <a:t>add()/size()</a:t>
            </a:r>
            <a:r>
              <a:rPr lang="zh-CN" altLang="en-US" dirty="0"/>
              <a:t>，方法源码分析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3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/>
              <a:t>LinkedList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集合，基于</a:t>
            </a:r>
            <a:r>
              <a:rPr lang="en-US" altLang="zh-CN" dirty="0"/>
              <a:t>LinkedList</a:t>
            </a:r>
            <a:r>
              <a:rPr lang="zh-CN" altLang="en-US" dirty="0"/>
              <a:t>双向链表数据结构的实现</a:t>
            </a:r>
            <a:endParaRPr lang="en-US" altLang="zh-CN" dirty="0"/>
          </a:p>
          <a:p>
            <a:r>
              <a:rPr lang="zh-CN" altLang="en-US" dirty="0"/>
              <a:t>会为每个元素创建</a:t>
            </a:r>
            <a:r>
              <a:rPr lang="en-US" altLang="zh-CN" dirty="0"/>
              <a:t>2</a:t>
            </a:r>
            <a:r>
              <a:rPr lang="zh-CN" altLang="en-US" dirty="0"/>
              <a:t>个节点，保存前</a:t>
            </a:r>
            <a:r>
              <a:rPr lang="en-US" altLang="zh-CN" dirty="0"/>
              <a:t>/</a:t>
            </a:r>
            <a:r>
              <a:rPr lang="zh-CN" altLang="en-US" dirty="0"/>
              <a:t>后元素的地址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Picture 2" descr="https://d1jnx9ba8s6j9r.cloudfront.net/blog/wp-content/uploads/2017/05/Doubly-LinkedList.jpg">
            <a:extLst>
              <a:ext uri="{FF2B5EF4-FFF2-40B4-BE49-F238E27FC236}">
                <a16:creationId xmlns:a16="http://schemas.microsoft.com/office/drawing/2014/main" id="{2AE158C2-D046-404E-BDCF-E20EB4CC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8488"/>
            <a:ext cx="8400816" cy="34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Performance of </a:t>
            </a:r>
            <a:r>
              <a:rPr lang="en-US" altLang="zh-CN" sz="4000" dirty="0" err="1"/>
              <a:t>ArrayList</a:t>
            </a:r>
            <a:r>
              <a:rPr lang="en-US" altLang="zh-CN" sz="4000" dirty="0"/>
              <a:t> &amp; LinkedList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测试环境：</a:t>
            </a:r>
            <a:r>
              <a:rPr lang="en-US" altLang="zh-CN" dirty="0"/>
              <a:t>win10;</a:t>
            </a:r>
            <a:r>
              <a:rPr lang="zh-CN" altLang="en-US" dirty="0"/>
              <a:t> </a:t>
            </a:r>
            <a:r>
              <a:rPr lang="en-US" altLang="zh-CN" dirty="0"/>
              <a:t>I5-6600 4</a:t>
            </a:r>
            <a:r>
              <a:rPr lang="zh-CN" altLang="en-US" dirty="0"/>
              <a:t>核</a:t>
            </a:r>
            <a:r>
              <a:rPr lang="en-US" altLang="zh-CN" dirty="0"/>
              <a:t>4</a:t>
            </a:r>
            <a:r>
              <a:rPr lang="zh-CN" altLang="en-US" dirty="0"/>
              <a:t>线程 </a:t>
            </a:r>
            <a:r>
              <a:rPr lang="en-US" altLang="zh-CN" dirty="0"/>
              <a:t>3.3GHz;</a:t>
            </a:r>
            <a:r>
              <a:rPr lang="zh-CN" altLang="en-US" dirty="0"/>
              <a:t> </a:t>
            </a:r>
            <a:r>
              <a:rPr lang="en-US" altLang="zh-CN" dirty="0"/>
              <a:t>16GB DDR4; OpenJDK 11.05; </a:t>
            </a:r>
            <a:r>
              <a:rPr lang="zh-CN" altLang="en-US" dirty="0"/>
              <a:t>单线程操作</a:t>
            </a:r>
            <a:endParaRPr lang="en-US" altLang="zh-CN" dirty="0"/>
          </a:p>
          <a:p>
            <a:r>
              <a:rPr lang="zh-CN" altLang="en-US" dirty="0"/>
              <a:t>分别创建</a:t>
            </a:r>
            <a:r>
              <a:rPr lang="en-US" altLang="zh-CN" dirty="0"/>
              <a:t>1</a:t>
            </a:r>
            <a:r>
              <a:rPr lang="zh-CN" altLang="en-US" dirty="0"/>
              <a:t>百万</a:t>
            </a:r>
            <a:r>
              <a:rPr lang="en-US" altLang="zh-CN" dirty="0"/>
              <a:t>user</a:t>
            </a:r>
            <a:r>
              <a:rPr lang="zh-CN" altLang="en-US" dirty="0"/>
              <a:t>对象置于</a:t>
            </a:r>
            <a:r>
              <a:rPr lang="en-US" altLang="zh-CN" dirty="0" err="1"/>
              <a:t>ArrayList</a:t>
            </a:r>
            <a:r>
              <a:rPr lang="en-US" altLang="zh-CN" dirty="0"/>
              <a:t>/LinkedList</a:t>
            </a:r>
            <a:r>
              <a:rPr lang="zh-CN" altLang="en-US" dirty="0"/>
              <a:t>集合操作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D2800-7637-4B03-AA53-CB3DCCF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88989" cy="363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6665F-82EC-49B6-A0A9-6AB215EE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72" y="4111780"/>
            <a:ext cx="3221822" cy="58234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CA101A-FD4A-479A-9C88-DBD1B3A522BF}"/>
              </a:ext>
            </a:extLst>
          </p:cNvPr>
          <p:cNvCxnSpPr>
            <a:cxnSpLocks/>
          </p:cNvCxnSpPr>
          <p:nvPr/>
        </p:nvCxnSpPr>
        <p:spPr>
          <a:xfrm flipH="1">
            <a:off x="4085849" y="4653136"/>
            <a:ext cx="2574383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086B279-57F7-4AB5-AFB6-6385FDEDB14C}"/>
              </a:ext>
            </a:extLst>
          </p:cNvPr>
          <p:cNvSpPr txBox="1"/>
          <p:nvPr/>
        </p:nvSpPr>
        <p:spPr>
          <a:xfrm>
            <a:off x="6095320" y="3527005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反复移除第一个元素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反复创建集合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，可快速基于索引访问元素对象；其底层使用</a:t>
            </a:r>
            <a:r>
              <a:rPr lang="en-US" altLang="zh-CN" dirty="0" err="1"/>
              <a:t>Arrays.copyOf</a:t>
            </a:r>
            <a:r>
              <a:rPr lang="en-US" altLang="zh-CN" dirty="0"/>
              <a:t>()</a:t>
            </a:r>
            <a:r>
              <a:rPr lang="zh-CN" altLang="en-US" dirty="0"/>
              <a:t>方法实现对象数组的增删，性能损失较小</a:t>
            </a:r>
            <a:endParaRPr lang="en-US" altLang="zh-CN" dirty="0"/>
          </a:p>
          <a:p>
            <a:r>
              <a:rPr lang="en-US" altLang="zh-CN" dirty="0"/>
              <a:t>LinkedList</a:t>
            </a:r>
            <a:r>
              <a:rPr lang="zh-CN" altLang="en-US" dirty="0"/>
              <a:t>，当需要极其频繁的在集合头部添加元素时，效率较高。但需要为每一个元素创建两个节点对象，基于索引位置的访问需要线性时间</a:t>
            </a:r>
            <a:r>
              <a:rPr lang="en-US" altLang="zh-CN" dirty="0"/>
              <a:t>(Positional access requires linear-time)</a:t>
            </a:r>
            <a:r>
              <a:rPr lang="zh-CN" altLang="en-US" dirty="0"/>
              <a:t>，整体性能开销较大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绝大多数情况下，使用</a:t>
            </a:r>
            <a:r>
              <a:rPr lang="en-US" altLang="zh-CN" dirty="0" err="1"/>
              <a:t>ArrayList</a:t>
            </a:r>
            <a:r>
              <a:rPr lang="zh-CN" altLang="en-US" dirty="0"/>
              <a:t>，或不可变集合</a:t>
            </a:r>
            <a:r>
              <a:rPr lang="en-US" altLang="zh-CN" dirty="0"/>
              <a:t>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集合的多线程同步，后期讨论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CD33-F62F-4DFA-8F68-B8482C8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C0F1A-D995-4EEA-B0F2-226FB5A7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collection, sometimes called a </a:t>
            </a:r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en-US" altLang="zh-CN" dirty="0"/>
              <a:t>, is simply an object that </a:t>
            </a:r>
            <a:r>
              <a:rPr lang="en-US" altLang="zh-CN" dirty="0">
                <a:solidFill>
                  <a:srgbClr val="FF0000"/>
                </a:solidFill>
              </a:rPr>
              <a:t>groups multiple elements into a single unit</a:t>
            </a:r>
            <a:r>
              <a:rPr lang="en-US" altLang="zh-CN" dirty="0"/>
              <a:t>. Collections are used to store, retrieve, manipulate, and communicate aggregate data.</a:t>
            </a:r>
          </a:p>
          <a:p>
            <a:endParaRPr lang="en-US" altLang="zh-CN" dirty="0"/>
          </a:p>
          <a:p>
            <a:r>
              <a:rPr lang="zh-CN" altLang="en-US" dirty="0"/>
              <a:t>集合，是将许多元素组合成一个单一单元的容器对象</a:t>
            </a:r>
            <a:endParaRPr lang="en-US" altLang="zh-CN" dirty="0"/>
          </a:p>
          <a:p>
            <a:r>
              <a:rPr lang="zh-CN" altLang="en-US" dirty="0"/>
              <a:t>集合，可用于存储</a:t>
            </a:r>
            <a:r>
              <a:rPr lang="en-US" altLang="zh-CN" dirty="0"/>
              <a:t>/</a:t>
            </a:r>
            <a:r>
              <a:rPr lang="zh-CN" altLang="en-US" dirty="0"/>
              <a:t>检索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传输</a:t>
            </a:r>
            <a:r>
              <a:rPr lang="en-US" altLang="zh-CN" dirty="0"/>
              <a:t>/</a:t>
            </a:r>
            <a:r>
              <a:rPr lang="zh-CN" altLang="en-US" dirty="0"/>
              <a:t>聚合数据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EBA49-3DF3-4C7E-B88A-381AD22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EF94-906E-4D2F-B125-A980703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dirty="0"/>
              <a:t>Collections Framework</a:t>
            </a:r>
            <a:endParaRPr lang="zh-CN" altLang="en-US" sz="4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6962-0A3A-4333-912A-A4EEAA3E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829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collections framework </a:t>
            </a:r>
            <a:r>
              <a:rPr lang="en-US" altLang="zh-CN" dirty="0"/>
              <a:t>is a unified architecture for </a:t>
            </a:r>
            <a:r>
              <a:rPr lang="en-US" altLang="zh-CN" dirty="0">
                <a:solidFill>
                  <a:srgbClr val="FF0000"/>
                </a:solidFill>
              </a:rPr>
              <a:t>representing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manipulating </a:t>
            </a:r>
            <a:r>
              <a:rPr lang="en-US" altLang="zh-CN" dirty="0"/>
              <a:t>collections. All collections frameworks contain the following: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: These are abstract data types that represent collections.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Implementations</a:t>
            </a:r>
            <a:r>
              <a:rPr lang="en-US" altLang="zh-CN" dirty="0"/>
              <a:t>: These are the concrete implementations of the collection </a:t>
            </a:r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. In essence, they are reusable data structures.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Algorithms</a:t>
            </a:r>
            <a:r>
              <a:rPr lang="en-US" altLang="zh-CN" dirty="0"/>
              <a:t>: These are the methods that perform useful computations</a:t>
            </a:r>
          </a:p>
          <a:p>
            <a:r>
              <a:rPr lang="zh-CN" altLang="en-US" dirty="0"/>
              <a:t>集合框架，是用于表示和操作集合的体系结构，集合框架应包含</a:t>
            </a:r>
          </a:p>
          <a:p>
            <a:pPr lvl="1"/>
            <a:r>
              <a:rPr lang="zh-CN" altLang="en-US" dirty="0"/>
              <a:t>接口</a:t>
            </a:r>
            <a:r>
              <a:rPr lang="en-US" altLang="zh-CN" dirty="0"/>
              <a:t>(Interfaces)</a:t>
            </a:r>
            <a:r>
              <a:rPr lang="zh-CN" altLang="en-US" dirty="0"/>
              <a:t>：表示集合的抽象数据类型。使用接口，允许集合独立于其表示的细节进行操作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(Implementations)</a:t>
            </a:r>
            <a:r>
              <a:rPr lang="zh-CN" altLang="en-US" dirty="0"/>
              <a:t>：集合接口的具体实现，包含可重用的数据结构</a:t>
            </a:r>
          </a:p>
          <a:p>
            <a:pPr lvl="1"/>
            <a:r>
              <a:rPr lang="zh-CN" altLang="en-US" dirty="0"/>
              <a:t>算法</a:t>
            </a:r>
            <a:r>
              <a:rPr lang="en-US" altLang="zh-CN" dirty="0"/>
              <a:t>(Algorithms)</a:t>
            </a:r>
            <a:r>
              <a:rPr lang="zh-CN" altLang="en-US" dirty="0"/>
              <a:t>：对集合执行搜索</a:t>
            </a:r>
            <a:r>
              <a:rPr lang="en-US" altLang="zh-CN" dirty="0"/>
              <a:t>/</a:t>
            </a:r>
            <a:r>
              <a:rPr lang="zh-CN" altLang="en-US" dirty="0"/>
              <a:t>排序等操作，是可重用的功能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Java</a:t>
            </a:r>
            <a:r>
              <a:rPr lang="zh-CN" altLang="en-US" dirty="0"/>
              <a:t>提供了一套包含，多种集合类型，多种数据结构实现，以及操作处理算法的集合框架，供开发人员直接使用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B1806-169E-453B-9008-C333D2C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B7BA-D24C-4250-A948-4A9964F4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Iterable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FA008-B4F7-437F-AC18-EFFEFBE1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Implementing this interface allows an object to be the target of the "</a:t>
            </a:r>
            <a:r>
              <a:rPr lang="en-US" altLang="zh-CN" dirty="0">
                <a:solidFill>
                  <a:srgbClr val="FF0000"/>
                </a:solidFill>
              </a:rPr>
              <a:t>for-each loop</a:t>
            </a:r>
            <a:r>
              <a:rPr lang="en-US" altLang="zh-CN" dirty="0"/>
              <a:t>" statement.</a:t>
            </a:r>
          </a:p>
          <a:p>
            <a:endParaRPr lang="en-US" altLang="zh-CN" dirty="0"/>
          </a:p>
          <a:p>
            <a:r>
              <a:rPr lang="en-US" altLang="zh-CN" dirty="0" err="1"/>
              <a:t>java.lang.Iterable</a:t>
            </a:r>
            <a:r>
              <a:rPr lang="en-US" altLang="zh-CN" dirty="0"/>
              <a:t>&lt;T&gt;</a:t>
            </a:r>
          </a:p>
          <a:p>
            <a:r>
              <a:rPr lang="en-US" altLang="zh-CN" dirty="0" err="1"/>
              <a:t>Iterable</a:t>
            </a:r>
            <a:r>
              <a:rPr lang="zh-CN" altLang="en-US" dirty="0"/>
              <a:t>接口。实现了此接口类类型的对象，支持</a:t>
            </a:r>
            <a:r>
              <a:rPr lang="en-US" altLang="zh-CN" dirty="0" err="1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后，添加基于函数式编程的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Iterable</a:t>
            </a:r>
            <a:r>
              <a:rPr lang="zh-CN" altLang="en-US" dirty="0">
                <a:solidFill>
                  <a:srgbClr val="FF0000"/>
                </a:solidFill>
              </a:rPr>
              <a:t>接口不属于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集合框架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06ECA-E4B1-41CB-9168-B9D1380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0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D7C0-0FF4-4AF0-9BF4-898A4F3D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Collection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4628D-D388-4C44-805B-E98AC885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 represents a group of objects known as its </a:t>
            </a:r>
            <a:r>
              <a:rPr lang="en-US" altLang="zh-CN" dirty="0">
                <a:solidFill>
                  <a:srgbClr val="FF0000"/>
                </a:solidFill>
              </a:rPr>
              <a:t>elements</a:t>
            </a:r>
            <a:r>
              <a:rPr lang="en-US" altLang="zh-CN" dirty="0"/>
              <a:t>. The Collection interface is used to pass around collections of objects where maximum generality is desired.</a:t>
            </a:r>
          </a:p>
          <a:p>
            <a:endParaRPr lang="en-US" altLang="zh-CN" dirty="0"/>
          </a:p>
          <a:p>
            <a:r>
              <a:rPr lang="en-US" altLang="zh-CN" dirty="0" err="1"/>
              <a:t>java.util.Collection</a:t>
            </a:r>
            <a:r>
              <a:rPr lang="en-US" altLang="zh-CN" dirty="0"/>
              <a:t>&lt;E&gt;</a:t>
            </a:r>
          </a:p>
          <a:p>
            <a:r>
              <a:rPr lang="zh-CN" altLang="en-US" dirty="0"/>
              <a:t>一个集合，表示一组被称为元素的对象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接口。用于描述，最具通用性的集合。因此，也包含了最具通用性的集合操作方法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接口继承自</a:t>
            </a:r>
            <a:r>
              <a:rPr lang="en-US" altLang="zh-CN" dirty="0" err="1"/>
              <a:t>Iterable</a:t>
            </a:r>
            <a:r>
              <a:rPr lang="zh-CN" altLang="en-US" dirty="0"/>
              <a:t>接口。即，所有集合类型均支持</a:t>
            </a:r>
            <a:r>
              <a:rPr lang="en-US" altLang="zh-CN" dirty="0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3C7E-3863-4DD7-A73E-AA96E5C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6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5177-3E85-427D-8F41-F72B5BBA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Interfaces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66916-31F2-4901-9F47-9982335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占位符 425986">
            <a:extLst>
              <a:ext uri="{FF2B5EF4-FFF2-40B4-BE49-F238E27FC236}">
                <a16:creationId xmlns:a16="http://schemas.microsoft.com/office/drawing/2014/main" id="{25945110-084F-44F4-8FE5-7BC8FA3E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44" y="896430"/>
            <a:ext cx="3348921" cy="3711641"/>
          </a:xfrm>
          <a:ln/>
        </p:spPr>
        <p:txBody>
          <a:bodyPr/>
          <a:lstStyle/>
          <a:p>
            <a:r>
              <a:rPr lang="zh-CN" altLang="en-US" dirty="0"/>
              <a:t>核心集合接口，包含了多种不同类型的集合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以及多种不同数据结构的实现类</a:t>
            </a: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13D222B-C70C-4950-8E9E-378EF188B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78327"/>
            <a:ext cx="6146318" cy="49989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903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0F3B6-059C-485C-A5DD-8E2C0B5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The Collection interface contains methods that perform </a:t>
            </a:r>
            <a:r>
              <a:rPr lang="en-US" altLang="zh-CN" dirty="0">
                <a:solidFill>
                  <a:srgbClr val="FF0000"/>
                </a:solidFill>
              </a:rPr>
              <a:t>basic operations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add(E e)</a:t>
            </a:r>
            <a:r>
              <a:rPr lang="zh-CN" altLang="en-US" dirty="0"/>
              <a:t>，向集合添加元素。如调用更改了集合返回</a:t>
            </a:r>
            <a:r>
              <a:rPr lang="en-US" altLang="zh-CN" dirty="0"/>
              <a:t>true</a:t>
            </a:r>
            <a:r>
              <a:rPr lang="zh-CN" altLang="en-US" dirty="0"/>
              <a:t>，下同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addAll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，向集合添加一个集合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remove(Object o)</a:t>
            </a:r>
            <a:r>
              <a:rPr lang="zh-CN" altLang="en-US" dirty="0"/>
              <a:t>，从集合移除中指定元素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removeAll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，从集合移除包含指定集合</a:t>
            </a:r>
            <a:endParaRPr lang="en-US" altLang="zh-CN" dirty="0"/>
          </a:p>
          <a:p>
            <a:pPr lvl="1"/>
            <a:r>
              <a:rPr lang="en-US" altLang="zh-CN" dirty="0"/>
              <a:t>void clear()</a:t>
            </a:r>
            <a:r>
              <a:rPr lang="zh-CN" altLang="en-US" dirty="0"/>
              <a:t>，移除集合全部元素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contains(Object o)</a:t>
            </a:r>
            <a:r>
              <a:rPr lang="zh-CN" altLang="en-US" dirty="0"/>
              <a:t>，判断集合是否包含指定元素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containsAll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，判断是否包含包含指定集合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，判断集合是否包含元素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>
                <a:solidFill>
                  <a:srgbClr val="FF0000"/>
                </a:solidFill>
              </a:rPr>
              <a:t>size()</a:t>
            </a:r>
            <a:r>
              <a:rPr lang="en-US" altLang="zh-CN" dirty="0"/>
              <a:t> </a:t>
            </a:r>
            <a:r>
              <a:rPr lang="zh-CN" altLang="en-US" dirty="0"/>
              <a:t>，集合长度</a:t>
            </a:r>
            <a:endParaRPr lang="en-US" altLang="zh-CN" dirty="0"/>
          </a:p>
          <a:p>
            <a:pPr lvl="1"/>
            <a:r>
              <a:rPr lang="en-US" altLang="zh-CN" dirty="0"/>
              <a:t>T[] 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，将集合转为指定类型的数组</a:t>
            </a:r>
            <a:endParaRPr lang="en-US" altLang="zh-CN" dirty="0"/>
          </a:p>
          <a:p>
            <a:pPr lvl="1"/>
            <a:r>
              <a:rPr lang="en-US" altLang="zh-CN" dirty="0"/>
              <a:t>Iterator&lt;E&gt; iterator()</a:t>
            </a:r>
            <a:r>
              <a:rPr lang="zh-CN" altLang="en-US" dirty="0"/>
              <a:t>，获取迭代器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AB020-9CBB-43FD-83AE-6ED325F0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95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42CEC-67A3-4020-8544-EE5990C8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&lt;E&gt; </a:t>
            </a:r>
            <a:r>
              <a:rPr lang="zh-CN" altLang="en-US" dirty="0"/>
              <a:t>，泛型。集合并不关心元素的具体类型，因此设计使用泛型</a:t>
            </a:r>
            <a:endParaRPr lang="en-US" altLang="zh-CN" dirty="0"/>
          </a:p>
          <a:p>
            <a:r>
              <a:rPr lang="zh-CN" altLang="en-US" dirty="0"/>
              <a:t>创建集合时，必须将泛型具体化为一个引用类型。这有助于编译器的编译时检测，减少运行时错误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为什么不声明为</a:t>
            </a:r>
            <a:r>
              <a:rPr lang="en-US" altLang="zh-CN" dirty="0"/>
              <a:t>Object</a:t>
            </a:r>
            <a:r>
              <a:rPr lang="zh-CN" altLang="en-US" dirty="0"/>
              <a:t>类型？</a:t>
            </a:r>
            <a:endParaRPr lang="en-US" altLang="zh-CN" dirty="0"/>
          </a:p>
          <a:p>
            <a:r>
              <a:rPr lang="zh-CN" altLang="en-US" dirty="0"/>
              <a:t>啥都能加进去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FBB23-0A31-43D8-BA22-BB54ECA7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42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5614</TotalTime>
  <Words>1544</Words>
  <Application>Microsoft Office PowerPoint</Application>
  <PresentationFormat>全屏显示(4:3)</PresentationFormat>
  <Paragraphs>194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Calibri</vt:lpstr>
      <vt:lpstr>Constantia</vt:lpstr>
      <vt:lpstr>Wingdings 2</vt:lpstr>
      <vt:lpstr>Lecture</vt:lpstr>
      <vt:lpstr>Java Programming</vt:lpstr>
      <vt:lpstr>Part6 - Collections &amp; Streams &amp;Optional</vt:lpstr>
      <vt:lpstr>Collections</vt:lpstr>
      <vt:lpstr>Collections Framework</vt:lpstr>
      <vt:lpstr>Iterable</vt:lpstr>
      <vt:lpstr>The Collection Interface</vt:lpstr>
      <vt:lpstr>Interfaces</vt:lpstr>
      <vt:lpstr>PowerPoint 演示文稿</vt:lpstr>
      <vt:lpstr>PowerPoint 演示文稿</vt:lpstr>
      <vt:lpstr>The List 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ArrayList</vt:lpstr>
      <vt:lpstr>LinkedList</vt:lpstr>
      <vt:lpstr>Performance of ArrayList &amp; LinkedList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938</cp:revision>
  <dcterms:created xsi:type="dcterms:W3CDTF">2014-08-14T05:26:17Z</dcterms:created>
  <dcterms:modified xsi:type="dcterms:W3CDTF">2021-06-04T13:22:17Z</dcterms:modified>
</cp:coreProperties>
</file>