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ink/ink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297"/>
  </p:notesMasterIdLst>
  <p:sldIdLst>
    <p:sldId id="542" r:id="rId3"/>
    <p:sldId id="1078" r:id="rId4"/>
    <p:sldId id="543" r:id="rId5"/>
    <p:sldId id="622" r:id="rId6"/>
    <p:sldId id="623" r:id="rId7"/>
    <p:sldId id="680" r:id="rId8"/>
    <p:sldId id="681" r:id="rId9"/>
    <p:sldId id="829" r:id="rId10"/>
    <p:sldId id="628" r:id="rId11"/>
    <p:sldId id="544" r:id="rId12"/>
    <p:sldId id="629" r:id="rId13"/>
    <p:sldId id="630" r:id="rId14"/>
    <p:sldId id="631" r:id="rId15"/>
    <p:sldId id="830" r:id="rId16"/>
    <p:sldId id="831" r:id="rId17"/>
    <p:sldId id="753" r:id="rId18"/>
    <p:sldId id="639" r:id="rId19"/>
    <p:sldId id="832" r:id="rId20"/>
    <p:sldId id="834" r:id="rId21"/>
    <p:sldId id="835" r:id="rId22"/>
    <p:sldId id="836" r:id="rId23"/>
    <p:sldId id="837" r:id="rId24"/>
    <p:sldId id="838" r:id="rId25"/>
    <p:sldId id="987" r:id="rId26"/>
    <p:sldId id="839" r:id="rId27"/>
    <p:sldId id="989" r:id="rId28"/>
    <p:sldId id="840" r:id="rId29"/>
    <p:sldId id="841" r:id="rId30"/>
    <p:sldId id="990" r:id="rId31"/>
    <p:sldId id="842" r:id="rId32"/>
    <p:sldId id="991" r:id="rId33"/>
    <p:sldId id="843" r:id="rId34"/>
    <p:sldId id="992" r:id="rId35"/>
    <p:sldId id="844" r:id="rId36"/>
    <p:sldId id="993" r:id="rId37"/>
    <p:sldId id="845" r:id="rId38"/>
    <p:sldId id="994" r:id="rId39"/>
    <p:sldId id="846" r:id="rId40"/>
    <p:sldId id="995" r:id="rId41"/>
    <p:sldId id="847" r:id="rId42"/>
    <p:sldId id="996" r:id="rId43"/>
    <p:sldId id="848" r:id="rId44"/>
    <p:sldId id="997" r:id="rId45"/>
    <p:sldId id="849" r:id="rId46"/>
    <p:sldId id="999" r:id="rId47"/>
    <p:sldId id="998" r:id="rId48"/>
    <p:sldId id="850" r:id="rId49"/>
    <p:sldId id="1000" r:id="rId50"/>
    <p:sldId id="851" r:id="rId51"/>
    <p:sldId id="1001" r:id="rId52"/>
    <p:sldId id="852" r:id="rId53"/>
    <p:sldId id="853" r:id="rId54"/>
    <p:sldId id="1002" r:id="rId55"/>
    <p:sldId id="854" r:id="rId56"/>
    <p:sldId id="1003" r:id="rId57"/>
    <p:sldId id="855" r:id="rId58"/>
    <p:sldId id="1004" r:id="rId59"/>
    <p:sldId id="856" r:id="rId60"/>
    <p:sldId id="1005" r:id="rId61"/>
    <p:sldId id="857" r:id="rId62"/>
    <p:sldId id="1007" r:id="rId63"/>
    <p:sldId id="1006" r:id="rId64"/>
    <p:sldId id="858" r:id="rId65"/>
    <p:sldId id="859" r:id="rId66"/>
    <p:sldId id="1008" r:id="rId67"/>
    <p:sldId id="860" r:id="rId68"/>
    <p:sldId id="1009" r:id="rId69"/>
    <p:sldId id="862" r:id="rId70"/>
    <p:sldId id="863" r:id="rId71"/>
    <p:sldId id="864" r:id="rId72"/>
    <p:sldId id="865" r:id="rId73"/>
    <p:sldId id="866" r:id="rId74"/>
    <p:sldId id="1010" r:id="rId75"/>
    <p:sldId id="867" r:id="rId76"/>
    <p:sldId id="1011" r:id="rId77"/>
    <p:sldId id="869" r:id="rId78"/>
    <p:sldId id="870" r:id="rId79"/>
    <p:sldId id="985" r:id="rId80"/>
    <p:sldId id="1013" r:id="rId81"/>
    <p:sldId id="1012" r:id="rId82"/>
    <p:sldId id="1014" r:id="rId83"/>
    <p:sldId id="986" r:id="rId84"/>
    <p:sldId id="871" r:id="rId85"/>
    <p:sldId id="872" r:id="rId86"/>
    <p:sldId id="1015" r:id="rId87"/>
    <p:sldId id="873" r:id="rId88"/>
    <p:sldId id="1016" r:id="rId89"/>
    <p:sldId id="874" r:id="rId90"/>
    <p:sldId id="875" r:id="rId91"/>
    <p:sldId id="1017" r:id="rId92"/>
    <p:sldId id="876" r:id="rId93"/>
    <p:sldId id="1018" r:id="rId94"/>
    <p:sldId id="877" r:id="rId95"/>
    <p:sldId id="1020" r:id="rId96"/>
    <p:sldId id="1019" r:id="rId97"/>
    <p:sldId id="878" r:id="rId98"/>
    <p:sldId id="1021" r:id="rId99"/>
    <p:sldId id="879" r:id="rId100"/>
    <p:sldId id="1022" r:id="rId101"/>
    <p:sldId id="880" r:id="rId102"/>
    <p:sldId id="1023" r:id="rId103"/>
    <p:sldId id="881" r:id="rId104"/>
    <p:sldId id="1024" r:id="rId105"/>
    <p:sldId id="882" r:id="rId106"/>
    <p:sldId id="883" r:id="rId107"/>
    <p:sldId id="1026" r:id="rId108"/>
    <p:sldId id="1025" r:id="rId109"/>
    <p:sldId id="884" r:id="rId110"/>
    <p:sldId id="1027" r:id="rId111"/>
    <p:sldId id="885" r:id="rId112"/>
    <p:sldId id="1028" r:id="rId113"/>
    <p:sldId id="886" r:id="rId114"/>
    <p:sldId id="1029" r:id="rId115"/>
    <p:sldId id="887" r:id="rId116"/>
    <p:sldId id="888" r:id="rId117"/>
    <p:sldId id="889" r:id="rId118"/>
    <p:sldId id="1044" r:id="rId119"/>
    <p:sldId id="1043" r:id="rId120"/>
    <p:sldId id="890" r:id="rId121"/>
    <p:sldId id="1045" r:id="rId122"/>
    <p:sldId id="891" r:id="rId123"/>
    <p:sldId id="1046" r:id="rId124"/>
    <p:sldId id="892" r:id="rId125"/>
    <p:sldId id="1047" r:id="rId126"/>
    <p:sldId id="893" r:id="rId127"/>
    <p:sldId id="1055" r:id="rId128"/>
    <p:sldId id="894" r:id="rId129"/>
    <p:sldId id="895" r:id="rId130"/>
    <p:sldId id="1048" r:id="rId131"/>
    <p:sldId id="896" r:id="rId132"/>
    <p:sldId id="1049" r:id="rId133"/>
    <p:sldId id="897" r:id="rId134"/>
    <p:sldId id="1056" r:id="rId135"/>
    <p:sldId id="1050" r:id="rId136"/>
    <p:sldId id="898" r:id="rId137"/>
    <p:sldId id="899" r:id="rId138"/>
    <p:sldId id="1051" r:id="rId139"/>
    <p:sldId id="900" r:id="rId140"/>
    <p:sldId id="1052" r:id="rId141"/>
    <p:sldId id="903" r:id="rId142"/>
    <p:sldId id="1057" r:id="rId143"/>
    <p:sldId id="1058" r:id="rId144"/>
    <p:sldId id="904" r:id="rId145"/>
    <p:sldId id="905" r:id="rId146"/>
    <p:sldId id="906" r:id="rId147"/>
    <p:sldId id="1059" r:id="rId148"/>
    <p:sldId id="907" r:id="rId149"/>
    <p:sldId id="1060" r:id="rId150"/>
    <p:sldId id="908" r:id="rId151"/>
    <p:sldId id="1061" r:id="rId152"/>
    <p:sldId id="909" r:id="rId153"/>
    <p:sldId id="1063" r:id="rId154"/>
    <p:sldId id="1073" r:id="rId155"/>
    <p:sldId id="1062" r:id="rId156"/>
    <p:sldId id="910" r:id="rId157"/>
    <p:sldId id="1064" r:id="rId158"/>
    <p:sldId id="1065" r:id="rId159"/>
    <p:sldId id="911" r:id="rId160"/>
    <p:sldId id="1067" r:id="rId161"/>
    <p:sldId id="1074" r:id="rId162"/>
    <p:sldId id="1066" r:id="rId163"/>
    <p:sldId id="912" r:id="rId164"/>
    <p:sldId id="1069" r:id="rId165"/>
    <p:sldId id="1075" r:id="rId166"/>
    <p:sldId id="1068" r:id="rId167"/>
    <p:sldId id="913" r:id="rId168"/>
    <p:sldId id="914" r:id="rId169"/>
    <p:sldId id="915" r:id="rId170"/>
    <p:sldId id="916" r:id="rId171"/>
    <p:sldId id="1070" r:id="rId172"/>
    <p:sldId id="917" r:id="rId173"/>
    <p:sldId id="1076" r:id="rId174"/>
    <p:sldId id="1071" r:id="rId175"/>
    <p:sldId id="918" r:id="rId176"/>
    <p:sldId id="1077" r:id="rId177"/>
    <p:sldId id="919" r:id="rId178"/>
    <p:sldId id="920" r:id="rId179"/>
    <p:sldId id="921" r:id="rId180"/>
    <p:sldId id="1072" r:id="rId181"/>
    <p:sldId id="922" r:id="rId182"/>
    <p:sldId id="1079" r:id="rId183"/>
    <p:sldId id="923" r:id="rId184"/>
    <p:sldId id="924" r:id="rId185"/>
    <p:sldId id="925" r:id="rId186"/>
    <p:sldId id="926" r:id="rId187"/>
    <p:sldId id="927" r:id="rId188"/>
    <p:sldId id="1081" r:id="rId189"/>
    <p:sldId id="1080" r:id="rId190"/>
    <p:sldId id="928" r:id="rId191"/>
    <p:sldId id="929" r:id="rId192"/>
    <p:sldId id="930" r:id="rId193"/>
    <p:sldId id="1083" r:id="rId194"/>
    <p:sldId id="1082" r:id="rId195"/>
    <p:sldId id="932" r:id="rId196"/>
    <p:sldId id="933" r:id="rId197"/>
    <p:sldId id="1084" r:id="rId198"/>
    <p:sldId id="934" r:id="rId199"/>
    <p:sldId id="1085" r:id="rId200"/>
    <p:sldId id="935" r:id="rId201"/>
    <p:sldId id="1087" r:id="rId202"/>
    <p:sldId id="1100" r:id="rId203"/>
    <p:sldId id="1088" r:id="rId204"/>
    <p:sldId id="1090" r:id="rId205"/>
    <p:sldId id="1086" r:id="rId206"/>
    <p:sldId id="936" r:id="rId207"/>
    <p:sldId id="1089" r:id="rId208"/>
    <p:sldId id="1101" r:id="rId209"/>
    <p:sldId id="937" r:id="rId210"/>
    <p:sldId id="1092" r:id="rId211"/>
    <p:sldId id="938" r:id="rId212"/>
    <p:sldId id="939" r:id="rId213"/>
    <p:sldId id="1093" r:id="rId214"/>
    <p:sldId id="1094" r:id="rId215"/>
    <p:sldId id="940" r:id="rId216"/>
    <p:sldId id="941" r:id="rId217"/>
    <p:sldId id="1096" r:id="rId218"/>
    <p:sldId id="1095" r:id="rId219"/>
    <p:sldId id="942" r:id="rId220"/>
    <p:sldId id="943" r:id="rId221"/>
    <p:sldId id="1098" r:id="rId222"/>
    <p:sldId id="1097" r:id="rId223"/>
    <p:sldId id="944" r:id="rId224"/>
    <p:sldId id="945" r:id="rId225"/>
    <p:sldId id="1099" r:id="rId226"/>
    <p:sldId id="946" r:id="rId227"/>
    <p:sldId id="948" r:id="rId228"/>
    <p:sldId id="949" r:id="rId229"/>
    <p:sldId id="950" r:id="rId230"/>
    <p:sldId id="951" r:id="rId231"/>
    <p:sldId id="1102" r:id="rId232"/>
    <p:sldId id="952" r:id="rId233"/>
    <p:sldId id="1103" r:id="rId234"/>
    <p:sldId id="953" r:id="rId235"/>
    <p:sldId id="1104" r:id="rId236"/>
    <p:sldId id="1105" r:id="rId237"/>
    <p:sldId id="954" r:id="rId238"/>
    <p:sldId id="955" r:id="rId239"/>
    <p:sldId id="1030" r:id="rId240"/>
    <p:sldId id="956" r:id="rId241"/>
    <p:sldId id="1031" r:id="rId242"/>
    <p:sldId id="1033" r:id="rId243"/>
    <p:sldId id="1032" r:id="rId244"/>
    <p:sldId id="957" r:id="rId245"/>
    <p:sldId id="958" r:id="rId246"/>
    <p:sldId id="1053" r:id="rId247"/>
    <p:sldId id="1034" r:id="rId248"/>
    <p:sldId id="959" r:id="rId249"/>
    <p:sldId id="960" r:id="rId250"/>
    <p:sldId id="1054" r:id="rId251"/>
    <p:sldId id="1035" r:id="rId252"/>
    <p:sldId id="961" r:id="rId253"/>
    <p:sldId id="1036" r:id="rId254"/>
    <p:sldId id="1037" r:id="rId255"/>
    <p:sldId id="1038" r:id="rId256"/>
    <p:sldId id="962" r:id="rId257"/>
    <p:sldId id="963" r:id="rId258"/>
    <p:sldId id="1039" r:id="rId259"/>
    <p:sldId id="964" r:id="rId260"/>
    <p:sldId id="965" r:id="rId261"/>
    <p:sldId id="1040" r:id="rId262"/>
    <p:sldId id="1041" r:id="rId263"/>
    <p:sldId id="1042" r:id="rId264"/>
    <p:sldId id="966" r:id="rId265"/>
    <p:sldId id="967" r:id="rId266"/>
    <p:sldId id="968" r:id="rId267"/>
    <p:sldId id="969" r:id="rId268"/>
    <p:sldId id="970" r:id="rId269"/>
    <p:sldId id="971" r:id="rId270"/>
    <p:sldId id="972" r:id="rId271"/>
    <p:sldId id="1106" r:id="rId272"/>
    <p:sldId id="973" r:id="rId273"/>
    <p:sldId id="1107" r:id="rId274"/>
    <p:sldId id="974" r:id="rId275"/>
    <p:sldId id="1116" r:id="rId276"/>
    <p:sldId id="1108" r:id="rId277"/>
    <p:sldId id="975" r:id="rId278"/>
    <p:sldId id="1109" r:id="rId279"/>
    <p:sldId id="976" r:id="rId280"/>
    <p:sldId id="1110" r:id="rId281"/>
    <p:sldId id="977" r:id="rId282"/>
    <p:sldId id="1111" r:id="rId283"/>
    <p:sldId id="978" r:id="rId284"/>
    <p:sldId id="1112" r:id="rId285"/>
    <p:sldId id="979" r:id="rId286"/>
    <p:sldId id="980" r:id="rId287"/>
    <p:sldId id="1113" r:id="rId288"/>
    <p:sldId id="981" r:id="rId289"/>
    <p:sldId id="982" r:id="rId290"/>
    <p:sldId id="1117" r:id="rId291"/>
    <p:sldId id="1114" r:id="rId292"/>
    <p:sldId id="983" r:id="rId293"/>
    <p:sldId id="1115" r:id="rId294"/>
    <p:sldId id="984" r:id="rId295"/>
    <p:sldId id="988" r:id="rId296"/>
  </p:sldIdLst>
  <p:sldSz cx="9144000" cy="6858000" type="screen4x3"/>
  <p:notesSz cx="6858000" cy="9144000"/>
  <p:defaultTextStyle>
    <a:defPPr>
      <a:defRPr lang="en-US"/>
    </a:defPPr>
    <a:lvl1pPr marL="0" lvl="0"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5050"/>
    <a:srgbClr val="FF3300"/>
    <a:srgbClr val="C4F2D2"/>
    <a:srgbClr val="82E4A0"/>
    <a:srgbClr val="130A36"/>
    <a:srgbClr val="B9CC4A"/>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788" autoAdjust="0"/>
    <p:restoredTop sz="94600"/>
  </p:normalViewPr>
  <p:slideViewPr>
    <p:cSldViewPr showGuides="1">
      <p:cViewPr varScale="1">
        <p:scale>
          <a:sx n="96" d="100"/>
          <a:sy n="96" d="100"/>
        </p:scale>
        <p:origin x="461" y="62"/>
      </p:cViewPr>
      <p:guideLst>
        <p:guide orient="horz" pos="2137"/>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99" Type="http://schemas.openxmlformats.org/officeDocument/2006/relationships/viewProps" Target="viewProps.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170" Type="http://schemas.openxmlformats.org/officeDocument/2006/relationships/slide" Target="slides/slide168.xml"/><Relationship Id="rId226" Type="http://schemas.openxmlformats.org/officeDocument/2006/relationships/slide" Target="slides/slide224.xml"/><Relationship Id="rId268" Type="http://schemas.openxmlformats.org/officeDocument/2006/relationships/slide" Target="slides/slide266.xml"/><Relationship Id="rId32" Type="http://schemas.openxmlformats.org/officeDocument/2006/relationships/slide" Target="slides/slide30.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181" Type="http://schemas.openxmlformats.org/officeDocument/2006/relationships/slide" Target="slides/slide179.xml"/><Relationship Id="rId237" Type="http://schemas.openxmlformats.org/officeDocument/2006/relationships/slide" Target="slides/slide235.xml"/><Relationship Id="rId279" Type="http://schemas.openxmlformats.org/officeDocument/2006/relationships/slide" Target="slides/slide277.xml"/><Relationship Id="rId43" Type="http://schemas.openxmlformats.org/officeDocument/2006/relationships/slide" Target="slides/slide41.xml"/><Relationship Id="rId139" Type="http://schemas.openxmlformats.org/officeDocument/2006/relationships/slide" Target="slides/slide137.xml"/><Relationship Id="rId290" Type="http://schemas.openxmlformats.org/officeDocument/2006/relationships/slide" Target="slides/slide288.xml"/><Relationship Id="rId85" Type="http://schemas.openxmlformats.org/officeDocument/2006/relationships/slide" Target="slides/slide83.xml"/><Relationship Id="rId150" Type="http://schemas.openxmlformats.org/officeDocument/2006/relationships/slide" Target="slides/slide148.xml"/><Relationship Id="rId192" Type="http://schemas.openxmlformats.org/officeDocument/2006/relationships/slide" Target="slides/slide190.xml"/><Relationship Id="rId206" Type="http://schemas.openxmlformats.org/officeDocument/2006/relationships/slide" Target="slides/slide204.xml"/><Relationship Id="rId248" Type="http://schemas.openxmlformats.org/officeDocument/2006/relationships/slide" Target="slides/slide246.xml"/><Relationship Id="rId12" Type="http://schemas.openxmlformats.org/officeDocument/2006/relationships/slide" Target="slides/slide10.xml"/><Relationship Id="rId108" Type="http://schemas.openxmlformats.org/officeDocument/2006/relationships/slide" Target="slides/slide106.xml"/><Relationship Id="rId54" Type="http://schemas.openxmlformats.org/officeDocument/2006/relationships/slide" Target="slides/slide52.xml"/><Relationship Id="rId96" Type="http://schemas.openxmlformats.org/officeDocument/2006/relationships/slide" Target="slides/slide94.xml"/><Relationship Id="rId161" Type="http://schemas.openxmlformats.org/officeDocument/2006/relationships/slide" Target="slides/slide159.xml"/><Relationship Id="rId217" Type="http://schemas.openxmlformats.org/officeDocument/2006/relationships/slide" Target="slides/slide215.xml"/><Relationship Id="rId6" Type="http://schemas.openxmlformats.org/officeDocument/2006/relationships/slide" Target="slides/slide4.xml"/><Relationship Id="rId238" Type="http://schemas.openxmlformats.org/officeDocument/2006/relationships/slide" Target="slides/slide236.xml"/><Relationship Id="rId259" Type="http://schemas.openxmlformats.org/officeDocument/2006/relationships/slide" Target="slides/slide257.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291" Type="http://schemas.openxmlformats.org/officeDocument/2006/relationships/slide" Target="slides/slide289.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slide" Target="slides/slide247.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281" Type="http://schemas.openxmlformats.org/officeDocument/2006/relationships/slide" Target="slides/slide279.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250" Type="http://schemas.openxmlformats.org/officeDocument/2006/relationships/slide" Target="slides/slide248.xml"/><Relationship Id="rId271" Type="http://schemas.openxmlformats.org/officeDocument/2006/relationships/slide" Target="slides/slide269.xml"/><Relationship Id="rId292" Type="http://schemas.openxmlformats.org/officeDocument/2006/relationships/slide" Target="slides/slide290.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240" Type="http://schemas.openxmlformats.org/officeDocument/2006/relationships/slide" Target="slides/slide238.xml"/><Relationship Id="rId261" Type="http://schemas.openxmlformats.org/officeDocument/2006/relationships/slide" Target="slides/slide259.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1" Type="http://schemas.openxmlformats.org/officeDocument/2006/relationships/slide" Target="slides/slide249.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72" Type="http://schemas.openxmlformats.org/officeDocument/2006/relationships/slide" Target="slides/slide270.xml"/><Relationship Id="rId293" Type="http://schemas.openxmlformats.org/officeDocument/2006/relationships/slide" Target="slides/slide29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220" Type="http://schemas.openxmlformats.org/officeDocument/2006/relationships/slide" Target="slides/slide218.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slide" Target="slides/slide260.xml"/><Relationship Id="rId283" Type="http://schemas.openxmlformats.org/officeDocument/2006/relationships/slide" Target="slides/slide281.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9" Type="http://schemas.openxmlformats.org/officeDocument/2006/relationships/slide" Target="slides/slide7.xml"/><Relationship Id="rId210" Type="http://schemas.openxmlformats.org/officeDocument/2006/relationships/slide" Target="slides/slide208.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294" Type="http://schemas.openxmlformats.org/officeDocument/2006/relationships/slide" Target="slides/slide292.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284" Type="http://schemas.openxmlformats.org/officeDocument/2006/relationships/slide" Target="slides/slide282.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slide" Target="slides/slide272.xml"/><Relationship Id="rId295" Type="http://schemas.openxmlformats.org/officeDocument/2006/relationships/slide" Target="slides/slide29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285" Type="http://schemas.openxmlformats.org/officeDocument/2006/relationships/slide" Target="slides/slide28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slide" Target="slides/slide273.xml"/><Relationship Id="rId296" Type="http://schemas.openxmlformats.org/officeDocument/2006/relationships/slide" Target="slides/slide294.xml"/><Relationship Id="rId300" Type="http://schemas.openxmlformats.org/officeDocument/2006/relationships/theme" Target="theme/theme1.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286" Type="http://schemas.openxmlformats.org/officeDocument/2006/relationships/slide" Target="slides/slide284.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276" Type="http://schemas.openxmlformats.org/officeDocument/2006/relationships/slide" Target="slides/slide274.xml"/><Relationship Id="rId297" Type="http://schemas.openxmlformats.org/officeDocument/2006/relationships/notesMaster" Target="notesMasters/notesMaster1.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301"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slide" Target="slides/slide264.xml"/><Relationship Id="rId287" Type="http://schemas.openxmlformats.org/officeDocument/2006/relationships/slide" Target="slides/slide285.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277" Type="http://schemas.openxmlformats.org/officeDocument/2006/relationships/slide" Target="slides/slide275.xml"/><Relationship Id="rId298" Type="http://schemas.openxmlformats.org/officeDocument/2006/relationships/presProps" Target="presProps.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267" Type="http://schemas.openxmlformats.org/officeDocument/2006/relationships/slide" Target="slides/slide265.xml"/><Relationship Id="rId288" Type="http://schemas.openxmlformats.org/officeDocument/2006/relationships/slide" Target="slides/slide286.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slide" Target="slides/slide276.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 Id="rId107" Type="http://schemas.openxmlformats.org/officeDocument/2006/relationships/slide" Target="slides/slide105.xml"/><Relationship Id="rId289" Type="http://schemas.openxmlformats.org/officeDocument/2006/relationships/slide" Target="slides/slide287.xml"/><Relationship Id="rId11" Type="http://schemas.openxmlformats.org/officeDocument/2006/relationships/slide" Target="slides/slide9.xml"/><Relationship Id="rId53" Type="http://schemas.openxmlformats.org/officeDocument/2006/relationships/slide" Target="slides/slide51.xml"/><Relationship Id="rId149" Type="http://schemas.openxmlformats.org/officeDocument/2006/relationships/slide" Target="slides/slide147.xml"/><Relationship Id="rId95" Type="http://schemas.openxmlformats.org/officeDocument/2006/relationships/slide" Target="slides/slide93.xml"/><Relationship Id="rId160" Type="http://schemas.openxmlformats.org/officeDocument/2006/relationships/slide" Target="slides/slide158.xml"/><Relationship Id="rId216" Type="http://schemas.openxmlformats.org/officeDocument/2006/relationships/slide" Target="slides/slide214.xml"/><Relationship Id="rId258" Type="http://schemas.openxmlformats.org/officeDocument/2006/relationships/slide" Target="slides/slide256.xml"/><Relationship Id="rId22" Type="http://schemas.openxmlformats.org/officeDocument/2006/relationships/slide" Target="slides/slide20.xml"/><Relationship Id="rId64" Type="http://schemas.openxmlformats.org/officeDocument/2006/relationships/slide" Target="slides/slide62.xml"/><Relationship Id="rId118" Type="http://schemas.openxmlformats.org/officeDocument/2006/relationships/slide" Target="slides/slide116.xml"/><Relationship Id="rId171" Type="http://schemas.openxmlformats.org/officeDocument/2006/relationships/slide" Target="slides/slide169.xml"/><Relationship Id="rId227" Type="http://schemas.openxmlformats.org/officeDocument/2006/relationships/slide" Target="slides/slide225.xml"/><Relationship Id="rId269" Type="http://schemas.openxmlformats.org/officeDocument/2006/relationships/slide" Target="slides/slide267.xml"/><Relationship Id="rId33" Type="http://schemas.openxmlformats.org/officeDocument/2006/relationships/slide" Target="slides/slide31.xml"/><Relationship Id="rId129" Type="http://schemas.openxmlformats.org/officeDocument/2006/relationships/slide" Target="slides/slide127.xml"/><Relationship Id="rId280" Type="http://schemas.openxmlformats.org/officeDocument/2006/relationships/slide" Target="slides/slide278.xml"/><Relationship Id="rId75" Type="http://schemas.openxmlformats.org/officeDocument/2006/relationships/slide" Target="slides/slide73.xml"/><Relationship Id="rId140" Type="http://schemas.openxmlformats.org/officeDocument/2006/relationships/slide" Target="slides/slide138.xml"/><Relationship Id="rId182" Type="http://schemas.openxmlformats.org/officeDocument/2006/relationships/slide" Target="slides/slide18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png"/></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69.51501" units="1/cm"/>
          <inkml:channelProperty channel="Y" name="resolution" value="415.70438" units="1/cm"/>
          <inkml:channelProperty channel="T" name="resolution" value="1" units="1/dev"/>
        </inkml:channelProperties>
      </inkml:inkSource>
      <inkml:timestamp xml:id="ts0" timeString="2021-11-01T05:04:48.375"/>
    </inkml:context>
    <inkml:brush xml:id="br0">
      <inkml:brushProperty name="width" value="0.05292" units="cm"/>
      <inkml:brushProperty name="height" value="0.05292" units="cm"/>
      <inkml:brushProperty name="color" value="#FF0000"/>
    </inkml:brush>
  </inkml:definitions>
  <inkml:trace contextRef="#ctx0" brushRef="#br0">11378 7927 0,'12'-21'0,"-12"21"16,0 0-16,0 0 0,0 0 16,0 0-16,-44-61 15,20 42 1,0-2 0,-6 16-16,-12 2 15,-14-5-15,2 14 16,4 12-1,-1-5 1,-2 1-16,14 20 16,6-5-16,0-5 15,13 21 1,5 8 0,-3 0-16,6 13 15,-3 11-15,-3-3 16,6-3-1,15 9-15,-3-17 16,0-18 0,24-5-16,0-6 15,3-21-15,5 1 16,4-9 0,0-10-16,3-9 15,2 9 1,1-11-16,0-16 15,29 6-15,18-22 16,-89 48 0,0 0-16,0 0 15</inkml:trace>
  <inkml:trace contextRef="#ctx0" brushRef="#br0" timeOffset="316.95">11953 7824 0,'0'0'0,"0"0"0,0 0 16,-24 84-1,-6 4-15,-11 2 16,2 23 0,3 38-16,-9-26 15,4-4 1,11-17-16,0-33 16,30-71-1,0 0-15,0 0 16</inkml:trace>
  <inkml:trace contextRef="#ctx0" brushRef="#br0" timeOffset="697.7">11920 8043 0,'0'0'0,"0"0"15,0 0-15,42 61 16,-10-8-1,4-11-15,18 19 16,11 32 0,-2-19-16,-1-3 15,4-4 1,-13-41-16,-8-18 16,0-8-16,-13-32 15,-17-29 1,0-7-1,0-1-15,-3-24 16,-6-18-16,6 13 16,9 13-1,-1-7-15,7 5 16,12 20 0,3 15-16,-13-25 15,-29 77-15,0 0 16,0 0-1</inkml:trace>
  <inkml:trace contextRef="#ctx0" brushRef="#br0" timeOffset="1157.72">13236 7885 0,'0'0'0,"0"0"0,0 0 0,0 0 0,-39 82 15,15-24-15,6 5 16,0-10-16,12 11 16,12 7-1,3-7 1,3-9-16,18 9 15,3-27 1,8-27-16,16 4 16,3-17-1,-7-37-15,7-13 16,2-2-16,-20-19 16,-15-6-1,-10 6-15,-22 0 16,-25 0-1,-21 11-15,1 10 16,-10 26-16,-11 3 16,14 16-1,15 24-15,13 5 16,-16 9 0</inkml:trace>
  <inkml:trace contextRef="#ctx0" brushRef="#br0" timeOffset="2768.54">16555 7964 0,'-27'0'0,"27"0"15,0 0-15,0 0 16,0 0-1,-51-26-15,18 12 16,-2 4 0,-7-4-16,0 17 15,-5 2 1,-13 9 0,7 15-16,-4 5 15,0 1-15,13 10 16,8 5-16,9-11 15,9 1 1,24 5 0,3-8-16,12-16 15,21 6-15,17-6 16,13-16 0,11 6-16,3 2 15,-11-13 1,2 8-16,-5-11 15,-16-5-15,-8 0 16,-3 1 0,-7-25-1,-38 32-15,0 0 16,0 0-16</inkml:trace>
  <inkml:trace contextRef="#ctx0" brushRef="#br0" timeOffset="3085.83">17314 7919 0,'0'0'0,"0"0"0,-12 71 0,0-2 16,-3-3-1,-3 14-15,6 20 16,6-12 0,3-1-16,3 3 15,6-24-15,0-21 16,-3-5 0,0-17-1,3-23-15,0 0 16,-6 0-16,0 0 15,0 0 1</inkml:trace>
  <inkml:trace contextRef="#ctx0" brushRef="#br0" timeOffset="3455.63">17498 7731 0,'0'0'0,"0"0"0,80-24 16,-35 27 0,-6-3-16,-6 13 15,-7 11 1,7 0-16,-12 5 16,-3 8-16,-6 3 15,-6-6 1,-18 8-16,-9-5 15,-9 0 1,-3 14-16,-5-14 16,2-19-16,-3 9 15,1-6 1,8-8 0,-6 0-16,-3 16 15,-5 3-15,44-32 16,0 0-1,0 0-15</inkml:trace>
  <inkml:trace contextRef="#ctx0" brushRef="#br0" timeOffset="3795.27">18296 7797 0,'0'0'0,"0"0"0,0 0 16,0 0-16,0 0 16,-42 72-1,12-14-15,4 0 16,-13 11-1,0-3-15,15-10 16,-2-17 0,8-4-16,9-11 15,6-24 1,3-45-16,0 45 16,0 0-16,0 0 15</inkml:trace>
  <inkml:trace contextRef="#ctx0" brushRef="#br0" timeOffset="4440.96">18311 7919 0,'0'0'0,"0"0"16,0 0 0,59 77-16,-35-30 15,3 1-15,9-6 16,-10 22-1,1-9-15,12-23 16,-9 10 0,-7-10-1,13-21-15,3-22 16,0-7 0,2-17-16,16-23 15,2-13-15,-2 4 16,-4-4-16,-2-8 15,-9 13 1,-19 15-16,-5 20 16,-3 1-1,-15 20-15,-9 10 16,-3 13-16,0 8 16,-2 22-1,-1 2-15,6 13 16,-3 24-1,21 0-15,12-3 16,-6-2-16,14-8 16,19-40-1,3-8 1,-10-13-16,10-16 16,-1-24-16,-8-7 15,-12-6 1,3-19-16,-13-18 15,-17 13 1,-17 6-16,-16-14 16,-15 19-16,-14 26 15,-1 3 1,-5 18 0,-25 43-16,90-32 15,0 0-15,0 0 16</inkml:trace>
  <inkml:trace contextRef="#ctx0" brushRef="#br0" timeOffset="6260.26">16239 13192 0,'-3'-34'0,"3"34"15,0 0-15,0 0 16,-54-43 0,19 25-16,-13-3 15,-8-3 1,-10 8-16,-2 11 15,-4 7 1,-5 12-16,-4 17 16,4 14-1,15 14-15,11 9 16,18 17 0,15-3-16,12 3 15,27-9 1,18-7-16,14-13 15,28-19-15,11-21 16,0-22 0,16-2-16,5-5 15,0-5 1</inkml:trace>
  <inkml:trace contextRef="#ctx0" brushRef="#br0" timeOffset="6567.11">16846 13137 0,'0'0'0,"0"0"0,0 0 16,-59 74-1,29-19-15,3 6 16,3 3 0,1-1-1,5-2-15,6-19 0,0 6 16,0-3 0,-3-19-1,15-26-15,0 0 16,0 0-16</inkml:trace>
  <inkml:trace contextRef="#ctx0" brushRef="#br0" timeOffset="6889.12">16852 13287 0,'0'0'0,"0"0"0,0 0 16,45 29-1,-15-7-15,8 1 16,4 9-1,12 5-15,-1 3 32,4-6-32,-1-2 0,-2-8 15,-4-16 1,-5-11-16,9-29 16,-10-23-16,-5-24 15,3-17 1,-7 1-1,-2 0-15,-6 15 16,-3 22 0,0 18-16,-24 40 15,0 0-15,0 0 16</inkml:trace>
  <inkml:trace contextRef="#ctx0" brushRef="#br0" timeOffset="7280.07">18025 13216 0,'0'0'0,"0"0"0,-63 40 0,31-6 16,2 3 0,15-5-16,12 5 15,18 0 1,15-8-16,11-5 15,1-16 1,12-14-16,5-9 16,-5-20-1,-4-15-15,-2 0 16,-9-11-16,-16-11 16,-17 12-1,-20 9-15,-16 19 16,-24 22-1,-8 15-15,-4 22 16,13-1 0,14 9-16,0-4 15,39-31 1,0 0-16,0 0 16</inkml:trace>
  <inkml:trace contextRef="#ctx0" brushRef="#br0" timeOffset="7995.24">20695 13126 0,'0'0'0,"-54"-19"0,-20 14 16,-12 5-16,-10 27 15,-11 31 1,3 24-16,12 10 15,23 1 1,16-3 0,20-19-16,24-12 15,39-4-15,26-28 16,34-22 0,20-21-16,12-18 15,9-1-15,0-4 16,-21-9-1,-18-2 1,-17 7-16,-75 43 16,0 0-16,0 0 15</inkml:trace>
  <inkml:trace contextRef="#ctx0" brushRef="#br0" timeOffset="8258.29">21118 13285 0,'0'0'16,"0"0"-16,-6 61 0,3 29 15,-9 34-15,12 32 16,-12 13-16,-6 3 16,12-13-1,-3-32 1,9-24-16,0-29 15,0-50-15,-9-53 16,9-34 0,0 63-16,0 0 15,0 0-15</inkml:trace>
  <inkml:trace contextRef="#ctx0" brushRef="#br0" timeOffset="8603.89">21094 13092 0,'0'0'0,"50"-19"0,16-2 15,-1 13 1,-11 5-16,0 9 16,-10 4-1,-11 14 1,-12 8-16,-12 5 15,-12 5 1,-15 8-16,-12 11 16,-15 5-16,-5 6 15,-7-6 1,4-5 0,-1 0-16,18-19 15,16-10-15,17-11 16,6-8-16,17-10 15,-20-3-15,0 0 16,0 0 0</inkml:trace>
  <inkml:trace contextRef="#ctx0" brushRef="#br0" timeOffset="8903.94">21975 13184 0,'0'0'0,"0"0"15,0 0 1,-51 37-16,30-2 16,1 23-16,-1 5 15,3 11 1,-3 6-16,3-9 15,0-2 1,6-11-16,1-21 16,5-10-16,-6-27 15,12 0 1,0 0-16,0 0 16</inkml:trace>
  <inkml:trace contextRef="#ctx0" brushRef="#br0" timeOffset="9235.44">21966 13261 0,'0'0'0,"0"0"0,65 32 16,-11 7 0,0 14-16,-1 13 15,-2 1 1,-4-9-16,-5-5 15,-3-19-15,-7-15 16,-8-11 0,0-11-1,-12-21-15,-3-24 16,3-20-16,0-20 16,6-7-1,8 3-15,7 9 16,9 17-1,-1 29-15,-41 37 16,0 0 0,0 0-16</inkml:trace>
  <inkml:trace contextRef="#ctx0" brushRef="#br0" timeOffset="9612.34">22921 13388 0,'0'0'0,"0"0"0,-59 95 16,32-26-16,6 8 16,9-11-1,15-8-15,18-16 16,33-13-16,5-21 15,1-18 1,8-19 0,-2-24-16,-4-21 15,-14-14-15,-9 4 16,-22 7 0,-14 14-16,-23 12 15,-28 17 1,-26 23-16,-7 9 15,-23 12-15,104-10 16,0 0 0,0 0-16</inkml:trace>
  <inkml:trace contextRef="#ctx0" brushRef="#br0" timeOffset="12578.47">12673 9480 0,'-12'-37'0,"12"37"16,0 0-16,0 0 15,0 0-15,-36 85 16,19-30 0,-7 9-1,0 23-15,3 8 16,-3-13 0,1 3-16,-1 0 15,9-6 1,0 3-16,3-13 15,6-11-15,6-13 16,-3-13 0,3-8-16,0-9 15,3-9 1,0-6-16,3 0 16,0-16-16,-3 5 15,0 6 1,0-3-16,0 50 15</inkml:trace>
  <inkml:trace contextRef="#ctx0" brushRef="#br0" timeOffset="17205.16">12721 9448 0,'-6'11'0,"6"-11"15,0 0-15,0 0 16,0 0-1,-24 71-15,3-47 16,0 18 0,-6 1-16,1-4 15,-7 20 1,0-4 0,0 1-1,4-11-15,2 5 31,3-10-15,6-11 0,3 3-16,-3-3 15,13-3 1,-7 1-16,9 7 16,0-2-16,0 7 15,6 1-15,-6-3 0,9 3 16,-3-8-16,9-1 0,2-9 15,-2 1-15,6 1 16,6-8 0,-3-3-1,6-2-15,5 2 16,7-8-16,-3-2 16,5-8-1,-2-1-15,-3-2 16,-6-2-1,-1-3-15,-2-3 16,0 0-16,9-11 16,2-2-1,1-8-15,3 0 16,-4-5 0,1-6-16,-3-2 15,-3-6 1,-7 4-16,-2-4 15,-3 6 1,-3-11-16,-3 0 16,-3-2-16,9-9 15,-16 1 1,-5 12-16,3 9 16,-8 3-1,-4 7-15,0 5 16,0 6-1,-6 0-15,-3 13 16,3 3 0,0-3-16,-6-2 15,-2 10 1,5 8-16,-12-3 16,3 1-16,6 15 15,-5 0 1,-4 6-16,0 15 15,3-5 1,0-5-16,-2 2 16,8 3-1,3-10-15,3-9 16,3 1 0,3-6-16,6-2 15,0-8 1,3 5-16,0 0 15,0 0-15</inkml:trace>
  <inkml:trace contextRef="#ctx0" brushRef="#br0" timeOffset="19403.4">17489 9652 0,'-39'111'0,"39"-111"16,0 0-16,-92 119 16,39-34-1,5-8-15,3 2 16,7 0 0,11-10-16,0-8 15,9-13 1,3-17-16,6-7 15,12-8 1,0-16-16,9 0 16,9-40-16,9-28 15,-30 68 1,0 0-16,0 0 16</inkml:trace>
  <inkml:trace contextRef="#ctx0" brushRef="#br0" timeOffset="19800.98">17439 9819 0,'0'0'0,"0"0"0,0 0 0,26 61 16,-5-24-16,9 13 16,6 21-1,2 11 1,4 3-16,3-8 15,-7-11-15,-2-21 16,-6-19 0,-6-12-1,-6-14-15,-7-11 16,-2-18-16,3-3 16,-3-21-1,6-13-15,6-3 16,0-5-1,6 3-15,5 13 16,4 2-16,-3 14 16,-3 7-1,-7 14 1,4-13-16,-27 34 16,0 0-16,0 0 15</inkml:trace>
  <inkml:trace contextRef="#ctx0" brushRef="#br0" timeOffset="20522.09">18379 9755 0,'0'0'0,"0"0"16,0 0-1,-12 58-15,3-28 16,3 1-16,3-2 15,-6 14 1,-2 4-16,5 1 16,-3 8-1,3-4-15,0-4 16,0-6-16,6-5 16,0-7-1,0-1 1,3-3-16,6-13 15,3 1 1,8-12-16,4-4 16,6 7-16,3-16 15,5-7 1,4-3-16,-6-14 16,0-23-16,5-6 31,4-4-31,0-17 15,8-5-15,-2 5 16,-7 11-16,-5 3 16,-12 23-1,-12 19 1,-12 11-16,-3 12 16,-12 6-1,0 27-15,-6-1 16,-3 11-16,-3 14 15,4-6-15,-1 5 16,6 11 0,0-14-16,0 1 15,9 5-15,6 2 16,6-7 0,0 0-1,3-3-15,3-11 16,6-5-1,0-8-15,2-2 16,-2-9 0,-3-7-16,18 0 15,-33-3-15,0 0 16,0 0-16</inkml:trace>
  <inkml:trace contextRef="#ctx0" brushRef="#br0" timeOffset="20974.75">19466 9776 0,'0'0'0,"0"0"0,0 0 16,-3 90-16,-6-31 15,-6 4 1,3 24-16,-6 14 16,0-9-1,-3-2 1,1-13-16,-1-16 16,9-13-16,0-17 15,6-12 1,12-19-1,12 0-15,14-32 16,13 3-16,3 3 16,2-6-16,1 3 15,0 5-15,-4 0 16,1 8 0,-7 0-1,1-2-15,-3 2 16,-18-21-1,-21 37-15,0 0 16,0 0-16</inkml:trace>
  <inkml:trace contextRef="#ctx0" brushRef="#br0" timeOffset="21424.38">20213 9602 0,'0'0'0,"0"0"15,0 0 1,-15 90-16,0-19 16,-3 16-16,0 6 15,3 8 1,-3-4-1,4 1-15,-1-13 16,3-16 0,6-19-16,9-23 15,3-9 1,3-13 0,3-10-16,11-13 15,10-1-15,9 1 16,11-4-16,1 6 15,6-5 1,-7 3-16,-2 2 16,-10 8-16,-8 0 15,-18-3 1,-15-10-16,0 21 16,0 0-16,0 0 15</inkml:trace>
  <inkml:trace contextRef="#ctx0" brushRef="#br0" timeOffset="22812.01">13039 11369 0,'-21'21'0,"21"-21"0,0 0 16,0 0 0,-38 74-16,23-37 15,9 11-15,-3-3 16,3-3-1,0-2 1,6 5-16,-3-3 16,0 1-16,0-4 15,-3 9 1,-3 0 0,3-3-16,0 0 15,0-3-15,3-13 16,-3-8-1,0-5-15,0 0 16,4-8 0,2-5-16,-6-3 15,3 5 1,0-5-16,0 0 16,3 0-16,0-29 15,12 5 1</inkml:trace>
  <inkml:trace contextRef="#ctx0" brushRef="#br0" timeOffset="24410.7">19022 11830 0,'-30'2'0,"30"-2"15,0 0-15,-47 5 16,8 1-1,-6-6-15,1 0 16,5 8 0,-3-8-16,1 2 31,-1 1-31,6 10 16,4 3-16,-1 0 15,-6 8-15,6 10 16,1-5-16,2 8 15,3-8 1,3 11 0,6-11-16,6-5 15,7 13-15,5-5 16,8 8-16,7-3 16,3 8-1,9-14-15,-3 4 16,3-14-1,8 0-15,-5-8 16,3 3 0,8-5-16,1-6 15,-3-8 1,8-7-16,4 2 16,9-5-16,-1-9 15,1-7 1,-4 0-16,-5-3 15,-7 9 1,-8-6-16,-6 7 16,0-9-16,-9 4 15,-1 3 1,-2-5 0,-3 0-16,-3 8 15,-3-5-15,0 4 16,-9 4-1,3-3-15,-9 2 16,0-5 0,-3 1-16,-6-4 15,0 1 1,-6-9-16,4 6 16,-7-3-1,0 1-15,0 4 16,3 11-16,0 3 15,-2 2-15,-4 4 16,-3 1 0,-6 4-1,-5-6-15,-7 10 16,-8 12-16,2 9 16</inkml:trace>
  <inkml:trace contextRef="#ctx0" brushRef="#br0" timeOffset="26183.39">17367 15039 0,'-27'-24'0,"27"24"0,0 0 16,0 0-1,0 0-15,-47-13 16,35 13-16,-6 3 16,6 2-1,0 0-15,0 16 16,3 3-1,6 10-15,3 4 16,0 7-16,3 5 16,3 3-1,6 5 1,9-10-16,0-3 16,3-3-16,8-13 15,7-5 1,3-8-1,5-14-15,1-2 16,0-5-16,-13-11 16,-2 3-1,-3-6-15,-3-15 16,-7 2 0,1-5-16,-3 3 15,-6-14-15,-6-7 16,-3-1-1,-3 0 1,-6 6-16,3 5 16,0 6-16,0 7 15,-3 5 1,-12 6 0,3 8-16,-11 0 15,-4 2-15,-12 6 16,-11 2-16,-7 6 15,-14 13 1,-13 5-16,10 11 16,9 2-1,14 8-15,15-2 16,-2-6 0,41-34-16,0 0 15,0 0-15</inkml:trace>
  <inkml:trace contextRef="#ctx0" brushRef="#br0" timeOffset="26910.26">20915 14930 0,'0'0'0,"0"0"0,-59 53 0,23 0 16,-9 21-1,-5 22 1,-7 12-16,-5-5 16,11 8-16,3-7 15,13-22 1,17-24-1,9-16-15,6-10 16,12-27-16,9-7 16,6-20-16,8-36 15,-32 58 1,0 0-16,0 0 16</inkml:trace>
  <inkml:trace contextRef="#ctx0" brushRef="#br0" timeOffset="27278.25">20817 15184 0,'0'0'0,"0"0"15,0 0-15,48 8 16,-22 8 0,4 13-16,6 14 15,3 23 1,2 19-16,7-1 15,-4-7 1,-2-14 0,-9-4-16,-12-22 15,0-14-15,-10-15 16,-5-10 0,0-30-16,6-13 15,0-16 1,3-2-16,6-6 15,-3-10-15,3 10 16,2-3 0,1 9-1,18-6-15,-42 69 16,0 0-16,0 0 16</inkml:trace>
  <inkml:trace contextRef="#ctx0" brushRef="#br0" timeOffset="27784.93">21728 15298 0,'0'0'0,"0"0"0,-39 88 0,12 9 15,-2 22-15,11 3 16,6-13-16,0-22 15,18-16 1,6-20 0,12-22-16,-1-29 15,10-27-15,12-23 16,2-19 0,7-13-1,-3 0-15,-10 0 16,4 13-16,-6 9 15,-7 15 1,-11 18-16,-12 9 16,-3 4-1,-3 14-15,-6 0 16,-9 27-16,0 10 16,6 13-1,-3 16-15,6 8 16,9 6-1,3-11-15,6-14 16,6-13-16,3-10 16,14-16-1,7-8 1,-45-8-16,0 0 16,0 0-16</inkml:trace>
  <inkml:trace contextRef="#ctx0" brushRef="#br0" timeOffset="28209.2">22779 15047 0,'0'0'0,"0"0"0,0 0 0,0 0 15,-15 114 1,3-35 0,3 0-16,-12 14 15,3-14-15,3-2 16,9-16 0,6-11-1,0-15-15,3-14 16,15-8-16,-3-8 15,9-2 1,12-6-16,11 1 16,7-6-1,8-8-15,-8 8 16,2-8 0,7 0-16,-7-5 15,-14-3 1,-42 24-16,0 0 15,0 0-15</inkml:trace>
  <inkml:trace contextRef="#ctx0" brushRef="#br0" timeOffset="28632.87">23490 15007 0,'0'0'0,"0"0"0,0 0 16,0 0-16,-30 95 15,15-42 1,0 0-16,6 8 16,1-3-1,5-2 1,6-11-16,2-3 15,4-13-15,0-2 16,6-11 0,0-6-16,3-2 15,3-8-15,6-2 16,5-1 0,10-2-1,6-6-15,11-2 16,7-3-16,-4-3 15,-5 9-15,-7-1 16,-35 9 0,-15 2-16,0 0 15,0 0 1</inkml:trace>
  <inkml:trace contextRef="#ctx0" brushRef="#br0" timeOffset="29507.7">18081 16407 0,'0'0'0,"0"0"0,0 0 15,0 55 1,0-18-16,0 3 15,-2 21 1,-7 5-16,-3 21 16,3 11-1,0-5-15,6-11 16,-6-3 0,-6-10-16,6-5 15,-6-6 1,3-13-16,0-6 15,9-12-15,0-9 16,3-15 0,12-3-16,12-40 15</inkml:trace>
  <inkml:trace contextRef="#ctx0" brushRef="#br0" timeOffset="30504.73">21942 16899 0,'0'0'0,"0"0"0,0 0 0,0 0 16,0 0-1,-42-8 1,25 8-16,-1 8 15,-9 3-15,-3 10 16,-6 10 0,-2 14-16,8 0 15,9 3 1,6 8 0,9-3-16,6-1 15,6 1-15,6 0 16,9 0-1,9-3-15,8-2 16,19 2-16,20-18 16,4-11-1,5-10-15,-3-19 16,-2-11 0,-10-15-16,-8-11 15,-19-18-15,-5-6 16,-18 3-1,-12-9 1,-30-1-16,-9 2 16,-5 5-16,-4 16 15,-9 8 1,4 3-16,2-1 16,3 1-1,-5 2-15,-4 14 16,6 13-1,-20 5-15,-22 24 16,-23 29 0,107-45-16,0 0 0,0 0 15</inkml:trace>
  <inkml:trace contextRef="#ctx0" brushRef="#br0" timeOffset="38204.04">6610 8422 0,'56'-6'0,"-56"6"0,0 0 0,90-23 15,-16 25-15,1-10 16,11 3 0,9 10-1,-15-5-15,-11-13 16,-4 16-16,-14-6 15</inkml:trace>
  <inkml:trace contextRef="#ctx0" brushRef="#br0" timeOffset="38461">6678 8882 0,'0'0'0,"0"0"0,0 0 0,-44 40 16,11-3-16,3 26 16,3 25-1,1 10 1,-4 18-16,12-5 16,6-5-16,6-16 15,3-11 1,3-79-16,0 0 15,0 0 1</inkml:trace>
  <inkml:trace contextRef="#ctx0" brushRef="#br0" timeOffset="38647.56">6503 9290 0,'0'0'0,"0"0"0,0 0 0,65 5 16,-17 0-1,8 0-15,10-5 16,8 14 0,16-4-16,-4-10 15,12-5 1</inkml:trace>
  <inkml:trace contextRef="#ctx0" brushRef="#br0" timeOffset="38873.25">7342 8782 0,'0'0'0,"0"0"0,0 0 0,0 0 16,48 31-1,2-39-15,19 6 16,2-9-1,-2-2-15,32 29 16,-101-16 0,0 0-1,0 0-15</inkml:trace>
  <inkml:trace contextRef="#ctx0" brushRef="#br0" timeOffset="39212">7672 8991 0,'0'0'0,"0"0"0,-20 58 16,-4-3-16,3 14 16,-6 5-16,-3-2 15,16-4 1,-4-15 0,-6-13-16,12 0 15,6-9-15,-15-12 16,3-3-1,12-3 1,3-5-16,0-5 16,18-1-16,39-4 15,11-6 1,22-8-16,23-8 16,0-16-1,-3 6-15,-6-8 16,-101 42-16,0 0 15,0 0 1</inkml:trace>
  <inkml:trace contextRef="#ctx0" brushRef="#br0" timeOffset="39462.61">8280 8776 0,'0'0'0,"0"0"0,0 0 0,0 0 0,-33 109 16,15-27-16,-3 10 15,6 19 1,6-7 0,-2-6-16,8-16 15,6-22 1,-3-60-16,0 0 15,0 0 1</inkml:trace>
  <inkml:trace contextRef="#ctx0" brushRef="#br0" timeOffset="39928.36">8393 8652 0,'0'0'0,"47"0"0,10-5 0,8-17 15,4 28-15,-21 2 16,-13-3 0,4 24-1,-24 16-15,-24-3 16,-12 11-16,-15 19 15,-26-6-15,-4-21 16,1 5 0,-1-8-1,-11-18-15,9 5 16,23-2-16,12-14 16,6-2-1,24 18-15,33-3 16,18-13-1,38 6-15,6-3 16,-8-11-16,2 8 16,-3 6-1,-8-1-15,-7 22 16,-14-19 0,-54-21-16,0 0 15,0 0-15</inkml:trace>
  <inkml:trace contextRef="#ctx0" brushRef="#br0" timeOffset="40376.98">9560 8504 0,'0'0'0,"-39"13"0,-27 32 15,-26 13 1,-3 11 0,12 16-16,20-6 15,12-26-15,22 5 16,14-10 0,18-22-16,24 3 15,14 0 1,16-10-16,11-1 15,4 22-15,-16 0 16,-5 5-16,-12 8 16,-31 0-1,-19 7 1,-16 12-16,-15 2 16,-17-3-1,-4-4-15,7-15 16,5-20-1,12-11-15,12-2 16,10-35-16,17 16 16,0 0-1,0 0-15</inkml:trace>
  <inkml:trace contextRef="#ctx0" brushRef="#br0" timeOffset="40617.18">9444 8438 0,'0'0'0,"0"0"16,62-30-16,33 23 16,1-15-1,14 6-15,6 16 16,3-2-16,-3-11 15,-6 13 1,-110 0-16,0 0 16,0 0-1</inkml:trace>
  <inkml:trace contextRef="#ctx0" brushRef="#br0" timeOffset="40833.47">9908 8631 0,'0'0'15,"0"0"-15,0 0 0,0 140 16,-9 8-16,-21 80 16,-6 87-16,1 31 15,35-346 1,0 0-16,0 0 15</inkml:trace>
  <inkml:trace contextRef="#ctx0" brushRef="#br0" timeOffset="42203.55">12682 14142 0,'-60'19'0,"60"-19"0,-74 42 15,-27 13-15,6 6 16,5-8 0,25-5-16,5-1 15,22-15 1,17-11-16,18-5 15,21 5 1,23 8-16,28 9 16,38 9-16,9 1 15,3-11 1,-12 5 0,-9 3-16,-26-16 15,-30 3 1,-28-3-16,-28 3 15,-28 5 1,-27-3-16,-23 1 16,-15 4-16,3-2 15,3 3 1,11-6-16,19-12 16,23-9-1,27-24-15,21 11 16,0 0-16,0 0 15</inkml:trace>
  <inkml:trace contextRef="#ctx0" brushRef="#br0" timeOffset="42444.55">12956 14285 0,'0'0'0,"74"-19"0,19 1 0,17-1 16,9 1-1,-15 7 1,-27 6-16,-26 2 16,-51-5-16,0 8 15,0 0 1,0 0-16</inkml:trace>
  <inkml:trace contextRef="#ctx0" brushRef="#br0" timeOffset="42630.58">13027 14512 0,'0'0'0,"0"0"0,-24 106 15,10-11-15,5 25 16,9-9-1,0-5-15,6-24 16,-12-32 0,6-50-16,0 0 15,0 0 1</inkml:trace>
  <inkml:trace contextRef="#ctx0" brushRef="#br0" timeOffset="42816.14">13045 14708 0,'0'0'0,"48"-16"0,17-13 0,16-5 16,14 5-16,-24 8 16,-71 21-1,0 0-15,0 0 16</inkml:trace>
  <inkml:trace contextRef="#ctx0" brushRef="#br0" timeOffset="43016.07">12923 15269 0,'0'0'0,"51"5"0,41-23 15,42-22 1,24-15-16,-7-4 15,-20 9 1,-8-8-16,-28 13 16,-95 45-1,0 0-15,0 0 16</inkml:trace>
  <inkml:trace contextRef="#ctx0" brushRef="#br0" timeOffset="43348.7">14161 14166 0,'0'0'0,"0"0"0,0 0 16,-62-21-16,23 23 15,-3 14 1,-2 24-16,8 7 15,9 35 1,4 16-16,8 24 16,6 13-1,15 13-15,14-13 16,4-26 0,15-27-1,26-32-15,10-32 16,8-23-16,-83 5 15,0 0-15,0 0 16</inkml:trace>
  <inkml:trace contextRef="#ctx0" brushRef="#br0" timeOffset="43729.21">14420 14375 0,'0'0'0,"0"0"15,0 0-15,-47 87 16,26-23-16,3 28 16,-3 3-16,12 3 15,6-5 1,12-11-16,6-21 16,15-11-1,14-26-15,7-21 16,-3-27-16,-1-16 15,7-26 1,-15-13 0,-22-9-16,-14 4 15,-6 2-15,-17 10 16,-10 9 0,-6 15-16,0 22 15,10 18 1,-4 13-16,-3 24 15,33-29-15,0 0 16,0 0 0</inkml:trace>
  <inkml:trace contextRef="#ctx0" brushRef="#br0" timeOffset="44007.02">14846 14491 0,'0'0'0,"0"0"0,9 119 15,-12-26 1,-9 7-16,0-12 16,9-14-16,-3-21 15,-3-11 1,12-13-16,-3-10 15,-6-11 1,-3-8-16,9 0 16,0 0-16,0 0 15</inkml:trace>
  <inkml:trace contextRef="#ctx0" brushRef="#br0" timeOffset="44285.24">14903 14549 0,'0'0'0,"0"0"0,41 53 15,4 6 1,2 25-16,4 4 16,-12 2-1,-1-27 1,-8 3 0,-9-16-16,-6-13 15,-6-18-15,-6-16 16,-9-3-16,3-61 15,6-5 1,3-27-16,12-8 16,6 4-1,-13 12 1,-11 85-16,0 0 16,0 0-16</inkml:trace>
  <inkml:trace contextRef="#ctx0" brushRef="#br0" timeOffset="44497.82">15498 14391 0,'0'0'0,"0"0"0,-33 116 0,9 35 16,-5 47-16,11 22 15,-6-19-15,18-34 16,3-35-1,9-34 1,-3-40-16,-3-58 16,0 0-16,0 0 15</inkml:trace>
  <inkml:trace contextRef="#ctx0" brushRef="#br0" timeOffset="44820.97">15388 14502 0,'0'0'0,"0"0"0,59-5 0,10-3 16,14-3-16,-6 6 16,10-1-1,-7 12 1,-8 12-1,-13 11-15,-20 14 16,-21 15-16,-33 40 16,-42 31-1,-41 30-15,-18 34 16,-15-7-16,-18-1 16,18-13-1,131-172 1,0 0-16,0 0 15</inkml:trace>
  <inkml:trace contextRef="#ctx0" brushRef="#br0" timeOffset="52664.47">12042 6498 0,'-15'11'0,"15"-11"16,0 0-16,-27 63 15,18-20 1,1 2-16,2-6 16</inkml:trace>
  <inkml:trace contextRef="#ctx0" brushRef="#br0" timeOffset="54840.47">22159 11708 0,'-20'-5'0,"20"5"16,0 0-16,0 0 15,-39 74-15,21-8 16,-3 34-1,-9 46 1</inkml:trace>
  <inkml:trace contextRef="#ctx0" brushRef="#br0" timeOffset="58788.23">11985 6318 0,'21'-47'0,"-21"47"16,0 0 0,0 0-16,0 0 15,-6 71 1,9-47-16,-6-3 16,0 3-16,0 8 15,0-1 1,0-2-16,-2 11 15,2 8 1,0-11 0,-3 13-16,3-2 15,-3-9-15,3 4 16,0-4 0,0-7-16,-3-8 15,6 8-15,6-14 16,-12-7-1,9-6-15,6-2 16,-3-3 0,3-8-16,0 3 15,2 2-15,1-8 16,3 1 0,12 10-1,6-11-15,8 1 16,10 2-16,-3 0 15,-1 0 1,4 8 0,5 2-16,1-10 15,3 3-15,-4 5 16,-2-5 0,-10 0-16,-2 2 15,-6-2 1,-10-6-16,4 8 15,-6-2 1,0-3-16,3 13 16,-1-5-16,-5-2 15,-6-1 1,0 3-16,-9-5 16,-6-3-16,0 5 15,0-2 1,-24-6-1,12 4-15,3 1 16,3-7-16,-3-11 16,4-8-1,2-2-15,-6-8 16,6-6 0,0-5-16,0 13 15,-6-2-15,3-11 16,-6 8-1,3 0-15,0 6 16,-3 4 0,3 11-16,0 3 15,-3 13-15,0-5 16,1 8 0,2 2-1,3 0-15,0-2 16,0-3-16,3 6 15,0 2 1,-6-6-16,3 14 16,-6 0-1,-3 3-15,-3 2 16,-9-2-16,7-4 16,-4 1-1,-6-5-15,-3 2 16,1-5-1,-10 0-15,0-2 16,-2-4 0,2-2-16,-3 3 15,10-3 1,-4 0-16,3 6 16,0-1-16,-2 6 15,-7-3 1,3 10-1,1-2-15,2 0 16,-3 0-16,7 0 16,2 0-1,6 0-15,6-5 16,15-14 0,3 6-16</inkml:trace>
  <inkml:trace contextRef="#ctx0" brushRef="#br0" timeOffset="60645.18">22037 11740 0,'9'0'0,"-9"0"15,0 0-15,0 0 16,0 0-16,0 0 15,0 0 1,0 0 0,0 71-16,-6-52 15,0 4-15,-6 6 16,4 1 0,2 7-16,0-6 15,0 20 1,0-4-16,3 4 15,-6 7 1,6-13-16,3 0 16,-6-6-16,3-4 15,0-14 1,6-5-16,-3-6 16,3-2-1,3-5 1,6-3-16,-6-5 15,6 2-15,0 0 16,11-7-16,4 2 16,12-3-1,8-5 1,19 8-16,8-7 16,25 7-1,11-11-15,0 3 16,-6 0-1,-3 6-15,-3-3 16,-8-1-16,-13 6 16,-14 0-16,-10-5 15,-17 3 1,-12 4-16,-9-2 16,-12 3-1,-6 0-15,-6 2 16,-3 6-1,-3-1-15,0-7 16,0 3-16,-3-4 16,-3-4-1,7-6-15,-4-5 16,3-8-16,-6-19 16,0-8-1,3-7 1,0-6-16,9 0 15,-2 0 1,2 17-16,-3 9 16,-3 4-1,-3 15-15,3 3 16,-6 7-16,6 1 16,1 8-1,-1 2-15,-3 8 16,3 6-1,-9 8-15,-3 2 16,-5-3-16,-1 3 16,-3-5-1,-6-2-15,-2 1 16,-4-12 0,-11 5-16,-1 5 15,-8 3 1,2-3-16,4 1 15,8 1-15,-2-1 16,5-4 0,-3 1-16,7-9 15,-1-4 1,6-3-16</inkml:trace>
  <inkml:trace contextRef="#ctx0" brushRef="#br0" timeOffset="80266.08">10973 12962 0,'63'-8'0,"-63"8"0,0 0 15,62-5 1,-8-1-16,6-9 0,8-9 31,12-5-15,13 2-16,14 6 15,3-3-15,6 3 16,3 8 0,12 5-16,3 3 15,0 2 1,15 6-16,0 2 15,2-10-15,7 2 16,3 0 0,-3-5-16,5-2 15,7-6 1,0 5-16,5 1 16,-8 2-16,-3 2 31,2 4-31,-5-3 15,3 2-15,0-2 16,-4-3-16,10-6 16,3 7-1,-4-4-15,-2 3 16,0 5 0,-10 6-16,1 0 15,-6 2-15,-9-2 16,12 2-1,-12-8-15,2-13 16,4 0 0,3-10-16,-6 0 15,6-4 1,-4 4-16,-8 5 16,-6 2-1,0 9-15,-18 10 16,-14-3-16,-10 6 15,-12 2 1,-11-5-16,-19-5 16,-17-1-1,-21 1-15,-12 8 16</inkml:trace>
  <inkml:trace contextRef="#ctx0" brushRef="#br0" timeOffset="81593.62">14417 16219 0,'-9'-16'0,"9"16"0,0 0 15,0 0 1,57 19-16,-21-17 15,11 1 1,13-6-16,11 3 16,16-5-1,5-11-15,-3 6 16,12-14 0,12 5-16,4 1 15,-1 10 1,3 0-16,12 10 15,9 6-15,-3 6 16,11 1 0,13 4-16,-3 0 15,11-4 1,1-4-16,6 0 16,8-1-16,-5-10 15,14 0 1,7 0-16,5 0 15,12-5 1,7 0-16,11-1 16,0 1-1,6 0-15,6 5 16,6 0 0,15 0-16,0-3 15,9-2-15,3 2 16,-1-2-1,4 2 1,-6-2-16,15 2 16,-10 1-16,7-4 15,18 1-15,8-11 16,13-10 0,20 2-16,33-5 15,27 10 1,6 3-16,-25 24 15,-49 6-15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nSpc>
                <a:spcPct val="100000"/>
              </a:lnSpc>
              <a:spcBef>
                <a:spcPct val="0"/>
              </a:spcBef>
              <a:buClrTx/>
              <a:buFontTx/>
              <a:buNone/>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0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lnSpc>
                <a:spcPct val="100000"/>
              </a:lnSpc>
              <a:spcBef>
                <a:spcPct val="0"/>
              </a:spcBef>
              <a:buClrTx/>
              <a:buFontTx/>
              <a:buNone/>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532"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nSpc>
                <a:spcPct val="100000"/>
              </a:lnSpc>
              <a:spcBef>
                <a:spcPct val="0"/>
              </a:spcBef>
              <a:buClrTx/>
              <a:buFontTx/>
              <a:buNone/>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lnSpc>
                <a:spcPct val="100000"/>
              </a:lnSpc>
              <a:spcBef>
                <a:spcPct val="0"/>
              </a:spcBef>
              <a:buClrTx/>
              <a:buNone/>
            </a:pPr>
            <a:fld id="{9A0DB2DC-4C9A-4742-B13C-FB6460FD3503}" type="slidenum">
              <a:rPr lang="en-US" altLang="zh-CN" sz="1200" dirty="0">
                <a:latin typeface="Times New Roman" panose="02020603050405020304" pitchFamily="18" charset="0"/>
              </a:rPr>
              <a:t>‹#›</a:t>
            </a:fld>
            <a:endParaRPr lang="en-US" altLang="zh-CN"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lnSpc>
                <a:spcPct val="100000"/>
              </a:lnSpc>
              <a:spcBef>
                <a:spcPct val="0"/>
              </a:spcBef>
              <a:buClrTx/>
              <a:buFontTx/>
            </a:pPr>
            <a:fld id="{9A0DB2DC-4C9A-4742-B13C-FB6460FD3503}" type="slidenum">
              <a:rPr lang="en-US" altLang="zh-CN" sz="1200" dirty="0">
                <a:latin typeface="Times New Roman" panose="02020603050405020304" pitchFamily="18" charset="0"/>
              </a:rPr>
              <a:t>1</a:t>
            </a:fld>
            <a:endParaRPr lang="en-US" altLang="zh-CN" sz="1200" dirty="0">
              <a:latin typeface="Times New Roman" panose="02020603050405020304" pitchFamily="18" charset="0"/>
            </a:endParaRPr>
          </a:p>
        </p:txBody>
      </p:sp>
      <p:sp>
        <p:nvSpPr>
          <p:cNvPr id="23555" name="Rectangle 2"/>
          <p:cNvSpPr>
            <a:spLocks noGrp="1" noRot="1" noChangeAspect="1" noTextEdit="1"/>
          </p:cNvSpPr>
          <p:nvPr>
            <p:ph type="sldImg"/>
          </p:nvPr>
        </p:nvSpPr>
        <p:spPr>
          <a:xfrm>
            <a:off x="1143000" y="685800"/>
            <a:ext cx="4572000" cy="3429000"/>
          </a:xfrm>
          <a:solidFill>
            <a:srgbClr val="FFFFFF">
              <a:alpha val="100000"/>
            </a:srgbClr>
          </a:solidFill>
          <a:ln/>
        </p:spPr>
      </p:sp>
      <p:sp>
        <p:nvSpPr>
          <p:cNvPr id="23556" name="Rectangle 3"/>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TextEdit="1"/>
          </p:cNvSpPr>
          <p:nvPr>
            <p:ph type="sldImg"/>
          </p:nvPr>
        </p:nvSpPr>
        <p:spPr>
          <a:xfrm>
            <a:off x="1143000" y="685800"/>
            <a:ext cx="4572000" cy="3429000"/>
          </a:xfrm>
          <a:ln/>
        </p:spPr>
      </p:sp>
      <p:sp>
        <p:nvSpPr>
          <p:cNvPr id="31747" name="Rectangle 3"/>
          <p:cNvSpPr>
            <a:spLocks noGrp="1"/>
          </p:cNvSpPr>
          <p:nvPr>
            <p:ph type="body"/>
          </p:nvPr>
        </p:nvSpPr>
        <p:spPr>
          <a:ln/>
        </p:spPr>
        <p:txBody>
          <a:bodyPr wrap="square" lIns="91440" tIns="45720" rIns="91440" bIns="45720" anchor="t"/>
          <a:lstStyle/>
          <a:p>
            <a:pPr lvl="0"/>
            <a:endParaRPr lang="zh-CN" altLang="en-US" dirty="0"/>
          </a:p>
        </p:txBody>
      </p:sp>
    </p:spTree>
    <p:extLst>
      <p:ext uri="{BB962C8B-B14F-4D97-AF65-F5344CB8AC3E}">
        <p14:creationId xmlns:p14="http://schemas.microsoft.com/office/powerpoint/2010/main" val="3214265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3074" name="Freeform 2"/>
          <p:cNvSpPr/>
          <p:nvPr/>
        </p:nvSpPr>
        <p:spPr>
          <a:xfrm>
            <a:off x="-9525" y="1447802"/>
            <a:ext cx="9164638" cy="3832225"/>
          </a:xfrm>
          <a:custGeom>
            <a:avLst/>
            <a:gdLst/>
            <a:ahLst/>
            <a:cxnLst>
              <a:cxn ang="0">
                <a:pos x="30241877" y="312499375"/>
              </a:cxn>
              <a:cxn ang="0">
                <a:pos x="2147483647" y="30241875"/>
              </a:cxn>
              <a:cxn ang="0">
                <a:pos x="2147483647" y="1464211575"/>
              </a:cxn>
              <a:cxn ang="0">
                <a:pos x="2147483647" y="297378438"/>
              </a:cxn>
              <a:cxn ang="0">
                <a:pos x="2147483647" y="2147483647"/>
              </a:cxn>
              <a:cxn ang="0">
                <a:pos x="2147483647" y="2147483647"/>
              </a:cxn>
              <a:cxn ang="0">
                <a:pos x="2147483647" y="2147483647"/>
              </a:cxn>
              <a:cxn ang="0">
                <a:pos x="15120938" y="2147483647"/>
              </a:cxn>
              <a:cxn ang="0">
                <a:pos x="30241877" y="312499375"/>
              </a:cxn>
            </a:cxnLst>
            <a:rect l="0" t="0" r="0" b="0"/>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176"/>
            </a:schemeClr>
          </a:solidFill>
          <a:ln w="9525">
            <a:noFill/>
          </a:ln>
        </p:spPr>
        <p:txBody>
          <a:bodyPr/>
          <a:lstStyle/>
          <a:p>
            <a:endParaRPr lang="zh-CN" altLang="en-US" sz="2400"/>
          </a:p>
        </p:txBody>
      </p:sp>
      <p:sp>
        <p:nvSpPr>
          <p:cNvPr id="3075" name="Freeform 3"/>
          <p:cNvSpPr/>
          <p:nvPr/>
        </p:nvSpPr>
        <p:spPr>
          <a:xfrm>
            <a:off x="-9525" y="1730375"/>
            <a:ext cx="9150350" cy="3265488"/>
          </a:xfrm>
          <a:custGeom>
            <a:avLst/>
            <a:gdLst/>
            <a:ahLst/>
            <a:cxnLst>
              <a:cxn ang="0">
                <a:pos x="15120938" y="685482605"/>
              </a:cxn>
              <a:cxn ang="0">
                <a:pos x="2147483647" y="25201566"/>
              </a:cxn>
              <a:cxn ang="0">
                <a:pos x="2147483647" y="1214715498"/>
              </a:cxn>
              <a:cxn ang="0">
                <a:pos x="2147483647" y="388104122"/>
              </a:cxn>
              <a:cxn ang="0">
                <a:pos x="2147483647" y="2147483647"/>
              </a:cxn>
              <a:cxn ang="0">
                <a:pos x="2147483647" y="2147483647"/>
              </a:cxn>
              <a:cxn ang="0">
                <a:pos x="2147483647" y="2147483647"/>
              </a:cxn>
              <a:cxn ang="0">
                <a:pos x="15120938" y="2147483647"/>
              </a:cxn>
              <a:cxn ang="0">
                <a:pos x="15120938" y="685482605"/>
              </a:cxn>
            </a:cxnLst>
            <a:rect l="0" t="0" r="0" b="0"/>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alpha val="100000"/>
            </a:schemeClr>
          </a:solidFill>
          <a:ln w="9525">
            <a:noFill/>
          </a:ln>
        </p:spPr>
        <p:txBody>
          <a:bodyPr/>
          <a:lstStyle/>
          <a:p>
            <a:endParaRPr lang="zh-CN" altLang="en-US" sz="2400"/>
          </a:p>
        </p:txBody>
      </p:sp>
      <p:grpSp>
        <p:nvGrpSpPr>
          <p:cNvPr id="3076" name="Group 4"/>
          <p:cNvGrpSpPr/>
          <p:nvPr/>
        </p:nvGrpSpPr>
        <p:grpSpPr>
          <a:xfrm>
            <a:off x="7086600" y="1947863"/>
            <a:ext cx="533400" cy="533400"/>
            <a:chOff x="4752" y="1200"/>
            <a:chExt cx="288" cy="288"/>
          </a:xfrm>
        </p:grpSpPr>
        <p:sp>
          <p:nvSpPr>
            <p:cNvPr id="21" name="Oval 5"/>
            <p:cNvSpPr>
              <a:spLocks noChangeArrowheads="1"/>
            </p:cNvSpPr>
            <p:nvPr/>
          </p:nvSpPr>
          <p:spPr bwMode="gray">
            <a:xfrm>
              <a:off x="4752" y="1200"/>
              <a:ext cx="288" cy="288"/>
            </a:xfrm>
            <a:prstGeom prst="ellipse">
              <a:avLst/>
            </a:prstGeom>
            <a:gradFill rotWithShape="0">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 name="Oval 6"/>
            <p:cNvSpPr>
              <a:spLocks noChangeArrowheads="1"/>
            </p:cNvSpPr>
            <p:nvPr/>
          </p:nvSpPr>
          <p:spPr bwMode="gray">
            <a:xfrm>
              <a:off x="4752" y="1200"/>
              <a:ext cx="192" cy="192"/>
            </a:xfrm>
            <a:prstGeom prst="ellipse">
              <a:avLst/>
            </a:prstGeom>
            <a:gradFill rotWithShape="0">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077" name="Group 7"/>
          <p:cNvGrpSpPr/>
          <p:nvPr/>
        </p:nvGrpSpPr>
        <p:grpSpPr>
          <a:xfrm>
            <a:off x="7620000" y="1371600"/>
            <a:ext cx="914400" cy="914400"/>
            <a:chOff x="4992" y="816"/>
            <a:chExt cx="576" cy="576"/>
          </a:xfrm>
        </p:grpSpPr>
        <p:sp>
          <p:nvSpPr>
            <p:cNvPr id="3085" name="Oval 8"/>
            <p:cNvSpPr/>
            <p:nvPr userDrawn="1"/>
          </p:nvSpPr>
          <p:spPr>
            <a:xfrm>
              <a:off x="4992" y="816"/>
              <a:ext cx="576" cy="576"/>
            </a:xfrm>
            <a:prstGeom prst="ellipse">
              <a:avLst/>
            </a:prstGeom>
            <a:solidFill>
              <a:schemeClr val="accent1">
                <a:alpha val="52940"/>
              </a:schemeClr>
            </a:solidFill>
            <a:ln w="9525">
              <a:noFill/>
            </a:ln>
          </p:spPr>
          <p:txBody>
            <a:bodyPr wrap="none" anchor="ctr"/>
            <a:lstStyle/>
            <a:p>
              <a:pPr lvl="0" eaLnBrk="1" hangingPunct="1"/>
              <a:endParaRPr lang="zh-CN" altLang="en-US" sz="2400" dirty="0">
                <a:latin typeface="Arial" panose="020B0604020202020204" pitchFamily="34" charset="0"/>
              </a:endParaRPr>
            </a:p>
          </p:txBody>
        </p:sp>
        <p:sp>
          <p:nvSpPr>
            <p:cNvPr id="25" name="Oval 9"/>
            <p:cNvSpPr>
              <a:spLocks noChangeArrowheads="1"/>
            </p:cNvSpPr>
            <p:nvPr/>
          </p:nvSpPr>
          <p:spPr bwMode="gray">
            <a:xfrm>
              <a:off x="4992" y="912"/>
              <a:ext cx="480" cy="384"/>
            </a:xfrm>
            <a:prstGeom prst="ellipse">
              <a:avLst/>
            </a:prstGeom>
            <a:gradFill rotWithShape="0">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078" name="Group 10"/>
          <p:cNvGrpSpPr/>
          <p:nvPr/>
        </p:nvGrpSpPr>
        <p:grpSpPr>
          <a:xfrm>
            <a:off x="304800" y="3429000"/>
            <a:ext cx="1295400" cy="1371600"/>
            <a:chOff x="4992" y="816"/>
            <a:chExt cx="576" cy="576"/>
          </a:xfrm>
        </p:grpSpPr>
        <p:sp>
          <p:nvSpPr>
            <p:cNvPr id="3083" name="Oval 11"/>
            <p:cNvSpPr/>
            <p:nvPr userDrawn="1"/>
          </p:nvSpPr>
          <p:spPr>
            <a:xfrm>
              <a:off x="4992" y="816"/>
              <a:ext cx="576" cy="576"/>
            </a:xfrm>
            <a:prstGeom prst="ellipse">
              <a:avLst/>
            </a:prstGeom>
            <a:solidFill>
              <a:schemeClr val="tx2">
                <a:alpha val="52940"/>
              </a:schemeClr>
            </a:solidFill>
            <a:ln w="9525">
              <a:noFill/>
            </a:ln>
          </p:spPr>
          <p:txBody>
            <a:bodyPr wrap="none" anchor="ctr"/>
            <a:lstStyle/>
            <a:p>
              <a:pPr lvl="0" eaLnBrk="1" hangingPunct="1"/>
              <a:endParaRPr lang="zh-CN" altLang="en-US" sz="2400" dirty="0">
                <a:latin typeface="Arial" panose="020B0604020202020204" pitchFamily="34" charset="0"/>
              </a:endParaRPr>
            </a:p>
          </p:txBody>
        </p:sp>
        <p:sp>
          <p:nvSpPr>
            <p:cNvPr id="28" name="Oval 12"/>
            <p:cNvSpPr>
              <a:spLocks noChangeArrowheads="1"/>
            </p:cNvSpPr>
            <p:nvPr/>
          </p:nvSpPr>
          <p:spPr bwMode="gray">
            <a:xfrm>
              <a:off x="4992" y="912"/>
              <a:ext cx="480" cy="384"/>
            </a:xfrm>
            <a:prstGeom prst="ellipse">
              <a:avLst/>
            </a:prstGeom>
            <a:gradFill rotWithShape="0">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29071" name="Rectangle 15"/>
          <p:cNvSpPr>
            <a:spLocks noGrp="1" noChangeArrowheads="1"/>
          </p:cNvSpPr>
          <p:nvPr>
            <p:ph type="ctrTitle"/>
          </p:nvPr>
        </p:nvSpPr>
        <p:spPr>
          <a:xfrm>
            <a:off x="1143000" y="2590802"/>
            <a:ext cx="7086600" cy="1012825"/>
          </a:xfrm>
          <a:effectLst>
            <a:outerShdw dist="53882" dir="2700000" algn="ctr" rotWithShape="0">
              <a:schemeClr val="tx1"/>
            </a:outerShdw>
          </a:effectLst>
        </p:spPr>
        <p:txBody>
          <a:bodyPr/>
          <a:lstStyle>
            <a:lvl1pPr>
              <a:defRPr sz="4800"/>
            </a:lvl1pPr>
          </a:lstStyle>
          <a:p>
            <a:pPr lvl="0"/>
            <a:r>
              <a:rPr lang="zh-CN" altLang="en-US" noProof="0"/>
              <a:t>单击此处编辑母版标题样式</a:t>
            </a:r>
          </a:p>
        </p:txBody>
      </p:sp>
      <p:sp>
        <p:nvSpPr>
          <p:cNvPr id="429072" name="Rectangle 16"/>
          <p:cNvSpPr>
            <a:spLocks noGrp="1" noChangeArrowheads="1"/>
          </p:cNvSpPr>
          <p:nvPr>
            <p:ph type="subTitle" idx="1"/>
          </p:nvPr>
        </p:nvSpPr>
        <p:spPr bwMode="white">
          <a:xfrm>
            <a:off x="1295400" y="3581400"/>
            <a:ext cx="6705600" cy="381000"/>
          </a:xfrm>
        </p:spPr>
        <p:txBody>
          <a:bodyPr/>
          <a:lstStyle>
            <a:lvl1pPr marL="0" indent="0" algn="ctr">
              <a:buFont typeface="Wingdings" panose="05000000000000000000" pitchFamily="2" charset="2"/>
              <a:buNone/>
              <a:defRPr sz="2000"/>
            </a:lvl1pPr>
          </a:lstStyle>
          <a:p>
            <a:pPr lvl="0"/>
            <a:r>
              <a:rPr lang="zh-CN" altLang="en-US" noProof="0"/>
              <a:t>单击此处编辑母版副标题样式</a:t>
            </a:r>
          </a:p>
        </p:txBody>
      </p:sp>
      <p:sp>
        <p:nvSpPr>
          <p:cNvPr id="29" name="Rectangle 13"/>
          <p:cNvSpPr>
            <a:spLocks noGrp="1" noChangeArrowheads="1"/>
          </p:cNvSpPr>
          <p:nvPr>
            <p:ph type="dt" sz="half" idx="2"/>
          </p:nvPr>
        </p:nvSpPr>
        <p:spPr bwMode="auto">
          <a:xfrm>
            <a:off x="457200" y="6477002"/>
            <a:ext cx="2133600" cy="2444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a:defRPr/>
            </a:pPr>
            <a:endParaRPr lang="en-US" altLang="zh-CN"/>
          </a:p>
        </p:txBody>
      </p:sp>
      <p:sp>
        <p:nvSpPr>
          <p:cNvPr id="30" name="Rectangle 14"/>
          <p:cNvSpPr>
            <a:spLocks noGrp="1" noChangeArrowheads="1"/>
          </p:cNvSpPr>
          <p:nvPr>
            <p:ph type="ftr" sz="quarter" idx="3"/>
          </p:nvPr>
        </p:nvSpPr>
        <p:spPr bwMode="auto">
          <a:xfrm>
            <a:off x="5364164" y="6381750"/>
            <a:ext cx="3529013" cy="2873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solidFill>
                  <a:srgbClr val="FF3300"/>
                </a:solidFill>
              </a:defRPr>
            </a:lvl1pPr>
          </a:lstStyle>
          <a:p>
            <a:pPr>
              <a:defRPr/>
            </a:pPr>
            <a:r>
              <a:rPr lang="en-US" altLang="zh-CN"/>
              <a:t>An Introduction to Database System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1"/>
            <a:ext cx="7391400" cy="563563"/>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r>
              <a:rPr lang="en-US" altLang="zh-CN"/>
              <a:t>An Introduction to Database System</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1"/>
            <a:ext cx="7391400" cy="563563"/>
          </a:xfrm>
        </p:spPr>
        <p:txBody>
          <a:bodyPr/>
          <a:lstStyle/>
          <a:p>
            <a:r>
              <a:rPr lang="zh-CN" altLang="en-US" noProof="1"/>
              <a:t>单击此处编辑母版标题样式</a:t>
            </a:r>
          </a:p>
        </p:txBody>
      </p:sp>
      <p:sp>
        <p:nvSpPr>
          <p:cNvPr id="3" name="表格占位符 2"/>
          <p:cNvSpPr>
            <a:spLocks noGrp="1"/>
          </p:cNvSpPr>
          <p:nvPr>
            <p:ph type="tbl" idx="1"/>
          </p:nvPr>
        </p:nvSpPr>
        <p:spPr>
          <a:xfrm>
            <a:off x="457200" y="1828800"/>
            <a:ext cx="8229600"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098" name="Freeform 2"/>
          <p:cNvSpPr/>
          <p:nvPr/>
        </p:nvSpPr>
        <p:spPr>
          <a:xfrm>
            <a:off x="-9525" y="1447802"/>
            <a:ext cx="9164638" cy="3832225"/>
          </a:xfrm>
          <a:custGeom>
            <a:avLst/>
            <a:gdLst/>
            <a:ahLst/>
            <a:cxnLst>
              <a:cxn ang="0">
                <a:pos x="30241877" y="312499375"/>
              </a:cxn>
              <a:cxn ang="0">
                <a:pos x="2147483647" y="30241875"/>
              </a:cxn>
              <a:cxn ang="0">
                <a:pos x="2147483647" y="1464211575"/>
              </a:cxn>
              <a:cxn ang="0">
                <a:pos x="2147483647" y="297378438"/>
              </a:cxn>
              <a:cxn ang="0">
                <a:pos x="2147483647" y="2147483647"/>
              </a:cxn>
              <a:cxn ang="0">
                <a:pos x="2147483647" y="2147483647"/>
              </a:cxn>
              <a:cxn ang="0">
                <a:pos x="2147483647" y="2147483647"/>
              </a:cxn>
              <a:cxn ang="0">
                <a:pos x="15120938" y="2147483647"/>
              </a:cxn>
              <a:cxn ang="0">
                <a:pos x="30241877" y="312499375"/>
              </a:cxn>
            </a:cxnLst>
            <a:rect l="0" t="0" r="0" b="0"/>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176"/>
            </a:schemeClr>
          </a:solidFill>
          <a:ln w="9525">
            <a:noFill/>
          </a:ln>
        </p:spPr>
        <p:txBody>
          <a:bodyPr/>
          <a:lstStyle/>
          <a:p>
            <a:endParaRPr lang="zh-CN" altLang="en-US" sz="2400"/>
          </a:p>
        </p:txBody>
      </p:sp>
      <p:sp>
        <p:nvSpPr>
          <p:cNvPr id="4099" name="Freeform 3"/>
          <p:cNvSpPr/>
          <p:nvPr/>
        </p:nvSpPr>
        <p:spPr>
          <a:xfrm>
            <a:off x="-9525" y="1730375"/>
            <a:ext cx="9150350" cy="3265488"/>
          </a:xfrm>
          <a:custGeom>
            <a:avLst/>
            <a:gdLst/>
            <a:ahLst/>
            <a:cxnLst>
              <a:cxn ang="0">
                <a:pos x="15120938" y="685482605"/>
              </a:cxn>
              <a:cxn ang="0">
                <a:pos x="2147483647" y="25201566"/>
              </a:cxn>
              <a:cxn ang="0">
                <a:pos x="2147483647" y="1214715498"/>
              </a:cxn>
              <a:cxn ang="0">
                <a:pos x="2147483647" y="388104122"/>
              </a:cxn>
              <a:cxn ang="0">
                <a:pos x="2147483647" y="2147483647"/>
              </a:cxn>
              <a:cxn ang="0">
                <a:pos x="2147483647" y="2147483647"/>
              </a:cxn>
              <a:cxn ang="0">
                <a:pos x="2147483647" y="2147483647"/>
              </a:cxn>
              <a:cxn ang="0">
                <a:pos x="15120938" y="2147483647"/>
              </a:cxn>
              <a:cxn ang="0">
                <a:pos x="15120938" y="685482605"/>
              </a:cxn>
            </a:cxnLst>
            <a:rect l="0" t="0" r="0" b="0"/>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alpha val="100000"/>
            </a:schemeClr>
          </a:solidFill>
          <a:ln w="9525">
            <a:noFill/>
          </a:ln>
        </p:spPr>
        <p:txBody>
          <a:bodyPr/>
          <a:lstStyle/>
          <a:p>
            <a:endParaRPr lang="zh-CN" altLang="en-US" sz="2400"/>
          </a:p>
        </p:txBody>
      </p:sp>
      <p:grpSp>
        <p:nvGrpSpPr>
          <p:cNvPr id="4100" name="Group 4"/>
          <p:cNvGrpSpPr/>
          <p:nvPr/>
        </p:nvGrpSpPr>
        <p:grpSpPr>
          <a:xfrm>
            <a:off x="7086600" y="1947863"/>
            <a:ext cx="533400" cy="533400"/>
            <a:chOff x="4752" y="1200"/>
            <a:chExt cx="288" cy="288"/>
          </a:xfrm>
        </p:grpSpPr>
        <p:sp>
          <p:nvSpPr>
            <p:cNvPr id="21" name="Oval 5"/>
            <p:cNvSpPr>
              <a:spLocks noChangeArrowheads="1"/>
            </p:cNvSpPr>
            <p:nvPr/>
          </p:nvSpPr>
          <p:spPr bwMode="gray">
            <a:xfrm>
              <a:off x="4752" y="1200"/>
              <a:ext cx="288" cy="288"/>
            </a:xfrm>
            <a:prstGeom prst="ellipse">
              <a:avLst/>
            </a:prstGeom>
            <a:gradFill rotWithShape="0">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 name="Oval 6"/>
            <p:cNvSpPr>
              <a:spLocks noChangeArrowheads="1"/>
            </p:cNvSpPr>
            <p:nvPr/>
          </p:nvSpPr>
          <p:spPr bwMode="gray">
            <a:xfrm>
              <a:off x="4752" y="1200"/>
              <a:ext cx="192" cy="192"/>
            </a:xfrm>
            <a:prstGeom prst="ellipse">
              <a:avLst/>
            </a:prstGeom>
            <a:gradFill rotWithShape="0">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4101" name="Group 7"/>
          <p:cNvGrpSpPr/>
          <p:nvPr/>
        </p:nvGrpSpPr>
        <p:grpSpPr>
          <a:xfrm>
            <a:off x="7620000" y="1371600"/>
            <a:ext cx="914400" cy="914400"/>
            <a:chOff x="4992" y="816"/>
            <a:chExt cx="576" cy="576"/>
          </a:xfrm>
        </p:grpSpPr>
        <p:sp>
          <p:nvSpPr>
            <p:cNvPr id="4109" name="Oval 8"/>
            <p:cNvSpPr/>
            <p:nvPr userDrawn="1"/>
          </p:nvSpPr>
          <p:spPr>
            <a:xfrm>
              <a:off x="4992" y="816"/>
              <a:ext cx="576" cy="576"/>
            </a:xfrm>
            <a:prstGeom prst="ellipse">
              <a:avLst/>
            </a:prstGeom>
            <a:solidFill>
              <a:schemeClr val="accent1">
                <a:alpha val="52940"/>
              </a:schemeClr>
            </a:solidFill>
            <a:ln w="9525">
              <a:noFill/>
            </a:ln>
          </p:spPr>
          <p:txBody>
            <a:bodyPr wrap="none" anchor="ctr"/>
            <a:lstStyle/>
            <a:p>
              <a:pPr lvl="0" eaLnBrk="1" hangingPunct="1"/>
              <a:endParaRPr lang="zh-CN" altLang="en-US" sz="2400" dirty="0">
                <a:latin typeface="Arial" panose="020B0604020202020204" pitchFamily="34" charset="0"/>
              </a:endParaRPr>
            </a:p>
          </p:txBody>
        </p:sp>
        <p:sp>
          <p:nvSpPr>
            <p:cNvPr id="25" name="Oval 9"/>
            <p:cNvSpPr>
              <a:spLocks noChangeArrowheads="1"/>
            </p:cNvSpPr>
            <p:nvPr/>
          </p:nvSpPr>
          <p:spPr bwMode="gray">
            <a:xfrm>
              <a:off x="4992" y="912"/>
              <a:ext cx="480" cy="384"/>
            </a:xfrm>
            <a:prstGeom prst="ellipse">
              <a:avLst/>
            </a:prstGeom>
            <a:gradFill rotWithShape="0">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4102" name="Group 10"/>
          <p:cNvGrpSpPr/>
          <p:nvPr/>
        </p:nvGrpSpPr>
        <p:grpSpPr>
          <a:xfrm>
            <a:off x="304800" y="3429000"/>
            <a:ext cx="1295400" cy="1371600"/>
            <a:chOff x="4992" y="816"/>
            <a:chExt cx="576" cy="576"/>
          </a:xfrm>
        </p:grpSpPr>
        <p:sp>
          <p:nvSpPr>
            <p:cNvPr id="4107" name="Oval 11"/>
            <p:cNvSpPr/>
            <p:nvPr userDrawn="1"/>
          </p:nvSpPr>
          <p:spPr>
            <a:xfrm>
              <a:off x="4992" y="816"/>
              <a:ext cx="576" cy="576"/>
            </a:xfrm>
            <a:prstGeom prst="ellipse">
              <a:avLst/>
            </a:prstGeom>
            <a:solidFill>
              <a:schemeClr val="tx2">
                <a:alpha val="52940"/>
              </a:schemeClr>
            </a:solidFill>
            <a:ln w="9525">
              <a:noFill/>
            </a:ln>
          </p:spPr>
          <p:txBody>
            <a:bodyPr wrap="none" anchor="ctr"/>
            <a:lstStyle/>
            <a:p>
              <a:pPr lvl="0" eaLnBrk="1" hangingPunct="1"/>
              <a:endParaRPr lang="zh-CN" altLang="en-US" sz="2400" dirty="0">
                <a:latin typeface="Arial" panose="020B0604020202020204" pitchFamily="34" charset="0"/>
              </a:endParaRPr>
            </a:p>
          </p:txBody>
        </p:sp>
        <p:sp>
          <p:nvSpPr>
            <p:cNvPr id="28" name="Oval 12"/>
            <p:cNvSpPr>
              <a:spLocks noChangeArrowheads="1"/>
            </p:cNvSpPr>
            <p:nvPr/>
          </p:nvSpPr>
          <p:spPr bwMode="gray">
            <a:xfrm>
              <a:off x="4992" y="912"/>
              <a:ext cx="480" cy="384"/>
            </a:xfrm>
            <a:prstGeom prst="ellipse">
              <a:avLst/>
            </a:prstGeom>
            <a:gradFill rotWithShape="0">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29071" name="Rectangle 15"/>
          <p:cNvSpPr>
            <a:spLocks noGrp="1" noChangeArrowheads="1"/>
          </p:cNvSpPr>
          <p:nvPr>
            <p:ph type="ctrTitle"/>
          </p:nvPr>
        </p:nvSpPr>
        <p:spPr>
          <a:xfrm>
            <a:off x="1143000" y="2590802"/>
            <a:ext cx="7086600" cy="1012825"/>
          </a:xfrm>
          <a:effectLst>
            <a:outerShdw dist="53882" dir="2700000" algn="ctr" rotWithShape="0">
              <a:schemeClr val="tx1"/>
            </a:outerShdw>
          </a:effectLst>
        </p:spPr>
        <p:txBody>
          <a:bodyPr/>
          <a:lstStyle>
            <a:lvl1pPr>
              <a:defRPr sz="4800"/>
            </a:lvl1pPr>
          </a:lstStyle>
          <a:p>
            <a:pPr lvl="0"/>
            <a:r>
              <a:rPr lang="zh-CN" altLang="en-US" noProof="0"/>
              <a:t>单击此处编辑母版标题样式</a:t>
            </a:r>
          </a:p>
        </p:txBody>
      </p:sp>
      <p:sp>
        <p:nvSpPr>
          <p:cNvPr id="429072" name="Rectangle 16"/>
          <p:cNvSpPr>
            <a:spLocks noGrp="1" noChangeArrowheads="1"/>
          </p:cNvSpPr>
          <p:nvPr>
            <p:ph type="subTitle" idx="1"/>
          </p:nvPr>
        </p:nvSpPr>
        <p:spPr bwMode="white">
          <a:xfrm>
            <a:off x="1295400" y="3581400"/>
            <a:ext cx="6705600" cy="381000"/>
          </a:xfrm>
        </p:spPr>
        <p:txBody>
          <a:bodyPr/>
          <a:lstStyle>
            <a:lvl1pPr marL="0" indent="0" algn="ctr">
              <a:buFont typeface="Wingdings" panose="05000000000000000000" pitchFamily="2" charset="2"/>
              <a:buNone/>
              <a:defRPr sz="2000"/>
            </a:lvl1pPr>
          </a:lstStyle>
          <a:p>
            <a:pPr lvl="0"/>
            <a:r>
              <a:rPr lang="zh-CN" altLang="en-US" noProof="0"/>
              <a:t>单击此处编辑母版副标题样式</a:t>
            </a:r>
          </a:p>
        </p:txBody>
      </p:sp>
      <p:sp>
        <p:nvSpPr>
          <p:cNvPr id="29" name="Rectangle 13"/>
          <p:cNvSpPr>
            <a:spLocks noGrp="1" noChangeArrowheads="1"/>
          </p:cNvSpPr>
          <p:nvPr>
            <p:ph type="dt" sz="half" idx="2"/>
          </p:nvPr>
        </p:nvSpPr>
        <p:spPr bwMode="auto">
          <a:xfrm>
            <a:off x="457200" y="6477002"/>
            <a:ext cx="2133600" cy="2444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a:defRPr/>
            </a:pPr>
            <a:endParaRPr lang="en-US" altLang="zh-CN"/>
          </a:p>
        </p:txBody>
      </p:sp>
      <p:sp>
        <p:nvSpPr>
          <p:cNvPr id="30" name="Rectangle 14"/>
          <p:cNvSpPr>
            <a:spLocks noGrp="1" noChangeArrowheads="1"/>
          </p:cNvSpPr>
          <p:nvPr>
            <p:ph type="ftr" sz="quarter" idx="3"/>
          </p:nvPr>
        </p:nvSpPr>
        <p:spPr bwMode="auto">
          <a:xfrm>
            <a:off x="5364164" y="6381750"/>
            <a:ext cx="3529013" cy="2873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solidFill>
                  <a:srgbClr val="FF3300"/>
                </a:solidFill>
              </a:defRPr>
            </a:lvl1pPr>
          </a:lstStyle>
          <a:p>
            <a:pPr>
              <a:defRPr/>
            </a:pPr>
            <a:r>
              <a:rPr lang="en-US" altLang="zh-CN"/>
              <a:t>An Introduction to Database System</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r>
              <a:rPr lang="en-US" altLang="zh-CN"/>
              <a:t>An Introduction to Database System</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r>
              <a:rPr lang="en-US" altLang="zh-CN"/>
              <a:t>An Introduction to Database System</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r>
              <a:rPr lang="en-US" altLang="zh-CN"/>
              <a:t>An Introduction to Database System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r>
              <a:rPr lang="en-US" altLang="zh-CN"/>
              <a:t>An Introduction to Database System</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r>
              <a:rPr lang="en-US" altLang="zh-CN"/>
              <a:t>An Introduction to Database System</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r>
              <a:rPr lang="en-US" altLang="zh-CN"/>
              <a:t>An Introduction to Database System</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1"/>
            <a:ext cx="7391400" cy="563563"/>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r>
              <a:rPr lang="en-US" altLang="zh-CN"/>
              <a:t>An Introduction to Database System</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1"/>
            <a:ext cx="7391400" cy="563563"/>
          </a:xfrm>
        </p:spPr>
        <p:txBody>
          <a:bodyPr/>
          <a:lstStyle/>
          <a:p>
            <a:r>
              <a:rPr lang="zh-CN" altLang="en-US" noProof="1"/>
              <a:t>单击此处编辑母版标题样式</a:t>
            </a:r>
          </a:p>
        </p:txBody>
      </p:sp>
      <p:sp>
        <p:nvSpPr>
          <p:cNvPr id="3" name="表格占位符 2"/>
          <p:cNvSpPr>
            <a:spLocks noGrp="1"/>
          </p:cNvSpPr>
          <p:nvPr>
            <p:ph type="tbl" idx="1"/>
          </p:nvPr>
        </p:nvSpPr>
        <p:spPr>
          <a:xfrm>
            <a:off x="457200" y="1828800"/>
            <a:ext cx="8229600"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en-US" altLang="zh-CN"/>
              <a:t>An Introduction to Database System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r>
              <a:rPr lang="en-US" altLang="zh-CN"/>
              <a:t>An Introduction to Database System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r>
              <a:rPr lang="en-US" altLang="zh-CN"/>
              <a:t>An Introduction to Database System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r>
              <a:rPr lang="en-US" altLang="zh-CN"/>
              <a:t>An Introduction to Database System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r>
              <a:rPr lang="en-US" altLang="zh-CN"/>
              <a:t>An Introduction to Database System</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r>
              <a:rPr lang="en-US" altLang="zh-CN"/>
              <a:t>An Introduction to Database System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r>
              <a:rPr lang="en-US" altLang="zh-CN"/>
              <a:t>An Introduction to Database System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png"/><Relationship Id="rId2" Type="http://schemas.openxmlformats.org/officeDocument/2006/relationships/slideLayout" Target="../slideLayouts/slideLayout15.xml"/><Relationship Id="rId16" Type="http://schemas.openxmlformats.org/officeDocument/2006/relationships/oleObject" Target="../embeddings/oleObject1.bin"/><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vmlDrawing" Target="../drawings/vmlDrawing1.v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1D58D2A-5D6B-4E76-A05B-ABA029318A82}"/>
              </a:ext>
            </a:extLst>
          </p:cNvPr>
          <p:cNvSpPr/>
          <p:nvPr userDrawn="1"/>
        </p:nvSpPr>
        <p:spPr bwMode="auto">
          <a:xfrm>
            <a:off x="0" y="1589"/>
            <a:ext cx="9140825" cy="1051149"/>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8100000" scaled="1"/>
            <a:tileRect/>
          </a:gradFill>
          <a:ln>
            <a:noFill/>
          </a:ln>
        </p:spPr>
        <p:txBody>
          <a:bodyPr vert="horz" wrap="square" lIns="91440" tIns="45720" rIns="91440" bIns="45720" numCol="1" rtlCol="0" anchor="t" anchorCtr="0" compatLnSpc="1"/>
          <a:lstStyle/>
          <a:p>
            <a:pPr marL="342900" marR="0" indent="-34290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None/>
            </a:pP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27" name="Freeform 1027"/>
          <p:cNvSpPr/>
          <p:nvPr/>
        </p:nvSpPr>
        <p:spPr>
          <a:xfrm>
            <a:off x="-11112" y="280990"/>
            <a:ext cx="9155112" cy="1620837"/>
          </a:xfrm>
          <a:custGeom>
            <a:avLst/>
            <a:gdLst/>
            <a:ahLst/>
            <a:cxnLst>
              <a:cxn ang="0">
                <a:pos x="15120938" y="274696153"/>
              </a:cxn>
              <a:cxn ang="0">
                <a:pos x="2147483647" y="115927152"/>
              </a:cxn>
              <a:cxn ang="0">
                <a:pos x="2147483647" y="642638852"/>
              </a:cxn>
              <a:cxn ang="0">
                <a:pos x="2147483647" y="0"/>
              </a:cxn>
              <a:cxn ang="0">
                <a:pos x="2147483647" y="1955640647"/>
              </a:cxn>
              <a:cxn ang="0">
                <a:pos x="2147483647" y="2094248404"/>
              </a:cxn>
              <a:cxn ang="0">
                <a:pos x="2147483647" y="1698584789"/>
              </a:cxn>
              <a:cxn ang="0">
                <a:pos x="35282189" y="2147483647"/>
              </a:cxn>
              <a:cxn ang="0">
                <a:pos x="15120938" y="274696153"/>
              </a:cxn>
            </a:cxnLst>
            <a:rect l="0" t="0" r="0" b="0"/>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rgbClr val="FFC000">
              <a:alpha val="41176"/>
            </a:srgbClr>
          </a:solidFill>
          <a:ln w="9525">
            <a:noFill/>
          </a:ln>
        </p:spPr>
        <p:txBody>
          <a:bodyPr/>
          <a:lstStyle/>
          <a:p>
            <a:endParaRPr lang="zh-CN" altLang="en-US" sz="2400"/>
          </a:p>
        </p:txBody>
      </p:sp>
      <p:sp>
        <p:nvSpPr>
          <p:cNvPr id="1028" name="Freeform 1028"/>
          <p:cNvSpPr/>
          <p:nvPr/>
        </p:nvSpPr>
        <p:spPr>
          <a:xfrm>
            <a:off x="-20637" y="553950"/>
            <a:ext cx="9161462" cy="1006475"/>
          </a:xfrm>
          <a:custGeom>
            <a:avLst/>
            <a:gdLst/>
            <a:ahLst/>
            <a:cxnLst>
              <a:cxn ang="0">
                <a:pos x="50403128" y="274697825"/>
              </a:cxn>
              <a:cxn ang="0">
                <a:pos x="2147483647" y="7561263"/>
              </a:cxn>
              <a:cxn ang="0">
                <a:pos x="2147483647" y="372983125"/>
              </a:cxn>
              <a:cxn ang="0">
                <a:pos x="2147483647" y="93246575"/>
              </a:cxn>
              <a:cxn ang="0">
                <a:pos x="2147483647" y="1403727825"/>
              </a:cxn>
              <a:cxn ang="0">
                <a:pos x="2147483647" y="1491932500"/>
              </a:cxn>
              <a:cxn ang="0">
                <a:pos x="2147483647" y="1149191250"/>
              </a:cxn>
              <a:cxn ang="0">
                <a:pos x="15120938" y="1562496875"/>
              </a:cxn>
              <a:cxn ang="0">
                <a:pos x="50403128" y="274697825"/>
              </a:cxn>
            </a:cxnLst>
            <a:rect l="0" t="0" r="0" b="0"/>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rgbClr val="FFC000"/>
          </a:solidFill>
          <a:ln w="9525">
            <a:noFill/>
          </a:ln>
        </p:spPr>
        <p:txBody>
          <a:bodyPr/>
          <a:lstStyle/>
          <a:p>
            <a:endParaRPr lang="zh-CN" altLang="en-US" sz="2400"/>
          </a:p>
        </p:txBody>
      </p:sp>
      <p:grpSp>
        <p:nvGrpSpPr>
          <p:cNvPr id="1029" name="Group 1029"/>
          <p:cNvGrpSpPr/>
          <p:nvPr/>
        </p:nvGrpSpPr>
        <p:grpSpPr>
          <a:xfrm>
            <a:off x="7740651" y="347663"/>
            <a:ext cx="387350" cy="366712"/>
            <a:chOff x="4752" y="1200"/>
            <a:chExt cx="288" cy="288"/>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p:grpSpPr>
        <p:sp>
          <p:nvSpPr>
            <p:cNvPr id="428038" name="Oval 1030"/>
            <p:cNvSpPr>
              <a:spLocks noChangeArrowheads="1"/>
            </p:cNvSpPr>
            <p:nvPr/>
          </p:nvSpPr>
          <p:spPr bwMode="gray">
            <a:xfrm>
              <a:off x="4752" y="1200"/>
              <a:ext cx="288" cy="288"/>
            </a:xfrm>
            <a:prstGeom prst="ellipse">
              <a:avLst/>
            </a:pr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8039" name="Oval 1031"/>
            <p:cNvSpPr>
              <a:spLocks noChangeArrowheads="1"/>
            </p:cNvSpPr>
            <p:nvPr/>
          </p:nvSpPr>
          <p:spPr bwMode="gray">
            <a:xfrm>
              <a:off x="4752" y="1200"/>
              <a:ext cx="192" cy="192"/>
            </a:xfrm>
            <a:prstGeom prst="ellipse">
              <a:avLst/>
            </a:pr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0" name="Group 1032"/>
          <p:cNvGrpSpPr/>
          <p:nvPr/>
        </p:nvGrpSpPr>
        <p:grpSpPr>
          <a:xfrm>
            <a:off x="8153400" y="33426"/>
            <a:ext cx="609600" cy="592138"/>
            <a:chOff x="4992" y="816"/>
            <a:chExt cx="576" cy="576"/>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p:grpSpPr>
        <p:sp>
          <p:nvSpPr>
            <p:cNvPr id="1038" name="Oval 1033"/>
            <p:cNvSpPr/>
            <p:nvPr userDrawn="1"/>
          </p:nvSpPr>
          <p:spPr>
            <a:xfrm>
              <a:off x="4992" y="816"/>
              <a:ext cx="576" cy="576"/>
            </a:xfrm>
            <a:prstGeom prst="ellipse">
              <a:avLst/>
            </a:prstGeom>
            <a:grpFill/>
            <a:ln w="9525">
              <a:noFill/>
            </a:ln>
          </p:spPr>
          <p:txBody>
            <a:bodyPr wrap="none" anchor="ctr"/>
            <a:lstStyle/>
            <a:p>
              <a:pPr lvl="0" eaLnBrk="1" hangingPunct="1"/>
              <a:endParaRPr lang="zh-CN" altLang="en-US" sz="2400" dirty="0">
                <a:latin typeface="Arial" panose="020B0604020202020204" pitchFamily="34" charset="0"/>
              </a:endParaRPr>
            </a:p>
          </p:txBody>
        </p:sp>
        <p:sp>
          <p:nvSpPr>
            <p:cNvPr id="428042" name="Oval 1034"/>
            <p:cNvSpPr>
              <a:spLocks noChangeArrowheads="1"/>
            </p:cNvSpPr>
            <p:nvPr/>
          </p:nvSpPr>
          <p:spPr bwMode="gray">
            <a:xfrm>
              <a:off x="4992" y="912"/>
              <a:ext cx="480" cy="385"/>
            </a:xfrm>
            <a:prstGeom prst="ellipse">
              <a:avLst/>
            </a:pr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1" name="Group 1035"/>
          <p:cNvGrpSpPr/>
          <p:nvPr/>
        </p:nvGrpSpPr>
        <p:grpSpPr>
          <a:xfrm>
            <a:off x="171451" y="819150"/>
            <a:ext cx="720725" cy="762000"/>
            <a:chOff x="4992" y="816"/>
            <a:chExt cx="576" cy="576"/>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p:grpSpPr>
        <p:sp>
          <p:nvSpPr>
            <p:cNvPr id="1036" name="Oval 1036"/>
            <p:cNvSpPr/>
            <p:nvPr userDrawn="1"/>
          </p:nvSpPr>
          <p:spPr>
            <a:xfrm>
              <a:off x="4992" y="816"/>
              <a:ext cx="576" cy="576"/>
            </a:xfrm>
            <a:prstGeom prst="ellipse">
              <a:avLst/>
            </a:prstGeom>
            <a:grpFill/>
            <a:ln w="9525">
              <a:noFill/>
            </a:ln>
          </p:spPr>
          <p:txBody>
            <a:bodyPr wrap="none" anchor="ctr"/>
            <a:lstStyle/>
            <a:p>
              <a:pPr lvl="0" eaLnBrk="1" hangingPunct="1"/>
              <a:endParaRPr lang="zh-CN" altLang="en-US" sz="2400" dirty="0">
                <a:latin typeface="Arial" panose="020B0604020202020204" pitchFamily="34" charset="0"/>
              </a:endParaRPr>
            </a:p>
          </p:txBody>
        </p:sp>
        <p:sp>
          <p:nvSpPr>
            <p:cNvPr id="428045" name="Oval 1037"/>
            <p:cNvSpPr>
              <a:spLocks noChangeArrowheads="1"/>
            </p:cNvSpPr>
            <p:nvPr/>
          </p:nvSpPr>
          <p:spPr bwMode="gray">
            <a:xfrm>
              <a:off x="4992" y="912"/>
              <a:ext cx="480" cy="384"/>
            </a:xfrm>
            <a:prstGeom prst="ellipse">
              <a:avLst/>
            </a:pr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32" name="Rectangle 1038"/>
          <p:cNvSpPr>
            <a:spLocks noGrp="1"/>
          </p:cNvSpPr>
          <p:nvPr>
            <p:ph type="body"/>
          </p:nvPr>
        </p:nvSpPr>
        <p:spPr>
          <a:xfrm>
            <a:off x="457200" y="1828800"/>
            <a:ext cx="8229600" cy="4495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28047" name="Rectangle 1039"/>
          <p:cNvSpPr>
            <a:spLocks noGrp="1" noChangeArrowheads="1"/>
          </p:cNvSpPr>
          <p:nvPr>
            <p:ph type="dt" sz="half" idx="2"/>
          </p:nvPr>
        </p:nvSpPr>
        <p:spPr bwMode="auto">
          <a:xfrm>
            <a:off x="457200" y="6400802"/>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nSpc>
                <a:spcPct val="100000"/>
              </a:lnSpc>
              <a:spcBef>
                <a:spcPct val="0"/>
              </a:spcBef>
              <a:buClrTx/>
              <a:buFontTx/>
              <a:buNone/>
              <a:defRPr sz="1400">
                <a:latin typeface="Arial" panose="020B0604020202020204" pitchFamily="34" charset="0"/>
              </a:defRPr>
            </a:lvl1pPr>
          </a:lstStyle>
          <a:p>
            <a:pPr>
              <a:defRPr/>
            </a:pPr>
            <a:endParaRPr lang="en-US" altLang="zh-CN"/>
          </a:p>
        </p:txBody>
      </p:sp>
      <p:sp>
        <p:nvSpPr>
          <p:cNvPr id="428048" name="Rectangle 1040"/>
          <p:cNvSpPr>
            <a:spLocks noGrp="1" noChangeArrowheads="1"/>
          </p:cNvSpPr>
          <p:nvPr>
            <p:ph type="ftr" sz="quarter" idx="3"/>
          </p:nvPr>
        </p:nvSpPr>
        <p:spPr bwMode="auto">
          <a:xfrm>
            <a:off x="5219700" y="6381752"/>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lnSpc>
                <a:spcPct val="100000"/>
              </a:lnSpc>
              <a:spcBef>
                <a:spcPct val="0"/>
              </a:spcBef>
              <a:buClrTx/>
              <a:buFontTx/>
              <a:buNone/>
              <a:defRPr sz="1400" b="1">
                <a:solidFill>
                  <a:srgbClr val="F03628"/>
                </a:solidFill>
                <a:latin typeface="Arial" panose="020B0604020202020204" pitchFamily="34" charset="0"/>
              </a:defRPr>
            </a:lvl1pPr>
          </a:lstStyle>
          <a:p>
            <a:pPr>
              <a:defRPr/>
            </a:pPr>
            <a:r>
              <a:rPr lang="en-US" altLang="zh-CN"/>
              <a:t>An Introduction to Database System</a:t>
            </a:r>
          </a:p>
        </p:txBody>
      </p:sp>
      <p:sp>
        <p:nvSpPr>
          <p:cNvPr id="1035" name="Rectangle 1041"/>
          <p:cNvSpPr>
            <a:spLocks noGrp="1"/>
          </p:cNvSpPr>
          <p:nvPr>
            <p:ph type="title"/>
          </p:nvPr>
        </p:nvSpPr>
        <p:spPr>
          <a:xfrm>
            <a:off x="914400" y="685801"/>
            <a:ext cx="7391400" cy="563563"/>
          </a:xfrm>
          <a:prstGeom prst="rect">
            <a:avLst/>
          </a:prstGeom>
          <a:noFill/>
          <a:ln w="9525">
            <a:noFill/>
          </a:ln>
        </p:spPr>
        <p:txBody>
          <a:bodyPr anchor="ctr"/>
          <a:lstStyle/>
          <a:p>
            <a:pPr lvl="0"/>
            <a:r>
              <a:rPr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anose="020B0604020202020204" pitchFamily="34" charset="0"/>
        </a:defRPr>
      </a:lvl2pPr>
      <a:lvl3pPr algn="ctr" rtl="0" eaLnBrk="0" fontAlgn="base" hangingPunct="0">
        <a:spcBef>
          <a:spcPct val="0"/>
        </a:spcBef>
        <a:spcAft>
          <a:spcPct val="0"/>
        </a:spcAft>
        <a:defRPr sz="3600" b="1">
          <a:solidFill>
            <a:schemeClr val="bg1"/>
          </a:solidFill>
          <a:latin typeface="Arial" panose="020B0604020202020204" pitchFamily="34" charset="0"/>
        </a:defRPr>
      </a:lvl3pPr>
      <a:lvl4pPr algn="ctr" rtl="0" eaLnBrk="0" fontAlgn="base" hangingPunct="0">
        <a:spcBef>
          <a:spcPct val="0"/>
        </a:spcBef>
        <a:spcAft>
          <a:spcPct val="0"/>
        </a:spcAft>
        <a:defRPr sz="3600" b="1">
          <a:solidFill>
            <a:schemeClr val="bg1"/>
          </a:solidFill>
          <a:latin typeface="Arial" panose="020B0604020202020204" pitchFamily="34" charset="0"/>
        </a:defRPr>
      </a:lvl4pPr>
      <a:lvl5pPr algn="ctr" rtl="0" eaLnBrk="0" fontAlgn="base" hangingPunct="0">
        <a:spcBef>
          <a:spcPct val="0"/>
        </a:spcBef>
        <a:spcAft>
          <a:spcPct val="0"/>
        </a:spcAft>
        <a:defRPr sz="3600" b="1">
          <a:solidFill>
            <a:schemeClr val="bg1"/>
          </a:solidFill>
          <a:latin typeface="Arial" panose="020B0604020202020204" pitchFamily="34" charset="0"/>
        </a:defRPr>
      </a:lvl5pPr>
      <a:lvl6pPr marL="457200" algn="ctr" rtl="0" fontAlgn="base">
        <a:spcBef>
          <a:spcPct val="0"/>
        </a:spcBef>
        <a:spcAft>
          <a:spcPct val="0"/>
        </a:spcAft>
        <a:defRPr sz="3600" b="1">
          <a:solidFill>
            <a:schemeClr val="bg1"/>
          </a:solidFill>
          <a:latin typeface="Arial" panose="020B0604020202020204" pitchFamily="34" charset="0"/>
        </a:defRPr>
      </a:lvl6pPr>
      <a:lvl7pPr marL="914400" algn="ctr" rtl="0" fontAlgn="base">
        <a:spcBef>
          <a:spcPct val="0"/>
        </a:spcBef>
        <a:spcAft>
          <a:spcPct val="0"/>
        </a:spcAft>
        <a:defRPr sz="3600" b="1">
          <a:solidFill>
            <a:schemeClr val="bg1"/>
          </a:solidFill>
          <a:latin typeface="Arial" panose="020B0604020202020204" pitchFamily="34" charset="0"/>
        </a:defRPr>
      </a:lvl7pPr>
      <a:lvl8pPr marL="1371600" algn="ctr" rtl="0" fontAlgn="base">
        <a:spcBef>
          <a:spcPct val="0"/>
        </a:spcBef>
        <a:spcAft>
          <a:spcPct val="0"/>
        </a:spcAft>
        <a:defRPr sz="3600" b="1">
          <a:solidFill>
            <a:schemeClr val="bg1"/>
          </a:solidFill>
          <a:latin typeface="Arial" panose="020B0604020202020204" pitchFamily="34" charset="0"/>
        </a:defRPr>
      </a:lvl8pPr>
      <a:lvl9pPr marL="1828800" algn="ctr" rtl="0" fontAlgn="base">
        <a:spcBef>
          <a:spcPct val="0"/>
        </a:spcBef>
        <a:spcAft>
          <a:spcPct val="0"/>
        </a:spcAft>
        <a:defRPr sz="36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050" name="Object 1026"/>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1095" r:id="rId16" imgW="9563100" imgH="1600200" progId="Photoshop.Image.6">
                  <p:embed/>
                </p:oleObj>
              </mc:Choice>
              <mc:Fallback>
                <p:oleObj r:id="rId16" imgW="9563100" imgH="1600200" progId="Photoshop.Image.6">
                  <p:embed/>
                  <p:pic>
                    <p:nvPicPr>
                      <p:cNvPr id="0" name="图片 3076"/>
                      <p:cNvPicPr/>
                      <p:nvPr/>
                    </p:nvPicPr>
                    <p:blipFill>
                      <a:blip r:embed="rId17"/>
                      <a:stretch>
                        <a:fillRect/>
                      </a:stretch>
                    </p:blipFill>
                    <p:spPr>
                      <a:xfrm>
                        <a:off x="0" y="0"/>
                        <a:ext cx="9144000" cy="1200150"/>
                      </a:xfrm>
                      <a:prstGeom prst="rect">
                        <a:avLst/>
                      </a:prstGeom>
                      <a:noFill/>
                      <a:ln w="38100">
                        <a:noFill/>
                        <a:miter/>
                      </a:ln>
                    </p:spPr>
                  </p:pic>
                </p:oleObj>
              </mc:Fallback>
            </mc:AlternateContent>
          </a:graphicData>
        </a:graphic>
      </p:graphicFrame>
      <p:sp>
        <p:nvSpPr>
          <p:cNvPr id="2051" name="Freeform 1027"/>
          <p:cNvSpPr/>
          <p:nvPr/>
        </p:nvSpPr>
        <p:spPr>
          <a:xfrm>
            <a:off x="-11112" y="280990"/>
            <a:ext cx="9155112" cy="1620837"/>
          </a:xfrm>
          <a:custGeom>
            <a:avLst/>
            <a:gdLst/>
            <a:ahLst/>
            <a:cxnLst>
              <a:cxn ang="0">
                <a:pos x="15120938" y="274696153"/>
              </a:cxn>
              <a:cxn ang="0">
                <a:pos x="2147483647" y="115927152"/>
              </a:cxn>
              <a:cxn ang="0">
                <a:pos x="2147483647" y="642638852"/>
              </a:cxn>
              <a:cxn ang="0">
                <a:pos x="2147483647" y="0"/>
              </a:cxn>
              <a:cxn ang="0">
                <a:pos x="2147483647" y="1955640647"/>
              </a:cxn>
              <a:cxn ang="0">
                <a:pos x="2147483647" y="2094248404"/>
              </a:cxn>
              <a:cxn ang="0">
                <a:pos x="2147483647" y="1698584789"/>
              </a:cxn>
              <a:cxn ang="0">
                <a:pos x="35282189" y="2147483647"/>
              </a:cxn>
              <a:cxn ang="0">
                <a:pos x="15120938" y="274696153"/>
              </a:cxn>
            </a:cxnLst>
            <a:rect l="0" t="0" r="0" b="0"/>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ln>
        </p:spPr>
        <p:txBody>
          <a:bodyPr/>
          <a:lstStyle/>
          <a:p>
            <a:endParaRPr lang="zh-CN" altLang="en-US" sz="2400"/>
          </a:p>
        </p:txBody>
      </p:sp>
      <p:sp>
        <p:nvSpPr>
          <p:cNvPr id="2052" name="Freeform 1028"/>
          <p:cNvSpPr/>
          <p:nvPr/>
        </p:nvSpPr>
        <p:spPr>
          <a:xfrm>
            <a:off x="-20637" y="533402"/>
            <a:ext cx="9161462" cy="1006475"/>
          </a:xfrm>
          <a:custGeom>
            <a:avLst/>
            <a:gdLst/>
            <a:ahLst/>
            <a:cxnLst>
              <a:cxn ang="0">
                <a:pos x="50403128" y="274697825"/>
              </a:cxn>
              <a:cxn ang="0">
                <a:pos x="2147483647" y="7561263"/>
              </a:cxn>
              <a:cxn ang="0">
                <a:pos x="2147483647" y="372983125"/>
              </a:cxn>
              <a:cxn ang="0">
                <a:pos x="2147483647" y="93246575"/>
              </a:cxn>
              <a:cxn ang="0">
                <a:pos x="2147483647" y="1403727825"/>
              </a:cxn>
              <a:cxn ang="0">
                <a:pos x="2147483647" y="1491932500"/>
              </a:cxn>
              <a:cxn ang="0">
                <a:pos x="2147483647" y="1149191250"/>
              </a:cxn>
              <a:cxn ang="0">
                <a:pos x="15120938" y="1562496875"/>
              </a:cxn>
              <a:cxn ang="0">
                <a:pos x="50403128" y="274697825"/>
              </a:cxn>
            </a:cxnLst>
            <a:rect l="0" t="0" r="0" b="0"/>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alpha val="100000"/>
            </a:schemeClr>
          </a:solidFill>
          <a:ln w="9525">
            <a:noFill/>
          </a:ln>
        </p:spPr>
        <p:txBody>
          <a:bodyPr/>
          <a:lstStyle/>
          <a:p>
            <a:endParaRPr lang="zh-CN" altLang="en-US" sz="2400"/>
          </a:p>
        </p:txBody>
      </p:sp>
      <p:grpSp>
        <p:nvGrpSpPr>
          <p:cNvPr id="2053" name="Group 1029"/>
          <p:cNvGrpSpPr/>
          <p:nvPr/>
        </p:nvGrpSpPr>
        <p:grpSpPr>
          <a:xfrm>
            <a:off x="7740651" y="347663"/>
            <a:ext cx="387350" cy="366712"/>
            <a:chOff x="4752" y="1200"/>
            <a:chExt cx="288" cy="288"/>
          </a:xfrm>
        </p:grpSpPr>
        <p:sp>
          <p:nvSpPr>
            <p:cNvPr id="428038" name="Oval 1030"/>
            <p:cNvSpPr>
              <a:spLocks noChangeArrowheads="1"/>
            </p:cNvSpPr>
            <p:nvPr/>
          </p:nvSpPr>
          <p:spPr bwMode="gray">
            <a:xfrm>
              <a:off x="4752" y="1200"/>
              <a:ext cx="288" cy="288"/>
            </a:xfrm>
            <a:prstGeom prst="ellipse">
              <a:avLst/>
            </a:prstGeom>
            <a:gradFill rotWithShape="0">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8039" name="Oval 1031"/>
            <p:cNvSpPr>
              <a:spLocks noChangeArrowheads="1"/>
            </p:cNvSpPr>
            <p:nvPr/>
          </p:nvSpPr>
          <p:spPr bwMode="gray">
            <a:xfrm>
              <a:off x="4752" y="1200"/>
              <a:ext cx="192" cy="192"/>
            </a:xfrm>
            <a:prstGeom prst="ellipse">
              <a:avLst/>
            </a:prstGeom>
            <a:gradFill rotWithShape="0">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4" name="Group 1032"/>
          <p:cNvGrpSpPr/>
          <p:nvPr/>
        </p:nvGrpSpPr>
        <p:grpSpPr>
          <a:xfrm>
            <a:off x="8153400" y="53975"/>
            <a:ext cx="609600" cy="592138"/>
            <a:chOff x="4992" y="816"/>
            <a:chExt cx="576" cy="576"/>
          </a:xfrm>
        </p:grpSpPr>
        <p:sp>
          <p:nvSpPr>
            <p:cNvPr id="2062" name="Oval 1033"/>
            <p:cNvSpPr/>
            <p:nvPr userDrawn="1"/>
          </p:nvSpPr>
          <p:spPr>
            <a:xfrm>
              <a:off x="4992" y="816"/>
              <a:ext cx="576" cy="576"/>
            </a:xfrm>
            <a:prstGeom prst="ellipse">
              <a:avLst/>
            </a:prstGeom>
            <a:solidFill>
              <a:schemeClr val="accent1">
                <a:alpha val="52940"/>
              </a:schemeClr>
            </a:solidFill>
            <a:ln w="9525">
              <a:noFill/>
            </a:ln>
          </p:spPr>
          <p:txBody>
            <a:bodyPr wrap="none" anchor="ctr"/>
            <a:lstStyle/>
            <a:p>
              <a:pPr lvl="0" eaLnBrk="1" hangingPunct="1"/>
              <a:endParaRPr lang="zh-CN" altLang="en-US" sz="2400" dirty="0">
                <a:latin typeface="Arial" panose="020B0604020202020204" pitchFamily="34" charset="0"/>
              </a:endParaRPr>
            </a:p>
          </p:txBody>
        </p:sp>
        <p:sp>
          <p:nvSpPr>
            <p:cNvPr id="428042" name="Oval 1034"/>
            <p:cNvSpPr>
              <a:spLocks noChangeArrowheads="1"/>
            </p:cNvSpPr>
            <p:nvPr/>
          </p:nvSpPr>
          <p:spPr bwMode="gray">
            <a:xfrm>
              <a:off x="4992" y="912"/>
              <a:ext cx="480" cy="385"/>
            </a:xfrm>
            <a:prstGeom prst="ellipse">
              <a:avLst/>
            </a:prstGeom>
            <a:gradFill rotWithShape="0">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5" name="Group 1035"/>
          <p:cNvGrpSpPr/>
          <p:nvPr/>
        </p:nvGrpSpPr>
        <p:grpSpPr>
          <a:xfrm>
            <a:off x="171451" y="819150"/>
            <a:ext cx="720725" cy="762000"/>
            <a:chOff x="4992" y="816"/>
            <a:chExt cx="576" cy="576"/>
          </a:xfrm>
        </p:grpSpPr>
        <p:sp>
          <p:nvSpPr>
            <p:cNvPr id="2060" name="Oval 1036"/>
            <p:cNvSpPr/>
            <p:nvPr userDrawn="1"/>
          </p:nvSpPr>
          <p:spPr>
            <a:xfrm>
              <a:off x="4992" y="816"/>
              <a:ext cx="576" cy="576"/>
            </a:xfrm>
            <a:prstGeom prst="ellipse">
              <a:avLst/>
            </a:prstGeom>
            <a:solidFill>
              <a:schemeClr val="tx2">
                <a:alpha val="52940"/>
              </a:schemeClr>
            </a:solidFill>
            <a:ln w="9525">
              <a:noFill/>
            </a:ln>
          </p:spPr>
          <p:txBody>
            <a:bodyPr wrap="none" anchor="ctr"/>
            <a:lstStyle/>
            <a:p>
              <a:pPr lvl="0" eaLnBrk="1" hangingPunct="1"/>
              <a:endParaRPr lang="zh-CN" altLang="en-US" sz="2400" dirty="0">
                <a:latin typeface="Arial" panose="020B0604020202020204" pitchFamily="34" charset="0"/>
              </a:endParaRPr>
            </a:p>
          </p:txBody>
        </p:sp>
        <p:sp>
          <p:nvSpPr>
            <p:cNvPr id="428045" name="Oval 1037"/>
            <p:cNvSpPr>
              <a:spLocks noChangeArrowheads="1"/>
            </p:cNvSpPr>
            <p:nvPr/>
          </p:nvSpPr>
          <p:spPr bwMode="gray">
            <a:xfrm>
              <a:off x="4992" y="912"/>
              <a:ext cx="480" cy="384"/>
            </a:xfrm>
            <a:prstGeom prst="ellipse">
              <a:avLst/>
            </a:prstGeom>
            <a:gradFill rotWithShape="0">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2056" name="Rectangle 1038"/>
          <p:cNvSpPr>
            <a:spLocks noGrp="1"/>
          </p:cNvSpPr>
          <p:nvPr>
            <p:ph type="body"/>
          </p:nvPr>
        </p:nvSpPr>
        <p:spPr>
          <a:xfrm>
            <a:off x="457200" y="1828800"/>
            <a:ext cx="8229600" cy="4495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28047" name="Rectangle 1039"/>
          <p:cNvSpPr>
            <a:spLocks noGrp="1" noChangeArrowheads="1"/>
          </p:cNvSpPr>
          <p:nvPr>
            <p:ph type="dt" sz="half" idx="2"/>
          </p:nvPr>
        </p:nvSpPr>
        <p:spPr bwMode="auto">
          <a:xfrm>
            <a:off x="457200" y="6400802"/>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nSpc>
                <a:spcPct val="100000"/>
              </a:lnSpc>
              <a:spcBef>
                <a:spcPct val="0"/>
              </a:spcBef>
              <a:buClrTx/>
              <a:buFontTx/>
              <a:buNone/>
              <a:defRPr sz="1400">
                <a:latin typeface="Arial" panose="020B0604020202020204" pitchFamily="34" charset="0"/>
              </a:defRPr>
            </a:lvl1pPr>
          </a:lstStyle>
          <a:p>
            <a:pPr>
              <a:defRPr/>
            </a:pPr>
            <a:endParaRPr lang="en-US" altLang="zh-CN"/>
          </a:p>
        </p:txBody>
      </p:sp>
      <p:sp>
        <p:nvSpPr>
          <p:cNvPr id="428048" name="Rectangle 1040"/>
          <p:cNvSpPr>
            <a:spLocks noGrp="1" noChangeArrowheads="1"/>
          </p:cNvSpPr>
          <p:nvPr>
            <p:ph type="ftr" sz="quarter" idx="3"/>
          </p:nvPr>
        </p:nvSpPr>
        <p:spPr bwMode="auto">
          <a:xfrm>
            <a:off x="5219700" y="6381752"/>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lnSpc>
                <a:spcPct val="100000"/>
              </a:lnSpc>
              <a:spcBef>
                <a:spcPct val="0"/>
              </a:spcBef>
              <a:buClrTx/>
              <a:buFontTx/>
              <a:buNone/>
              <a:defRPr sz="1400" b="1">
                <a:solidFill>
                  <a:srgbClr val="F03628"/>
                </a:solidFill>
                <a:latin typeface="Arial" panose="020B0604020202020204" pitchFamily="34" charset="0"/>
              </a:defRPr>
            </a:lvl1pPr>
          </a:lstStyle>
          <a:p>
            <a:pPr>
              <a:defRPr/>
            </a:pPr>
            <a:r>
              <a:rPr lang="en-US" altLang="zh-CN"/>
              <a:t>An Introduction to Database System</a:t>
            </a:r>
          </a:p>
        </p:txBody>
      </p:sp>
      <p:sp>
        <p:nvSpPr>
          <p:cNvPr id="2059" name="Rectangle 1041"/>
          <p:cNvSpPr>
            <a:spLocks noGrp="1"/>
          </p:cNvSpPr>
          <p:nvPr>
            <p:ph type="title"/>
          </p:nvPr>
        </p:nvSpPr>
        <p:spPr>
          <a:xfrm>
            <a:off x="914400" y="685801"/>
            <a:ext cx="7391400" cy="563563"/>
          </a:xfrm>
          <a:prstGeom prst="rect">
            <a:avLst/>
          </a:prstGeom>
          <a:noFill/>
          <a:ln w="9525">
            <a:noFill/>
          </a:ln>
        </p:spPr>
        <p:txBody>
          <a:bodyPr anchor="ctr"/>
          <a:lstStyle/>
          <a:p>
            <a:pPr lvl="0"/>
            <a:r>
              <a:rPr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anose="020B0604020202020204" pitchFamily="34" charset="0"/>
        </a:defRPr>
      </a:lvl2pPr>
      <a:lvl3pPr algn="ctr" rtl="0" eaLnBrk="0" fontAlgn="base" hangingPunct="0">
        <a:spcBef>
          <a:spcPct val="0"/>
        </a:spcBef>
        <a:spcAft>
          <a:spcPct val="0"/>
        </a:spcAft>
        <a:defRPr sz="3600" b="1">
          <a:solidFill>
            <a:schemeClr val="bg1"/>
          </a:solidFill>
          <a:latin typeface="Arial" panose="020B0604020202020204" pitchFamily="34" charset="0"/>
        </a:defRPr>
      </a:lvl3pPr>
      <a:lvl4pPr algn="ctr" rtl="0" eaLnBrk="0" fontAlgn="base" hangingPunct="0">
        <a:spcBef>
          <a:spcPct val="0"/>
        </a:spcBef>
        <a:spcAft>
          <a:spcPct val="0"/>
        </a:spcAft>
        <a:defRPr sz="3600" b="1">
          <a:solidFill>
            <a:schemeClr val="bg1"/>
          </a:solidFill>
          <a:latin typeface="Arial" panose="020B0604020202020204" pitchFamily="34" charset="0"/>
        </a:defRPr>
      </a:lvl4pPr>
      <a:lvl5pPr algn="ctr" rtl="0" eaLnBrk="0" fontAlgn="base" hangingPunct="0">
        <a:spcBef>
          <a:spcPct val="0"/>
        </a:spcBef>
        <a:spcAft>
          <a:spcPct val="0"/>
        </a:spcAft>
        <a:defRPr sz="3600" b="1">
          <a:solidFill>
            <a:schemeClr val="bg1"/>
          </a:solidFill>
          <a:latin typeface="Arial" panose="020B0604020202020204" pitchFamily="34" charset="0"/>
        </a:defRPr>
      </a:lvl5pPr>
      <a:lvl6pPr marL="457200" algn="ctr" rtl="0" fontAlgn="base">
        <a:spcBef>
          <a:spcPct val="0"/>
        </a:spcBef>
        <a:spcAft>
          <a:spcPct val="0"/>
        </a:spcAft>
        <a:defRPr sz="3600" b="1">
          <a:solidFill>
            <a:schemeClr val="bg1"/>
          </a:solidFill>
          <a:latin typeface="Arial" panose="020B0604020202020204" pitchFamily="34" charset="0"/>
        </a:defRPr>
      </a:lvl6pPr>
      <a:lvl7pPr marL="914400" algn="ctr" rtl="0" fontAlgn="base">
        <a:spcBef>
          <a:spcPct val="0"/>
        </a:spcBef>
        <a:spcAft>
          <a:spcPct val="0"/>
        </a:spcAft>
        <a:defRPr sz="3600" b="1">
          <a:solidFill>
            <a:schemeClr val="bg1"/>
          </a:solidFill>
          <a:latin typeface="Arial" panose="020B0604020202020204" pitchFamily="34" charset="0"/>
        </a:defRPr>
      </a:lvl7pPr>
      <a:lvl8pPr marL="1371600" algn="ctr" rtl="0" fontAlgn="base">
        <a:spcBef>
          <a:spcPct val="0"/>
        </a:spcBef>
        <a:spcAft>
          <a:spcPct val="0"/>
        </a:spcAft>
        <a:defRPr sz="3600" b="1">
          <a:solidFill>
            <a:schemeClr val="bg1"/>
          </a:solidFill>
          <a:latin typeface="Arial" panose="020B0604020202020204" pitchFamily="34" charset="0"/>
        </a:defRPr>
      </a:lvl8pPr>
      <a:lvl9pPr marL="1828800" algn="ctr" rtl="0" fontAlgn="base">
        <a:spcBef>
          <a:spcPct val="0"/>
        </a:spcBef>
        <a:spcAft>
          <a:spcPct val="0"/>
        </a:spcAft>
        <a:defRPr sz="36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4.png"/><Relationship Id="rId5" Type="http://schemas.openxmlformats.org/officeDocument/2006/relationships/image" Target="../media/image22.png"/><Relationship Id="rId4" Type="http://schemas.openxmlformats.org/officeDocument/2006/relationships/oleObject" Target="../embeddings/oleObject4.bin"/></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4.png"/><Relationship Id="rId5" Type="http://schemas.openxmlformats.org/officeDocument/2006/relationships/image" Target="../media/image22.png"/><Relationship Id="rId4" Type="http://schemas.openxmlformats.org/officeDocument/2006/relationships/oleObject" Target="../embeddings/oleObject5.bin"/></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image" Target="../media/image5.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5123" name="Rectangle 3"/>
          <p:cNvSpPr/>
          <p:nvPr/>
        </p:nvSpPr>
        <p:spPr>
          <a:xfrm>
            <a:off x="533400" y="990602"/>
            <a:ext cx="8147050" cy="3478213"/>
          </a:xfrm>
          <a:prstGeom prst="rect">
            <a:avLst/>
          </a:prstGeom>
          <a:noFill/>
          <a:ln w="9525">
            <a:noFill/>
          </a:ln>
        </p:spPr>
        <p:txBody>
          <a:bodyPr>
            <a:spAutoFit/>
          </a:bodyPr>
          <a:lstStyle/>
          <a:p>
            <a:pPr algn="ctr">
              <a:lnSpc>
                <a:spcPct val="100000"/>
              </a:lnSpc>
              <a:spcBef>
                <a:spcPct val="0"/>
              </a:spcBef>
              <a:buClrTx/>
              <a:buFontTx/>
            </a:pPr>
            <a:endParaRPr lang="en-US" altLang="zh-CN" sz="4800" b="1" dirty="0">
              <a:latin typeface="Arial Black" panose="020B0A04020102020204" pitchFamily="34" charset="0"/>
              <a:ea typeface="隶书" pitchFamily="49" charset="-122"/>
            </a:endParaRPr>
          </a:p>
          <a:p>
            <a:pPr algn="ctr">
              <a:lnSpc>
                <a:spcPct val="100000"/>
              </a:lnSpc>
              <a:spcBef>
                <a:spcPct val="0"/>
              </a:spcBef>
              <a:buClrTx/>
              <a:buFontTx/>
            </a:pPr>
            <a:r>
              <a:rPr lang="zh-CN" altLang="en-US" sz="4800" b="1" dirty="0">
                <a:latin typeface="Arial Black" panose="020B0A04020102020204" pitchFamily="34" charset="0"/>
                <a:ea typeface="隶书" pitchFamily="49" charset="-122"/>
              </a:rPr>
              <a:t>数据库系统原理</a:t>
            </a:r>
            <a:endParaRPr lang="zh-CN" altLang="en-US" sz="4800" b="1" dirty="0">
              <a:latin typeface="宋体" panose="02010600030101010101" pitchFamily="2" charset="-122"/>
            </a:endParaRPr>
          </a:p>
          <a:p>
            <a:pPr algn="ctr">
              <a:lnSpc>
                <a:spcPct val="100000"/>
              </a:lnSpc>
              <a:spcBef>
                <a:spcPct val="0"/>
              </a:spcBef>
              <a:buClrTx/>
              <a:buFontTx/>
            </a:pPr>
            <a:endParaRPr lang="zh-CN" altLang="en-US" sz="3600" b="1" dirty="0">
              <a:latin typeface="Times New Roman" panose="02020603050405020304" pitchFamily="18" charset="0"/>
            </a:endParaRPr>
          </a:p>
          <a:p>
            <a:pPr algn="ctr">
              <a:lnSpc>
                <a:spcPct val="100000"/>
              </a:lnSpc>
              <a:spcBef>
                <a:spcPct val="0"/>
              </a:spcBef>
              <a:buClrTx/>
              <a:buFontTx/>
            </a:pPr>
            <a:endParaRPr lang="zh-CN" altLang="en-US" sz="4400" b="1" dirty="0">
              <a:latin typeface="Times New Roman" panose="02020603050405020304" pitchFamily="18" charset="0"/>
            </a:endParaRPr>
          </a:p>
          <a:p>
            <a:pPr algn="ctr">
              <a:lnSpc>
                <a:spcPct val="100000"/>
              </a:lnSpc>
              <a:spcBef>
                <a:spcPct val="0"/>
              </a:spcBef>
              <a:buClrTx/>
              <a:buFontTx/>
            </a:pPr>
            <a:r>
              <a:rPr lang="zh-CN" altLang="en-US" sz="4400" b="1" dirty="0">
                <a:solidFill>
                  <a:schemeClr val="tx2"/>
                </a:solidFill>
                <a:latin typeface="楷体_GB2312" pitchFamily="49" charset="-122"/>
                <a:ea typeface="楷体_GB2312" pitchFamily="49" charset="-122"/>
              </a:rPr>
              <a:t>第三章 关系数据库标准语言</a:t>
            </a:r>
            <a:r>
              <a:rPr lang="en-US" altLang="zh-CN" sz="4400" b="1" dirty="0">
                <a:solidFill>
                  <a:schemeClr val="tx2"/>
                </a:solidFill>
                <a:latin typeface="楷体_GB2312" pitchFamily="49" charset="-122"/>
                <a:ea typeface="楷体_GB2312" pitchFamily="49" charset="-122"/>
              </a:rPr>
              <a:t>SQL</a:t>
            </a:r>
          </a:p>
        </p:txBody>
      </p:sp>
      <p:sp>
        <p:nvSpPr>
          <p:cNvPr id="5124" name="Rectangle 6"/>
          <p:cNvSpPr>
            <a:spLocks noGrp="1"/>
          </p:cNvSpPr>
          <p:nvPr>
            <p:ph type="title"/>
          </p:nvPr>
        </p:nvSpPr>
        <p:spPr>
          <a:ln/>
        </p:spPr>
        <p:txBody>
          <a:bodyPr vert="horz" wrap="square" lIns="91440" tIns="45720" rIns="91440" bIns="45720" anchor="ctr"/>
          <a:lstStyle/>
          <a:p>
            <a:pPr eaLnBrk="1" hangingPunct="1"/>
            <a:endParaRPr lang="zh-CN" altLang="zh-CN" dirty="0">
              <a:ea typeface="宋体" panose="02010600030101010101" pitchFamily="2" charset="-122"/>
            </a:endParaRP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3315"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2.</a:t>
            </a:r>
            <a:r>
              <a:rPr lang="zh-CN" altLang="en-US" sz="3200" dirty="0">
                <a:ea typeface="宋体" panose="02010600030101010101" pitchFamily="2" charset="-122"/>
              </a:rPr>
              <a:t>高度非过程化</a:t>
            </a:r>
          </a:p>
        </p:txBody>
      </p:sp>
      <p:sp>
        <p:nvSpPr>
          <p:cNvPr id="13316" name="Rectangle 3"/>
          <p:cNvSpPr>
            <a:spLocks noGrp="1"/>
          </p:cNvSpPr>
          <p:nvPr>
            <p:ph idx="1"/>
          </p:nvPr>
        </p:nvSpPr>
        <p:spPr>
          <a:ln/>
        </p:spPr>
        <p:txBody>
          <a:bodyPr vert="horz" wrap="square" lIns="91440" tIns="45720" rIns="91440" bIns="45720" anchor="t"/>
          <a:lstStyle/>
          <a:p>
            <a:pPr algn="just" eaLnBrk="1" hangingPunct="1">
              <a:lnSpc>
                <a:spcPct val="160000"/>
              </a:lnSpc>
            </a:pPr>
            <a:r>
              <a:rPr lang="zh-CN" altLang="en-US" dirty="0">
                <a:ea typeface="宋体" panose="02010600030101010101" pitchFamily="2" charset="-122"/>
              </a:rPr>
              <a:t>非关系数据模型的数据操纵语言</a:t>
            </a:r>
            <a:r>
              <a:rPr lang="zh-CN" altLang="en-US" dirty="0">
                <a:latin typeface="Tahoma" panose="020B0604030504040204" pitchFamily="34" charset="0"/>
                <a:ea typeface="宋体" panose="02010600030101010101" pitchFamily="2" charset="-122"/>
              </a:rPr>
              <a:t>“</a:t>
            </a:r>
            <a:r>
              <a:rPr lang="zh-CN" altLang="en-US" b="1" dirty="0">
                <a:solidFill>
                  <a:srgbClr val="FF00FF"/>
                </a:solidFill>
                <a:ea typeface="宋体" panose="02010600030101010101" pitchFamily="2" charset="-122"/>
              </a:rPr>
              <a:t>面向过程</a:t>
            </a:r>
            <a:r>
              <a:rPr lang="zh-CN" altLang="en-US" dirty="0">
                <a:latin typeface="Tahoma" panose="020B0604030504040204" pitchFamily="34" charset="0"/>
                <a:ea typeface="宋体" panose="02010600030101010101" pitchFamily="2" charset="-122"/>
              </a:rPr>
              <a:t>”</a:t>
            </a:r>
            <a:r>
              <a:rPr lang="zh-CN" altLang="en-US" dirty="0">
                <a:ea typeface="宋体" panose="02010600030101010101" pitchFamily="2" charset="-122"/>
              </a:rPr>
              <a:t>，必须制定存取路径</a:t>
            </a:r>
          </a:p>
          <a:p>
            <a:pPr algn="just" eaLnBrk="1" hangingPunct="1">
              <a:lnSpc>
                <a:spcPct val="160000"/>
              </a:lnSpc>
            </a:pPr>
            <a:r>
              <a:rPr lang="en-US" altLang="zh-CN" dirty="0">
                <a:ea typeface="宋体" panose="02010600030101010101" pitchFamily="2" charset="-122"/>
              </a:rPr>
              <a:t>SQL</a:t>
            </a:r>
            <a:r>
              <a:rPr lang="zh-CN" altLang="en-US" dirty="0">
                <a:ea typeface="宋体" panose="02010600030101010101" pitchFamily="2" charset="-122"/>
              </a:rPr>
              <a:t>只要提出“做什么”，无须了解存取路径。</a:t>
            </a:r>
          </a:p>
          <a:p>
            <a:pPr algn="just" eaLnBrk="1" hangingPunct="1">
              <a:lnSpc>
                <a:spcPct val="160000"/>
              </a:lnSpc>
            </a:pPr>
            <a:r>
              <a:rPr lang="zh-CN" altLang="en-US" dirty="0">
                <a:ea typeface="宋体" panose="02010600030101010101" pitchFamily="2" charset="-122"/>
              </a:rPr>
              <a:t> 存取路径的选择以及</a:t>
            </a:r>
            <a:r>
              <a:rPr lang="en-US" altLang="zh-CN" dirty="0">
                <a:ea typeface="宋体" panose="02010600030101010101" pitchFamily="2" charset="-122"/>
              </a:rPr>
              <a:t>SQL</a:t>
            </a:r>
            <a:r>
              <a:rPr lang="zh-CN" altLang="en-US" dirty="0">
                <a:ea typeface="宋体" panose="02010600030101010101" pitchFamily="2" charset="-122"/>
              </a:rPr>
              <a:t>的操作过程由系统自动完成。</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5363"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5.</a:t>
            </a:r>
            <a:r>
              <a:rPr lang="zh-CN" altLang="en-US" sz="3200" dirty="0">
                <a:ea typeface="宋体" panose="02010600030101010101" pitchFamily="2" charset="-122"/>
              </a:rPr>
              <a:t>关键字</a:t>
            </a:r>
            <a:r>
              <a:rPr lang="en-US" altLang="zh-CN" sz="3200" dirty="0">
                <a:ea typeface="宋体" panose="02010600030101010101" pitchFamily="2" charset="-122"/>
              </a:rPr>
              <a:t>DISTINCT</a:t>
            </a:r>
          </a:p>
        </p:txBody>
      </p:sp>
      <p:sp>
        <p:nvSpPr>
          <p:cNvPr id="15364" name="Rectangle 3"/>
          <p:cNvSpPr>
            <a:spLocks noGrp="1"/>
          </p:cNvSpPr>
          <p:nvPr>
            <p:ph idx="1"/>
          </p:nvPr>
        </p:nvSpPr>
        <p:spPr>
          <a:ln/>
        </p:spPr>
        <p:txBody>
          <a:bodyPr vert="horz" wrap="square" lIns="91440" tIns="45720" rIns="91440" bIns="45720" anchor="t"/>
          <a:lstStyle/>
          <a:p>
            <a:pPr eaLnBrk="1" hangingPunct="1">
              <a:lnSpc>
                <a:spcPct val="90000"/>
              </a:lnSpc>
            </a:pPr>
            <a:r>
              <a:rPr lang="zh-CN" altLang="en-US" b="1" dirty="0">
                <a:ea typeface="宋体" panose="02010600030101010101" pitchFamily="2" charset="-122"/>
              </a:rPr>
              <a:t>例</a:t>
            </a:r>
            <a:r>
              <a:rPr lang="en-US" altLang="zh-CN" b="1" dirty="0">
                <a:ea typeface="宋体" panose="02010600030101010101" pitchFamily="2" charset="-122"/>
              </a:rPr>
              <a:t>3-27</a:t>
            </a:r>
            <a:r>
              <a:rPr lang="zh-CN" altLang="en-US" dirty="0">
                <a:ea typeface="宋体" panose="02010600030101010101" pitchFamily="2" charset="-122"/>
              </a:rPr>
              <a:t>查询所有课程一共哪几种学分。</a:t>
            </a:r>
          </a:p>
          <a:p>
            <a:pPr lvl="1" eaLnBrk="1" hangingPunct="1">
              <a:lnSpc>
                <a:spcPct val="90000"/>
              </a:lnSpc>
              <a:buNone/>
            </a:pPr>
            <a:endParaRPr lang="zh-CN" altLang="en-US" dirty="0">
              <a:ea typeface="宋体" panose="02010600030101010101" pitchFamily="2" charset="-122"/>
            </a:endParaRPr>
          </a:p>
          <a:p>
            <a:pPr lvl="1" eaLnBrk="1" hangingPunct="1">
              <a:lnSpc>
                <a:spcPct val="90000"/>
              </a:lnSpc>
              <a:buNone/>
            </a:pPr>
            <a:endParaRPr lang="en-US" altLang="zh-CN" dirty="0">
              <a:ea typeface="宋体" panose="02010600030101010101" pitchFamily="2" charset="-122"/>
            </a:endParaRPr>
          </a:p>
          <a:p>
            <a:pPr lvl="1" eaLnBrk="1" hangingPunct="1">
              <a:lnSpc>
                <a:spcPct val="90000"/>
              </a:lnSpc>
              <a:buNone/>
            </a:pPr>
            <a:endParaRPr lang="en-US" altLang="zh-CN" b="1" dirty="0">
              <a:solidFill>
                <a:srgbClr val="FF0000"/>
              </a:solidFill>
              <a:ea typeface="宋体" panose="02010600030101010101" pitchFamily="2" charset="-122"/>
            </a:endParaRPr>
          </a:p>
          <a:p>
            <a:pPr lvl="1" eaLnBrk="1" hangingPunct="1">
              <a:lnSpc>
                <a:spcPct val="90000"/>
              </a:lnSpc>
              <a:buNone/>
            </a:pPr>
            <a:endParaRPr lang="en-US" altLang="zh-CN" b="1" dirty="0">
              <a:solidFill>
                <a:srgbClr val="FF0000"/>
              </a:solidFill>
              <a:ea typeface="宋体" panose="02010600030101010101" pitchFamily="2" charset="-122"/>
            </a:endParaRPr>
          </a:p>
          <a:p>
            <a:pPr lvl="1" eaLnBrk="1" hangingPunct="1">
              <a:lnSpc>
                <a:spcPct val="90000"/>
              </a:lnSpc>
              <a:buNone/>
            </a:pPr>
            <a:endParaRPr lang="en-US" altLang="zh-CN" b="1" dirty="0">
              <a:solidFill>
                <a:srgbClr val="FF0000"/>
              </a:solidFill>
              <a:ea typeface="宋体" panose="02010600030101010101" pitchFamily="2" charset="-122"/>
            </a:endParaRPr>
          </a:p>
          <a:p>
            <a:pPr lvl="1" eaLnBrk="1" hangingPunct="1">
              <a:lnSpc>
                <a:spcPct val="90000"/>
              </a:lnSpc>
              <a:buNone/>
            </a:pPr>
            <a:r>
              <a:rPr lang="zh-CN" altLang="en-US" b="1" dirty="0">
                <a:solidFill>
                  <a:srgbClr val="FF0000"/>
                </a:solidFill>
                <a:ea typeface="宋体" panose="02010600030101010101" pitchFamily="2" charset="-122"/>
              </a:rPr>
              <a:t>执行结果为：</a:t>
            </a:r>
            <a:r>
              <a:rPr lang="zh-CN" altLang="en-US" dirty="0">
                <a:ea typeface="宋体" panose="02010600030101010101" pitchFamily="2" charset="-122"/>
              </a:rPr>
              <a:t> </a:t>
            </a:r>
          </a:p>
          <a:p>
            <a:pPr lvl="1" eaLnBrk="1" hangingPunct="1">
              <a:lnSpc>
                <a:spcPct val="90000"/>
              </a:lnSpc>
              <a:buNone/>
            </a:pPr>
            <a:endParaRPr lang="en-US" altLang="zh-CN" dirty="0">
              <a:ea typeface="宋体" panose="02010600030101010101" pitchFamily="2" charset="-122"/>
            </a:endParaRPr>
          </a:p>
        </p:txBody>
      </p:sp>
      <p:pic>
        <p:nvPicPr>
          <p:cNvPr id="15365" name="图片 1"/>
          <p:cNvPicPr>
            <a:picLocks noChangeAspect="1"/>
          </p:cNvPicPr>
          <p:nvPr/>
        </p:nvPicPr>
        <p:blipFill>
          <a:blip r:embed="rId2"/>
          <a:stretch>
            <a:fillRect/>
          </a:stretch>
        </p:blipFill>
        <p:spPr>
          <a:xfrm>
            <a:off x="2551115" y="4346575"/>
            <a:ext cx="1233487" cy="1644650"/>
          </a:xfrm>
          <a:prstGeom prst="rect">
            <a:avLst/>
          </a:prstGeom>
          <a:noFill/>
          <a:ln w="9525">
            <a:noFill/>
          </a:ln>
        </p:spPr>
      </p:pic>
      <p:grpSp>
        <p:nvGrpSpPr>
          <p:cNvPr id="6" name="组合 5">
            <a:extLst>
              <a:ext uri="{FF2B5EF4-FFF2-40B4-BE49-F238E27FC236}">
                <a16:creationId xmlns:a16="http://schemas.microsoft.com/office/drawing/2014/main" id="{05D0DF87-A4EA-4F8E-8378-2FC3BC313C45}"/>
              </a:ext>
            </a:extLst>
          </p:cNvPr>
          <p:cNvGrpSpPr/>
          <p:nvPr/>
        </p:nvGrpSpPr>
        <p:grpSpPr>
          <a:xfrm>
            <a:off x="707308" y="2261901"/>
            <a:ext cx="6154588" cy="1814799"/>
            <a:chOff x="683568" y="1580217"/>
            <a:chExt cx="7776864" cy="1814799"/>
          </a:xfrm>
        </p:grpSpPr>
        <p:sp>
          <p:nvSpPr>
            <p:cNvPr id="7" name="文本框 6">
              <a:extLst>
                <a:ext uri="{FF2B5EF4-FFF2-40B4-BE49-F238E27FC236}">
                  <a16:creationId xmlns:a16="http://schemas.microsoft.com/office/drawing/2014/main" id="{B54CE674-C9D6-4B93-A828-06A7F11B99BB}"/>
                </a:ext>
              </a:extLst>
            </p:cNvPr>
            <p:cNvSpPr txBox="1"/>
            <p:nvPr/>
          </p:nvSpPr>
          <p:spPr>
            <a:xfrm>
              <a:off x="755575" y="1580217"/>
              <a:ext cx="1608631"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DISTINCT</a:t>
              </a:r>
              <a:endParaRPr lang="zh-CN" altLang="en-US" sz="1800" dirty="0">
                <a:solidFill>
                  <a:schemeClr val="bg1"/>
                </a:solidFill>
                <a:latin typeface="Consolas" panose="020B0609020204030204" pitchFamily="49" charset="0"/>
              </a:endParaRPr>
            </a:p>
          </p:txBody>
        </p:sp>
        <p:sp>
          <p:nvSpPr>
            <p:cNvPr id="8" name="文本框 7">
              <a:extLst>
                <a:ext uri="{FF2B5EF4-FFF2-40B4-BE49-F238E27FC236}">
                  <a16:creationId xmlns:a16="http://schemas.microsoft.com/office/drawing/2014/main" id="{86EEEF86-81E2-4063-B0BA-795CF99A389D}"/>
                </a:ext>
              </a:extLst>
            </p:cNvPr>
            <p:cNvSpPr txBox="1"/>
            <p:nvPr/>
          </p:nvSpPr>
          <p:spPr>
            <a:xfrm>
              <a:off x="683568" y="1988840"/>
              <a:ext cx="7776864" cy="1406176"/>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DISTINCT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CCREDIT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COURSE;</a:t>
              </a:r>
            </a:p>
          </p:txBody>
        </p:sp>
      </p:grpSp>
    </p:spTree>
    <p:extLst>
      <p:ext uri="{BB962C8B-B14F-4D97-AF65-F5344CB8AC3E}">
        <p14:creationId xmlns:p14="http://schemas.microsoft.com/office/powerpoint/2010/main" val="37438562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5363"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5.</a:t>
            </a:r>
            <a:r>
              <a:rPr lang="zh-CN" altLang="en-US" sz="3200" dirty="0">
                <a:ea typeface="宋体" panose="02010600030101010101" pitchFamily="2" charset="-122"/>
              </a:rPr>
              <a:t>关键字</a:t>
            </a:r>
            <a:r>
              <a:rPr lang="en-US" altLang="zh-CN" sz="3200" dirty="0">
                <a:ea typeface="宋体" panose="02010600030101010101" pitchFamily="2" charset="-122"/>
              </a:rPr>
              <a:t>DISTINCT</a:t>
            </a:r>
          </a:p>
        </p:txBody>
      </p:sp>
      <p:sp>
        <p:nvSpPr>
          <p:cNvPr id="15364" name="Rectangle 3"/>
          <p:cNvSpPr>
            <a:spLocks noGrp="1"/>
          </p:cNvSpPr>
          <p:nvPr>
            <p:ph idx="1"/>
          </p:nvPr>
        </p:nvSpPr>
        <p:spPr>
          <a:ln/>
        </p:spPr>
        <p:txBody>
          <a:bodyPr vert="horz" wrap="square" lIns="91440" tIns="45720" rIns="91440" bIns="45720" anchor="t"/>
          <a:lstStyle/>
          <a:p>
            <a:pPr lvl="1" eaLnBrk="1" hangingPunct="1">
              <a:lnSpc>
                <a:spcPct val="90000"/>
              </a:lnSpc>
              <a:buNone/>
            </a:pPr>
            <a:r>
              <a:rPr lang="zh-CN" altLang="en-US" b="1" dirty="0">
                <a:ea typeface="宋体" panose="02010600030101010101" pitchFamily="2" charset="-122"/>
              </a:rPr>
              <a:t>例</a:t>
            </a:r>
            <a:r>
              <a:rPr lang="en-US" altLang="zh-CN" b="1" dirty="0">
                <a:ea typeface="宋体" panose="02010600030101010101" pitchFamily="2" charset="-122"/>
              </a:rPr>
              <a:t>3-27</a:t>
            </a:r>
            <a:r>
              <a:rPr lang="zh-CN" altLang="en-US" dirty="0">
                <a:ea typeface="宋体" panose="02010600030101010101" pitchFamily="2" charset="-122"/>
              </a:rPr>
              <a:t>查询所有课程一共哪几种学分。</a:t>
            </a:r>
          </a:p>
          <a:p>
            <a:pPr lvl="1" eaLnBrk="1" hangingPunct="1">
              <a:lnSpc>
                <a:spcPct val="90000"/>
              </a:lnSpc>
              <a:buNone/>
            </a:pPr>
            <a:endParaRPr lang="zh-CN" altLang="en-US" dirty="0">
              <a:ea typeface="宋体" panose="02010600030101010101" pitchFamily="2" charset="-122"/>
            </a:endParaRPr>
          </a:p>
          <a:p>
            <a:pPr lvl="1" eaLnBrk="1" hangingPunct="1">
              <a:lnSpc>
                <a:spcPct val="90000"/>
              </a:lnSpc>
              <a:buNone/>
            </a:pPr>
            <a:r>
              <a:rPr lang="en-US" altLang="zh-CN" dirty="0">
                <a:ea typeface="宋体" panose="02010600030101010101" pitchFamily="2" charset="-122"/>
              </a:rPr>
              <a:t>SELECT DISTINCT Ccredit </a:t>
            </a:r>
          </a:p>
          <a:p>
            <a:pPr lvl="1" eaLnBrk="1" hangingPunct="1">
              <a:lnSpc>
                <a:spcPct val="90000"/>
              </a:lnSpc>
              <a:buNone/>
            </a:pPr>
            <a:r>
              <a:rPr lang="en-US" altLang="zh-CN" dirty="0">
                <a:ea typeface="宋体" panose="02010600030101010101" pitchFamily="2" charset="-122"/>
              </a:rPr>
              <a:t>FROM Course;</a:t>
            </a:r>
          </a:p>
          <a:p>
            <a:pPr lvl="1" eaLnBrk="1" hangingPunct="1">
              <a:lnSpc>
                <a:spcPct val="90000"/>
              </a:lnSpc>
              <a:buNone/>
            </a:pPr>
            <a:endParaRPr lang="en-US" altLang="zh-CN" dirty="0">
              <a:ea typeface="宋体" panose="02010600030101010101" pitchFamily="2" charset="-122"/>
            </a:endParaRPr>
          </a:p>
          <a:p>
            <a:pPr lvl="1" eaLnBrk="1" hangingPunct="1">
              <a:lnSpc>
                <a:spcPct val="90000"/>
              </a:lnSpc>
              <a:buNone/>
            </a:pPr>
            <a:r>
              <a:rPr lang="zh-CN" altLang="en-US" b="1" dirty="0">
                <a:solidFill>
                  <a:srgbClr val="FF0000"/>
                </a:solidFill>
                <a:ea typeface="宋体" panose="02010600030101010101" pitchFamily="2" charset="-122"/>
              </a:rPr>
              <a:t>执行结果为：</a:t>
            </a:r>
            <a:r>
              <a:rPr lang="zh-CN" altLang="en-US" dirty="0">
                <a:ea typeface="宋体" panose="02010600030101010101" pitchFamily="2" charset="-122"/>
              </a:rPr>
              <a:t> </a:t>
            </a:r>
          </a:p>
          <a:p>
            <a:pPr lvl="1" eaLnBrk="1" hangingPunct="1">
              <a:lnSpc>
                <a:spcPct val="90000"/>
              </a:lnSpc>
              <a:buNone/>
            </a:pPr>
            <a:endParaRPr lang="en-US" altLang="zh-CN" dirty="0">
              <a:ea typeface="宋体" panose="02010600030101010101" pitchFamily="2" charset="-122"/>
            </a:endParaRPr>
          </a:p>
        </p:txBody>
      </p:sp>
      <p:pic>
        <p:nvPicPr>
          <p:cNvPr id="15365" name="图片 1"/>
          <p:cNvPicPr>
            <a:picLocks noChangeAspect="1"/>
          </p:cNvPicPr>
          <p:nvPr/>
        </p:nvPicPr>
        <p:blipFill>
          <a:blip r:embed="rId2"/>
          <a:stretch>
            <a:fillRect/>
          </a:stretch>
        </p:blipFill>
        <p:spPr>
          <a:xfrm>
            <a:off x="2551115" y="4346575"/>
            <a:ext cx="1233487" cy="1644650"/>
          </a:xfrm>
          <a:prstGeom prst="rect">
            <a:avLst/>
          </a:prstGeom>
          <a:noFill/>
          <a:ln w="9525">
            <a:noFill/>
          </a:ln>
        </p:spPr>
      </p:pic>
    </p:spTree>
    <p:extLst>
      <p:ext uri="{BB962C8B-B14F-4D97-AF65-F5344CB8AC3E}">
        <p14:creationId xmlns:p14="http://schemas.microsoft.com/office/powerpoint/2010/main" val="5500527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6387"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5.</a:t>
            </a:r>
            <a:r>
              <a:rPr lang="zh-CN" altLang="en-US" sz="3200" dirty="0">
                <a:ea typeface="宋体" panose="02010600030101010101" pitchFamily="2" charset="-122"/>
              </a:rPr>
              <a:t>关键字</a:t>
            </a:r>
            <a:r>
              <a:rPr lang="en-US" altLang="zh-CN" sz="3200" dirty="0">
                <a:ea typeface="宋体" panose="02010600030101010101" pitchFamily="2" charset="-122"/>
              </a:rPr>
              <a:t>DISTINCT</a:t>
            </a:r>
          </a:p>
        </p:txBody>
      </p:sp>
      <p:sp>
        <p:nvSpPr>
          <p:cNvPr id="16388" name="Rectangle 3"/>
          <p:cNvSpPr>
            <a:spLocks noGrp="1"/>
          </p:cNvSpPr>
          <p:nvPr>
            <p:ph idx="1"/>
          </p:nvPr>
        </p:nvSpPr>
        <p:spPr>
          <a:ln/>
        </p:spPr>
        <p:txBody>
          <a:bodyPr vert="horz" wrap="square" lIns="91440" tIns="45720" rIns="91440" bIns="45720" anchor="t"/>
          <a:lstStyle/>
          <a:p>
            <a:pPr eaLnBrk="1" hangingPunct="1">
              <a:buNone/>
            </a:pPr>
            <a:r>
              <a:rPr lang="zh-CN" altLang="en-US" b="1" dirty="0">
                <a:ea typeface="宋体" panose="02010600030101010101" pitchFamily="2" charset="-122"/>
              </a:rPr>
              <a:t>例</a:t>
            </a:r>
            <a:r>
              <a:rPr lang="en-US" altLang="zh-CN" b="1" dirty="0">
                <a:ea typeface="宋体" panose="02010600030101010101" pitchFamily="2" charset="-122"/>
              </a:rPr>
              <a:t>3-28</a:t>
            </a:r>
            <a:r>
              <a:rPr lang="zh-CN" altLang="en-US" dirty="0">
                <a:ea typeface="宋体" panose="02010600030101010101" pitchFamily="2" charset="-122"/>
              </a:rPr>
              <a:t>查询所有学生的姓名和年龄。</a:t>
            </a:r>
          </a:p>
          <a:p>
            <a:pPr eaLnBrk="1" hangingPunct="1">
              <a:buNone/>
            </a:pPr>
            <a:endParaRPr lang="en-US" altLang="zh-CN" dirty="0">
              <a:ea typeface="宋体" panose="02010600030101010101" pitchFamily="2" charset="-122"/>
            </a:endParaRPr>
          </a:p>
          <a:p>
            <a:pPr eaLnBrk="1" hangingPunct="1">
              <a:buNone/>
            </a:pPr>
            <a:endParaRPr lang="en-US" altLang="zh-CN" dirty="0">
              <a:ea typeface="宋体" panose="02010600030101010101" pitchFamily="2" charset="-122"/>
            </a:endParaRPr>
          </a:p>
          <a:p>
            <a:pPr eaLnBrk="1" hangingPunct="1">
              <a:buNone/>
            </a:pPr>
            <a:endParaRPr lang="en-US" altLang="zh-CN" dirty="0">
              <a:ea typeface="宋体" panose="02010600030101010101" pitchFamily="2" charset="-122"/>
            </a:endParaRPr>
          </a:p>
          <a:p>
            <a:pPr eaLnBrk="1" hangingPunct="1">
              <a:buNone/>
            </a:pPr>
            <a:endParaRPr lang="en-US" altLang="zh-CN" dirty="0">
              <a:ea typeface="宋体" panose="02010600030101010101" pitchFamily="2" charset="-122"/>
            </a:endParaRPr>
          </a:p>
          <a:p>
            <a:pPr algn="just" eaLnBrk="1" hangingPunct="1"/>
            <a:r>
              <a:rPr lang="en-US" altLang="zh-CN" dirty="0">
                <a:ea typeface="宋体" panose="02010600030101010101" pitchFamily="2" charset="-122"/>
              </a:rPr>
              <a:t>DISTINCT</a:t>
            </a:r>
            <a:r>
              <a:rPr lang="zh-CN" altLang="en-US" dirty="0">
                <a:ea typeface="宋体" panose="02010600030101010101" pitchFamily="2" charset="-122"/>
              </a:rPr>
              <a:t>关键字是作用于</a:t>
            </a:r>
            <a:r>
              <a:rPr lang="zh-CN" altLang="en-US" b="1" dirty="0">
                <a:solidFill>
                  <a:srgbClr val="FF0000"/>
                </a:solidFill>
                <a:ea typeface="宋体" panose="02010600030101010101" pitchFamily="2" charset="-122"/>
              </a:rPr>
              <a:t>用户所选择的元组</a:t>
            </a:r>
            <a:r>
              <a:rPr lang="zh-CN" altLang="en-US" dirty="0">
                <a:ea typeface="宋体" panose="02010600030101010101" pitchFamily="2" charset="-122"/>
              </a:rPr>
              <a:t>，而不是仅仅作用于</a:t>
            </a:r>
            <a:r>
              <a:rPr lang="en-US" altLang="zh-CN" dirty="0">
                <a:ea typeface="宋体" panose="02010600030101010101" pitchFamily="2" charset="-122"/>
              </a:rPr>
              <a:t>DISTINCT</a:t>
            </a:r>
            <a:r>
              <a:rPr lang="zh-CN" altLang="en-US" dirty="0">
                <a:ea typeface="宋体" panose="02010600030101010101" pitchFamily="2" charset="-122"/>
              </a:rPr>
              <a:t>后面的一列，对于选择出的每个</a:t>
            </a:r>
            <a:r>
              <a:rPr lang="en-US" altLang="zh-CN" dirty="0">
                <a:ea typeface="宋体" panose="02010600030101010101" pitchFamily="2" charset="-122"/>
              </a:rPr>
              <a:t>&lt;Sname,Sage&gt;</a:t>
            </a:r>
            <a:r>
              <a:rPr lang="zh-CN" altLang="en-US" dirty="0">
                <a:ea typeface="宋体" panose="02010600030101010101" pitchFamily="2" charset="-122"/>
              </a:rPr>
              <a:t>行，如果有两个或多个同学有同样的名字和年龄，则在结果中只显示一次。</a:t>
            </a:r>
          </a:p>
        </p:txBody>
      </p:sp>
      <p:grpSp>
        <p:nvGrpSpPr>
          <p:cNvPr id="5" name="组合 4">
            <a:extLst>
              <a:ext uri="{FF2B5EF4-FFF2-40B4-BE49-F238E27FC236}">
                <a16:creationId xmlns:a16="http://schemas.microsoft.com/office/drawing/2014/main" id="{01983DBB-19C3-4AF1-9CF4-A84016EE8EE4}"/>
              </a:ext>
            </a:extLst>
          </p:cNvPr>
          <p:cNvGrpSpPr/>
          <p:nvPr/>
        </p:nvGrpSpPr>
        <p:grpSpPr>
          <a:xfrm>
            <a:off x="707308" y="2334281"/>
            <a:ext cx="6154588" cy="1814799"/>
            <a:chOff x="683568" y="1580217"/>
            <a:chExt cx="7776864" cy="1814799"/>
          </a:xfrm>
        </p:grpSpPr>
        <p:sp>
          <p:nvSpPr>
            <p:cNvPr id="6" name="文本框 5">
              <a:extLst>
                <a:ext uri="{FF2B5EF4-FFF2-40B4-BE49-F238E27FC236}">
                  <a16:creationId xmlns:a16="http://schemas.microsoft.com/office/drawing/2014/main" id="{FF841B2E-DA89-4E7E-9875-F3600E5852C5}"/>
                </a:ext>
              </a:extLst>
            </p:cNvPr>
            <p:cNvSpPr txBox="1"/>
            <p:nvPr/>
          </p:nvSpPr>
          <p:spPr>
            <a:xfrm>
              <a:off x="755575" y="1580217"/>
              <a:ext cx="1608631"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DISTINCT</a:t>
              </a:r>
              <a:endParaRPr lang="zh-CN" altLang="en-US" sz="1800" dirty="0">
                <a:solidFill>
                  <a:schemeClr val="bg1"/>
                </a:solidFill>
                <a:latin typeface="Consolas" panose="020B0609020204030204" pitchFamily="49" charset="0"/>
              </a:endParaRPr>
            </a:p>
          </p:txBody>
        </p:sp>
        <p:sp>
          <p:nvSpPr>
            <p:cNvPr id="7" name="文本框 6">
              <a:extLst>
                <a:ext uri="{FF2B5EF4-FFF2-40B4-BE49-F238E27FC236}">
                  <a16:creationId xmlns:a16="http://schemas.microsoft.com/office/drawing/2014/main" id="{6CE55F21-04BE-436A-93D1-5F5A2D7F5C3E}"/>
                </a:ext>
              </a:extLst>
            </p:cNvPr>
            <p:cNvSpPr txBox="1"/>
            <p:nvPr/>
          </p:nvSpPr>
          <p:spPr>
            <a:xfrm>
              <a:off x="683568" y="1988840"/>
              <a:ext cx="7776864" cy="1406176"/>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DISTINCT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SNAME, SAGE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p:txBody>
        </p:sp>
      </p:grpSp>
    </p:spTree>
    <p:extLst>
      <p:ext uri="{BB962C8B-B14F-4D97-AF65-F5344CB8AC3E}">
        <p14:creationId xmlns:p14="http://schemas.microsoft.com/office/powerpoint/2010/main" val="145153140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6387"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5.</a:t>
            </a:r>
            <a:r>
              <a:rPr lang="zh-CN" altLang="en-US" sz="3200" dirty="0">
                <a:ea typeface="宋体" panose="02010600030101010101" pitchFamily="2" charset="-122"/>
              </a:rPr>
              <a:t>关键字</a:t>
            </a:r>
            <a:r>
              <a:rPr lang="en-US" altLang="zh-CN" sz="3200" dirty="0">
                <a:ea typeface="宋体" panose="02010600030101010101" pitchFamily="2" charset="-122"/>
              </a:rPr>
              <a:t>DISTINCT</a:t>
            </a:r>
          </a:p>
        </p:txBody>
      </p:sp>
      <p:sp>
        <p:nvSpPr>
          <p:cNvPr id="16388" name="Rectangle 3"/>
          <p:cNvSpPr>
            <a:spLocks noGrp="1"/>
          </p:cNvSpPr>
          <p:nvPr>
            <p:ph idx="1"/>
          </p:nvPr>
        </p:nvSpPr>
        <p:spPr>
          <a:ln/>
        </p:spPr>
        <p:txBody>
          <a:bodyPr vert="horz" wrap="square" lIns="91440" tIns="45720" rIns="91440" bIns="45720" anchor="t"/>
          <a:lstStyle/>
          <a:p>
            <a:pPr eaLnBrk="1" hangingPunct="1">
              <a:buNone/>
            </a:pPr>
            <a:r>
              <a:rPr lang="zh-CN" altLang="en-US" b="1" dirty="0">
                <a:ea typeface="宋体" panose="02010600030101010101" pitchFamily="2" charset="-122"/>
              </a:rPr>
              <a:t>例</a:t>
            </a:r>
            <a:r>
              <a:rPr lang="en-US" altLang="zh-CN" b="1" dirty="0">
                <a:ea typeface="宋体" panose="02010600030101010101" pitchFamily="2" charset="-122"/>
              </a:rPr>
              <a:t>3-28</a:t>
            </a:r>
            <a:r>
              <a:rPr lang="zh-CN" altLang="en-US" dirty="0">
                <a:ea typeface="宋体" panose="02010600030101010101" pitchFamily="2" charset="-122"/>
              </a:rPr>
              <a:t>查询所有学生的姓名和年龄。</a:t>
            </a:r>
          </a:p>
          <a:p>
            <a:pPr lvl="1" eaLnBrk="1" hangingPunct="1">
              <a:buNone/>
            </a:pPr>
            <a:r>
              <a:rPr lang="en-US" altLang="zh-CN" dirty="0">
                <a:ea typeface="宋体" panose="02010600030101010101" pitchFamily="2" charset="-122"/>
              </a:rPr>
              <a:t>SELECT DISTINCT Sname</a:t>
            </a:r>
            <a:r>
              <a:rPr lang="zh-CN" altLang="en-US" dirty="0">
                <a:ea typeface="宋体" panose="02010600030101010101" pitchFamily="2" charset="-122"/>
              </a:rPr>
              <a:t>，</a:t>
            </a:r>
            <a:r>
              <a:rPr lang="en-US" altLang="zh-CN" dirty="0">
                <a:ea typeface="宋体" panose="02010600030101010101" pitchFamily="2" charset="-122"/>
              </a:rPr>
              <a:t>Sage </a:t>
            </a:r>
          </a:p>
          <a:p>
            <a:pPr lvl="1" eaLnBrk="1" hangingPunct="1">
              <a:buNone/>
            </a:pPr>
            <a:r>
              <a:rPr lang="en-US" altLang="zh-CN" dirty="0">
                <a:ea typeface="宋体" panose="02010600030101010101" pitchFamily="2" charset="-122"/>
              </a:rPr>
              <a:t>FROM Student;</a:t>
            </a:r>
          </a:p>
          <a:p>
            <a:pPr eaLnBrk="1" hangingPunct="1">
              <a:buNone/>
            </a:pPr>
            <a:endParaRPr lang="en-US" altLang="zh-CN" dirty="0">
              <a:ea typeface="宋体" panose="02010600030101010101" pitchFamily="2" charset="-122"/>
            </a:endParaRPr>
          </a:p>
          <a:p>
            <a:pPr algn="just" eaLnBrk="1" hangingPunct="1"/>
            <a:r>
              <a:rPr lang="en-US" altLang="zh-CN" dirty="0">
                <a:ea typeface="宋体" panose="02010600030101010101" pitchFamily="2" charset="-122"/>
              </a:rPr>
              <a:t>DISTINCT</a:t>
            </a:r>
            <a:r>
              <a:rPr lang="zh-CN" altLang="en-US" dirty="0">
                <a:ea typeface="宋体" panose="02010600030101010101" pitchFamily="2" charset="-122"/>
              </a:rPr>
              <a:t>关键字是作用于</a:t>
            </a:r>
            <a:r>
              <a:rPr lang="zh-CN" altLang="en-US" b="1" dirty="0">
                <a:solidFill>
                  <a:srgbClr val="FF0000"/>
                </a:solidFill>
                <a:ea typeface="宋体" panose="02010600030101010101" pitchFamily="2" charset="-122"/>
              </a:rPr>
              <a:t>用户所选择的元组</a:t>
            </a:r>
            <a:r>
              <a:rPr lang="zh-CN" altLang="en-US" dirty="0">
                <a:ea typeface="宋体" panose="02010600030101010101" pitchFamily="2" charset="-122"/>
              </a:rPr>
              <a:t>，而不是仅仅作用于</a:t>
            </a:r>
            <a:r>
              <a:rPr lang="en-US" altLang="zh-CN" dirty="0">
                <a:ea typeface="宋体" panose="02010600030101010101" pitchFamily="2" charset="-122"/>
              </a:rPr>
              <a:t>DISTINCT</a:t>
            </a:r>
            <a:r>
              <a:rPr lang="zh-CN" altLang="en-US" dirty="0">
                <a:ea typeface="宋体" panose="02010600030101010101" pitchFamily="2" charset="-122"/>
              </a:rPr>
              <a:t>后面的一列，对于选择出的每个</a:t>
            </a:r>
            <a:r>
              <a:rPr lang="en-US" altLang="zh-CN" dirty="0">
                <a:ea typeface="宋体" panose="02010600030101010101" pitchFamily="2" charset="-122"/>
              </a:rPr>
              <a:t>&lt;Sname,Sage&gt;</a:t>
            </a:r>
            <a:r>
              <a:rPr lang="zh-CN" altLang="en-US" dirty="0">
                <a:ea typeface="宋体" panose="02010600030101010101" pitchFamily="2" charset="-122"/>
              </a:rPr>
              <a:t>行，如果有两个或多个同学有同样的名字和年龄，则在结果中只显示一次。</a:t>
            </a:r>
          </a:p>
        </p:txBody>
      </p:sp>
    </p:spTree>
    <p:extLst>
      <p:ext uri="{BB962C8B-B14F-4D97-AF65-F5344CB8AC3E}">
        <p14:creationId xmlns:p14="http://schemas.microsoft.com/office/powerpoint/2010/main" val="36646541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7411"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6.</a:t>
            </a:r>
            <a:r>
              <a:rPr lang="zh-CN" altLang="en-US" sz="3200" dirty="0">
                <a:ea typeface="宋体" panose="02010600030101010101" pitchFamily="2" charset="-122"/>
              </a:rPr>
              <a:t>使用</a:t>
            </a:r>
            <a:r>
              <a:rPr lang="en-US" altLang="zh-CN" sz="3200" dirty="0">
                <a:ea typeface="宋体" panose="02010600030101010101" pitchFamily="2" charset="-122"/>
              </a:rPr>
              <a:t>WHERE</a:t>
            </a:r>
            <a:r>
              <a:rPr lang="zh-CN" altLang="en-US" sz="3200" dirty="0">
                <a:ea typeface="宋体" panose="02010600030101010101" pitchFamily="2" charset="-122"/>
              </a:rPr>
              <a:t>子句</a:t>
            </a:r>
          </a:p>
        </p:txBody>
      </p:sp>
      <p:sp>
        <p:nvSpPr>
          <p:cNvPr id="17412" name="Rectangle 3"/>
          <p:cNvSpPr>
            <a:spLocks noGrp="1"/>
          </p:cNvSpPr>
          <p:nvPr>
            <p:ph idx="1"/>
          </p:nvPr>
        </p:nvSpPr>
        <p:spPr>
          <a:ln/>
        </p:spPr>
        <p:txBody>
          <a:bodyPr vert="horz" wrap="square" lIns="91440" tIns="45720" rIns="91440" bIns="45720" anchor="t"/>
          <a:lstStyle/>
          <a:p>
            <a:pPr eaLnBrk="1" hangingPunct="1"/>
            <a:r>
              <a:rPr lang="en-US" altLang="zh-CN" dirty="0">
                <a:ea typeface="宋体" panose="02010600030101010101" pitchFamily="2" charset="-122"/>
              </a:rPr>
              <a:t>WHERE</a:t>
            </a:r>
            <a:r>
              <a:rPr lang="zh-CN" altLang="en-US" dirty="0">
                <a:ea typeface="宋体" panose="02010600030101010101" pitchFamily="2" charset="-122"/>
              </a:rPr>
              <a:t>子句后面跟的是条件的布尔组合，其结果是查询指定条件的元组。</a:t>
            </a:r>
            <a:r>
              <a:rPr lang="en-US" altLang="zh-CN" dirty="0">
                <a:ea typeface="宋体" panose="02010600030101010101" pitchFamily="2" charset="-122"/>
              </a:rPr>
              <a:t>WHERE</a:t>
            </a:r>
            <a:r>
              <a:rPr lang="zh-CN" altLang="en-US" dirty="0">
                <a:ea typeface="宋体" panose="02010600030101010101" pitchFamily="2" charset="-122"/>
              </a:rPr>
              <a:t>子句常用的查询条件如表所示。 </a:t>
            </a:r>
          </a:p>
          <a:p>
            <a:pPr eaLnBrk="1" hangingPunct="1"/>
            <a:endParaRPr lang="en-US" altLang="zh-CN" dirty="0">
              <a:ea typeface="宋体" panose="02010600030101010101" pitchFamily="2" charset="-122"/>
            </a:endParaRPr>
          </a:p>
        </p:txBody>
      </p:sp>
      <p:graphicFrame>
        <p:nvGraphicFramePr>
          <p:cNvPr id="569348" name="Group 4"/>
          <p:cNvGraphicFramePr>
            <a:graphicFrameLocks noGrp="1"/>
          </p:cNvGraphicFramePr>
          <p:nvPr/>
        </p:nvGraphicFramePr>
        <p:xfrm>
          <a:off x="611188" y="3286127"/>
          <a:ext cx="8229600" cy="3311525"/>
        </p:xfrm>
        <a:graphic>
          <a:graphicData uri="http://schemas.openxmlformats.org/drawingml/2006/table">
            <a:tbl>
              <a:tblPr/>
              <a:tblGrid>
                <a:gridCol w="2530475">
                  <a:extLst>
                    <a:ext uri="{9D8B030D-6E8A-4147-A177-3AD203B41FA5}">
                      <a16:colId xmlns:a16="http://schemas.microsoft.com/office/drawing/2014/main" val="20000"/>
                    </a:ext>
                  </a:extLst>
                </a:gridCol>
                <a:gridCol w="5699125">
                  <a:extLst>
                    <a:ext uri="{9D8B030D-6E8A-4147-A177-3AD203B41FA5}">
                      <a16:colId xmlns:a16="http://schemas.microsoft.com/office/drawing/2014/main" val="20001"/>
                    </a:ext>
                  </a:extLst>
                </a:gridCol>
              </a:tblGrid>
              <a:tr h="482600">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查 询 条 件</a:t>
                      </a:r>
                    </a:p>
                  </a:txBody>
                  <a:tcPr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谓    词</a:t>
                      </a:r>
                    </a:p>
                  </a:txBody>
                  <a:tcPr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641350">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比    较</a:t>
                      </a: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&gt;</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&lt;</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&gt;=</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&lt;=</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&lt;&gt;</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!&gt;</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!&lt;</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NOT+</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上述比较运算符</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60375">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确定范围</a:t>
                      </a: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BETWEEN AND</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NOT BETWEEN AND</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31800">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确定集合</a:t>
                      </a: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NOT IN</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31800">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字符匹配</a:t>
                      </a: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LIKE</a:t>
                      </a: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NOT LIKE</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31800">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空    值</a:t>
                      </a: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IS NULL</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IS NOT NULL</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31800">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多重条件（逻辑运算）</a:t>
                      </a:r>
                    </a:p>
                  </a:txBody>
                  <a:tcPr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AND</a:t>
                      </a: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OR</a:t>
                      </a: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NOT</a:t>
                      </a:r>
                    </a:p>
                  </a:txBody>
                  <a:tcPr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7430" name="Line 35"/>
          <p:cNvSpPr/>
          <p:nvPr/>
        </p:nvSpPr>
        <p:spPr>
          <a:xfrm>
            <a:off x="611188" y="3717925"/>
            <a:ext cx="8280400" cy="0"/>
          </a:xfrm>
          <a:prstGeom prst="line">
            <a:avLst/>
          </a:prstGeom>
          <a:ln w="9525" cap="flat" cmpd="sng">
            <a:solidFill>
              <a:schemeClr val="tx1"/>
            </a:solidFill>
            <a:prstDash val="solid"/>
            <a:headEnd type="none" w="med" len="med"/>
            <a:tailEnd type="none" w="med" len="med"/>
          </a:ln>
        </p:spPr>
      </p:sp>
    </p:spTree>
    <p:extLst>
      <p:ext uri="{BB962C8B-B14F-4D97-AF65-F5344CB8AC3E}">
        <p14:creationId xmlns:p14="http://schemas.microsoft.com/office/powerpoint/2010/main" val="17090506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8435"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①</a:t>
            </a:r>
            <a:r>
              <a:rPr lang="zh-CN" altLang="en-US" sz="3200" dirty="0">
                <a:ea typeface="宋体" panose="02010600030101010101" pitchFamily="2" charset="-122"/>
              </a:rPr>
              <a:t>比较</a:t>
            </a:r>
          </a:p>
        </p:txBody>
      </p:sp>
      <p:sp>
        <p:nvSpPr>
          <p:cNvPr id="18436" name="Rectangle 3"/>
          <p:cNvSpPr>
            <a:spLocks noGrp="1"/>
          </p:cNvSpPr>
          <p:nvPr>
            <p:ph idx="1"/>
          </p:nvPr>
        </p:nvSpPr>
        <p:spPr>
          <a:ln/>
        </p:spPr>
        <p:txBody>
          <a:bodyPr vert="horz" wrap="square" lIns="91440" tIns="45720" rIns="91440" bIns="45720" anchor="t"/>
          <a:lstStyle/>
          <a:p>
            <a:pPr eaLnBrk="1" hangingPunct="1"/>
            <a:r>
              <a:rPr lang="zh-CN" altLang="en-US" b="1" dirty="0">
                <a:ea typeface="宋体" panose="02010600030101010101" pitchFamily="2" charset="-122"/>
              </a:rPr>
              <a:t>例</a:t>
            </a:r>
            <a:r>
              <a:rPr lang="en-US" altLang="zh-CN" b="1" dirty="0">
                <a:ea typeface="宋体" panose="02010600030101010101" pitchFamily="2" charset="-122"/>
              </a:rPr>
              <a:t>3-29</a:t>
            </a:r>
            <a:r>
              <a:rPr lang="en-US" altLang="zh-CN" dirty="0">
                <a:ea typeface="宋体" panose="02010600030101010101" pitchFamily="2" charset="-122"/>
              </a:rPr>
              <a:t> </a:t>
            </a:r>
            <a:r>
              <a:rPr lang="zh-CN" altLang="en-US" dirty="0">
                <a:ea typeface="宋体" panose="02010600030101010101" pitchFamily="2" charset="-122"/>
              </a:rPr>
              <a:t>查课程名为数据库的课程的情况。</a:t>
            </a:r>
          </a:p>
          <a:p>
            <a:pPr eaLnBrk="1" hangingPunct="1"/>
            <a:endParaRPr lang="en-US" altLang="zh-CN" b="1" dirty="0">
              <a:ea typeface="宋体" panose="02010600030101010101" pitchFamily="2" charset="-122"/>
            </a:endParaRPr>
          </a:p>
          <a:p>
            <a:pPr eaLnBrk="1" hangingPunct="1"/>
            <a:endParaRPr lang="en-US" altLang="zh-CN" b="1" dirty="0">
              <a:ea typeface="宋体" panose="02010600030101010101" pitchFamily="2" charset="-122"/>
            </a:endParaRPr>
          </a:p>
        </p:txBody>
      </p:sp>
      <p:pic>
        <p:nvPicPr>
          <p:cNvPr id="18437" name="图片 1"/>
          <p:cNvPicPr>
            <a:picLocks noChangeAspect="1"/>
          </p:cNvPicPr>
          <p:nvPr/>
        </p:nvPicPr>
        <p:blipFill>
          <a:blip r:embed="rId2"/>
          <a:stretch>
            <a:fillRect/>
          </a:stretch>
        </p:blipFill>
        <p:spPr>
          <a:xfrm>
            <a:off x="4090990" y="2378075"/>
            <a:ext cx="4916487" cy="592138"/>
          </a:xfrm>
          <a:prstGeom prst="rect">
            <a:avLst/>
          </a:prstGeom>
          <a:noFill/>
          <a:ln w="9525">
            <a:noFill/>
          </a:ln>
        </p:spPr>
      </p:pic>
      <p:grpSp>
        <p:nvGrpSpPr>
          <p:cNvPr id="6" name="组合 5">
            <a:extLst>
              <a:ext uri="{FF2B5EF4-FFF2-40B4-BE49-F238E27FC236}">
                <a16:creationId xmlns:a16="http://schemas.microsoft.com/office/drawing/2014/main" id="{22D5E833-74C8-4419-858F-201733CE9F47}"/>
              </a:ext>
            </a:extLst>
          </p:cNvPr>
          <p:cNvGrpSpPr/>
          <p:nvPr/>
        </p:nvGrpSpPr>
        <p:grpSpPr>
          <a:xfrm>
            <a:off x="136523" y="2828976"/>
            <a:ext cx="8848653" cy="2498884"/>
            <a:chOff x="683568" y="1580217"/>
            <a:chExt cx="7776864" cy="2498884"/>
          </a:xfrm>
        </p:grpSpPr>
        <p:sp>
          <p:nvSpPr>
            <p:cNvPr id="7" name="文本框 6">
              <a:extLst>
                <a:ext uri="{FF2B5EF4-FFF2-40B4-BE49-F238E27FC236}">
                  <a16:creationId xmlns:a16="http://schemas.microsoft.com/office/drawing/2014/main" id="{6E7B26E5-F6B8-4804-8363-18342E224CAA}"/>
                </a:ext>
              </a:extLst>
            </p:cNvPr>
            <p:cNvSpPr txBox="1"/>
            <p:nvPr/>
          </p:nvSpPr>
          <p:spPr>
            <a:xfrm>
              <a:off x="755576" y="1580217"/>
              <a:ext cx="788494"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WHERE</a:t>
              </a:r>
              <a:endParaRPr lang="zh-CN" altLang="en-US" sz="1800" dirty="0">
                <a:solidFill>
                  <a:schemeClr val="bg1"/>
                </a:solidFill>
                <a:latin typeface="Consolas" panose="020B0609020204030204" pitchFamily="49" charset="0"/>
              </a:endParaRPr>
            </a:p>
          </p:txBody>
        </p:sp>
        <p:sp>
          <p:nvSpPr>
            <p:cNvPr id="8" name="文本框 7">
              <a:extLst>
                <a:ext uri="{FF2B5EF4-FFF2-40B4-BE49-F238E27FC236}">
                  <a16:creationId xmlns:a16="http://schemas.microsoft.com/office/drawing/2014/main" id="{E8DD6118-8D9D-42B9-8C8C-5D7ACF13B091}"/>
                </a:ext>
              </a:extLst>
            </p:cNvPr>
            <p:cNvSpPr txBox="1"/>
            <p:nvPr/>
          </p:nvSpPr>
          <p:spPr>
            <a:xfrm>
              <a:off x="683568" y="1988840"/>
              <a:ext cx="7776864" cy="209026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COURSE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CNAME=‘</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数据库</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4545781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8435"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①</a:t>
            </a:r>
            <a:r>
              <a:rPr lang="zh-CN" altLang="en-US" sz="3200" dirty="0">
                <a:ea typeface="宋体" panose="02010600030101010101" pitchFamily="2" charset="-122"/>
              </a:rPr>
              <a:t>比较</a:t>
            </a:r>
          </a:p>
        </p:txBody>
      </p:sp>
      <p:sp>
        <p:nvSpPr>
          <p:cNvPr id="18436" name="Rectangle 3"/>
          <p:cNvSpPr>
            <a:spLocks noGrp="1"/>
          </p:cNvSpPr>
          <p:nvPr>
            <p:ph idx="1"/>
          </p:nvPr>
        </p:nvSpPr>
        <p:spPr>
          <a:ln/>
        </p:spPr>
        <p:txBody>
          <a:bodyPr vert="horz" wrap="square" lIns="91440" tIns="45720" rIns="91440" bIns="45720" anchor="t"/>
          <a:lstStyle/>
          <a:p>
            <a:pPr eaLnBrk="1" hangingPunct="1"/>
            <a:r>
              <a:rPr lang="zh-CN" altLang="en-US" b="1" dirty="0">
                <a:ea typeface="宋体" panose="02010600030101010101" pitchFamily="2" charset="-122"/>
              </a:rPr>
              <a:t>例</a:t>
            </a:r>
            <a:r>
              <a:rPr lang="en-US" altLang="zh-CN" b="1" dirty="0">
                <a:ea typeface="宋体" panose="02010600030101010101" pitchFamily="2" charset="-122"/>
              </a:rPr>
              <a:t>3-30 </a:t>
            </a:r>
            <a:r>
              <a:rPr lang="zh-CN" altLang="en-US" dirty="0">
                <a:ea typeface="宋体" panose="02010600030101010101" pitchFamily="2" charset="-122"/>
              </a:rPr>
              <a:t>查询所有年龄不等于</a:t>
            </a:r>
            <a:r>
              <a:rPr lang="en-US" altLang="zh-CN" dirty="0">
                <a:ea typeface="宋体" panose="02010600030101010101" pitchFamily="2" charset="-122"/>
              </a:rPr>
              <a:t>20</a:t>
            </a:r>
            <a:r>
              <a:rPr lang="zh-CN" altLang="en-US" dirty="0">
                <a:ea typeface="宋体" panose="02010600030101010101" pitchFamily="2" charset="-122"/>
              </a:rPr>
              <a:t>岁的学生姓名及其年龄。</a:t>
            </a:r>
          </a:p>
          <a:p>
            <a:pPr eaLnBrk="1" hangingPunct="1"/>
            <a:endParaRPr lang="en-US" altLang="zh-CN" b="1" dirty="0">
              <a:ea typeface="宋体" panose="02010600030101010101" pitchFamily="2" charset="-122"/>
            </a:endParaRPr>
          </a:p>
          <a:p>
            <a:pPr eaLnBrk="1" hangingPunct="1"/>
            <a:endParaRPr lang="en-US" altLang="zh-CN" b="1" dirty="0">
              <a:ea typeface="宋体" panose="02010600030101010101" pitchFamily="2" charset="-122"/>
            </a:endParaRPr>
          </a:p>
        </p:txBody>
      </p:sp>
      <p:grpSp>
        <p:nvGrpSpPr>
          <p:cNvPr id="11" name="组合 10">
            <a:extLst>
              <a:ext uri="{FF2B5EF4-FFF2-40B4-BE49-F238E27FC236}">
                <a16:creationId xmlns:a16="http://schemas.microsoft.com/office/drawing/2014/main" id="{61EEADF4-59AF-4595-88F1-890E067ED82D}"/>
              </a:ext>
            </a:extLst>
          </p:cNvPr>
          <p:cNvGrpSpPr/>
          <p:nvPr/>
        </p:nvGrpSpPr>
        <p:grpSpPr>
          <a:xfrm>
            <a:off x="136523" y="2828976"/>
            <a:ext cx="8848653" cy="2498884"/>
            <a:chOff x="683568" y="1580217"/>
            <a:chExt cx="7776864" cy="2498884"/>
          </a:xfrm>
        </p:grpSpPr>
        <p:sp>
          <p:nvSpPr>
            <p:cNvPr id="12" name="文本框 11">
              <a:extLst>
                <a:ext uri="{FF2B5EF4-FFF2-40B4-BE49-F238E27FC236}">
                  <a16:creationId xmlns:a16="http://schemas.microsoft.com/office/drawing/2014/main" id="{3B401424-87F9-4D86-B050-2E2DD4334F99}"/>
                </a:ext>
              </a:extLst>
            </p:cNvPr>
            <p:cNvSpPr txBox="1"/>
            <p:nvPr/>
          </p:nvSpPr>
          <p:spPr>
            <a:xfrm>
              <a:off x="755576" y="1580217"/>
              <a:ext cx="788494"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WHERE</a:t>
              </a:r>
              <a:endParaRPr lang="zh-CN" altLang="en-US" sz="1800" dirty="0">
                <a:solidFill>
                  <a:schemeClr val="bg1"/>
                </a:solidFill>
                <a:latin typeface="Consolas" panose="020B0609020204030204" pitchFamily="49" charset="0"/>
              </a:endParaRPr>
            </a:p>
          </p:txBody>
        </p:sp>
        <p:sp>
          <p:nvSpPr>
            <p:cNvPr id="13" name="文本框 12">
              <a:extLst>
                <a:ext uri="{FF2B5EF4-FFF2-40B4-BE49-F238E27FC236}">
                  <a16:creationId xmlns:a16="http://schemas.microsoft.com/office/drawing/2014/main" id="{B430F1E3-32C8-41A5-96B1-E2FC89E7307E}"/>
                </a:ext>
              </a:extLst>
            </p:cNvPr>
            <p:cNvSpPr txBox="1"/>
            <p:nvPr/>
          </p:nvSpPr>
          <p:spPr>
            <a:xfrm>
              <a:off x="683568" y="1988840"/>
              <a:ext cx="7776864" cy="209026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SNAME, SAGE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SAGE!=20;</a:t>
              </a:r>
            </a:p>
          </p:txBody>
        </p:sp>
      </p:grpSp>
    </p:spTree>
    <p:extLst>
      <p:ext uri="{BB962C8B-B14F-4D97-AF65-F5344CB8AC3E}">
        <p14:creationId xmlns:p14="http://schemas.microsoft.com/office/powerpoint/2010/main" val="17082178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8435"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①</a:t>
            </a:r>
            <a:r>
              <a:rPr lang="zh-CN" altLang="en-US" sz="3200" dirty="0">
                <a:ea typeface="宋体" panose="02010600030101010101" pitchFamily="2" charset="-122"/>
              </a:rPr>
              <a:t>比较</a:t>
            </a:r>
          </a:p>
        </p:txBody>
      </p:sp>
      <p:sp>
        <p:nvSpPr>
          <p:cNvPr id="18436" name="Rectangle 3"/>
          <p:cNvSpPr>
            <a:spLocks noGrp="1"/>
          </p:cNvSpPr>
          <p:nvPr>
            <p:ph idx="1"/>
          </p:nvPr>
        </p:nvSpPr>
        <p:spPr>
          <a:ln/>
        </p:spPr>
        <p:txBody>
          <a:bodyPr vert="horz" wrap="square" lIns="91440" tIns="45720" rIns="91440" bIns="45720" anchor="t"/>
          <a:lstStyle/>
          <a:p>
            <a:pPr eaLnBrk="1" hangingPunct="1"/>
            <a:r>
              <a:rPr lang="zh-CN" altLang="en-US" b="1" dirty="0">
                <a:ea typeface="宋体" panose="02010600030101010101" pitchFamily="2" charset="-122"/>
              </a:rPr>
              <a:t>例</a:t>
            </a:r>
            <a:r>
              <a:rPr lang="en-US" altLang="zh-CN" b="1" dirty="0">
                <a:ea typeface="宋体" panose="02010600030101010101" pitchFamily="2" charset="-122"/>
              </a:rPr>
              <a:t>3-29</a:t>
            </a:r>
            <a:r>
              <a:rPr lang="en-US" altLang="zh-CN" dirty="0">
                <a:ea typeface="宋体" panose="02010600030101010101" pitchFamily="2" charset="-122"/>
              </a:rPr>
              <a:t> </a:t>
            </a:r>
            <a:r>
              <a:rPr lang="zh-CN" altLang="en-US" dirty="0">
                <a:ea typeface="宋体" panose="02010600030101010101" pitchFamily="2" charset="-122"/>
              </a:rPr>
              <a:t>查课程名为数据库的课程的情况。</a:t>
            </a:r>
          </a:p>
          <a:p>
            <a:pPr eaLnBrk="1" hangingPunct="1">
              <a:buNone/>
            </a:pPr>
            <a:r>
              <a:rPr lang="en-US" altLang="zh-CN" dirty="0">
                <a:ea typeface="宋体" panose="02010600030101010101" pitchFamily="2" charset="-122"/>
              </a:rPr>
              <a:t>SELECT *</a:t>
            </a:r>
          </a:p>
          <a:p>
            <a:pPr lvl="1" eaLnBrk="1" hangingPunct="1">
              <a:buNone/>
            </a:pPr>
            <a:r>
              <a:rPr lang="en-US" altLang="zh-CN" dirty="0">
                <a:ea typeface="宋体" panose="02010600030101010101" pitchFamily="2" charset="-122"/>
              </a:rPr>
              <a:t>FROM Course</a:t>
            </a:r>
          </a:p>
          <a:p>
            <a:pPr lvl="1" eaLnBrk="1" hangingPunct="1">
              <a:buNone/>
            </a:pPr>
            <a:r>
              <a:rPr lang="en-US" altLang="zh-CN" dirty="0">
                <a:ea typeface="宋体" panose="02010600030101010101" pitchFamily="2" charset="-122"/>
              </a:rPr>
              <a:t> </a:t>
            </a:r>
            <a:r>
              <a:rPr lang="en-US" altLang="zh-CN" b="1" dirty="0">
                <a:solidFill>
                  <a:srgbClr val="FF0000"/>
                </a:solidFill>
                <a:ea typeface="宋体" panose="02010600030101010101" pitchFamily="2" charset="-122"/>
              </a:rPr>
              <a:t>WHERE Cname = '</a:t>
            </a:r>
            <a:r>
              <a:rPr lang="zh-CN" altLang="en-US" b="1" dirty="0">
                <a:solidFill>
                  <a:srgbClr val="FF0000"/>
                </a:solidFill>
                <a:ea typeface="宋体" panose="02010600030101010101" pitchFamily="2" charset="-122"/>
              </a:rPr>
              <a:t>数据库</a:t>
            </a:r>
            <a:r>
              <a:rPr lang="en-US" altLang="zh-CN" b="1" dirty="0">
                <a:solidFill>
                  <a:srgbClr val="FF0000"/>
                </a:solidFill>
                <a:ea typeface="宋体" panose="02010600030101010101" pitchFamily="2" charset="-122"/>
              </a:rPr>
              <a:t>'; </a:t>
            </a:r>
            <a:endParaRPr lang="en-US" altLang="zh-CN" b="1" dirty="0">
              <a:ea typeface="宋体" panose="02010600030101010101" pitchFamily="2" charset="-122"/>
            </a:endParaRPr>
          </a:p>
          <a:p>
            <a:pPr eaLnBrk="1" hangingPunct="1"/>
            <a:r>
              <a:rPr lang="zh-CN" altLang="en-US" b="1" dirty="0">
                <a:ea typeface="宋体" panose="02010600030101010101" pitchFamily="2" charset="-122"/>
              </a:rPr>
              <a:t>例</a:t>
            </a:r>
            <a:r>
              <a:rPr lang="en-US" altLang="zh-CN" b="1" dirty="0">
                <a:ea typeface="宋体" panose="02010600030101010101" pitchFamily="2" charset="-122"/>
              </a:rPr>
              <a:t>3-30 </a:t>
            </a:r>
            <a:r>
              <a:rPr lang="zh-CN" altLang="en-US" dirty="0">
                <a:ea typeface="宋体" panose="02010600030101010101" pitchFamily="2" charset="-122"/>
              </a:rPr>
              <a:t>查询所有年龄不等于</a:t>
            </a:r>
            <a:r>
              <a:rPr lang="en-US" altLang="zh-CN" dirty="0">
                <a:ea typeface="宋体" panose="02010600030101010101" pitchFamily="2" charset="-122"/>
              </a:rPr>
              <a:t>20</a:t>
            </a:r>
            <a:r>
              <a:rPr lang="zh-CN" altLang="en-US" dirty="0">
                <a:ea typeface="宋体" panose="02010600030101010101" pitchFamily="2" charset="-122"/>
              </a:rPr>
              <a:t>岁的学生姓名及其年龄。</a:t>
            </a:r>
          </a:p>
          <a:p>
            <a:pPr eaLnBrk="1" hangingPunct="1">
              <a:buNone/>
            </a:pPr>
            <a:r>
              <a:rPr lang="en-US" altLang="zh-CN" dirty="0">
                <a:ea typeface="宋体" panose="02010600030101010101" pitchFamily="2" charset="-122"/>
              </a:rPr>
              <a:t>SELECT Sname, Sage </a:t>
            </a:r>
          </a:p>
          <a:p>
            <a:pPr lvl="1" eaLnBrk="1" hangingPunct="1">
              <a:buNone/>
            </a:pPr>
            <a:r>
              <a:rPr lang="en-US" altLang="zh-CN" dirty="0">
                <a:ea typeface="宋体" panose="02010600030101010101" pitchFamily="2" charset="-122"/>
              </a:rPr>
              <a:t>FROM Student </a:t>
            </a:r>
          </a:p>
          <a:p>
            <a:pPr lvl="1" eaLnBrk="1" hangingPunct="1">
              <a:buNone/>
            </a:pPr>
            <a:r>
              <a:rPr lang="en-US" altLang="zh-CN" b="1" dirty="0">
                <a:solidFill>
                  <a:srgbClr val="FF0000"/>
                </a:solidFill>
                <a:ea typeface="宋体" panose="02010600030101010101" pitchFamily="2" charset="-122"/>
              </a:rPr>
              <a:t>WHERE Sage &lt;&gt;20; </a:t>
            </a:r>
          </a:p>
        </p:txBody>
      </p:sp>
      <p:pic>
        <p:nvPicPr>
          <p:cNvPr id="18437" name="图片 1"/>
          <p:cNvPicPr>
            <a:picLocks noChangeAspect="1"/>
          </p:cNvPicPr>
          <p:nvPr/>
        </p:nvPicPr>
        <p:blipFill>
          <a:blip r:embed="rId2"/>
          <a:stretch>
            <a:fillRect/>
          </a:stretch>
        </p:blipFill>
        <p:spPr>
          <a:xfrm>
            <a:off x="4090990" y="2378075"/>
            <a:ext cx="4916487" cy="592138"/>
          </a:xfrm>
          <a:prstGeom prst="rect">
            <a:avLst/>
          </a:prstGeom>
          <a:noFill/>
          <a:ln w="9525">
            <a:noFill/>
          </a:ln>
        </p:spPr>
      </p:pic>
    </p:spTree>
    <p:extLst>
      <p:ext uri="{BB962C8B-B14F-4D97-AF65-F5344CB8AC3E}">
        <p14:creationId xmlns:p14="http://schemas.microsoft.com/office/powerpoint/2010/main" val="30658363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②</a:t>
            </a:r>
            <a:r>
              <a:rPr lang="zh-CN" altLang="en-US" sz="3200" dirty="0">
                <a:ea typeface="宋体" panose="02010600030101010101" pitchFamily="2" charset="-122"/>
              </a:rPr>
              <a:t>确定范围</a:t>
            </a:r>
          </a:p>
        </p:txBody>
      </p:sp>
      <p:sp>
        <p:nvSpPr>
          <p:cNvPr id="19460" name="Rectangle 3"/>
          <p:cNvSpPr>
            <a:spLocks noGrp="1"/>
          </p:cNvSpPr>
          <p:nvPr>
            <p:ph idx="1"/>
          </p:nvPr>
        </p:nvSpPr>
        <p:spPr>
          <a:ln/>
        </p:spPr>
        <p:txBody>
          <a:bodyPr vert="horz" wrap="square" lIns="91440" tIns="45720" rIns="91440" bIns="45720" anchor="t"/>
          <a:lstStyle/>
          <a:p>
            <a:pPr eaLnBrk="1" hangingPunct="1"/>
            <a:r>
              <a:rPr lang="zh-CN" altLang="en-US" dirty="0">
                <a:ea typeface="宋体" panose="02010600030101010101" pitchFamily="2" charset="-122"/>
              </a:rPr>
              <a:t>使用</a:t>
            </a:r>
            <a:r>
              <a:rPr lang="en-US" altLang="zh-CN" dirty="0">
                <a:ea typeface="宋体" panose="02010600030101010101" pitchFamily="2" charset="-122"/>
              </a:rPr>
              <a:t>BETWEEN  AND</a:t>
            </a:r>
            <a:r>
              <a:rPr lang="zh-CN" altLang="en-US" dirty="0">
                <a:ea typeface="宋体" panose="02010600030101010101" pitchFamily="2" charset="-122"/>
              </a:rPr>
              <a:t>操作符可以选中排列于两值</a:t>
            </a:r>
            <a:r>
              <a:rPr lang="en-US" altLang="zh-CN" dirty="0">
                <a:ea typeface="宋体" panose="02010600030101010101" pitchFamily="2" charset="-122"/>
              </a:rPr>
              <a:t>(</a:t>
            </a:r>
            <a:r>
              <a:rPr lang="zh-CN" altLang="en-US" dirty="0">
                <a:ea typeface="宋体" panose="02010600030101010101" pitchFamily="2" charset="-122"/>
              </a:rPr>
              <a:t>包括这两个值</a:t>
            </a:r>
            <a:r>
              <a:rPr lang="en-US" altLang="zh-CN" dirty="0">
                <a:ea typeface="宋体" panose="02010600030101010101" pitchFamily="2" charset="-122"/>
              </a:rPr>
              <a:t>)</a:t>
            </a:r>
            <a:r>
              <a:rPr lang="zh-CN" altLang="en-US" dirty="0">
                <a:ea typeface="宋体" panose="02010600030101010101" pitchFamily="2" charset="-122"/>
              </a:rPr>
              <a:t>之间的数据。这些数据可以是数字，文字或是日期。也就是说，通过</a:t>
            </a:r>
            <a:r>
              <a:rPr lang="en-US" altLang="zh-CN" dirty="0">
                <a:ea typeface="宋体" panose="02010600030101010101" pitchFamily="2" charset="-122"/>
              </a:rPr>
              <a:t>BETWEEN  AND</a:t>
            </a:r>
            <a:r>
              <a:rPr lang="zh-CN" altLang="en-US" dirty="0">
                <a:ea typeface="宋体" panose="02010600030101010101" pitchFamily="2" charset="-122"/>
              </a:rPr>
              <a:t>确定一个范围，并且把这个范围内的数据库中的值输出。</a:t>
            </a:r>
          </a:p>
          <a:p>
            <a:pPr eaLnBrk="1" hangingPunct="1"/>
            <a:r>
              <a:rPr lang="zh-CN" altLang="en-US" b="1" dirty="0">
                <a:ea typeface="宋体" panose="02010600030101010101" pitchFamily="2" charset="-122"/>
              </a:rPr>
              <a:t>例</a:t>
            </a:r>
            <a:r>
              <a:rPr lang="en-US" altLang="zh-CN" b="1" dirty="0">
                <a:ea typeface="宋体" panose="02010600030101010101" pitchFamily="2" charset="-122"/>
              </a:rPr>
              <a:t>3-31</a:t>
            </a:r>
            <a:r>
              <a:rPr lang="zh-CN" altLang="en-US" dirty="0">
                <a:ea typeface="宋体" panose="02010600030101010101" pitchFamily="2" charset="-122"/>
              </a:rPr>
              <a:t>查询年龄在</a:t>
            </a:r>
            <a:r>
              <a:rPr lang="en-US" altLang="zh-CN" dirty="0">
                <a:ea typeface="宋体" panose="02010600030101010101" pitchFamily="2" charset="-122"/>
              </a:rPr>
              <a:t>20</a:t>
            </a:r>
            <a:r>
              <a:rPr lang="zh-CN" altLang="en-US" dirty="0">
                <a:ea typeface="宋体" panose="02010600030101010101" pitchFamily="2" charset="-122"/>
              </a:rPr>
              <a:t>至</a:t>
            </a:r>
            <a:r>
              <a:rPr lang="en-US" altLang="zh-CN" dirty="0">
                <a:ea typeface="宋体" panose="02010600030101010101" pitchFamily="2" charset="-122"/>
              </a:rPr>
              <a:t>23</a:t>
            </a:r>
            <a:r>
              <a:rPr lang="zh-CN" altLang="en-US" dirty="0">
                <a:ea typeface="宋体" panose="02010600030101010101" pitchFamily="2" charset="-122"/>
              </a:rPr>
              <a:t>岁之间的学生的姓名和年龄。</a:t>
            </a:r>
          </a:p>
        </p:txBody>
      </p:sp>
      <p:pic>
        <p:nvPicPr>
          <p:cNvPr id="19461" name="图片 2"/>
          <p:cNvPicPr>
            <a:picLocks noChangeAspect="1"/>
          </p:cNvPicPr>
          <p:nvPr/>
        </p:nvPicPr>
        <p:blipFill>
          <a:blip r:embed="rId2"/>
          <a:stretch>
            <a:fillRect/>
          </a:stretch>
        </p:blipFill>
        <p:spPr>
          <a:xfrm>
            <a:off x="5219702" y="4653136"/>
            <a:ext cx="3286125" cy="677862"/>
          </a:xfrm>
          <a:prstGeom prst="rect">
            <a:avLst/>
          </a:prstGeom>
          <a:noFill/>
          <a:ln w="9525">
            <a:noFill/>
          </a:ln>
        </p:spPr>
      </p:pic>
      <p:grpSp>
        <p:nvGrpSpPr>
          <p:cNvPr id="6" name="组合 5">
            <a:extLst>
              <a:ext uri="{FF2B5EF4-FFF2-40B4-BE49-F238E27FC236}">
                <a16:creationId xmlns:a16="http://schemas.microsoft.com/office/drawing/2014/main" id="{158AC7C2-4862-4D6C-9764-33C6E1B1F278}"/>
              </a:ext>
            </a:extLst>
          </p:cNvPr>
          <p:cNvGrpSpPr/>
          <p:nvPr/>
        </p:nvGrpSpPr>
        <p:grpSpPr>
          <a:xfrm>
            <a:off x="107504" y="5163606"/>
            <a:ext cx="8856984" cy="1008593"/>
            <a:chOff x="683568" y="1580217"/>
            <a:chExt cx="7776864" cy="1073706"/>
          </a:xfrm>
        </p:grpSpPr>
        <p:sp>
          <p:nvSpPr>
            <p:cNvPr id="7" name="文本框 6">
              <a:extLst>
                <a:ext uri="{FF2B5EF4-FFF2-40B4-BE49-F238E27FC236}">
                  <a16:creationId xmlns:a16="http://schemas.microsoft.com/office/drawing/2014/main" id="{A653C4C2-27D4-427E-B6B7-749D13AD1D7E}"/>
                </a:ext>
              </a:extLst>
            </p:cNvPr>
            <p:cNvSpPr txBox="1"/>
            <p:nvPr/>
          </p:nvSpPr>
          <p:spPr>
            <a:xfrm>
              <a:off x="755575" y="1580217"/>
              <a:ext cx="1129297"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DISTINCT</a:t>
              </a:r>
              <a:endParaRPr lang="zh-CN" altLang="en-US" sz="1800" dirty="0">
                <a:solidFill>
                  <a:schemeClr val="bg1"/>
                </a:solidFill>
                <a:latin typeface="Consolas" panose="020B0609020204030204" pitchFamily="49" charset="0"/>
              </a:endParaRPr>
            </a:p>
          </p:txBody>
        </p:sp>
        <p:sp>
          <p:nvSpPr>
            <p:cNvPr id="8" name="文本框 7">
              <a:extLst>
                <a:ext uri="{FF2B5EF4-FFF2-40B4-BE49-F238E27FC236}">
                  <a16:creationId xmlns:a16="http://schemas.microsoft.com/office/drawing/2014/main" id="{71CAEAF5-DBE9-4AFA-B664-446188653AFC}"/>
                </a:ext>
              </a:extLst>
            </p:cNvPr>
            <p:cNvSpPr txBox="1"/>
            <p:nvPr/>
          </p:nvSpPr>
          <p:spPr>
            <a:xfrm>
              <a:off x="683568" y="1988840"/>
              <a:ext cx="7776864" cy="665083"/>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SNAME, SAGE FROM STUDENT WHERE AGE BETWEEN 20 AND 23;</a:t>
              </a:r>
            </a:p>
          </p:txBody>
        </p:sp>
      </p:grpSp>
    </p:spTree>
    <p:extLst>
      <p:ext uri="{BB962C8B-B14F-4D97-AF65-F5344CB8AC3E}">
        <p14:creationId xmlns:p14="http://schemas.microsoft.com/office/powerpoint/2010/main" val="9498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9459"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②</a:t>
            </a:r>
            <a:r>
              <a:rPr lang="zh-CN" altLang="en-US" sz="3200" dirty="0">
                <a:ea typeface="宋体" panose="02010600030101010101" pitchFamily="2" charset="-122"/>
              </a:rPr>
              <a:t>确定范围</a:t>
            </a:r>
          </a:p>
        </p:txBody>
      </p:sp>
      <p:sp>
        <p:nvSpPr>
          <p:cNvPr id="19460" name="Rectangle 3"/>
          <p:cNvSpPr>
            <a:spLocks noGrp="1"/>
          </p:cNvSpPr>
          <p:nvPr>
            <p:ph idx="1"/>
          </p:nvPr>
        </p:nvSpPr>
        <p:spPr>
          <a:ln/>
        </p:spPr>
        <p:txBody>
          <a:bodyPr vert="horz" wrap="square" lIns="91440" tIns="45720" rIns="91440" bIns="45720" anchor="t"/>
          <a:lstStyle/>
          <a:p>
            <a:pPr eaLnBrk="1" hangingPunct="1"/>
            <a:r>
              <a:rPr lang="zh-CN" altLang="en-US" dirty="0">
                <a:ea typeface="宋体" panose="02010600030101010101" pitchFamily="2" charset="-122"/>
              </a:rPr>
              <a:t>使用</a:t>
            </a:r>
            <a:r>
              <a:rPr lang="en-US" altLang="zh-CN" dirty="0">
                <a:ea typeface="宋体" panose="02010600030101010101" pitchFamily="2" charset="-122"/>
              </a:rPr>
              <a:t>BETWEEN  AND</a:t>
            </a:r>
            <a:r>
              <a:rPr lang="zh-CN" altLang="en-US" dirty="0">
                <a:ea typeface="宋体" panose="02010600030101010101" pitchFamily="2" charset="-122"/>
              </a:rPr>
              <a:t>操作符可以选中排列于两值</a:t>
            </a:r>
            <a:r>
              <a:rPr lang="en-US" altLang="zh-CN" dirty="0">
                <a:ea typeface="宋体" panose="02010600030101010101" pitchFamily="2" charset="-122"/>
              </a:rPr>
              <a:t>(</a:t>
            </a:r>
            <a:r>
              <a:rPr lang="zh-CN" altLang="en-US" dirty="0">
                <a:ea typeface="宋体" panose="02010600030101010101" pitchFamily="2" charset="-122"/>
              </a:rPr>
              <a:t>包括这两个值</a:t>
            </a:r>
            <a:r>
              <a:rPr lang="en-US" altLang="zh-CN" dirty="0">
                <a:ea typeface="宋体" panose="02010600030101010101" pitchFamily="2" charset="-122"/>
              </a:rPr>
              <a:t>)</a:t>
            </a:r>
            <a:r>
              <a:rPr lang="zh-CN" altLang="en-US" dirty="0">
                <a:ea typeface="宋体" panose="02010600030101010101" pitchFamily="2" charset="-122"/>
              </a:rPr>
              <a:t>之间的数据。这些数据可以是数字，文字或是日期。也就是说，通过</a:t>
            </a:r>
            <a:r>
              <a:rPr lang="en-US" altLang="zh-CN" dirty="0">
                <a:ea typeface="宋体" panose="02010600030101010101" pitchFamily="2" charset="-122"/>
              </a:rPr>
              <a:t>BETWEEN  AND</a:t>
            </a:r>
            <a:r>
              <a:rPr lang="zh-CN" altLang="en-US" dirty="0">
                <a:ea typeface="宋体" panose="02010600030101010101" pitchFamily="2" charset="-122"/>
              </a:rPr>
              <a:t>确定一个范围，并且把这个范围内的数据库中的值输出。</a:t>
            </a:r>
          </a:p>
          <a:p>
            <a:pPr eaLnBrk="1" hangingPunct="1">
              <a:buNone/>
            </a:pPr>
            <a:r>
              <a:rPr lang="zh-CN" altLang="en-US" b="1" dirty="0">
                <a:ea typeface="宋体" panose="02010600030101010101" pitchFamily="2" charset="-122"/>
              </a:rPr>
              <a:t>例</a:t>
            </a:r>
            <a:r>
              <a:rPr lang="en-US" altLang="zh-CN" b="1" dirty="0">
                <a:ea typeface="宋体" panose="02010600030101010101" pitchFamily="2" charset="-122"/>
              </a:rPr>
              <a:t>3-31</a:t>
            </a:r>
            <a:r>
              <a:rPr lang="zh-CN" altLang="en-US" dirty="0">
                <a:ea typeface="宋体" panose="02010600030101010101" pitchFamily="2" charset="-122"/>
              </a:rPr>
              <a:t>查询年龄在</a:t>
            </a:r>
            <a:r>
              <a:rPr lang="en-US" altLang="zh-CN" dirty="0">
                <a:ea typeface="宋体" panose="02010600030101010101" pitchFamily="2" charset="-122"/>
              </a:rPr>
              <a:t>20</a:t>
            </a:r>
            <a:r>
              <a:rPr lang="zh-CN" altLang="en-US" dirty="0">
                <a:ea typeface="宋体" panose="02010600030101010101" pitchFamily="2" charset="-122"/>
              </a:rPr>
              <a:t>至</a:t>
            </a:r>
            <a:r>
              <a:rPr lang="en-US" altLang="zh-CN" dirty="0">
                <a:ea typeface="宋体" panose="02010600030101010101" pitchFamily="2" charset="-122"/>
              </a:rPr>
              <a:t>23</a:t>
            </a:r>
            <a:r>
              <a:rPr lang="zh-CN" altLang="en-US" dirty="0">
                <a:ea typeface="宋体" panose="02010600030101010101" pitchFamily="2" charset="-122"/>
              </a:rPr>
              <a:t>岁之间的学生的姓名和年龄。</a:t>
            </a:r>
          </a:p>
          <a:p>
            <a:pPr lvl="1" eaLnBrk="1" hangingPunct="1">
              <a:buNone/>
            </a:pPr>
            <a:r>
              <a:rPr lang="en-US" altLang="zh-CN" dirty="0">
                <a:ea typeface="宋体" panose="02010600030101010101" pitchFamily="2" charset="-122"/>
              </a:rPr>
              <a:t>SELECT Sname, Sage</a:t>
            </a:r>
          </a:p>
          <a:p>
            <a:pPr lvl="1" eaLnBrk="1" hangingPunct="1">
              <a:buNone/>
            </a:pPr>
            <a:r>
              <a:rPr lang="en-US" altLang="zh-CN" dirty="0">
                <a:ea typeface="宋体" panose="02010600030101010101" pitchFamily="2" charset="-122"/>
              </a:rPr>
              <a:t>FROM Student </a:t>
            </a:r>
          </a:p>
          <a:p>
            <a:pPr lvl="1" eaLnBrk="1" hangingPunct="1">
              <a:buNone/>
            </a:pPr>
            <a:r>
              <a:rPr lang="en-US" altLang="zh-CN" b="1" dirty="0">
                <a:solidFill>
                  <a:srgbClr val="FF0000"/>
                </a:solidFill>
                <a:ea typeface="宋体" panose="02010600030101010101" pitchFamily="2" charset="-122"/>
              </a:rPr>
              <a:t>WHERE Sage BETWEEN 20 AND 23; </a:t>
            </a:r>
          </a:p>
        </p:txBody>
      </p:sp>
      <p:pic>
        <p:nvPicPr>
          <p:cNvPr id="19461" name="图片 2"/>
          <p:cNvPicPr>
            <a:picLocks noChangeAspect="1"/>
          </p:cNvPicPr>
          <p:nvPr/>
        </p:nvPicPr>
        <p:blipFill>
          <a:blip r:embed="rId2"/>
          <a:stretch>
            <a:fillRect/>
          </a:stretch>
        </p:blipFill>
        <p:spPr>
          <a:xfrm>
            <a:off x="5219702" y="4875213"/>
            <a:ext cx="3286125" cy="677862"/>
          </a:xfrm>
          <a:prstGeom prst="rect">
            <a:avLst/>
          </a:prstGeom>
          <a:noFill/>
          <a:ln w="9525">
            <a:noFill/>
          </a:ln>
        </p:spPr>
      </p:pic>
    </p:spTree>
    <p:extLst>
      <p:ext uri="{BB962C8B-B14F-4D97-AF65-F5344CB8AC3E}">
        <p14:creationId xmlns:p14="http://schemas.microsoft.com/office/powerpoint/2010/main" val="3008370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4339" name="Rectangle 1026"/>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a:t>
            </a:r>
            <a:r>
              <a:rPr lang="zh-CN" altLang="en-US" sz="3200" dirty="0">
                <a:ea typeface="宋体" panose="02010600030101010101" pitchFamily="2" charset="-122"/>
              </a:rPr>
              <a:t>面向集合的操作方式</a:t>
            </a:r>
          </a:p>
        </p:txBody>
      </p:sp>
      <p:sp>
        <p:nvSpPr>
          <p:cNvPr id="14340" name="Rectangle 1027"/>
          <p:cNvSpPr>
            <a:spLocks noGrp="1"/>
          </p:cNvSpPr>
          <p:nvPr>
            <p:ph idx="1"/>
          </p:nvPr>
        </p:nvSpPr>
        <p:spPr>
          <a:xfrm>
            <a:off x="457200" y="1828800"/>
            <a:ext cx="8362950" cy="4495800"/>
          </a:xfrm>
          <a:ln/>
        </p:spPr>
        <p:txBody>
          <a:bodyPr vert="horz" wrap="square" lIns="91440" tIns="45720" rIns="91440" bIns="45720" anchor="t"/>
          <a:lstStyle/>
          <a:p>
            <a:pPr eaLnBrk="1" hangingPunct="1">
              <a:lnSpc>
                <a:spcPct val="140000"/>
              </a:lnSpc>
            </a:pPr>
            <a:r>
              <a:rPr lang="zh-CN" altLang="en-US" dirty="0">
                <a:ea typeface="宋体" panose="02010600030101010101" pitchFamily="2" charset="-122"/>
              </a:rPr>
              <a:t>非关系数据模型采用面向记录的操作方式，操作对象是一条记录</a:t>
            </a:r>
          </a:p>
          <a:p>
            <a:pPr eaLnBrk="1" hangingPunct="1">
              <a:lnSpc>
                <a:spcPct val="140000"/>
              </a:lnSpc>
            </a:pPr>
            <a:r>
              <a:rPr lang="en-US" altLang="zh-CN" dirty="0">
                <a:ea typeface="宋体" panose="02010600030101010101" pitchFamily="2" charset="-122"/>
              </a:rPr>
              <a:t>SQL</a:t>
            </a:r>
            <a:r>
              <a:rPr lang="zh-CN" altLang="en-US" dirty="0">
                <a:ea typeface="宋体" panose="02010600030101010101" pitchFamily="2" charset="-122"/>
              </a:rPr>
              <a:t>采用集合操作方式</a:t>
            </a:r>
          </a:p>
          <a:p>
            <a:pPr lvl="1" eaLnBrk="1" hangingPunct="1">
              <a:lnSpc>
                <a:spcPct val="140000"/>
              </a:lnSpc>
              <a:buFont typeface="Wingdings" panose="05000000000000000000" pitchFamily="2" charset="2"/>
              <a:buChar char="Ø"/>
            </a:pPr>
            <a:r>
              <a:rPr lang="zh-CN" altLang="en-US" dirty="0">
                <a:ea typeface="宋体" panose="02010600030101010101" pitchFamily="2" charset="-122"/>
              </a:rPr>
              <a:t> 操作对象、查找结果可以是元组的集合</a:t>
            </a:r>
          </a:p>
          <a:p>
            <a:pPr lvl="1" eaLnBrk="1" hangingPunct="1">
              <a:lnSpc>
                <a:spcPct val="140000"/>
              </a:lnSpc>
              <a:buFont typeface="Wingdings" panose="05000000000000000000" pitchFamily="2" charset="2"/>
              <a:buChar char="Ø"/>
            </a:pPr>
            <a:r>
              <a:rPr lang="zh-CN" altLang="en-US" dirty="0">
                <a:ea typeface="宋体" panose="02010600030101010101" pitchFamily="2" charset="-122"/>
              </a:rPr>
              <a:t> 一次插入、删除、更新操作的对象可以是元组的集合</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0483" name="Rectangle 2"/>
          <p:cNvSpPr>
            <a:spLocks noGrp="1"/>
          </p:cNvSpPr>
          <p:nvPr>
            <p:ph type="title"/>
          </p:nvPr>
        </p:nvSpPr>
        <p:spPr>
          <a:ln/>
        </p:spPr>
        <p:txBody>
          <a:bodyPr vert="horz" wrap="square" lIns="91440" tIns="45720" rIns="91440" bIns="45720" anchor="ctr"/>
          <a:lstStyle/>
          <a:p>
            <a:pPr eaLnBrk="1" hangingPunct="1"/>
            <a:endParaRPr lang="zh-CN" altLang="zh-CN" dirty="0">
              <a:ea typeface="宋体" panose="02010600030101010101" pitchFamily="2" charset="-122"/>
            </a:endParaRPr>
          </a:p>
        </p:txBody>
      </p:sp>
      <p:sp>
        <p:nvSpPr>
          <p:cNvPr id="20484" name="Rectangle 3"/>
          <p:cNvSpPr>
            <a:spLocks noGrp="1"/>
          </p:cNvSpPr>
          <p:nvPr>
            <p:ph idx="1"/>
          </p:nvPr>
        </p:nvSpPr>
        <p:spPr>
          <a:ln/>
        </p:spPr>
        <p:txBody>
          <a:bodyPr vert="horz" wrap="square" lIns="91440" tIns="45720" rIns="91440" bIns="45720" anchor="t"/>
          <a:lstStyle/>
          <a:p>
            <a:pPr eaLnBrk="1" hangingPunct="1"/>
            <a:r>
              <a:rPr lang="zh-CN" altLang="en-US" b="1" dirty="0">
                <a:ea typeface="宋体" panose="02010600030101010101" pitchFamily="2" charset="-122"/>
              </a:rPr>
              <a:t>例</a:t>
            </a:r>
            <a:r>
              <a:rPr lang="en-US" altLang="zh-CN" b="1" dirty="0">
                <a:ea typeface="宋体" panose="02010600030101010101" pitchFamily="2" charset="-122"/>
              </a:rPr>
              <a:t>3-32 </a:t>
            </a:r>
            <a:r>
              <a:rPr lang="zh-CN" altLang="en-US" dirty="0">
                <a:ea typeface="宋体" panose="02010600030101010101" pitchFamily="2" charset="-122"/>
              </a:rPr>
              <a:t>查询年龄不在</a:t>
            </a:r>
            <a:r>
              <a:rPr lang="en-US" altLang="zh-CN" dirty="0">
                <a:ea typeface="宋体" panose="02010600030101010101" pitchFamily="2" charset="-122"/>
              </a:rPr>
              <a:t>20</a:t>
            </a:r>
            <a:r>
              <a:rPr lang="zh-CN" altLang="en-US" dirty="0">
                <a:ea typeface="宋体" panose="02010600030101010101" pitchFamily="2" charset="-122"/>
              </a:rPr>
              <a:t>至</a:t>
            </a:r>
            <a:r>
              <a:rPr lang="en-US" altLang="zh-CN" dirty="0">
                <a:ea typeface="宋体" panose="02010600030101010101" pitchFamily="2" charset="-122"/>
              </a:rPr>
              <a:t>23</a:t>
            </a:r>
            <a:r>
              <a:rPr lang="zh-CN" altLang="en-US" dirty="0">
                <a:ea typeface="宋体" panose="02010600030101010101" pitchFamily="2" charset="-122"/>
              </a:rPr>
              <a:t>岁之间的学生的姓名和年龄。</a:t>
            </a:r>
            <a:r>
              <a:rPr lang="en-US" altLang="zh-CN" dirty="0">
                <a:ea typeface="宋体" panose="02010600030101010101" pitchFamily="2" charset="-122"/>
              </a:rPr>
              <a:t>(</a:t>
            </a:r>
            <a:r>
              <a:rPr lang="zh-CN" altLang="en-US" dirty="0">
                <a:ea typeface="宋体" panose="02010600030101010101" pitchFamily="2" charset="-122"/>
              </a:rPr>
              <a:t>查询结果不包含</a:t>
            </a:r>
            <a:r>
              <a:rPr lang="en-US" altLang="zh-CN" dirty="0">
                <a:ea typeface="宋体" panose="02010600030101010101" pitchFamily="2" charset="-122"/>
              </a:rPr>
              <a:t>20</a:t>
            </a:r>
            <a:r>
              <a:rPr lang="zh-CN" altLang="en-US" dirty="0">
                <a:ea typeface="宋体" panose="02010600030101010101" pitchFamily="2" charset="-122"/>
              </a:rPr>
              <a:t>和</a:t>
            </a:r>
            <a:r>
              <a:rPr lang="en-US" altLang="zh-CN" dirty="0">
                <a:ea typeface="宋体" panose="02010600030101010101" pitchFamily="2" charset="-122"/>
              </a:rPr>
              <a:t>23</a:t>
            </a:r>
            <a:r>
              <a:rPr lang="zh-CN" altLang="en-US" dirty="0">
                <a:ea typeface="宋体" panose="02010600030101010101" pitchFamily="2" charset="-122"/>
              </a:rPr>
              <a:t>岁的学生的情况</a:t>
            </a:r>
            <a:r>
              <a:rPr lang="en-US" altLang="zh-CN" dirty="0">
                <a:ea typeface="宋体" panose="02010600030101010101" pitchFamily="2" charset="-122"/>
              </a:rPr>
              <a:t>)</a:t>
            </a:r>
            <a:r>
              <a:rPr lang="zh-CN" altLang="en-US" dirty="0">
                <a:ea typeface="宋体" panose="02010600030101010101" pitchFamily="2" charset="-122"/>
              </a:rPr>
              <a:t>。</a:t>
            </a:r>
          </a:p>
        </p:txBody>
      </p:sp>
      <p:pic>
        <p:nvPicPr>
          <p:cNvPr id="20485" name="图片 2"/>
          <p:cNvPicPr>
            <a:picLocks noChangeAspect="1"/>
          </p:cNvPicPr>
          <p:nvPr/>
        </p:nvPicPr>
        <p:blipFill>
          <a:blip r:embed="rId2"/>
          <a:stretch>
            <a:fillRect/>
          </a:stretch>
        </p:blipFill>
        <p:spPr>
          <a:xfrm>
            <a:off x="1127127" y="4800749"/>
            <a:ext cx="4729163" cy="1652587"/>
          </a:xfrm>
          <a:prstGeom prst="rect">
            <a:avLst/>
          </a:prstGeom>
          <a:noFill/>
          <a:ln w="9525">
            <a:noFill/>
          </a:ln>
        </p:spPr>
      </p:pic>
      <p:grpSp>
        <p:nvGrpSpPr>
          <p:cNvPr id="9" name="组合 8">
            <a:extLst>
              <a:ext uri="{FF2B5EF4-FFF2-40B4-BE49-F238E27FC236}">
                <a16:creationId xmlns:a16="http://schemas.microsoft.com/office/drawing/2014/main" id="{747D9DB9-7507-43B4-836C-2EEAA694011E}"/>
              </a:ext>
            </a:extLst>
          </p:cNvPr>
          <p:cNvGrpSpPr/>
          <p:nvPr/>
        </p:nvGrpSpPr>
        <p:grpSpPr>
          <a:xfrm>
            <a:off x="107504" y="3212976"/>
            <a:ext cx="8856984" cy="1415749"/>
            <a:chOff x="683568" y="1580217"/>
            <a:chExt cx="7776864" cy="1415749"/>
          </a:xfrm>
        </p:grpSpPr>
        <p:sp>
          <p:nvSpPr>
            <p:cNvPr id="10" name="文本框 9">
              <a:extLst>
                <a:ext uri="{FF2B5EF4-FFF2-40B4-BE49-F238E27FC236}">
                  <a16:creationId xmlns:a16="http://schemas.microsoft.com/office/drawing/2014/main" id="{49841444-28F6-4292-8FA9-BCA7F71B7F17}"/>
                </a:ext>
              </a:extLst>
            </p:cNvPr>
            <p:cNvSpPr txBox="1"/>
            <p:nvPr/>
          </p:nvSpPr>
          <p:spPr>
            <a:xfrm>
              <a:off x="755575" y="1580217"/>
              <a:ext cx="1445430"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BETWEEN AND</a:t>
              </a:r>
              <a:endParaRPr lang="zh-CN" altLang="en-US" sz="1800" dirty="0">
                <a:solidFill>
                  <a:schemeClr val="bg1"/>
                </a:solidFill>
                <a:latin typeface="Consolas" panose="020B0609020204030204" pitchFamily="49" charset="0"/>
              </a:endParaRPr>
            </a:p>
          </p:txBody>
        </p:sp>
        <p:sp>
          <p:nvSpPr>
            <p:cNvPr id="11" name="文本框 10">
              <a:extLst>
                <a:ext uri="{FF2B5EF4-FFF2-40B4-BE49-F238E27FC236}">
                  <a16:creationId xmlns:a16="http://schemas.microsoft.com/office/drawing/2014/main" id="{B7AA9DE8-6298-4D0A-9AF9-F13544649F46}"/>
                </a:ext>
              </a:extLst>
            </p:cNvPr>
            <p:cNvSpPr txBox="1"/>
            <p:nvPr/>
          </p:nvSpPr>
          <p:spPr>
            <a:xfrm>
              <a:off x="683568" y="1988840"/>
              <a:ext cx="7776864" cy="1007126"/>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SNAME, SAGE FROM STUDENT WHERE SAGE&lt;20 AND SAGE&gt;23;</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SNAME, SAGE FROM STUDENT WHERE SAGE NOT BETWEEN 20 AND 	23;</a:t>
              </a:r>
            </a:p>
          </p:txBody>
        </p:sp>
      </p:grpSp>
    </p:spTree>
    <p:extLst>
      <p:ext uri="{BB962C8B-B14F-4D97-AF65-F5344CB8AC3E}">
        <p14:creationId xmlns:p14="http://schemas.microsoft.com/office/powerpoint/2010/main" val="148139429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0483" name="Rectangle 2"/>
          <p:cNvSpPr>
            <a:spLocks noGrp="1"/>
          </p:cNvSpPr>
          <p:nvPr>
            <p:ph type="title"/>
          </p:nvPr>
        </p:nvSpPr>
        <p:spPr>
          <a:ln/>
        </p:spPr>
        <p:txBody>
          <a:bodyPr vert="horz" wrap="square" lIns="91440" tIns="45720" rIns="91440" bIns="45720" anchor="ctr"/>
          <a:lstStyle/>
          <a:p>
            <a:pPr eaLnBrk="1" hangingPunct="1"/>
            <a:endParaRPr lang="zh-CN" altLang="zh-CN" dirty="0">
              <a:ea typeface="宋体" panose="02010600030101010101" pitchFamily="2" charset="-122"/>
            </a:endParaRPr>
          </a:p>
        </p:txBody>
      </p:sp>
      <p:sp>
        <p:nvSpPr>
          <p:cNvPr id="20484" name="Rectangle 3"/>
          <p:cNvSpPr>
            <a:spLocks noGrp="1"/>
          </p:cNvSpPr>
          <p:nvPr>
            <p:ph idx="1"/>
          </p:nvPr>
        </p:nvSpPr>
        <p:spPr>
          <a:ln/>
        </p:spPr>
        <p:txBody>
          <a:bodyPr vert="horz" wrap="square" lIns="91440" tIns="45720" rIns="91440" bIns="45720" anchor="t"/>
          <a:lstStyle/>
          <a:p>
            <a:pPr eaLnBrk="1" hangingPunct="1"/>
            <a:r>
              <a:rPr lang="zh-CN" altLang="en-US" b="1" dirty="0">
                <a:ea typeface="宋体" panose="02010600030101010101" pitchFamily="2" charset="-122"/>
              </a:rPr>
              <a:t>例</a:t>
            </a:r>
            <a:r>
              <a:rPr lang="en-US" altLang="zh-CN" b="1" dirty="0">
                <a:ea typeface="宋体" panose="02010600030101010101" pitchFamily="2" charset="-122"/>
              </a:rPr>
              <a:t>3-32 </a:t>
            </a:r>
            <a:r>
              <a:rPr lang="zh-CN" altLang="en-US" dirty="0">
                <a:ea typeface="宋体" panose="02010600030101010101" pitchFamily="2" charset="-122"/>
              </a:rPr>
              <a:t>查询年龄不在</a:t>
            </a:r>
            <a:r>
              <a:rPr lang="en-US" altLang="zh-CN" dirty="0">
                <a:ea typeface="宋体" panose="02010600030101010101" pitchFamily="2" charset="-122"/>
              </a:rPr>
              <a:t>20</a:t>
            </a:r>
            <a:r>
              <a:rPr lang="zh-CN" altLang="en-US" dirty="0">
                <a:ea typeface="宋体" panose="02010600030101010101" pitchFamily="2" charset="-122"/>
              </a:rPr>
              <a:t>至</a:t>
            </a:r>
            <a:r>
              <a:rPr lang="en-US" altLang="zh-CN" dirty="0">
                <a:ea typeface="宋体" panose="02010600030101010101" pitchFamily="2" charset="-122"/>
              </a:rPr>
              <a:t>23</a:t>
            </a:r>
            <a:r>
              <a:rPr lang="zh-CN" altLang="en-US" dirty="0">
                <a:ea typeface="宋体" panose="02010600030101010101" pitchFamily="2" charset="-122"/>
              </a:rPr>
              <a:t>岁之间的学生的姓名和年龄。</a:t>
            </a:r>
            <a:r>
              <a:rPr lang="en-US" altLang="zh-CN" dirty="0">
                <a:ea typeface="宋体" panose="02010600030101010101" pitchFamily="2" charset="-122"/>
              </a:rPr>
              <a:t>(</a:t>
            </a:r>
            <a:r>
              <a:rPr lang="zh-CN" altLang="en-US" dirty="0">
                <a:ea typeface="宋体" panose="02010600030101010101" pitchFamily="2" charset="-122"/>
              </a:rPr>
              <a:t>查询结果不包含</a:t>
            </a:r>
            <a:r>
              <a:rPr lang="en-US" altLang="zh-CN" dirty="0">
                <a:ea typeface="宋体" panose="02010600030101010101" pitchFamily="2" charset="-122"/>
              </a:rPr>
              <a:t>20</a:t>
            </a:r>
            <a:r>
              <a:rPr lang="zh-CN" altLang="en-US" dirty="0">
                <a:ea typeface="宋体" panose="02010600030101010101" pitchFamily="2" charset="-122"/>
              </a:rPr>
              <a:t>和</a:t>
            </a:r>
            <a:r>
              <a:rPr lang="en-US" altLang="zh-CN" dirty="0">
                <a:ea typeface="宋体" panose="02010600030101010101" pitchFamily="2" charset="-122"/>
              </a:rPr>
              <a:t>23</a:t>
            </a:r>
            <a:r>
              <a:rPr lang="zh-CN" altLang="en-US" dirty="0">
                <a:ea typeface="宋体" panose="02010600030101010101" pitchFamily="2" charset="-122"/>
              </a:rPr>
              <a:t>岁的学生的情况</a:t>
            </a:r>
            <a:r>
              <a:rPr lang="en-US" altLang="zh-CN" dirty="0">
                <a:ea typeface="宋体" panose="02010600030101010101" pitchFamily="2" charset="-122"/>
              </a:rPr>
              <a:t>)</a:t>
            </a:r>
            <a:r>
              <a:rPr lang="zh-CN" altLang="en-US" dirty="0">
                <a:ea typeface="宋体" panose="02010600030101010101" pitchFamily="2" charset="-122"/>
              </a:rPr>
              <a:t>。</a:t>
            </a:r>
          </a:p>
          <a:p>
            <a:pPr lvl="1" eaLnBrk="1" hangingPunct="1">
              <a:buNone/>
            </a:pPr>
            <a:r>
              <a:rPr lang="en-US" altLang="zh-CN" dirty="0">
                <a:ea typeface="宋体" panose="02010600030101010101" pitchFamily="2" charset="-122"/>
              </a:rPr>
              <a:t>SELECT Sname, Sage</a:t>
            </a:r>
          </a:p>
          <a:p>
            <a:pPr lvl="1" eaLnBrk="1" hangingPunct="1">
              <a:buNone/>
            </a:pPr>
            <a:r>
              <a:rPr lang="en-US" altLang="zh-CN" dirty="0">
                <a:ea typeface="宋体" panose="02010600030101010101" pitchFamily="2" charset="-122"/>
              </a:rPr>
              <a:t>FROM Student </a:t>
            </a:r>
          </a:p>
          <a:p>
            <a:pPr lvl="1" eaLnBrk="1" hangingPunct="1">
              <a:buNone/>
            </a:pPr>
            <a:r>
              <a:rPr lang="en-US" altLang="zh-CN" dirty="0">
                <a:ea typeface="宋体" panose="02010600030101010101" pitchFamily="2" charset="-122"/>
              </a:rPr>
              <a:t>WHERE Sage </a:t>
            </a:r>
            <a:r>
              <a:rPr lang="en-US" altLang="zh-CN" b="1" dirty="0">
                <a:solidFill>
                  <a:srgbClr val="C00000"/>
                </a:solidFill>
                <a:ea typeface="宋体" panose="02010600030101010101" pitchFamily="2" charset="-122"/>
              </a:rPr>
              <a:t>NOT BETWEEN 20 AND 23</a:t>
            </a:r>
            <a:r>
              <a:rPr lang="en-US" altLang="zh-CN" dirty="0">
                <a:ea typeface="宋体" panose="02010600030101010101" pitchFamily="2" charset="-122"/>
              </a:rPr>
              <a:t>; </a:t>
            </a:r>
          </a:p>
        </p:txBody>
      </p:sp>
      <p:pic>
        <p:nvPicPr>
          <p:cNvPr id="20485" name="图片 2"/>
          <p:cNvPicPr>
            <a:picLocks noChangeAspect="1"/>
          </p:cNvPicPr>
          <p:nvPr/>
        </p:nvPicPr>
        <p:blipFill>
          <a:blip r:embed="rId2"/>
          <a:stretch>
            <a:fillRect/>
          </a:stretch>
        </p:blipFill>
        <p:spPr>
          <a:xfrm>
            <a:off x="1127127" y="4672015"/>
            <a:ext cx="4729163" cy="1652587"/>
          </a:xfrm>
          <a:prstGeom prst="rect">
            <a:avLst/>
          </a:prstGeom>
          <a:noFill/>
          <a:ln w="9525">
            <a:noFill/>
          </a:ln>
        </p:spPr>
      </p:pic>
    </p:spTree>
    <p:extLst>
      <p:ext uri="{BB962C8B-B14F-4D97-AF65-F5344CB8AC3E}">
        <p14:creationId xmlns:p14="http://schemas.microsoft.com/office/powerpoint/2010/main" val="250290862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1507"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③</a:t>
            </a:r>
            <a:r>
              <a:rPr lang="zh-CN" altLang="en-US" sz="3200" dirty="0">
                <a:ea typeface="宋体" panose="02010600030101010101" pitchFamily="2" charset="-122"/>
              </a:rPr>
              <a:t>确定集合</a:t>
            </a:r>
          </a:p>
        </p:txBody>
      </p:sp>
      <p:sp>
        <p:nvSpPr>
          <p:cNvPr id="21508" name="Rectangle 3"/>
          <p:cNvSpPr>
            <a:spLocks noGrp="1"/>
          </p:cNvSpPr>
          <p:nvPr>
            <p:ph idx="1"/>
          </p:nvPr>
        </p:nvSpPr>
        <p:spPr>
          <a:ln/>
        </p:spPr>
        <p:txBody>
          <a:bodyPr vert="horz" wrap="square" lIns="91440" tIns="45720" rIns="91440" bIns="45720" anchor="t"/>
          <a:lstStyle/>
          <a:p>
            <a:pPr eaLnBrk="1" hangingPunct="1"/>
            <a:r>
              <a:rPr lang="zh-CN" altLang="en-US" dirty="0">
                <a:ea typeface="宋体" panose="02010600030101010101" pitchFamily="2" charset="-122"/>
              </a:rPr>
              <a:t>当用户知道某列的准确值并想要返回其记录，则可以使用</a:t>
            </a:r>
            <a:r>
              <a:rPr lang="en-US" altLang="zh-CN" dirty="0">
                <a:ea typeface="宋体" panose="02010600030101010101" pitchFamily="2" charset="-122"/>
              </a:rPr>
              <a:t>IN</a:t>
            </a:r>
            <a:r>
              <a:rPr lang="zh-CN" altLang="en-US" dirty="0">
                <a:ea typeface="宋体" panose="02010600030101010101" pitchFamily="2" charset="-122"/>
              </a:rPr>
              <a:t>操作符。</a:t>
            </a:r>
            <a:r>
              <a:rPr lang="en-US" altLang="zh-CN" dirty="0">
                <a:ea typeface="宋体" panose="02010600030101010101" pitchFamily="2" charset="-122"/>
              </a:rPr>
              <a:t>IN</a:t>
            </a:r>
            <a:r>
              <a:rPr lang="zh-CN" altLang="en-US" dirty="0">
                <a:ea typeface="宋体" panose="02010600030101010101" pitchFamily="2" charset="-122"/>
              </a:rPr>
              <a:t>指令可以让用户在一个或数个不连续的值的限制之内取出表中的值。</a:t>
            </a:r>
          </a:p>
          <a:p>
            <a:pPr eaLnBrk="1" hangingPunct="1"/>
            <a:r>
              <a:rPr lang="zh-CN" altLang="en-US" dirty="0">
                <a:ea typeface="宋体" panose="02010600030101010101" pitchFamily="2" charset="-122"/>
              </a:rPr>
              <a:t>与</a:t>
            </a:r>
            <a:r>
              <a:rPr lang="en-US" altLang="zh-CN" dirty="0">
                <a:ea typeface="宋体" panose="02010600030101010101" pitchFamily="2" charset="-122"/>
              </a:rPr>
              <a:t>IN</a:t>
            </a:r>
            <a:r>
              <a:rPr lang="zh-CN" altLang="en-US" dirty="0">
                <a:ea typeface="宋体" panose="02010600030101010101" pitchFamily="2" charset="-122"/>
              </a:rPr>
              <a:t>相对的谓词是</a:t>
            </a:r>
            <a:r>
              <a:rPr lang="en-US" altLang="zh-CN" dirty="0">
                <a:ea typeface="宋体" panose="02010600030101010101" pitchFamily="2" charset="-122"/>
              </a:rPr>
              <a:t>NOT IN</a:t>
            </a:r>
            <a:r>
              <a:rPr lang="zh-CN" altLang="en-US" dirty="0">
                <a:ea typeface="宋体" panose="02010600030101010101" pitchFamily="2" charset="-122"/>
              </a:rPr>
              <a:t>，用于查找属性值不属于指定集合的元组。</a:t>
            </a:r>
            <a:endParaRPr lang="zh-CN" altLang="en-US" b="1" dirty="0">
              <a:ea typeface="宋体" panose="02010600030101010101" pitchFamily="2" charset="-122"/>
            </a:endParaRPr>
          </a:p>
          <a:p>
            <a:pPr eaLnBrk="1" hangingPunct="1"/>
            <a:r>
              <a:rPr lang="zh-CN" altLang="en-US" b="1" dirty="0">
                <a:ea typeface="宋体" panose="02010600030101010101" pitchFamily="2" charset="-122"/>
              </a:rPr>
              <a:t>例</a:t>
            </a:r>
            <a:r>
              <a:rPr lang="en-US" altLang="zh-CN" b="1" dirty="0">
                <a:ea typeface="宋体" panose="02010600030101010101" pitchFamily="2" charset="-122"/>
              </a:rPr>
              <a:t>3-33</a:t>
            </a:r>
            <a:r>
              <a:rPr lang="zh-CN" altLang="en-US" dirty="0">
                <a:ea typeface="宋体" panose="02010600030101010101" pitchFamily="2" charset="-122"/>
              </a:rPr>
              <a:t>查询年龄为</a:t>
            </a:r>
            <a:r>
              <a:rPr lang="en-US" altLang="zh-CN" dirty="0">
                <a:ea typeface="宋体" panose="02010600030101010101" pitchFamily="2" charset="-122"/>
              </a:rPr>
              <a:t>18</a:t>
            </a:r>
            <a:r>
              <a:rPr lang="zh-CN" altLang="en-US" dirty="0">
                <a:ea typeface="宋体" panose="02010600030101010101" pitchFamily="2" charset="-122"/>
              </a:rPr>
              <a:t>或者</a:t>
            </a:r>
            <a:r>
              <a:rPr lang="en-US" altLang="zh-CN" dirty="0">
                <a:ea typeface="宋体" panose="02010600030101010101" pitchFamily="2" charset="-122"/>
              </a:rPr>
              <a:t>20</a:t>
            </a:r>
            <a:r>
              <a:rPr lang="zh-CN" altLang="en-US" dirty="0">
                <a:ea typeface="宋体" panose="02010600030101010101" pitchFamily="2" charset="-122"/>
              </a:rPr>
              <a:t>的学生的姓名和年龄。</a:t>
            </a:r>
          </a:p>
        </p:txBody>
      </p:sp>
      <p:pic>
        <p:nvPicPr>
          <p:cNvPr id="21509" name="图片 3"/>
          <p:cNvPicPr>
            <a:picLocks noChangeAspect="1"/>
          </p:cNvPicPr>
          <p:nvPr/>
        </p:nvPicPr>
        <p:blipFill>
          <a:blip r:embed="rId2"/>
          <a:stretch>
            <a:fillRect/>
          </a:stretch>
        </p:blipFill>
        <p:spPr>
          <a:xfrm>
            <a:off x="6192366" y="589443"/>
            <a:ext cx="2627784" cy="653825"/>
          </a:xfrm>
          <a:prstGeom prst="rect">
            <a:avLst/>
          </a:prstGeom>
          <a:noFill/>
          <a:ln w="9525">
            <a:noFill/>
          </a:ln>
        </p:spPr>
      </p:pic>
      <p:grpSp>
        <p:nvGrpSpPr>
          <p:cNvPr id="6" name="组合 5">
            <a:extLst>
              <a:ext uri="{FF2B5EF4-FFF2-40B4-BE49-F238E27FC236}">
                <a16:creationId xmlns:a16="http://schemas.microsoft.com/office/drawing/2014/main" id="{EAF7AD50-3826-4FAD-959E-2AD729A8B5EC}"/>
              </a:ext>
            </a:extLst>
          </p:cNvPr>
          <p:cNvGrpSpPr/>
          <p:nvPr/>
        </p:nvGrpSpPr>
        <p:grpSpPr>
          <a:xfrm>
            <a:off x="108298" y="4605539"/>
            <a:ext cx="8856984" cy="788671"/>
            <a:chOff x="684265" y="1580217"/>
            <a:chExt cx="7776864" cy="788671"/>
          </a:xfrm>
        </p:grpSpPr>
        <p:sp>
          <p:nvSpPr>
            <p:cNvPr id="7" name="文本框 6">
              <a:extLst>
                <a:ext uri="{FF2B5EF4-FFF2-40B4-BE49-F238E27FC236}">
                  <a16:creationId xmlns:a16="http://schemas.microsoft.com/office/drawing/2014/main" id="{3CEE71E8-1699-4CBF-89DA-053782442B09}"/>
                </a:ext>
              </a:extLst>
            </p:cNvPr>
            <p:cNvSpPr txBox="1"/>
            <p:nvPr/>
          </p:nvSpPr>
          <p:spPr>
            <a:xfrm>
              <a:off x="751147" y="1580217"/>
              <a:ext cx="43380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IN</a:t>
              </a:r>
              <a:endParaRPr lang="zh-CN" altLang="en-US" sz="1800" dirty="0">
                <a:solidFill>
                  <a:schemeClr val="bg1"/>
                </a:solidFill>
                <a:latin typeface="Consolas" panose="020B0609020204030204" pitchFamily="49" charset="0"/>
              </a:endParaRPr>
            </a:p>
          </p:txBody>
        </p:sp>
        <p:sp>
          <p:nvSpPr>
            <p:cNvPr id="8" name="文本框 7">
              <a:extLst>
                <a:ext uri="{FF2B5EF4-FFF2-40B4-BE49-F238E27FC236}">
                  <a16:creationId xmlns:a16="http://schemas.microsoft.com/office/drawing/2014/main" id="{A872749C-F39C-429F-9FE9-3007DFE362FD}"/>
                </a:ext>
              </a:extLst>
            </p:cNvPr>
            <p:cNvSpPr txBox="1"/>
            <p:nvPr/>
          </p:nvSpPr>
          <p:spPr>
            <a:xfrm>
              <a:off x="684265"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SNAME, SAGE FROM STUDENT WHERE SAGE IN (18, 20);</a:t>
              </a:r>
            </a:p>
          </p:txBody>
        </p:sp>
      </p:grpSp>
    </p:spTree>
    <p:extLst>
      <p:ext uri="{BB962C8B-B14F-4D97-AF65-F5344CB8AC3E}">
        <p14:creationId xmlns:p14="http://schemas.microsoft.com/office/powerpoint/2010/main" val="212319493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1507"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③</a:t>
            </a:r>
            <a:r>
              <a:rPr lang="zh-CN" altLang="en-US" sz="3200" dirty="0">
                <a:ea typeface="宋体" panose="02010600030101010101" pitchFamily="2" charset="-122"/>
              </a:rPr>
              <a:t>确定集合</a:t>
            </a:r>
          </a:p>
        </p:txBody>
      </p:sp>
      <p:sp>
        <p:nvSpPr>
          <p:cNvPr id="21508" name="Rectangle 3"/>
          <p:cNvSpPr>
            <a:spLocks noGrp="1"/>
          </p:cNvSpPr>
          <p:nvPr>
            <p:ph idx="1"/>
          </p:nvPr>
        </p:nvSpPr>
        <p:spPr>
          <a:ln/>
        </p:spPr>
        <p:txBody>
          <a:bodyPr vert="horz" wrap="square" lIns="91440" tIns="45720" rIns="91440" bIns="45720" anchor="t"/>
          <a:lstStyle/>
          <a:p>
            <a:pPr eaLnBrk="1" hangingPunct="1"/>
            <a:r>
              <a:rPr lang="zh-CN" altLang="en-US" dirty="0">
                <a:ea typeface="宋体" panose="02010600030101010101" pitchFamily="2" charset="-122"/>
              </a:rPr>
              <a:t>当用户知道某列的准确值并想要返回其记录，则可以使用</a:t>
            </a:r>
            <a:r>
              <a:rPr lang="en-US" altLang="zh-CN" dirty="0">
                <a:ea typeface="宋体" panose="02010600030101010101" pitchFamily="2" charset="-122"/>
              </a:rPr>
              <a:t>IN</a:t>
            </a:r>
            <a:r>
              <a:rPr lang="zh-CN" altLang="en-US" dirty="0">
                <a:ea typeface="宋体" panose="02010600030101010101" pitchFamily="2" charset="-122"/>
              </a:rPr>
              <a:t>操作符。</a:t>
            </a:r>
            <a:r>
              <a:rPr lang="en-US" altLang="zh-CN" dirty="0">
                <a:ea typeface="宋体" panose="02010600030101010101" pitchFamily="2" charset="-122"/>
              </a:rPr>
              <a:t>IN</a:t>
            </a:r>
            <a:r>
              <a:rPr lang="zh-CN" altLang="en-US" dirty="0">
                <a:ea typeface="宋体" panose="02010600030101010101" pitchFamily="2" charset="-122"/>
              </a:rPr>
              <a:t>指令可以让用户在一个或数个不连续的值的限制之内取出表中的值。</a:t>
            </a:r>
          </a:p>
          <a:p>
            <a:pPr eaLnBrk="1" hangingPunct="1"/>
            <a:r>
              <a:rPr lang="zh-CN" altLang="en-US" dirty="0">
                <a:ea typeface="宋体" panose="02010600030101010101" pitchFamily="2" charset="-122"/>
              </a:rPr>
              <a:t>与</a:t>
            </a:r>
            <a:r>
              <a:rPr lang="en-US" altLang="zh-CN" dirty="0">
                <a:ea typeface="宋体" panose="02010600030101010101" pitchFamily="2" charset="-122"/>
              </a:rPr>
              <a:t>IN</a:t>
            </a:r>
            <a:r>
              <a:rPr lang="zh-CN" altLang="en-US" dirty="0">
                <a:ea typeface="宋体" panose="02010600030101010101" pitchFamily="2" charset="-122"/>
              </a:rPr>
              <a:t>相对的谓词是</a:t>
            </a:r>
            <a:r>
              <a:rPr lang="en-US" altLang="zh-CN" dirty="0">
                <a:ea typeface="宋体" panose="02010600030101010101" pitchFamily="2" charset="-122"/>
              </a:rPr>
              <a:t>NOT IN</a:t>
            </a:r>
            <a:r>
              <a:rPr lang="zh-CN" altLang="en-US" dirty="0">
                <a:ea typeface="宋体" panose="02010600030101010101" pitchFamily="2" charset="-122"/>
              </a:rPr>
              <a:t>，用于查找属性值不属于指定集合的元组。</a:t>
            </a:r>
            <a:endParaRPr lang="zh-CN" altLang="en-US" b="1" dirty="0">
              <a:ea typeface="宋体" panose="02010600030101010101" pitchFamily="2" charset="-122"/>
            </a:endParaRPr>
          </a:p>
          <a:p>
            <a:pPr eaLnBrk="1" hangingPunct="1"/>
            <a:r>
              <a:rPr lang="zh-CN" altLang="en-US" b="1" dirty="0">
                <a:ea typeface="宋体" panose="02010600030101010101" pitchFamily="2" charset="-122"/>
              </a:rPr>
              <a:t>例</a:t>
            </a:r>
            <a:r>
              <a:rPr lang="en-US" altLang="zh-CN" b="1" dirty="0">
                <a:ea typeface="宋体" panose="02010600030101010101" pitchFamily="2" charset="-122"/>
              </a:rPr>
              <a:t>3-33</a:t>
            </a:r>
            <a:r>
              <a:rPr lang="zh-CN" altLang="en-US" dirty="0">
                <a:ea typeface="宋体" panose="02010600030101010101" pitchFamily="2" charset="-122"/>
              </a:rPr>
              <a:t>查询年龄为</a:t>
            </a:r>
            <a:r>
              <a:rPr lang="en-US" altLang="zh-CN" dirty="0">
                <a:ea typeface="宋体" panose="02010600030101010101" pitchFamily="2" charset="-122"/>
              </a:rPr>
              <a:t>18</a:t>
            </a:r>
            <a:r>
              <a:rPr lang="zh-CN" altLang="en-US" dirty="0">
                <a:ea typeface="宋体" panose="02010600030101010101" pitchFamily="2" charset="-122"/>
              </a:rPr>
              <a:t>或者</a:t>
            </a:r>
            <a:r>
              <a:rPr lang="en-US" altLang="zh-CN" dirty="0">
                <a:ea typeface="宋体" panose="02010600030101010101" pitchFamily="2" charset="-122"/>
              </a:rPr>
              <a:t>20</a:t>
            </a:r>
            <a:r>
              <a:rPr lang="zh-CN" altLang="en-US" dirty="0">
                <a:ea typeface="宋体" panose="02010600030101010101" pitchFamily="2" charset="-122"/>
              </a:rPr>
              <a:t>的学生的姓名和年龄。</a:t>
            </a:r>
          </a:p>
          <a:p>
            <a:pPr lvl="1" eaLnBrk="1" hangingPunct="1">
              <a:buNone/>
            </a:pPr>
            <a:r>
              <a:rPr lang="en-US" altLang="zh-CN" dirty="0">
                <a:ea typeface="宋体" panose="02010600030101010101" pitchFamily="2" charset="-122"/>
              </a:rPr>
              <a:t>SELECT Sname, Sage </a:t>
            </a:r>
            <a:r>
              <a:rPr lang="zh-CN" altLang="en-US" dirty="0">
                <a:ea typeface="宋体" panose="02010600030101010101" pitchFamily="2" charset="-122"/>
              </a:rPr>
              <a:t>　</a:t>
            </a:r>
          </a:p>
          <a:p>
            <a:pPr lvl="1" eaLnBrk="1" hangingPunct="1">
              <a:buNone/>
            </a:pPr>
            <a:r>
              <a:rPr lang="en-US" altLang="zh-CN" dirty="0">
                <a:ea typeface="宋体" panose="02010600030101010101" pitchFamily="2" charset="-122"/>
              </a:rPr>
              <a:t>FROM Student </a:t>
            </a:r>
            <a:r>
              <a:rPr lang="zh-CN" altLang="en-US" dirty="0">
                <a:ea typeface="宋体" panose="02010600030101010101" pitchFamily="2" charset="-122"/>
              </a:rPr>
              <a:t>　</a:t>
            </a:r>
          </a:p>
          <a:p>
            <a:pPr lvl="1" eaLnBrk="1" hangingPunct="1">
              <a:buNone/>
            </a:pPr>
            <a:r>
              <a:rPr lang="en-US" altLang="zh-CN" dirty="0">
                <a:ea typeface="宋体" panose="02010600030101010101" pitchFamily="2" charset="-122"/>
              </a:rPr>
              <a:t>WHERE </a:t>
            </a:r>
            <a:r>
              <a:rPr lang="en-US" altLang="zh-CN" b="1" dirty="0">
                <a:solidFill>
                  <a:srgbClr val="C00000"/>
                </a:solidFill>
                <a:ea typeface="宋体" panose="02010600030101010101" pitchFamily="2" charset="-122"/>
              </a:rPr>
              <a:t>Sage IN (18,20)</a:t>
            </a:r>
            <a:r>
              <a:rPr lang="en-US" altLang="zh-CN" dirty="0">
                <a:ea typeface="宋体" panose="02010600030101010101" pitchFamily="2" charset="-122"/>
              </a:rPr>
              <a:t>;</a:t>
            </a:r>
          </a:p>
        </p:txBody>
      </p:sp>
      <p:pic>
        <p:nvPicPr>
          <p:cNvPr id="21509" name="图片 3"/>
          <p:cNvPicPr>
            <a:picLocks noChangeAspect="1"/>
          </p:cNvPicPr>
          <p:nvPr/>
        </p:nvPicPr>
        <p:blipFill>
          <a:blip r:embed="rId2"/>
          <a:stretch>
            <a:fillRect/>
          </a:stretch>
        </p:blipFill>
        <p:spPr>
          <a:xfrm>
            <a:off x="5011738" y="5410200"/>
            <a:ext cx="3675062" cy="914400"/>
          </a:xfrm>
          <a:prstGeom prst="rect">
            <a:avLst/>
          </a:prstGeom>
          <a:noFill/>
          <a:ln w="9525">
            <a:noFill/>
          </a:ln>
        </p:spPr>
      </p:pic>
    </p:spTree>
    <p:extLst>
      <p:ext uri="{BB962C8B-B14F-4D97-AF65-F5344CB8AC3E}">
        <p14:creationId xmlns:p14="http://schemas.microsoft.com/office/powerpoint/2010/main" val="394889244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2531"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④</a:t>
            </a:r>
            <a:r>
              <a:rPr lang="zh-CN" altLang="en-US" sz="3200" dirty="0">
                <a:ea typeface="宋体" panose="02010600030101010101" pitchFamily="2" charset="-122"/>
              </a:rPr>
              <a:t>字符匹配</a:t>
            </a:r>
          </a:p>
        </p:txBody>
      </p:sp>
      <p:sp>
        <p:nvSpPr>
          <p:cNvPr id="22532" name="Rectangle 3"/>
          <p:cNvSpPr>
            <a:spLocks noGrp="1"/>
          </p:cNvSpPr>
          <p:nvPr>
            <p:ph idx="1"/>
          </p:nvPr>
        </p:nvSpPr>
        <p:spPr>
          <a:xfrm>
            <a:off x="590550" y="1517649"/>
            <a:ext cx="8229600" cy="5184777"/>
          </a:xfrm>
          <a:ln/>
        </p:spPr>
        <p:txBody>
          <a:bodyPr vert="horz" wrap="square" lIns="91440" tIns="45720" rIns="91440" bIns="45720" anchor="t"/>
          <a:lstStyle/>
          <a:p>
            <a:pPr algn="just" eaLnBrk="1" hangingPunct="1"/>
            <a:r>
              <a:rPr lang="zh-CN" altLang="en-US" sz="2400" dirty="0">
                <a:ea typeface="宋体" panose="02010600030101010101" pitchFamily="2" charset="-122"/>
              </a:rPr>
              <a:t>谓词</a:t>
            </a:r>
            <a:r>
              <a:rPr lang="en-US" altLang="zh-CN" sz="2400" dirty="0">
                <a:ea typeface="宋体" panose="02010600030101010101" pitchFamily="2" charset="-122"/>
              </a:rPr>
              <a:t>LIKE</a:t>
            </a:r>
            <a:r>
              <a:rPr lang="zh-CN" altLang="en-US" sz="2400" dirty="0">
                <a:ea typeface="宋体" panose="02010600030101010101" pitchFamily="2" charset="-122"/>
              </a:rPr>
              <a:t>可以用来进行模式的匹配。其一般语法格式如下： </a:t>
            </a:r>
          </a:p>
          <a:p>
            <a:pPr lvl="1" algn="just" eaLnBrk="1" hangingPunct="1"/>
            <a:r>
              <a:rPr lang="en-US" altLang="zh-CN" sz="2800" dirty="0">
                <a:solidFill>
                  <a:srgbClr val="FF0000"/>
                </a:solidFill>
                <a:ea typeface="宋体" panose="02010600030101010101" pitchFamily="2" charset="-122"/>
              </a:rPr>
              <a:t>[NOT] LIKE '&lt;</a:t>
            </a:r>
            <a:r>
              <a:rPr lang="zh-CN" altLang="en-US" sz="2800" dirty="0">
                <a:solidFill>
                  <a:srgbClr val="FF0000"/>
                </a:solidFill>
                <a:ea typeface="宋体" panose="02010600030101010101" pitchFamily="2" charset="-122"/>
              </a:rPr>
              <a:t>模式</a:t>
            </a:r>
            <a:r>
              <a:rPr lang="en-US" altLang="zh-CN" sz="2800" dirty="0">
                <a:solidFill>
                  <a:srgbClr val="FF0000"/>
                </a:solidFill>
                <a:ea typeface="宋体" panose="02010600030101010101" pitchFamily="2" charset="-122"/>
              </a:rPr>
              <a:t>&gt;' [ESCAPE '&lt;</a:t>
            </a:r>
            <a:r>
              <a:rPr lang="zh-CN" altLang="en-US" sz="2800" dirty="0">
                <a:solidFill>
                  <a:srgbClr val="FF0000"/>
                </a:solidFill>
                <a:ea typeface="宋体" panose="02010600030101010101" pitchFamily="2" charset="-122"/>
              </a:rPr>
              <a:t>换码字符</a:t>
            </a:r>
            <a:r>
              <a:rPr lang="en-US" altLang="zh-CN" sz="2800" dirty="0">
                <a:solidFill>
                  <a:srgbClr val="FF0000"/>
                </a:solidFill>
                <a:ea typeface="宋体" panose="02010600030101010101" pitchFamily="2" charset="-122"/>
              </a:rPr>
              <a:t>&gt;']</a:t>
            </a:r>
          </a:p>
          <a:p>
            <a:pPr algn="just" eaLnBrk="1" hangingPunct="1">
              <a:lnSpc>
                <a:spcPct val="80000"/>
              </a:lnSpc>
            </a:pPr>
            <a:endParaRPr lang="zh-CN" altLang="en-US" sz="2400" dirty="0">
              <a:ea typeface="宋体" panose="02010600030101010101" pitchFamily="2" charset="-122"/>
            </a:endParaRPr>
          </a:p>
          <a:p>
            <a:pPr algn="just" eaLnBrk="1" hangingPunct="1">
              <a:lnSpc>
                <a:spcPct val="80000"/>
              </a:lnSpc>
            </a:pPr>
            <a:r>
              <a:rPr lang="zh-CN" altLang="en-US" sz="2400" dirty="0">
                <a:ea typeface="宋体" panose="02010600030101010101" pitchFamily="2" charset="-122"/>
              </a:rPr>
              <a:t>查找指定的属性列值与</a:t>
            </a:r>
            <a:r>
              <a:rPr lang="en-US" altLang="zh-CN" sz="2400" dirty="0">
                <a:ea typeface="宋体" panose="02010600030101010101" pitchFamily="2" charset="-122"/>
              </a:rPr>
              <a:t>&lt;</a:t>
            </a:r>
            <a:r>
              <a:rPr lang="zh-CN" altLang="en-US" sz="2400" dirty="0">
                <a:ea typeface="宋体" panose="02010600030101010101" pitchFamily="2" charset="-122"/>
              </a:rPr>
              <a:t>模式</a:t>
            </a:r>
            <a:r>
              <a:rPr lang="en-US" altLang="zh-CN" sz="2400" dirty="0">
                <a:ea typeface="宋体" panose="02010600030101010101" pitchFamily="2" charset="-122"/>
              </a:rPr>
              <a:t>&gt;</a:t>
            </a:r>
            <a:r>
              <a:rPr lang="zh-CN" altLang="en-US" sz="2400" dirty="0">
                <a:ea typeface="宋体" panose="02010600030101010101" pitchFamily="2" charset="-122"/>
              </a:rPr>
              <a:t>相匹配的元组。模式可以包含常规字符和通配符字符。模式匹配过程中，常规字符必须与字符串中指定的字符完全匹配。然而，可使用字符串的任意片段匹配通配符。使用通配符可使</a:t>
            </a:r>
            <a:r>
              <a:rPr lang="en-US" altLang="zh-CN" sz="2400" dirty="0">
                <a:ea typeface="宋体" panose="02010600030101010101" pitchFamily="2" charset="-122"/>
              </a:rPr>
              <a:t>LIKE</a:t>
            </a:r>
            <a:r>
              <a:rPr lang="zh-CN" altLang="en-US" sz="2400" dirty="0">
                <a:ea typeface="宋体" panose="02010600030101010101" pitchFamily="2" charset="-122"/>
              </a:rPr>
              <a:t>运算符更加灵活。</a:t>
            </a:r>
          </a:p>
          <a:p>
            <a:pPr algn="just" eaLnBrk="1" hangingPunct="1">
              <a:lnSpc>
                <a:spcPct val="80000"/>
              </a:lnSpc>
            </a:pPr>
            <a:r>
              <a:rPr lang="zh-CN" altLang="en-US" sz="2400" dirty="0">
                <a:ea typeface="宋体" panose="02010600030101010101" pitchFamily="2" charset="-122"/>
              </a:rPr>
              <a:t>通配符一般包括单个字符通配和多个字符通配：</a:t>
            </a:r>
          </a:p>
          <a:p>
            <a:pPr lvl="1" algn="just" eaLnBrk="1" hangingPunct="1">
              <a:lnSpc>
                <a:spcPct val="80000"/>
              </a:lnSpc>
            </a:pPr>
            <a:r>
              <a:rPr lang="en-US" altLang="zh-CN" sz="2000" dirty="0">
                <a:ea typeface="宋体" panose="02010600030101010101" pitchFamily="2" charset="-122"/>
              </a:rPr>
              <a:t>% </a:t>
            </a:r>
            <a:r>
              <a:rPr lang="zh-CN" altLang="en-US" sz="2000" dirty="0">
                <a:ea typeface="宋体" panose="02010600030101010101" pitchFamily="2" charset="-122"/>
              </a:rPr>
              <a:t>包含零个或更多字符的任意字符串。 </a:t>
            </a:r>
            <a:r>
              <a:rPr lang="en-US" altLang="zh-CN" sz="2000" dirty="0">
                <a:solidFill>
                  <a:schemeClr val="tx2"/>
                </a:solidFill>
                <a:ea typeface="宋体" panose="02010600030101010101" pitchFamily="2" charset="-122"/>
              </a:rPr>
              <a:t>WHERE Sname LIKE '%</a:t>
            </a:r>
            <a:r>
              <a:rPr lang="zh-CN" altLang="en-US" sz="2000" dirty="0">
                <a:solidFill>
                  <a:schemeClr val="tx2"/>
                </a:solidFill>
                <a:ea typeface="宋体" panose="02010600030101010101" pitchFamily="2" charset="-122"/>
              </a:rPr>
              <a:t>力</a:t>
            </a:r>
            <a:r>
              <a:rPr lang="en-US" altLang="zh-CN" sz="2000" dirty="0">
                <a:solidFill>
                  <a:schemeClr val="tx2"/>
                </a:solidFill>
                <a:ea typeface="宋体" panose="02010600030101010101" pitchFamily="2" charset="-122"/>
              </a:rPr>
              <a:t>%' </a:t>
            </a:r>
            <a:r>
              <a:rPr lang="zh-CN" altLang="en-US" sz="2000" dirty="0">
                <a:ea typeface="宋体" panose="02010600030101010101" pitchFamily="2" charset="-122"/>
              </a:rPr>
              <a:t>将查找处于学生名任意位置的包含‘力’字的所有学生名。 </a:t>
            </a:r>
          </a:p>
          <a:p>
            <a:pPr lvl="1" algn="just" eaLnBrk="1" hangingPunct="1">
              <a:lnSpc>
                <a:spcPct val="80000"/>
              </a:lnSpc>
            </a:pPr>
            <a:r>
              <a:rPr lang="en-US" altLang="zh-CN" sz="2000" dirty="0">
                <a:ea typeface="宋体" panose="02010600030101010101" pitchFamily="2" charset="-122"/>
              </a:rPr>
              <a:t>_(</a:t>
            </a:r>
            <a:r>
              <a:rPr lang="zh-CN" altLang="en-US" sz="2000" dirty="0">
                <a:ea typeface="宋体" panose="02010600030101010101" pitchFamily="2" charset="-122"/>
              </a:rPr>
              <a:t>下划线</a:t>
            </a:r>
            <a:r>
              <a:rPr lang="en-US" altLang="zh-CN" sz="2000" dirty="0">
                <a:ea typeface="宋体" panose="02010600030101010101" pitchFamily="2" charset="-122"/>
              </a:rPr>
              <a:t>)</a:t>
            </a:r>
            <a:r>
              <a:rPr lang="zh-CN" altLang="en-US" sz="2000" dirty="0">
                <a:ea typeface="宋体" panose="02010600030101010101" pitchFamily="2" charset="-122"/>
              </a:rPr>
              <a:t>任何单个字符。 </a:t>
            </a:r>
            <a:r>
              <a:rPr lang="en-US" altLang="zh-CN" sz="2000" dirty="0">
                <a:solidFill>
                  <a:schemeClr val="tx2"/>
                </a:solidFill>
                <a:ea typeface="宋体" panose="02010600030101010101" pitchFamily="2" charset="-122"/>
              </a:rPr>
              <a:t>WHERE Sno LIKE '_5' </a:t>
            </a:r>
            <a:r>
              <a:rPr lang="zh-CN" altLang="en-US" sz="2000" dirty="0">
                <a:ea typeface="宋体" panose="02010600030101010101" pitchFamily="2" charset="-122"/>
              </a:rPr>
              <a:t>将查找以</a:t>
            </a:r>
            <a:r>
              <a:rPr lang="en-US" altLang="zh-CN" sz="2000" dirty="0">
                <a:ea typeface="宋体" panose="02010600030101010101" pitchFamily="2" charset="-122"/>
              </a:rPr>
              <a:t>5</a:t>
            </a:r>
            <a:r>
              <a:rPr lang="zh-CN" altLang="en-US" sz="2000" dirty="0">
                <a:ea typeface="宋体" panose="02010600030101010101" pitchFamily="2" charset="-122"/>
              </a:rPr>
              <a:t>结尾的所有</a:t>
            </a:r>
            <a:r>
              <a:rPr lang="en-US" altLang="zh-CN" sz="2000" dirty="0">
                <a:ea typeface="宋体" panose="02010600030101010101" pitchFamily="2" charset="-122"/>
              </a:rPr>
              <a:t>2</a:t>
            </a:r>
            <a:r>
              <a:rPr lang="zh-CN" altLang="en-US" sz="2000" dirty="0">
                <a:ea typeface="宋体" panose="02010600030101010101" pitchFamily="2" charset="-122"/>
              </a:rPr>
              <a:t>个字符长度的学生学号</a:t>
            </a:r>
            <a:r>
              <a:rPr lang="en-US" altLang="zh-CN" sz="2000" dirty="0">
                <a:ea typeface="宋体" panose="02010600030101010101" pitchFamily="2" charset="-122"/>
              </a:rPr>
              <a:t>(</a:t>
            </a:r>
            <a:r>
              <a:rPr lang="zh-CN" altLang="en-US" sz="2000" dirty="0">
                <a:ea typeface="宋体" panose="02010600030101010101" pitchFamily="2" charset="-122"/>
              </a:rPr>
              <a:t>如</a:t>
            </a:r>
            <a:r>
              <a:rPr lang="en-US" altLang="zh-CN" sz="2000" dirty="0">
                <a:ea typeface="宋体" panose="02010600030101010101" pitchFamily="2" charset="-122"/>
              </a:rPr>
              <a:t>15</a:t>
            </a:r>
            <a:r>
              <a:rPr lang="zh-CN" altLang="en-US" sz="2000" dirty="0">
                <a:ea typeface="宋体" panose="02010600030101010101" pitchFamily="2" charset="-122"/>
              </a:rPr>
              <a:t>、</a:t>
            </a:r>
            <a:r>
              <a:rPr lang="en-US" altLang="zh-CN" sz="2000" dirty="0">
                <a:ea typeface="宋体" panose="02010600030101010101" pitchFamily="2" charset="-122"/>
              </a:rPr>
              <a:t>25 </a:t>
            </a:r>
            <a:r>
              <a:rPr lang="zh-CN" altLang="en-US" sz="2000" dirty="0">
                <a:ea typeface="宋体" panose="02010600030101010101" pitchFamily="2" charset="-122"/>
              </a:rPr>
              <a:t>等</a:t>
            </a:r>
            <a:r>
              <a:rPr lang="en-US" altLang="zh-CN" sz="2000" dirty="0">
                <a:ea typeface="宋体" panose="02010600030101010101" pitchFamily="2" charset="-122"/>
              </a:rPr>
              <a:t>)</a:t>
            </a:r>
            <a:r>
              <a:rPr lang="zh-CN" altLang="en-US" sz="2000" dirty="0">
                <a:ea typeface="宋体" panose="02010600030101010101" pitchFamily="2" charset="-122"/>
              </a:rPr>
              <a:t>。 </a:t>
            </a:r>
          </a:p>
          <a:p>
            <a:pPr algn="just" eaLnBrk="1" hangingPunct="1">
              <a:lnSpc>
                <a:spcPct val="80000"/>
              </a:lnSpc>
            </a:pPr>
            <a:r>
              <a:rPr lang="zh-CN" altLang="en-US" sz="2400" dirty="0">
                <a:ea typeface="宋体" panose="02010600030101010101" pitchFamily="2" charset="-122"/>
              </a:rPr>
              <a:t>通过模式的匹配，如果匹配到指定的模式，</a:t>
            </a:r>
            <a:r>
              <a:rPr lang="en-US" altLang="zh-CN" sz="2400" dirty="0">
                <a:ea typeface="宋体" panose="02010600030101010101" pitchFamily="2" charset="-122"/>
              </a:rPr>
              <a:t>LIKE </a:t>
            </a:r>
            <a:r>
              <a:rPr lang="zh-CN" altLang="en-US" sz="2400" dirty="0">
                <a:ea typeface="宋体" panose="02010600030101010101" pitchFamily="2" charset="-122"/>
              </a:rPr>
              <a:t>将返回 </a:t>
            </a:r>
            <a:r>
              <a:rPr lang="en-US" altLang="zh-CN" sz="2400" dirty="0">
                <a:ea typeface="宋体" panose="02010600030101010101" pitchFamily="2" charset="-122"/>
              </a:rPr>
              <a:t>TRUE</a:t>
            </a:r>
            <a:r>
              <a:rPr lang="zh-CN" altLang="en-US" sz="2400" dirty="0">
                <a:ea typeface="宋体" panose="02010600030101010101" pitchFamily="2" charset="-122"/>
              </a:rPr>
              <a:t>。否则，返回</a:t>
            </a:r>
            <a:r>
              <a:rPr lang="en-US" altLang="zh-CN" sz="2400" dirty="0">
                <a:ea typeface="宋体" panose="02010600030101010101" pitchFamily="2" charset="-122"/>
              </a:rPr>
              <a:t>FALSE</a:t>
            </a:r>
            <a:r>
              <a:rPr lang="zh-CN" altLang="en-US" sz="2400" dirty="0">
                <a:ea typeface="宋体" panose="02010600030101010101" pitchFamily="2" charset="-122"/>
              </a:rPr>
              <a:t>。</a:t>
            </a:r>
          </a:p>
        </p:txBody>
      </p:sp>
    </p:spTree>
    <p:extLst>
      <p:ext uri="{BB962C8B-B14F-4D97-AF65-F5344CB8AC3E}">
        <p14:creationId xmlns:p14="http://schemas.microsoft.com/office/powerpoint/2010/main" val="315137718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3555"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④</a:t>
            </a:r>
            <a:r>
              <a:rPr lang="zh-CN" altLang="en-US" sz="3200" dirty="0">
                <a:ea typeface="宋体" panose="02010600030101010101" pitchFamily="2" charset="-122"/>
              </a:rPr>
              <a:t>字符匹配</a:t>
            </a:r>
          </a:p>
        </p:txBody>
      </p:sp>
      <p:sp>
        <p:nvSpPr>
          <p:cNvPr id="23556" name="Rectangle 3"/>
          <p:cNvSpPr>
            <a:spLocks noGrp="1"/>
          </p:cNvSpPr>
          <p:nvPr>
            <p:ph idx="1"/>
          </p:nvPr>
        </p:nvSpPr>
        <p:spPr>
          <a:ln/>
        </p:spPr>
        <p:txBody>
          <a:bodyPr vert="horz" wrap="square" lIns="91440" tIns="45720" rIns="91440" bIns="45720" anchor="t"/>
          <a:lstStyle/>
          <a:p>
            <a:pPr algn="just" eaLnBrk="1" hangingPunct="1"/>
            <a:r>
              <a:rPr lang="zh-CN" altLang="en-US" dirty="0">
                <a:ea typeface="宋体" panose="02010600030101010101" pitchFamily="2" charset="-122"/>
              </a:rPr>
              <a:t>由于数据存储方式的原因，使用包含</a:t>
            </a:r>
            <a:r>
              <a:rPr lang="en-US" altLang="zh-CN" dirty="0">
                <a:ea typeface="宋体" panose="02010600030101010101" pitchFamily="2" charset="-122"/>
              </a:rPr>
              <a:t>Char</a:t>
            </a:r>
            <a:r>
              <a:rPr lang="zh-CN" altLang="en-US" dirty="0">
                <a:ea typeface="宋体" panose="02010600030101010101" pitchFamily="2" charset="-122"/>
              </a:rPr>
              <a:t>数据模式的字符串比较无法通过</a:t>
            </a:r>
            <a:r>
              <a:rPr lang="en-US" altLang="zh-CN" dirty="0">
                <a:ea typeface="宋体" panose="02010600030101010101" pitchFamily="2" charset="-122"/>
              </a:rPr>
              <a:t>LIKE</a:t>
            </a:r>
            <a:r>
              <a:rPr lang="zh-CN" altLang="en-US" dirty="0">
                <a:ea typeface="宋体" panose="02010600030101010101" pitchFamily="2" charset="-122"/>
              </a:rPr>
              <a:t>比较。例如</a:t>
            </a:r>
            <a:r>
              <a:rPr lang="en-US" altLang="zh-CN" dirty="0">
                <a:ea typeface="宋体" panose="02010600030101010101" pitchFamily="2" charset="-122"/>
              </a:rPr>
              <a:t>Student</a:t>
            </a:r>
            <a:r>
              <a:rPr lang="zh-CN" altLang="en-US" dirty="0">
                <a:ea typeface="宋体" panose="02010600030101010101" pitchFamily="2" charset="-122"/>
              </a:rPr>
              <a:t>表中</a:t>
            </a:r>
            <a:r>
              <a:rPr lang="en-US" altLang="zh-CN" dirty="0">
                <a:ea typeface="宋体" panose="02010600030101010101" pitchFamily="2" charset="-122"/>
              </a:rPr>
              <a:t>Sname</a:t>
            </a:r>
            <a:r>
              <a:rPr lang="zh-CN" altLang="en-US" dirty="0">
                <a:ea typeface="宋体" panose="02010600030101010101" pitchFamily="2" charset="-122"/>
              </a:rPr>
              <a:t>属性的数据类型是</a:t>
            </a:r>
            <a:r>
              <a:rPr lang="en-US" altLang="zh-CN" dirty="0">
                <a:ea typeface="宋体" panose="02010600030101010101" pitchFamily="2" charset="-122"/>
              </a:rPr>
              <a:t>Char(6)</a:t>
            </a:r>
            <a:r>
              <a:rPr lang="zh-CN" altLang="en-US" dirty="0">
                <a:ea typeface="宋体" panose="02010600030101010101" pitchFamily="2" charset="-122"/>
              </a:rPr>
              <a:t>，存在姓名为</a:t>
            </a:r>
            <a:r>
              <a:rPr lang="en-US" altLang="zh-CN" dirty="0">
                <a:ea typeface="宋体" panose="02010600030101010101" pitchFamily="2" charset="-122"/>
              </a:rPr>
              <a:t>Dtt</a:t>
            </a:r>
            <a:r>
              <a:rPr lang="zh-CN" altLang="en-US" dirty="0">
                <a:ea typeface="宋体" panose="02010600030101010101" pitchFamily="2" charset="-122"/>
              </a:rPr>
              <a:t>的学生，但是通过</a:t>
            </a:r>
            <a:r>
              <a:rPr lang="en-US" altLang="zh-CN" dirty="0">
                <a:ea typeface="宋体" panose="02010600030101010101" pitchFamily="2" charset="-122"/>
              </a:rPr>
              <a:t>WHERE Sname LIKE '_tt'</a:t>
            </a:r>
            <a:r>
              <a:rPr lang="zh-CN" altLang="en-US" dirty="0">
                <a:ea typeface="宋体" panose="02010600030101010101" pitchFamily="2" charset="-122"/>
              </a:rPr>
              <a:t>语句查不到记录，这是因为</a:t>
            </a:r>
            <a:r>
              <a:rPr lang="en-US" altLang="zh-CN" dirty="0">
                <a:ea typeface="宋体" panose="02010600030101010101" pitchFamily="2" charset="-122"/>
              </a:rPr>
              <a:t>Char</a:t>
            </a:r>
            <a:r>
              <a:rPr lang="zh-CN" altLang="en-US" dirty="0">
                <a:ea typeface="宋体" panose="02010600030101010101" pitchFamily="2" charset="-122"/>
              </a:rPr>
              <a:t>是定长的数据类型，</a:t>
            </a:r>
            <a:r>
              <a:rPr lang="zh-CN" altLang="en-US" b="1" dirty="0">
                <a:solidFill>
                  <a:srgbClr val="FF5050"/>
                </a:solidFill>
                <a:ea typeface="宋体" panose="02010600030101010101" pitchFamily="2" charset="-122"/>
              </a:rPr>
              <a:t>在存储“</a:t>
            </a:r>
            <a:r>
              <a:rPr lang="en-US" altLang="zh-CN" b="1" dirty="0">
                <a:solidFill>
                  <a:srgbClr val="FF5050"/>
                </a:solidFill>
                <a:ea typeface="宋体" panose="02010600030101010101" pitchFamily="2" charset="-122"/>
              </a:rPr>
              <a:t>Dtt”</a:t>
            </a:r>
            <a:r>
              <a:rPr lang="zh-CN" altLang="en-US" b="1" dirty="0">
                <a:solidFill>
                  <a:srgbClr val="FF5050"/>
                </a:solidFill>
                <a:ea typeface="宋体" panose="02010600030101010101" pitchFamily="2" charset="-122"/>
              </a:rPr>
              <a:t>时，默认以空格补足后面的</a:t>
            </a:r>
            <a:r>
              <a:rPr lang="en-US" altLang="zh-CN" b="1" dirty="0">
                <a:solidFill>
                  <a:srgbClr val="FF5050"/>
                </a:solidFill>
                <a:ea typeface="宋体" panose="02010600030101010101" pitchFamily="2" charset="-122"/>
              </a:rPr>
              <a:t>3</a:t>
            </a:r>
            <a:r>
              <a:rPr lang="zh-CN" altLang="en-US" b="1" dirty="0">
                <a:solidFill>
                  <a:srgbClr val="FF5050"/>
                </a:solidFill>
                <a:ea typeface="宋体" panose="02010600030101010101" pitchFamily="2" charset="-122"/>
              </a:rPr>
              <a:t>位长度</a:t>
            </a:r>
            <a:r>
              <a:rPr lang="zh-CN" altLang="en-US" b="1" dirty="0">
                <a:ea typeface="宋体" panose="02010600030101010101" pitchFamily="2" charset="-122"/>
              </a:rPr>
              <a:t>。</a:t>
            </a:r>
            <a:endParaRPr lang="en-US" altLang="zh-CN" b="1" dirty="0">
              <a:ea typeface="宋体" panose="02010600030101010101" pitchFamily="2" charset="-122"/>
            </a:endParaRPr>
          </a:p>
          <a:p>
            <a:pPr algn="just" eaLnBrk="1" hangingPunct="1"/>
            <a:r>
              <a:rPr lang="en-US" altLang="zh-CN" dirty="0">
                <a:solidFill>
                  <a:schemeClr val="accent1">
                    <a:lumMod val="75000"/>
                  </a:schemeClr>
                </a:solidFill>
                <a:ea typeface="宋体" panose="02010600030101010101" pitchFamily="2" charset="-122"/>
              </a:rPr>
              <a:t>VARCHAR</a:t>
            </a:r>
            <a:r>
              <a:rPr lang="zh-CN" altLang="en-US" dirty="0">
                <a:solidFill>
                  <a:schemeClr val="accent1">
                    <a:lumMod val="75000"/>
                  </a:schemeClr>
                </a:solidFill>
                <a:ea typeface="宋体" panose="02010600030101010101" pitchFamily="2" charset="-122"/>
              </a:rPr>
              <a:t>相当于做了</a:t>
            </a:r>
            <a:r>
              <a:rPr lang="en-US" altLang="zh-CN" dirty="0">
                <a:solidFill>
                  <a:schemeClr val="accent1">
                    <a:lumMod val="75000"/>
                  </a:schemeClr>
                </a:solidFill>
                <a:ea typeface="宋体" panose="02010600030101010101" pitchFamily="2" charset="-122"/>
              </a:rPr>
              <a:t>TRIM()</a:t>
            </a:r>
            <a:r>
              <a:rPr lang="zh-CN" altLang="en-US" dirty="0">
                <a:solidFill>
                  <a:schemeClr val="accent1">
                    <a:lumMod val="75000"/>
                  </a:schemeClr>
                </a:solidFill>
                <a:ea typeface="宋体" panose="02010600030101010101" pitchFamily="2" charset="-122"/>
              </a:rPr>
              <a:t>。</a:t>
            </a:r>
          </a:p>
        </p:txBody>
      </p:sp>
    </p:spTree>
    <p:extLst>
      <p:ext uri="{BB962C8B-B14F-4D97-AF65-F5344CB8AC3E}">
        <p14:creationId xmlns:p14="http://schemas.microsoft.com/office/powerpoint/2010/main" val="20246700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4579"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④</a:t>
            </a:r>
            <a:r>
              <a:rPr lang="zh-CN" altLang="en-US" sz="3200" dirty="0">
                <a:ea typeface="宋体" panose="02010600030101010101" pitchFamily="2" charset="-122"/>
              </a:rPr>
              <a:t>字符匹配</a:t>
            </a:r>
          </a:p>
        </p:txBody>
      </p:sp>
      <p:sp>
        <p:nvSpPr>
          <p:cNvPr id="24580" name="Rectangle 3"/>
          <p:cNvSpPr>
            <a:spLocks noGrp="1"/>
          </p:cNvSpPr>
          <p:nvPr>
            <p:ph idx="1"/>
          </p:nvPr>
        </p:nvSpPr>
        <p:spPr>
          <a:xfrm>
            <a:off x="457200" y="1447800"/>
            <a:ext cx="8229600" cy="4876800"/>
          </a:xfrm>
          <a:ln/>
        </p:spPr>
        <p:txBody>
          <a:bodyPr vert="horz" wrap="square" lIns="91440" tIns="45720" rIns="91440" bIns="45720" anchor="t"/>
          <a:lstStyle/>
          <a:p>
            <a:pPr eaLnBrk="1" hangingPunct="1">
              <a:lnSpc>
                <a:spcPct val="120000"/>
              </a:lnSpc>
            </a:pPr>
            <a:r>
              <a:rPr lang="zh-CN" altLang="en-US" b="1" dirty="0">
                <a:ea typeface="宋体" panose="02010600030101010101" pitchFamily="2" charset="-122"/>
              </a:rPr>
              <a:t>例</a:t>
            </a:r>
            <a:r>
              <a:rPr lang="en-US" altLang="zh-CN" b="1" dirty="0">
                <a:ea typeface="宋体" panose="02010600030101010101" pitchFamily="2" charset="-122"/>
              </a:rPr>
              <a:t>3-34</a:t>
            </a:r>
            <a:r>
              <a:rPr lang="en-US" altLang="zh-CN" dirty="0">
                <a:ea typeface="宋体" panose="02010600030101010101" pitchFamily="2" charset="-122"/>
              </a:rPr>
              <a:t> </a:t>
            </a:r>
            <a:r>
              <a:rPr lang="zh-CN" altLang="en-US" dirty="0">
                <a:ea typeface="宋体" panose="02010600030101010101" pitchFamily="2" charset="-122"/>
              </a:rPr>
              <a:t>查所有姓张的学生的姓名、学号。</a:t>
            </a:r>
          </a:p>
          <a:p>
            <a:pPr eaLnBrk="1" hangingPunct="1">
              <a:lnSpc>
                <a:spcPct val="120000"/>
              </a:lnSpc>
            </a:pPr>
            <a:endParaRPr lang="en-US" altLang="zh-CN" b="1" dirty="0">
              <a:ea typeface="宋体" panose="02010600030101010101" pitchFamily="2" charset="-122"/>
            </a:endParaRPr>
          </a:p>
          <a:p>
            <a:pPr eaLnBrk="1" hangingPunct="1">
              <a:lnSpc>
                <a:spcPct val="120000"/>
              </a:lnSpc>
            </a:pPr>
            <a:endParaRPr lang="en-US" altLang="zh-CN" b="1" dirty="0">
              <a:ea typeface="宋体" panose="02010600030101010101" pitchFamily="2" charset="-122"/>
            </a:endParaRPr>
          </a:p>
          <a:p>
            <a:pPr eaLnBrk="1" hangingPunct="1">
              <a:lnSpc>
                <a:spcPct val="120000"/>
              </a:lnSpc>
            </a:pPr>
            <a:r>
              <a:rPr lang="zh-CN" altLang="en-US" b="1" dirty="0">
                <a:ea typeface="宋体" panose="02010600030101010101" pitchFamily="2" charset="-122"/>
              </a:rPr>
              <a:t>例</a:t>
            </a:r>
            <a:r>
              <a:rPr lang="en-US" altLang="zh-CN" b="1" dirty="0">
                <a:ea typeface="宋体" panose="02010600030101010101" pitchFamily="2" charset="-122"/>
              </a:rPr>
              <a:t>3-35 </a:t>
            </a:r>
            <a:r>
              <a:rPr lang="zh-CN" altLang="en-US" dirty="0">
                <a:ea typeface="宋体" panose="02010600030101010101" pitchFamily="2" charset="-122"/>
              </a:rPr>
              <a:t>查学号中倒数第二个数字为</a:t>
            </a:r>
            <a:r>
              <a:rPr lang="en-US" altLang="zh-CN" dirty="0">
                <a:ea typeface="宋体" panose="02010600030101010101" pitchFamily="2" charset="-122"/>
              </a:rPr>
              <a:t>1</a:t>
            </a:r>
            <a:r>
              <a:rPr lang="zh-CN" altLang="en-US" dirty="0">
                <a:ea typeface="宋体" panose="02010600030101010101" pitchFamily="2" charset="-122"/>
              </a:rPr>
              <a:t>的学生姓名和学号。</a:t>
            </a:r>
          </a:p>
        </p:txBody>
      </p:sp>
      <p:pic>
        <p:nvPicPr>
          <p:cNvPr id="24581" name="图片 3"/>
          <p:cNvPicPr>
            <a:picLocks noChangeAspect="1"/>
          </p:cNvPicPr>
          <p:nvPr/>
        </p:nvPicPr>
        <p:blipFill>
          <a:blip r:embed="rId2"/>
          <a:stretch>
            <a:fillRect/>
          </a:stretch>
        </p:blipFill>
        <p:spPr>
          <a:xfrm>
            <a:off x="35496" y="25772"/>
            <a:ext cx="3921125" cy="507628"/>
          </a:xfrm>
          <a:prstGeom prst="rect">
            <a:avLst/>
          </a:prstGeom>
          <a:noFill/>
          <a:ln w="9525">
            <a:noFill/>
          </a:ln>
        </p:spPr>
      </p:pic>
      <p:pic>
        <p:nvPicPr>
          <p:cNvPr id="24582" name="图片 4"/>
          <p:cNvPicPr>
            <a:picLocks noChangeAspect="1"/>
          </p:cNvPicPr>
          <p:nvPr/>
        </p:nvPicPr>
        <p:blipFill>
          <a:blip r:embed="rId3"/>
          <a:stretch>
            <a:fillRect/>
          </a:stretch>
        </p:blipFill>
        <p:spPr>
          <a:xfrm>
            <a:off x="6228184" y="25772"/>
            <a:ext cx="2836863" cy="461593"/>
          </a:xfrm>
          <a:prstGeom prst="rect">
            <a:avLst/>
          </a:prstGeom>
          <a:noFill/>
          <a:ln w="9525">
            <a:noFill/>
          </a:ln>
        </p:spPr>
      </p:pic>
      <p:grpSp>
        <p:nvGrpSpPr>
          <p:cNvPr id="7" name="组合 6">
            <a:extLst>
              <a:ext uri="{FF2B5EF4-FFF2-40B4-BE49-F238E27FC236}">
                <a16:creationId xmlns:a16="http://schemas.microsoft.com/office/drawing/2014/main" id="{0D8B3D17-5B19-43E3-BA09-187440762254}"/>
              </a:ext>
            </a:extLst>
          </p:cNvPr>
          <p:cNvGrpSpPr/>
          <p:nvPr/>
        </p:nvGrpSpPr>
        <p:grpSpPr>
          <a:xfrm>
            <a:off x="108298" y="1916833"/>
            <a:ext cx="8856984" cy="788670"/>
            <a:chOff x="684265" y="1580218"/>
            <a:chExt cx="7776864" cy="788670"/>
          </a:xfrm>
        </p:grpSpPr>
        <p:sp>
          <p:nvSpPr>
            <p:cNvPr id="8" name="文本框 7">
              <a:extLst>
                <a:ext uri="{FF2B5EF4-FFF2-40B4-BE49-F238E27FC236}">
                  <a16:creationId xmlns:a16="http://schemas.microsoft.com/office/drawing/2014/main" id="{049F39B1-EFBC-496B-8908-CA49BDD33438}"/>
                </a:ext>
              </a:extLst>
            </p:cNvPr>
            <p:cNvSpPr txBox="1"/>
            <p:nvPr/>
          </p:nvSpPr>
          <p:spPr>
            <a:xfrm>
              <a:off x="751146" y="1580218"/>
              <a:ext cx="627913"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匹配</a:t>
              </a:r>
            </a:p>
          </p:txBody>
        </p:sp>
        <p:sp>
          <p:nvSpPr>
            <p:cNvPr id="9" name="文本框 8">
              <a:extLst>
                <a:ext uri="{FF2B5EF4-FFF2-40B4-BE49-F238E27FC236}">
                  <a16:creationId xmlns:a16="http://schemas.microsoft.com/office/drawing/2014/main" id="{DCF26182-1A92-4A5E-A5F9-8E77297FC9BB}"/>
                </a:ext>
              </a:extLst>
            </p:cNvPr>
            <p:cNvSpPr txBox="1"/>
            <p:nvPr/>
          </p:nvSpPr>
          <p:spPr>
            <a:xfrm>
              <a:off x="684265"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SNAME, SNO FROM STUDENT WHERE SNAME LIKE ‘</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张</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p>
          </p:txBody>
        </p:sp>
      </p:grpSp>
      <p:grpSp>
        <p:nvGrpSpPr>
          <p:cNvPr id="10" name="组合 9">
            <a:extLst>
              <a:ext uri="{FF2B5EF4-FFF2-40B4-BE49-F238E27FC236}">
                <a16:creationId xmlns:a16="http://schemas.microsoft.com/office/drawing/2014/main" id="{712CB46F-1656-49A2-BBA1-238AAA719E98}"/>
              </a:ext>
            </a:extLst>
          </p:cNvPr>
          <p:cNvGrpSpPr/>
          <p:nvPr/>
        </p:nvGrpSpPr>
        <p:grpSpPr>
          <a:xfrm>
            <a:off x="108298" y="4293097"/>
            <a:ext cx="8856984" cy="788670"/>
            <a:chOff x="684265" y="1580218"/>
            <a:chExt cx="7776864" cy="788670"/>
          </a:xfrm>
        </p:grpSpPr>
        <p:sp>
          <p:nvSpPr>
            <p:cNvPr id="11" name="文本框 10">
              <a:extLst>
                <a:ext uri="{FF2B5EF4-FFF2-40B4-BE49-F238E27FC236}">
                  <a16:creationId xmlns:a16="http://schemas.microsoft.com/office/drawing/2014/main" id="{4FE1CD09-8BC1-429F-A6BE-85C43C00574C}"/>
                </a:ext>
              </a:extLst>
            </p:cNvPr>
            <p:cNvSpPr txBox="1"/>
            <p:nvPr/>
          </p:nvSpPr>
          <p:spPr>
            <a:xfrm>
              <a:off x="751147" y="1580218"/>
              <a:ext cx="627912"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匹配</a:t>
              </a:r>
            </a:p>
          </p:txBody>
        </p:sp>
        <p:sp>
          <p:nvSpPr>
            <p:cNvPr id="12" name="文本框 11">
              <a:extLst>
                <a:ext uri="{FF2B5EF4-FFF2-40B4-BE49-F238E27FC236}">
                  <a16:creationId xmlns:a16="http://schemas.microsoft.com/office/drawing/2014/main" id="{EC10908F-8351-4C07-ACC8-FDED310E25C0}"/>
                </a:ext>
              </a:extLst>
            </p:cNvPr>
            <p:cNvSpPr txBox="1"/>
            <p:nvPr/>
          </p:nvSpPr>
          <p:spPr>
            <a:xfrm>
              <a:off x="684265"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SNAME, SNO FROM STUDENT WHERE SNO LIKE ‘%1_’;</a:t>
              </a:r>
            </a:p>
          </p:txBody>
        </p:sp>
      </p:grpSp>
    </p:spTree>
    <p:extLst>
      <p:ext uri="{BB962C8B-B14F-4D97-AF65-F5344CB8AC3E}">
        <p14:creationId xmlns:p14="http://schemas.microsoft.com/office/powerpoint/2010/main" val="27745129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4579"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④</a:t>
            </a:r>
            <a:r>
              <a:rPr lang="zh-CN" altLang="en-US" sz="3200" dirty="0">
                <a:ea typeface="宋体" panose="02010600030101010101" pitchFamily="2" charset="-122"/>
              </a:rPr>
              <a:t>字符匹配</a:t>
            </a:r>
          </a:p>
        </p:txBody>
      </p:sp>
      <p:sp>
        <p:nvSpPr>
          <p:cNvPr id="24580" name="Rectangle 3"/>
          <p:cNvSpPr>
            <a:spLocks noGrp="1"/>
          </p:cNvSpPr>
          <p:nvPr>
            <p:ph idx="1"/>
          </p:nvPr>
        </p:nvSpPr>
        <p:spPr>
          <a:xfrm>
            <a:off x="457200" y="1447800"/>
            <a:ext cx="8229600" cy="4876800"/>
          </a:xfrm>
          <a:ln/>
        </p:spPr>
        <p:txBody>
          <a:bodyPr vert="horz" wrap="square" lIns="91440" tIns="45720" rIns="91440" bIns="45720" anchor="t"/>
          <a:lstStyle/>
          <a:p>
            <a:pPr eaLnBrk="1" hangingPunct="1">
              <a:lnSpc>
                <a:spcPct val="120000"/>
              </a:lnSpc>
            </a:pPr>
            <a:r>
              <a:rPr lang="zh-CN" altLang="en-US" dirty="0">
                <a:ea typeface="宋体" panose="02010600030101010101" pitchFamily="2" charset="-122"/>
              </a:rPr>
              <a:t>查学号：开头为</a:t>
            </a:r>
            <a:r>
              <a:rPr lang="en-US" altLang="zh-CN" dirty="0">
                <a:ea typeface="宋体" panose="02010600030101010101" pitchFamily="2" charset="-122"/>
              </a:rPr>
              <a:t>2</a:t>
            </a:r>
            <a:r>
              <a:rPr lang="zh-CN" altLang="en-US" dirty="0">
                <a:ea typeface="宋体" panose="02010600030101010101" pitchFamily="2" charset="-122"/>
              </a:rPr>
              <a:t>，倒数第二位是</a:t>
            </a:r>
            <a:r>
              <a:rPr lang="en-US" altLang="zh-CN" dirty="0">
                <a:ea typeface="宋体" panose="02010600030101010101" pitchFamily="2" charset="-122"/>
              </a:rPr>
              <a:t>1</a:t>
            </a:r>
            <a:endParaRPr lang="en-US" altLang="zh-CN" b="1" dirty="0">
              <a:ea typeface="宋体" panose="02010600030101010101" pitchFamily="2" charset="-122"/>
            </a:endParaRPr>
          </a:p>
          <a:p>
            <a:pPr eaLnBrk="1" hangingPunct="1">
              <a:lnSpc>
                <a:spcPct val="120000"/>
              </a:lnSpc>
            </a:pPr>
            <a:endParaRPr lang="en-US" altLang="zh-CN" b="1" dirty="0">
              <a:ea typeface="宋体" panose="02010600030101010101" pitchFamily="2" charset="-122"/>
            </a:endParaRPr>
          </a:p>
        </p:txBody>
      </p:sp>
      <p:pic>
        <p:nvPicPr>
          <p:cNvPr id="24581" name="图片 3"/>
          <p:cNvPicPr>
            <a:picLocks noChangeAspect="1"/>
          </p:cNvPicPr>
          <p:nvPr/>
        </p:nvPicPr>
        <p:blipFill>
          <a:blip r:embed="rId2"/>
          <a:stretch>
            <a:fillRect/>
          </a:stretch>
        </p:blipFill>
        <p:spPr>
          <a:xfrm>
            <a:off x="35496" y="25772"/>
            <a:ext cx="3921125" cy="507628"/>
          </a:xfrm>
          <a:prstGeom prst="rect">
            <a:avLst/>
          </a:prstGeom>
          <a:noFill/>
          <a:ln w="9525">
            <a:noFill/>
          </a:ln>
        </p:spPr>
      </p:pic>
      <p:pic>
        <p:nvPicPr>
          <p:cNvPr id="24582" name="图片 4"/>
          <p:cNvPicPr>
            <a:picLocks noChangeAspect="1"/>
          </p:cNvPicPr>
          <p:nvPr/>
        </p:nvPicPr>
        <p:blipFill>
          <a:blip r:embed="rId3"/>
          <a:stretch>
            <a:fillRect/>
          </a:stretch>
        </p:blipFill>
        <p:spPr>
          <a:xfrm>
            <a:off x="6228184" y="25772"/>
            <a:ext cx="2836863" cy="461593"/>
          </a:xfrm>
          <a:prstGeom prst="rect">
            <a:avLst/>
          </a:prstGeom>
          <a:noFill/>
          <a:ln w="9525">
            <a:noFill/>
          </a:ln>
        </p:spPr>
      </p:pic>
      <p:grpSp>
        <p:nvGrpSpPr>
          <p:cNvPr id="7" name="组合 6">
            <a:extLst>
              <a:ext uri="{FF2B5EF4-FFF2-40B4-BE49-F238E27FC236}">
                <a16:creationId xmlns:a16="http://schemas.microsoft.com/office/drawing/2014/main" id="{0D8B3D17-5B19-43E3-BA09-187440762254}"/>
              </a:ext>
            </a:extLst>
          </p:cNvPr>
          <p:cNvGrpSpPr/>
          <p:nvPr/>
        </p:nvGrpSpPr>
        <p:grpSpPr>
          <a:xfrm>
            <a:off x="108298" y="1916833"/>
            <a:ext cx="8856984" cy="788670"/>
            <a:chOff x="684265" y="1580218"/>
            <a:chExt cx="7776864" cy="788670"/>
          </a:xfrm>
        </p:grpSpPr>
        <p:sp>
          <p:nvSpPr>
            <p:cNvPr id="8" name="文本框 7">
              <a:extLst>
                <a:ext uri="{FF2B5EF4-FFF2-40B4-BE49-F238E27FC236}">
                  <a16:creationId xmlns:a16="http://schemas.microsoft.com/office/drawing/2014/main" id="{049F39B1-EFBC-496B-8908-CA49BDD33438}"/>
                </a:ext>
              </a:extLst>
            </p:cNvPr>
            <p:cNvSpPr txBox="1"/>
            <p:nvPr/>
          </p:nvSpPr>
          <p:spPr>
            <a:xfrm>
              <a:off x="751146" y="1580218"/>
              <a:ext cx="627913"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匹配</a:t>
              </a:r>
            </a:p>
          </p:txBody>
        </p:sp>
        <p:sp>
          <p:nvSpPr>
            <p:cNvPr id="9" name="文本框 8">
              <a:extLst>
                <a:ext uri="{FF2B5EF4-FFF2-40B4-BE49-F238E27FC236}">
                  <a16:creationId xmlns:a16="http://schemas.microsoft.com/office/drawing/2014/main" id="{DCF26182-1A92-4A5E-A5F9-8E77297FC9BB}"/>
                </a:ext>
              </a:extLst>
            </p:cNvPr>
            <p:cNvSpPr txBox="1"/>
            <p:nvPr/>
          </p:nvSpPr>
          <p:spPr>
            <a:xfrm>
              <a:off x="684265"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SNO LIKE ‘2%1_’;</a:t>
              </a:r>
            </a:p>
          </p:txBody>
        </p:sp>
      </p:grpSp>
    </p:spTree>
    <p:extLst>
      <p:ext uri="{BB962C8B-B14F-4D97-AF65-F5344CB8AC3E}">
        <p14:creationId xmlns:p14="http://schemas.microsoft.com/office/powerpoint/2010/main" val="358924725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4579"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④</a:t>
            </a:r>
            <a:r>
              <a:rPr lang="zh-CN" altLang="en-US" sz="3200" dirty="0">
                <a:ea typeface="宋体" panose="02010600030101010101" pitchFamily="2" charset="-122"/>
              </a:rPr>
              <a:t>字符匹配</a:t>
            </a:r>
          </a:p>
        </p:txBody>
      </p:sp>
      <p:sp>
        <p:nvSpPr>
          <p:cNvPr id="24580" name="Rectangle 3"/>
          <p:cNvSpPr>
            <a:spLocks noGrp="1"/>
          </p:cNvSpPr>
          <p:nvPr>
            <p:ph idx="1"/>
          </p:nvPr>
        </p:nvSpPr>
        <p:spPr>
          <a:xfrm>
            <a:off x="457200" y="1447800"/>
            <a:ext cx="8229600" cy="4876800"/>
          </a:xfrm>
          <a:ln/>
        </p:spPr>
        <p:txBody>
          <a:bodyPr vert="horz" wrap="square" lIns="91440" tIns="45720" rIns="91440" bIns="45720" anchor="t"/>
          <a:lstStyle/>
          <a:p>
            <a:pPr eaLnBrk="1" hangingPunct="1">
              <a:lnSpc>
                <a:spcPct val="120000"/>
              </a:lnSpc>
            </a:pPr>
            <a:r>
              <a:rPr lang="zh-CN" altLang="en-US" b="1" dirty="0">
                <a:ea typeface="宋体" panose="02010600030101010101" pitchFamily="2" charset="-122"/>
              </a:rPr>
              <a:t>例</a:t>
            </a:r>
            <a:r>
              <a:rPr lang="en-US" altLang="zh-CN" b="1" dirty="0">
                <a:ea typeface="宋体" panose="02010600030101010101" pitchFamily="2" charset="-122"/>
              </a:rPr>
              <a:t>3-34</a:t>
            </a:r>
            <a:r>
              <a:rPr lang="en-US" altLang="zh-CN" dirty="0">
                <a:ea typeface="宋体" panose="02010600030101010101" pitchFamily="2" charset="-122"/>
              </a:rPr>
              <a:t> </a:t>
            </a:r>
            <a:r>
              <a:rPr lang="zh-CN" altLang="en-US" dirty="0">
                <a:ea typeface="宋体" panose="02010600030101010101" pitchFamily="2" charset="-122"/>
              </a:rPr>
              <a:t>查所有姓张的学生的姓名、学号。</a:t>
            </a:r>
          </a:p>
          <a:p>
            <a:pPr lvl="1" eaLnBrk="1" hangingPunct="1">
              <a:lnSpc>
                <a:spcPct val="120000"/>
              </a:lnSpc>
              <a:buNone/>
            </a:pPr>
            <a:r>
              <a:rPr lang="en-US" altLang="zh-CN" dirty="0">
                <a:ea typeface="宋体" panose="02010600030101010101" pitchFamily="2" charset="-122"/>
              </a:rPr>
              <a:t>SELECT Sname, Sno</a:t>
            </a:r>
          </a:p>
          <a:p>
            <a:pPr lvl="1" eaLnBrk="1" hangingPunct="1">
              <a:lnSpc>
                <a:spcPct val="120000"/>
              </a:lnSpc>
              <a:buNone/>
            </a:pPr>
            <a:r>
              <a:rPr lang="en-US" altLang="zh-CN" dirty="0">
                <a:ea typeface="宋体" panose="02010600030101010101" pitchFamily="2" charset="-122"/>
              </a:rPr>
              <a:t>FROM Student </a:t>
            </a:r>
          </a:p>
          <a:p>
            <a:pPr lvl="1" eaLnBrk="1" hangingPunct="1">
              <a:lnSpc>
                <a:spcPct val="120000"/>
              </a:lnSpc>
              <a:buNone/>
            </a:pPr>
            <a:r>
              <a:rPr lang="en-US" altLang="zh-CN" dirty="0">
                <a:ea typeface="宋体" panose="02010600030101010101" pitchFamily="2" charset="-122"/>
              </a:rPr>
              <a:t>WHERE </a:t>
            </a:r>
            <a:r>
              <a:rPr lang="en-US" altLang="zh-CN" b="1" dirty="0">
                <a:solidFill>
                  <a:srgbClr val="C00000"/>
                </a:solidFill>
                <a:ea typeface="宋体" panose="02010600030101010101" pitchFamily="2" charset="-122"/>
              </a:rPr>
              <a:t>Sname LIKE '</a:t>
            </a:r>
            <a:r>
              <a:rPr lang="zh-CN" altLang="en-US" b="1" dirty="0">
                <a:solidFill>
                  <a:srgbClr val="C00000"/>
                </a:solidFill>
                <a:ea typeface="宋体" panose="02010600030101010101" pitchFamily="2" charset="-122"/>
              </a:rPr>
              <a:t>张</a:t>
            </a:r>
            <a:r>
              <a:rPr lang="en-US" altLang="zh-CN" b="1" dirty="0">
                <a:solidFill>
                  <a:srgbClr val="C00000"/>
                </a:solidFill>
                <a:ea typeface="宋体" panose="02010600030101010101" pitchFamily="2" charset="-122"/>
              </a:rPr>
              <a:t>%</a:t>
            </a:r>
            <a:r>
              <a:rPr lang="en-US" altLang="zh-CN" dirty="0">
                <a:ea typeface="宋体" panose="02010600030101010101" pitchFamily="2" charset="-122"/>
              </a:rPr>
              <a:t>'; </a:t>
            </a:r>
            <a:endParaRPr lang="en-US" altLang="zh-CN" b="1" dirty="0">
              <a:ea typeface="宋体" panose="02010600030101010101" pitchFamily="2" charset="-122"/>
            </a:endParaRPr>
          </a:p>
          <a:p>
            <a:pPr eaLnBrk="1" hangingPunct="1">
              <a:lnSpc>
                <a:spcPct val="120000"/>
              </a:lnSpc>
            </a:pPr>
            <a:r>
              <a:rPr lang="zh-CN" altLang="en-US" b="1" dirty="0">
                <a:ea typeface="宋体" panose="02010600030101010101" pitchFamily="2" charset="-122"/>
              </a:rPr>
              <a:t>例</a:t>
            </a:r>
            <a:r>
              <a:rPr lang="en-US" altLang="zh-CN" b="1" dirty="0">
                <a:ea typeface="宋体" panose="02010600030101010101" pitchFamily="2" charset="-122"/>
              </a:rPr>
              <a:t>3-35 </a:t>
            </a:r>
            <a:r>
              <a:rPr lang="zh-CN" altLang="en-US" dirty="0">
                <a:ea typeface="宋体" panose="02010600030101010101" pitchFamily="2" charset="-122"/>
              </a:rPr>
              <a:t>查学号中倒数第二个数字为</a:t>
            </a:r>
            <a:r>
              <a:rPr lang="en-US" altLang="zh-CN" dirty="0">
                <a:ea typeface="宋体" panose="02010600030101010101" pitchFamily="2" charset="-122"/>
              </a:rPr>
              <a:t>1</a:t>
            </a:r>
            <a:r>
              <a:rPr lang="zh-CN" altLang="en-US" dirty="0">
                <a:ea typeface="宋体" panose="02010600030101010101" pitchFamily="2" charset="-122"/>
              </a:rPr>
              <a:t>的学生姓名和学号。</a:t>
            </a:r>
          </a:p>
          <a:p>
            <a:pPr lvl="1" eaLnBrk="1" hangingPunct="1">
              <a:lnSpc>
                <a:spcPct val="120000"/>
              </a:lnSpc>
              <a:buNone/>
            </a:pPr>
            <a:r>
              <a:rPr lang="en-US" altLang="zh-CN" dirty="0">
                <a:ea typeface="宋体" panose="02010600030101010101" pitchFamily="2" charset="-122"/>
              </a:rPr>
              <a:t>SELECT Sname, Sno </a:t>
            </a:r>
          </a:p>
          <a:p>
            <a:pPr lvl="1" eaLnBrk="1" hangingPunct="1">
              <a:lnSpc>
                <a:spcPct val="120000"/>
              </a:lnSpc>
              <a:buNone/>
            </a:pPr>
            <a:r>
              <a:rPr lang="en-US" altLang="zh-CN" dirty="0">
                <a:ea typeface="宋体" panose="02010600030101010101" pitchFamily="2" charset="-122"/>
              </a:rPr>
              <a:t>FROM Student </a:t>
            </a:r>
          </a:p>
          <a:p>
            <a:pPr lvl="1" eaLnBrk="1" hangingPunct="1">
              <a:lnSpc>
                <a:spcPct val="120000"/>
              </a:lnSpc>
              <a:buNone/>
            </a:pPr>
            <a:r>
              <a:rPr lang="en-US" altLang="zh-CN" dirty="0">
                <a:ea typeface="宋体" panose="02010600030101010101" pitchFamily="2" charset="-122"/>
              </a:rPr>
              <a:t>WHERE </a:t>
            </a:r>
            <a:r>
              <a:rPr lang="en-US" altLang="zh-CN" b="1" dirty="0">
                <a:solidFill>
                  <a:srgbClr val="C00000"/>
                </a:solidFill>
                <a:ea typeface="宋体" panose="02010600030101010101" pitchFamily="2" charset="-122"/>
              </a:rPr>
              <a:t>Sno LIKE '%1_'</a:t>
            </a:r>
            <a:r>
              <a:rPr lang="en-US" altLang="zh-CN" dirty="0">
                <a:ea typeface="宋体" panose="02010600030101010101" pitchFamily="2" charset="-122"/>
              </a:rPr>
              <a:t>; </a:t>
            </a:r>
          </a:p>
        </p:txBody>
      </p:sp>
      <p:pic>
        <p:nvPicPr>
          <p:cNvPr id="24581" name="图片 3"/>
          <p:cNvPicPr>
            <a:picLocks noChangeAspect="1"/>
          </p:cNvPicPr>
          <p:nvPr/>
        </p:nvPicPr>
        <p:blipFill>
          <a:blip r:embed="rId2"/>
          <a:stretch>
            <a:fillRect/>
          </a:stretch>
        </p:blipFill>
        <p:spPr>
          <a:xfrm>
            <a:off x="5059365" y="2273300"/>
            <a:ext cx="3921125" cy="814388"/>
          </a:xfrm>
          <a:prstGeom prst="rect">
            <a:avLst/>
          </a:prstGeom>
          <a:noFill/>
          <a:ln w="9525">
            <a:noFill/>
          </a:ln>
        </p:spPr>
      </p:pic>
      <p:pic>
        <p:nvPicPr>
          <p:cNvPr id="24582" name="图片 4"/>
          <p:cNvPicPr>
            <a:picLocks noChangeAspect="1"/>
          </p:cNvPicPr>
          <p:nvPr/>
        </p:nvPicPr>
        <p:blipFill>
          <a:blip r:embed="rId3"/>
          <a:stretch>
            <a:fillRect/>
          </a:stretch>
        </p:blipFill>
        <p:spPr>
          <a:xfrm>
            <a:off x="5870577" y="5257800"/>
            <a:ext cx="2836863" cy="603250"/>
          </a:xfrm>
          <a:prstGeom prst="rect">
            <a:avLst/>
          </a:prstGeom>
          <a:noFill/>
          <a:ln w="9525">
            <a:noFill/>
          </a:ln>
        </p:spPr>
      </p:pic>
    </p:spTree>
    <p:extLst>
      <p:ext uri="{BB962C8B-B14F-4D97-AF65-F5344CB8AC3E}">
        <p14:creationId xmlns:p14="http://schemas.microsoft.com/office/powerpoint/2010/main" val="409627723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5603"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④</a:t>
            </a:r>
            <a:r>
              <a:rPr lang="zh-CN" altLang="en-US" sz="3200" dirty="0">
                <a:ea typeface="宋体" panose="02010600030101010101" pitchFamily="2" charset="-122"/>
              </a:rPr>
              <a:t>字符匹配</a:t>
            </a:r>
          </a:p>
        </p:txBody>
      </p:sp>
      <p:sp>
        <p:nvSpPr>
          <p:cNvPr id="25604" name="Rectangle 3"/>
          <p:cNvSpPr>
            <a:spLocks noGrp="1"/>
          </p:cNvSpPr>
          <p:nvPr>
            <p:ph idx="1"/>
          </p:nvPr>
        </p:nvSpPr>
        <p:spPr>
          <a:ln/>
        </p:spPr>
        <p:txBody>
          <a:bodyPr vert="horz" wrap="square" lIns="91440" tIns="45720" rIns="91440" bIns="45720" anchor="t"/>
          <a:lstStyle/>
          <a:p>
            <a:pPr algn="just" eaLnBrk="1" hangingPunct="1"/>
            <a:r>
              <a:rPr lang="zh-CN" altLang="en-US" sz="2400" dirty="0">
                <a:ea typeface="宋体" panose="02010600030101010101" pitchFamily="2" charset="-122"/>
              </a:rPr>
              <a:t>如果用户要查询的匹配字符串本身就含有</a:t>
            </a:r>
            <a:r>
              <a:rPr lang="en-US" altLang="zh-CN" sz="2400" dirty="0">
                <a:ea typeface="宋体" panose="02010600030101010101" pitchFamily="2" charset="-122"/>
              </a:rPr>
              <a:t>%</a:t>
            </a:r>
            <a:r>
              <a:rPr lang="zh-CN" altLang="en-US" sz="2400" dirty="0">
                <a:ea typeface="宋体" panose="02010600030101010101" pitchFamily="2" charset="-122"/>
              </a:rPr>
              <a:t>或</a:t>
            </a:r>
            <a:r>
              <a:rPr lang="en-US" altLang="zh-CN" sz="2400" dirty="0">
                <a:ea typeface="宋体" panose="02010600030101010101" pitchFamily="2" charset="-122"/>
              </a:rPr>
              <a:t>_</a:t>
            </a:r>
            <a:r>
              <a:rPr lang="zh-CN" altLang="en-US" sz="2400" dirty="0">
                <a:ea typeface="宋体" panose="02010600030101010101" pitchFamily="2" charset="-122"/>
              </a:rPr>
              <a:t>，比如要查名字为</a:t>
            </a:r>
            <a:r>
              <a:rPr lang="en-US" altLang="zh-CN" sz="2400" dirty="0">
                <a:ea typeface="宋体" panose="02010600030101010101" pitchFamily="2" charset="-122"/>
              </a:rPr>
              <a:t>DB_Design</a:t>
            </a:r>
            <a:r>
              <a:rPr lang="zh-CN" altLang="en-US" sz="2400" dirty="0">
                <a:ea typeface="宋体" panose="02010600030101010101" pitchFamily="2" charset="-122"/>
              </a:rPr>
              <a:t>开头的课程的学分，</a:t>
            </a:r>
            <a:r>
              <a:rPr lang="zh-CN" altLang="en-US" sz="2400" b="1" dirty="0">
                <a:solidFill>
                  <a:schemeClr val="tx2"/>
                </a:solidFill>
                <a:ea typeface="宋体" panose="02010600030101010101" pitchFamily="2" charset="-122"/>
              </a:rPr>
              <a:t>应如何实现呢？</a:t>
            </a:r>
            <a:r>
              <a:rPr lang="zh-CN" altLang="en-US" sz="2400" dirty="0">
                <a:ea typeface="宋体" panose="02010600030101010101" pitchFamily="2" charset="-122"/>
              </a:rPr>
              <a:t>使用</a:t>
            </a:r>
            <a:r>
              <a:rPr lang="en-US" altLang="zh-CN" sz="2400" dirty="0">
                <a:ea typeface="宋体" panose="02010600030101010101" pitchFamily="2" charset="-122"/>
              </a:rPr>
              <a:t>ESCAPE ‘ &lt;</a:t>
            </a:r>
            <a:r>
              <a:rPr lang="zh-CN" altLang="en-US" sz="2400" dirty="0">
                <a:ea typeface="宋体" panose="02010600030101010101" pitchFamily="2" charset="-122"/>
              </a:rPr>
              <a:t>换码字符</a:t>
            </a:r>
            <a:r>
              <a:rPr lang="en-US" altLang="zh-CN" sz="2400" dirty="0">
                <a:ea typeface="宋体" panose="02010600030101010101" pitchFamily="2" charset="-122"/>
              </a:rPr>
              <a:t>&gt;’</a:t>
            </a:r>
            <a:r>
              <a:rPr lang="zh-CN" altLang="en-US" sz="2400" dirty="0">
                <a:ea typeface="宋体" panose="02010600030101010101" pitchFamily="2" charset="-122"/>
              </a:rPr>
              <a:t>短语，对通配符进行转义了。 </a:t>
            </a:r>
          </a:p>
          <a:p>
            <a:pPr algn="just" eaLnBrk="1" hangingPunct="1"/>
            <a:r>
              <a:rPr lang="zh-CN" altLang="en-US" sz="2400" b="1" dirty="0">
                <a:ea typeface="宋体" panose="02010600030101010101" pitchFamily="2" charset="-122"/>
              </a:rPr>
              <a:t>例</a:t>
            </a:r>
            <a:r>
              <a:rPr lang="en-US" altLang="zh-CN" sz="2400" b="1" dirty="0">
                <a:ea typeface="宋体" panose="02010600030101010101" pitchFamily="2" charset="-122"/>
              </a:rPr>
              <a:t>3-36</a:t>
            </a:r>
            <a:r>
              <a:rPr lang="zh-CN" altLang="en-US" sz="2400" dirty="0">
                <a:ea typeface="宋体" panose="02010600030101010101" pitchFamily="2" charset="-122"/>
              </a:rPr>
              <a:t>查</a:t>
            </a:r>
            <a:r>
              <a:rPr lang="en-US" altLang="zh-CN" sz="2400" dirty="0">
                <a:ea typeface="宋体" panose="02010600030101010101" pitchFamily="2" charset="-122"/>
              </a:rPr>
              <a:t>DB_Design</a:t>
            </a:r>
            <a:r>
              <a:rPr lang="zh-CN" altLang="en-US" sz="2400" dirty="0">
                <a:ea typeface="宋体" panose="02010600030101010101" pitchFamily="2" charset="-122"/>
              </a:rPr>
              <a:t>开头课程的课程号和学分。</a:t>
            </a:r>
          </a:p>
          <a:p>
            <a:pPr algn="just" eaLnBrk="1" hangingPunct="1"/>
            <a:endParaRPr lang="en-US" altLang="zh-CN" sz="2400" dirty="0">
              <a:ea typeface="宋体" panose="02010600030101010101" pitchFamily="2" charset="-122"/>
            </a:endParaRPr>
          </a:p>
          <a:p>
            <a:pPr algn="just" eaLnBrk="1" hangingPunct="1"/>
            <a:endParaRPr lang="en-US" altLang="zh-CN" sz="2400" dirty="0">
              <a:ea typeface="宋体" panose="02010600030101010101" pitchFamily="2" charset="-122"/>
            </a:endParaRPr>
          </a:p>
          <a:p>
            <a:pPr algn="just" eaLnBrk="1" hangingPunct="1"/>
            <a:endParaRPr lang="en-US" altLang="zh-CN" sz="2400" dirty="0">
              <a:ea typeface="宋体" panose="02010600030101010101" pitchFamily="2" charset="-122"/>
            </a:endParaRPr>
          </a:p>
          <a:p>
            <a:pPr algn="just" eaLnBrk="1" hangingPunct="1"/>
            <a:r>
              <a:rPr lang="en-US" altLang="zh-CN" sz="2400" dirty="0">
                <a:ea typeface="宋体" panose="02010600030101010101" pitchFamily="2" charset="-122"/>
              </a:rPr>
              <a:t>ESCAPE ‘\’</a:t>
            </a:r>
            <a:r>
              <a:rPr lang="zh-CN" altLang="en-US" sz="2400" dirty="0">
                <a:ea typeface="宋体" panose="02010600030101010101" pitchFamily="2" charset="-122"/>
              </a:rPr>
              <a:t>短语表示</a:t>
            </a:r>
            <a:r>
              <a:rPr lang="en-US" altLang="zh-CN" sz="2400" dirty="0">
                <a:ea typeface="宋体" panose="02010600030101010101" pitchFamily="2" charset="-122"/>
              </a:rPr>
              <a:t>\</a:t>
            </a:r>
            <a:r>
              <a:rPr lang="zh-CN" altLang="en-US" sz="2400" dirty="0">
                <a:ea typeface="宋体" panose="02010600030101010101" pitchFamily="2" charset="-122"/>
              </a:rPr>
              <a:t>为换码字符，这样匹配串中紧跟在</a:t>
            </a:r>
            <a:r>
              <a:rPr lang="en-US" altLang="zh-CN" sz="2400" dirty="0">
                <a:ea typeface="宋体" panose="02010600030101010101" pitchFamily="2" charset="-122"/>
              </a:rPr>
              <a:t>\</a:t>
            </a:r>
            <a:r>
              <a:rPr lang="zh-CN" altLang="en-US" sz="2400" dirty="0">
                <a:ea typeface="宋体" panose="02010600030101010101" pitchFamily="2" charset="-122"/>
              </a:rPr>
              <a:t>后面的字符”</a:t>
            </a:r>
            <a:r>
              <a:rPr lang="en-US" altLang="zh-CN" sz="2400" dirty="0">
                <a:ea typeface="宋体" panose="02010600030101010101" pitchFamily="2" charset="-122"/>
              </a:rPr>
              <a:t>_”</a:t>
            </a:r>
            <a:r>
              <a:rPr lang="zh-CN" altLang="en-US" sz="2400" dirty="0">
                <a:ea typeface="宋体" panose="02010600030101010101" pitchFamily="2" charset="-122"/>
              </a:rPr>
              <a:t>不再具有通配符的含义，而是取其本身含义，被转义为普通的“</a:t>
            </a:r>
            <a:r>
              <a:rPr lang="en-US" altLang="zh-CN" sz="2400" dirty="0">
                <a:ea typeface="宋体" panose="02010600030101010101" pitchFamily="2" charset="-122"/>
              </a:rPr>
              <a:t>_”</a:t>
            </a:r>
            <a:r>
              <a:rPr lang="zh-CN" altLang="en-US" sz="2400" dirty="0">
                <a:ea typeface="宋体" panose="02010600030101010101" pitchFamily="2" charset="-122"/>
              </a:rPr>
              <a:t>字符。</a:t>
            </a:r>
          </a:p>
        </p:txBody>
      </p:sp>
      <p:grpSp>
        <p:nvGrpSpPr>
          <p:cNvPr id="5" name="组合 4">
            <a:extLst>
              <a:ext uri="{FF2B5EF4-FFF2-40B4-BE49-F238E27FC236}">
                <a16:creationId xmlns:a16="http://schemas.microsoft.com/office/drawing/2014/main" id="{2BD24C78-9294-40F4-B439-996DB812A51B}"/>
              </a:ext>
            </a:extLst>
          </p:cNvPr>
          <p:cNvGrpSpPr/>
          <p:nvPr/>
        </p:nvGrpSpPr>
        <p:grpSpPr>
          <a:xfrm>
            <a:off x="108298" y="3432418"/>
            <a:ext cx="8856984" cy="1073705"/>
            <a:chOff x="684265" y="1580218"/>
            <a:chExt cx="7776864" cy="1073705"/>
          </a:xfrm>
        </p:grpSpPr>
        <p:sp>
          <p:nvSpPr>
            <p:cNvPr id="6" name="文本框 5">
              <a:extLst>
                <a:ext uri="{FF2B5EF4-FFF2-40B4-BE49-F238E27FC236}">
                  <a16:creationId xmlns:a16="http://schemas.microsoft.com/office/drawing/2014/main" id="{1AFEF5AD-545D-412C-B649-F2150208CF45}"/>
                </a:ext>
              </a:extLst>
            </p:cNvPr>
            <p:cNvSpPr txBox="1"/>
            <p:nvPr/>
          </p:nvSpPr>
          <p:spPr>
            <a:xfrm>
              <a:off x="751146" y="1580218"/>
              <a:ext cx="754366"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匹配</a:t>
              </a:r>
              <a:r>
                <a:rPr lang="en-US" altLang="zh-CN" sz="1800" dirty="0">
                  <a:solidFill>
                    <a:schemeClr val="bg1"/>
                  </a:solidFill>
                  <a:latin typeface="Consolas" panose="020B0609020204030204" pitchFamily="49" charset="0"/>
                </a:rPr>
                <a:t>\</a:t>
              </a:r>
              <a:endParaRPr lang="zh-CN" altLang="en-US" sz="1800" dirty="0">
                <a:solidFill>
                  <a:schemeClr val="bg1"/>
                </a:solidFill>
                <a:latin typeface="Consolas" panose="020B0609020204030204" pitchFamily="49" charset="0"/>
              </a:endParaRPr>
            </a:p>
          </p:txBody>
        </p:sp>
        <p:sp>
          <p:nvSpPr>
            <p:cNvPr id="7" name="文本框 6">
              <a:extLst>
                <a:ext uri="{FF2B5EF4-FFF2-40B4-BE49-F238E27FC236}">
                  <a16:creationId xmlns:a16="http://schemas.microsoft.com/office/drawing/2014/main" id="{40C69CE5-349D-4503-9C14-A51E670C1944}"/>
                </a:ext>
              </a:extLst>
            </p:cNvPr>
            <p:cNvSpPr txBox="1"/>
            <p:nvPr/>
          </p:nvSpPr>
          <p:spPr>
            <a:xfrm>
              <a:off x="684265" y="1988840"/>
              <a:ext cx="7776864" cy="665083"/>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CNO, CCREDIT FROM COURSE WHERE CNAME LIKE ‘DB\_DESIGN%’ 	ESCAPE ‘\’;</a:t>
              </a:r>
            </a:p>
          </p:txBody>
        </p:sp>
      </p:grpSp>
    </p:spTree>
    <p:extLst>
      <p:ext uri="{BB962C8B-B14F-4D97-AF65-F5344CB8AC3E}">
        <p14:creationId xmlns:p14="http://schemas.microsoft.com/office/powerpoint/2010/main" val="936116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5363" name="Rectangle 1026"/>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4.</a:t>
            </a:r>
            <a:r>
              <a:rPr lang="zh-CN" altLang="en-US" sz="3200" dirty="0">
                <a:ea typeface="宋体" panose="02010600030101010101" pitchFamily="2" charset="-122"/>
              </a:rPr>
              <a:t>以同一种语法结构提供多种使用方式</a:t>
            </a:r>
          </a:p>
        </p:txBody>
      </p:sp>
      <p:sp>
        <p:nvSpPr>
          <p:cNvPr id="15364" name="Rectangle 1027"/>
          <p:cNvSpPr>
            <a:spLocks noGrp="1"/>
          </p:cNvSpPr>
          <p:nvPr>
            <p:ph idx="1"/>
          </p:nvPr>
        </p:nvSpPr>
        <p:spPr>
          <a:ln/>
        </p:spPr>
        <p:txBody>
          <a:bodyPr vert="horz" wrap="square" lIns="91440" tIns="45720" rIns="91440" bIns="45720" anchor="t"/>
          <a:lstStyle/>
          <a:p>
            <a:pPr eaLnBrk="1" hangingPunct="1">
              <a:lnSpc>
                <a:spcPct val="160000"/>
              </a:lnSpc>
            </a:pPr>
            <a:r>
              <a:rPr lang="en-US" altLang="zh-CN" dirty="0">
                <a:ea typeface="宋体" panose="02010600030101010101" pitchFamily="2" charset="-122"/>
              </a:rPr>
              <a:t>SQL</a:t>
            </a:r>
            <a:r>
              <a:rPr lang="zh-CN" altLang="en-US" dirty="0">
                <a:ea typeface="宋体" panose="02010600030101010101" pitchFamily="2" charset="-122"/>
              </a:rPr>
              <a:t>是独立的语言</a:t>
            </a:r>
          </a:p>
          <a:p>
            <a:pPr eaLnBrk="1" hangingPunct="1">
              <a:lnSpc>
                <a:spcPct val="160000"/>
              </a:lnSpc>
              <a:buNone/>
            </a:pPr>
            <a:r>
              <a:rPr lang="zh-CN" altLang="en-US" dirty="0">
                <a:ea typeface="宋体" panose="02010600030101010101" pitchFamily="2" charset="-122"/>
              </a:rPr>
              <a:t>    能够独立地用于联机交互的使用方式</a:t>
            </a:r>
          </a:p>
          <a:p>
            <a:pPr eaLnBrk="1" hangingPunct="1">
              <a:lnSpc>
                <a:spcPct val="160000"/>
              </a:lnSpc>
            </a:pPr>
            <a:r>
              <a:rPr lang="en-US" altLang="zh-CN" dirty="0">
                <a:ea typeface="宋体" panose="02010600030101010101" pitchFamily="2" charset="-122"/>
              </a:rPr>
              <a:t>SQL</a:t>
            </a:r>
            <a:r>
              <a:rPr lang="zh-CN" altLang="en-US" dirty="0">
                <a:ea typeface="宋体" panose="02010600030101010101" pitchFamily="2" charset="-122"/>
              </a:rPr>
              <a:t>又是嵌入式语言</a:t>
            </a:r>
          </a:p>
          <a:p>
            <a:pPr eaLnBrk="1" hangingPunct="1">
              <a:lnSpc>
                <a:spcPct val="160000"/>
              </a:lnSpc>
              <a:buNone/>
            </a:pPr>
            <a:r>
              <a:rPr lang="zh-CN" altLang="en-US" dirty="0">
                <a:ea typeface="宋体" panose="02010600030101010101" pitchFamily="2" charset="-122"/>
              </a:rPr>
              <a:t>    </a:t>
            </a:r>
            <a:r>
              <a:rPr lang="en-US" altLang="zh-CN" dirty="0">
                <a:ea typeface="宋体" panose="02010600030101010101" pitchFamily="2" charset="-122"/>
              </a:rPr>
              <a:t>SQL</a:t>
            </a:r>
            <a:r>
              <a:rPr lang="zh-CN" altLang="en-US" dirty="0">
                <a:ea typeface="宋体" panose="02010600030101010101" pitchFamily="2" charset="-122"/>
              </a:rPr>
              <a:t>能够嵌入到高级语言（例如</a:t>
            </a:r>
            <a:r>
              <a:rPr lang="en-US" altLang="zh-CN" dirty="0">
                <a:ea typeface="宋体" panose="02010600030101010101" pitchFamily="2" charset="-122"/>
              </a:rPr>
              <a:t>C</a:t>
            </a:r>
            <a:r>
              <a:rPr lang="zh-CN" altLang="en-US" dirty="0">
                <a:ea typeface="宋体" panose="02010600030101010101" pitchFamily="2" charset="-122"/>
              </a:rPr>
              <a:t>，</a:t>
            </a:r>
            <a:r>
              <a:rPr lang="en-US" altLang="zh-CN" dirty="0">
                <a:ea typeface="宋体" panose="02010600030101010101" pitchFamily="2" charset="-122"/>
              </a:rPr>
              <a:t>C++</a:t>
            </a:r>
            <a:r>
              <a:rPr lang="zh-CN" altLang="en-US" dirty="0">
                <a:ea typeface="宋体" panose="02010600030101010101" pitchFamily="2" charset="-122"/>
              </a:rPr>
              <a:t>，</a:t>
            </a:r>
            <a:r>
              <a:rPr lang="en-US" altLang="zh-CN" dirty="0">
                <a:ea typeface="宋体" panose="02010600030101010101" pitchFamily="2" charset="-122"/>
              </a:rPr>
              <a:t>Java</a:t>
            </a:r>
            <a:r>
              <a:rPr lang="zh-CN" altLang="en-US" dirty="0">
                <a:ea typeface="宋体" panose="02010600030101010101" pitchFamily="2" charset="-122"/>
              </a:rPr>
              <a:t>）程序中，供程序员设计程序时使用</a:t>
            </a:r>
          </a:p>
          <a:p>
            <a:pPr eaLnBrk="1" hangingPunct="1">
              <a:buNone/>
            </a:pPr>
            <a:endParaRPr lang="en-US" altLang="zh-CN" dirty="0">
              <a:ea typeface="宋体" panose="02010600030101010101" pitchFamily="2" charset="-122"/>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5603"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④</a:t>
            </a:r>
            <a:r>
              <a:rPr lang="zh-CN" altLang="en-US" sz="3200" dirty="0">
                <a:ea typeface="宋体" panose="02010600030101010101" pitchFamily="2" charset="-122"/>
              </a:rPr>
              <a:t>字符匹配</a:t>
            </a:r>
          </a:p>
        </p:txBody>
      </p:sp>
      <p:sp>
        <p:nvSpPr>
          <p:cNvPr id="25604" name="Rectangle 3"/>
          <p:cNvSpPr>
            <a:spLocks noGrp="1"/>
          </p:cNvSpPr>
          <p:nvPr>
            <p:ph idx="1"/>
          </p:nvPr>
        </p:nvSpPr>
        <p:spPr>
          <a:ln/>
        </p:spPr>
        <p:txBody>
          <a:bodyPr vert="horz" wrap="square" lIns="91440" tIns="45720" rIns="91440" bIns="45720" anchor="t"/>
          <a:lstStyle/>
          <a:p>
            <a:pPr algn="just" eaLnBrk="1" hangingPunct="1"/>
            <a:r>
              <a:rPr lang="zh-CN" altLang="en-US" sz="2400" dirty="0">
                <a:ea typeface="宋体" panose="02010600030101010101" pitchFamily="2" charset="-122"/>
              </a:rPr>
              <a:t>如果用户要查询的匹配字符串本身就含有</a:t>
            </a:r>
            <a:r>
              <a:rPr lang="en-US" altLang="zh-CN" sz="2400" dirty="0">
                <a:ea typeface="宋体" panose="02010600030101010101" pitchFamily="2" charset="-122"/>
              </a:rPr>
              <a:t>%</a:t>
            </a:r>
            <a:r>
              <a:rPr lang="zh-CN" altLang="en-US" sz="2400" dirty="0">
                <a:ea typeface="宋体" panose="02010600030101010101" pitchFamily="2" charset="-122"/>
              </a:rPr>
              <a:t>或</a:t>
            </a:r>
            <a:r>
              <a:rPr lang="en-US" altLang="zh-CN" sz="2400" dirty="0">
                <a:ea typeface="宋体" panose="02010600030101010101" pitchFamily="2" charset="-122"/>
              </a:rPr>
              <a:t>_</a:t>
            </a:r>
            <a:r>
              <a:rPr lang="zh-CN" altLang="en-US" sz="2400" dirty="0">
                <a:ea typeface="宋体" panose="02010600030101010101" pitchFamily="2" charset="-122"/>
              </a:rPr>
              <a:t>，比如要查名字为</a:t>
            </a:r>
            <a:r>
              <a:rPr lang="en-US" altLang="zh-CN" sz="2400" dirty="0">
                <a:ea typeface="宋体" panose="02010600030101010101" pitchFamily="2" charset="-122"/>
              </a:rPr>
              <a:t>DB_Design</a:t>
            </a:r>
            <a:r>
              <a:rPr lang="zh-CN" altLang="en-US" sz="2400" dirty="0">
                <a:ea typeface="宋体" panose="02010600030101010101" pitchFamily="2" charset="-122"/>
              </a:rPr>
              <a:t>开头的课程的学分，</a:t>
            </a:r>
            <a:r>
              <a:rPr lang="zh-CN" altLang="en-US" sz="2400" b="1" dirty="0">
                <a:solidFill>
                  <a:schemeClr val="tx2"/>
                </a:solidFill>
                <a:ea typeface="宋体" panose="02010600030101010101" pitchFamily="2" charset="-122"/>
              </a:rPr>
              <a:t>应如何实现呢？</a:t>
            </a:r>
            <a:r>
              <a:rPr lang="zh-CN" altLang="en-US" sz="2400" dirty="0">
                <a:ea typeface="宋体" panose="02010600030101010101" pitchFamily="2" charset="-122"/>
              </a:rPr>
              <a:t>使用</a:t>
            </a:r>
            <a:r>
              <a:rPr lang="en-US" altLang="zh-CN" sz="2400" dirty="0">
                <a:ea typeface="宋体" panose="02010600030101010101" pitchFamily="2" charset="-122"/>
              </a:rPr>
              <a:t>ESCAPE ‘ &lt;</a:t>
            </a:r>
            <a:r>
              <a:rPr lang="zh-CN" altLang="en-US" sz="2400" dirty="0">
                <a:ea typeface="宋体" panose="02010600030101010101" pitchFamily="2" charset="-122"/>
              </a:rPr>
              <a:t>换码字符</a:t>
            </a:r>
            <a:r>
              <a:rPr lang="en-US" altLang="zh-CN" sz="2400" dirty="0">
                <a:ea typeface="宋体" panose="02010600030101010101" pitchFamily="2" charset="-122"/>
              </a:rPr>
              <a:t>&gt;’</a:t>
            </a:r>
            <a:r>
              <a:rPr lang="zh-CN" altLang="en-US" sz="2400" dirty="0">
                <a:ea typeface="宋体" panose="02010600030101010101" pitchFamily="2" charset="-122"/>
              </a:rPr>
              <a:t>短语，对通配符进行转义了。 </a:t>
            </a:r>
          </a:p>
          <a:p>
            <a:pPr algn="just" eaLnBrk="1" hangingPunct="1"/>
            <a:r>
              <a:rPr lang="zh-CN" altLang="en-US" sz="2400" b="1" dirty="0">
                <a:ea typeface="宋体" panose="02010600030101010101" pitchFamily="2" charset="-122"/>
              </a:rPr>
              <a:t>例</a:t>
            </a:r>
            <a:r>
              <a:rPr lang="en-US" altLang="zh-CN" sz="2400" b="1" dirty="0">
                <a:ea typeface="宋体" panose="02010600030101010101" pitchFamily="2" charset="-122"/>
              </a:rPr>
              <a:t>3-36</a:t>
            </a:r>
            <a:r>
              <a:rPr lang="zh-CN" altLang="en-US" sz="2400" dirty="0">
                <a:ea typeface="宋体" panose="02010600030101010101" pitchFamily="2" charset="-122"/>
              </a:rPr>
              <a:t>查</a:t>
            </a:r>
            <a:r>
              <a:rPr lang="en-US" altLang="zh-CN" sz="2400" dirty="0">
                <a:ea typeface="宋体" panose="02010600030101010101" pitchFamily="2" charset="-122"/>
              </a:rPr>
              <a:t>DB_Design</a:t>
            </a:r>
            <a:r>
              <a:rPr lang="zh-CN" altLang="en-US" sz="2400" dirty="0">
                <a:ea typeface="宋体" panose="02010600030101010101" pitchFamily="2" charset="-122"/>
              </a:rPr>
              <a:t>开头课程的课程号和学分。</a:t>
            </a:r>
          </a:p>
          <a:p>
            <a:pPr lvl="1" algn="just" eaLnBrk="1" hangingPunct="1"/>
            <a:r>
              <a:rPr lang="en-US" altLang="zh-CN" sz="2000" dirty="0">
                <a:ea typeface="宋体" panose="02010600030101010101" pitchFamily="2" charset="-122"/>
              </a:rPr>
              <a:t>SELECT Cno, Ccredit</a:t>
            </a:r>
          </a:p>
          <a:p>
            <a:pPr lvl="1" algn="just" eaLnBrk="1" hangingPunct="1"/>
            <a:r>
              <a:rPr lang="en-US" altLang="zh-CN" sz="2000" dirty="0">
                <a:ea typeface="宋体" panose="02010600030101010101" pitchFamily="2" charset="-122"/>
              </a:rPr>
              <a:t>FROM Course</a:t>
            </a:r>
          </a:p>
          <a:p>
            <a:pPr lvl="1" algn="just" eaLnBrk="1" hangingPunct="1"/>
            <a:r>
              <a:rPr lang="en-US" altLang="zh-CN" sz="2000" dirty="0">
                <a:ea typeface="宋体" panose="02010600030101010101" pitchFamily="2" charset="-122"/>
              </a:rPr>
              <a:t>WHERE Cname LIKE ‘DB</a:t>
            </a:r>
            <a:r>
              <a:rPr lang="en-US" altLang="zh-CN" sz="2000" b="1" dirty="0">
                <a:solidFill>
                  <a:srgbClr val="C00000"/>
                </a:solidFill>
                <a:ea typeface="宋体" panose="02010600030101010101" pitchFamily="2" charset="-122"/>
              </a:rPr>
              <a:t>\_</a:t>
            </a:r>
            <a:r>
              <a:rPr lang="en-US" altLang="zh-CN" sz="2000" dirty="0">
                <a:ea typeface="宋体" panose="02010600030101010101" pitchFamily="2" charset="-122"/>
              </a:rPr>
              <a:t>Design%’ </a:t>
            </a:r>
            <a:r>
              <a:rPr lang="en-US" altLang="zh-CN" sz="2000" b="1" dirty="0">
                <a:solidFill>
                  <a:srgbClr val="C00000"/>
                </a:solidFill>
                <a:ea typeface="宋体" panose="02010600030101010101" pitchFamily="2" charset="-122"/>
              </a:rPr>
              <a:t>ESCAPE ‘\’;</a:t>
            </a:r>
            <a:endParaRPr lang="en-US" altLang="zh-CN" sz="2000" dirty="0">
              <a:ea typeface="宋体" panose="02010600030101010101" pitchFamily="2" charset="-122"/>
            </a:endParaRPr>
          </a:p>
          <a:p>
            <a:pPr algn="just" eaLnBrk="1" hangingPunct="1"/>
            <a:endParaRPr lang="en-US" altLang="zh-CN" sz="2400" dirty="0">
              <a:ea typeface="宋体" panose="02010600030101010101" pitchFamily="2" charset="-122"/>
            </a:endParaRPr>
          </a:p>
          <a:p>
            <a:pPr algn="just" eaLnBrk="1" hangingPunct="1"/>
            <a:r>
              <a:rPr lang="en-US" altLang="zh-CN" sz="2400" dirty="0">
                <a:ea typeface="宋体" panose="02010600030101010101" pitchFamily="2" charset="-122"/>
              </a:rPr>
              <a:t>ESCAPE ‘\’</a:t>
            </a:r>
            <a:r>
              <a:rPr lang="zh-CN" altLang="en-US" sz="2400" dirty="0">
                <a:ea typeface="宋体" panose="02010600030101010101" pitchFamily="2" charset="-122"/>
              </a:rPr>
              <a:t>短语表示</a:t>
            </a:r>
            <a:r>
              <a:rPr lang="en-US" altLang="zh-CN" sz="2400" dirty="0">
                <a:ea typeface="宋体" panose="02010600030101010101" pitchFamily="2" charset="-122"/>
              </a:rPr>
              <a:t>\</a:t>
            </a:r>
            <a:r>
              <a:rPr lang="zh-CN" altLang="en-US" sz="2400" dirty="0">
                <a:ea typeface="宋体" panose="02010600030101010101" pitchFamily="2" charset="-122"/>
              </a:rPr>
              <a:t>为换码字符，这样匹配串中紧跟在</a:t>
            </a:r>
            <a:r>
              <a:rPr lang="en-US" altLang="zh-CN" sz="2400" dirty="0">
                <a:ea typeface="宋体" panose="02010600030101010101" pitchFamily="2" charset="-122"/>
              </a:rPr>
              <a:t>\</a:t>
            </a:r>
            <a:r>
              <a:rPr lang="zh-CN" altLang="en-US" sz="2400" dirty="0">
                <a:ea typeface="宋体" panose="02010600030101010101" pitchFamily="2" charset="-122"/>
              </a:rPr>
              <a:t>后面的字符”</a:t>
            </a:r>
            <a:r>
              <a:rPr lang="en-US" altLang="zh-CN" sz="2400" dirty="0">
                <a:ea typeface="宋体" panose="02010600030101010101" pitchFamily="2" charset="-122"/>
              </a:rPr>
              <a:t>_”</a:t>
            </a:r>
            <a:r>
              <a:rPr lang="zh-CN" altLang="en-US" sz="2400" dirty="0">
                <a:ea typeface="宋体" panose="02010600030101010101" pitchFamily="2" charset="-122"/>
              </a:rPr>
              <a:t>不再具有通配符的含义，而是取其本身含义，被转义为普通的“</a:t>
            </a:r>
            <a:r>
              <a:rPr lang="en-US" altLang="zh-CN" sz="2400" dirty="0">
                <a:ea typeface="宋体" panose="02010600030101010101" pitchFamily="2" charset="-122"/>
              </a:rPr>
              <a:t>_”</a:t>
            </a:r>
            <a:r>
              <a:rPr lang="zh-CN" altLang="en-US" sz="2400" dirty="0">
                <a:ea typeface="宋体" panose="02010600030101010101" pitchFamily="2" charset="-122"/>
              </a:rPr>
              <a:t>字符。</a:t>
            </a:r>
          </a:p>
        </p:txBody>
      </p:sp>
    </p:spTree>
    <p:extLst>
      <p:ext uri="{BB962C8B-B14F-4D97-AF65-F5344CB8AC3E}">
        <p14:creationId xmlns:p14="http://schemas.microsoft.com/office/powerpoint/2010/main" val="183678414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6627"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⑤</a:t>
            </a:r>
            <a:r>
              <a:rPr lang="zh-CN" altLang="en-US" sz="3200" dirty="0">
                <a:ea typeface="宋体" panose="02010600030101010101" pitchFamily="2" charset="-122"/>
              </a:rPr>
              <a:t>涉及空值的查询</a:t>
            </a:r>
          </a:p>
        </p:txBody>
      </p:sp>
      <p:sp>
        <p:nvSpPr>
          <p:cNvPr id="26628" name="Rectangle 3"/>
          <p:cNvSpPr>
            <a:spLocks noGrp="1"/>
          </p:cNvSpPr>
          <p:nvPr>
            <p:ph idx="1"/>
          </p:nvPr>
        </p:nvSpPr>
        <p:spPr>
          <a:ln/>
        </p:spPr>
        <p:txBody>
          <a:bodyPr vert="horz" wrap="square" lIns="91440" tIns="45720" rIns="91440" bIns="45720" anchor="t"/>
          <a:lstStyle/>
          <a:p>
            <a:pPr algn="just" eaLnBrk="1" hangingPunct="1">
              <a:lnSpc>
                <a:spcPct val="110000"/>
              </a:lnSpc>
            </a:pPr>
            <a:r>
              <a:rPr lang="zh-CN" altLang="en-US" sz="2400" dirty="0">
                <a:ea typeface="宋体" panose="02010600030101010101" pitchFamily="2" charset="-122"/>
              </a:rPr>
              <a:t>因为空值表示缺少数据，所以空值和其它值没有可比性，即不能用等于、不等于、大于或小于和其它数值比较，测试空值只能用比较操作符</a:t>
            </a:r>
            <a:r>
              <a:rPr lang="en-US" altLang="zh-CN" sz="2400" dirty="0">
                <a:ea typeface="宋体" panose="02010600030101010101" pitchFamily="2" charset="-122"/>
              </a:rPr>
              <a:t>IS NULL</a:t>
            </a:r>
            <a:r>
              <a:rPr lang="zh-CN" altLang="en-US" sz="2400" dirty="0">
                <a:ea typeface="宋体" panose="02010600030101010101" pitchFamily="2" charset="-122"/>
              </a:rPr>
              <a:t>和</a:t>
            </a:r>
            <a:r>
              <a:rPr lang="en-US" altLang="zh-CN" sz="2400" dirty="0">
                <a:ea typeface="宋体" panose="02010600030101010101" pitchFamily="2" charset="-122"/>
              </a:rPr>
              <a:t>IS NOT NULL</a:t>
            </a:r>
            <a:r>
              <a:rPr lang="zh-CN" altLang="en-US" sz="2400" dirty="0">
                <a:ea typeface="宋体" panose="02010600030101010101" pitchFamily="2" charset="-122"/>
              </a:rPr>
              <a:t>。</a:t>
            </a:r>
          </a:p>
          <a:p>
            <a:pPr algn="just" eaLnBrk="1" hangingPunct="1">
              <a:lnSpc>
                <a:spcPct val="110000"/>
              </a:lnSpc>
            </a:pPr>
            <a:r>
              <a:rPr lang="zh-CN" altLang="en-US" sz="2400" b="1" dirty="0">
                <a:ea typeface="宋体" panose="02010600030101010101" pitchFamily="2" charset="-122"/>
              </a:rPr>
              <a:t>例</a:t>
            </a:r>
            <a:r>
              <a:rPr lang="en-US" altLang="zh-CN" sz="2400" b="1" dirty="0">
                <a:ea typeface="宋体" panose="02010600030101010101" pitchFamily="2" charset="-122"/>
              </a:rPr>
              <a:t>3-37</a:t>
            </a:r>
            <a:r>
              <a:rPr lang="en-US" altLang="zh-CN" sz="2400" dirty="0">
                <a:ea typeface="宋体" panose="02010600030101010101" pitchFamily="2" charset="-122"/>
              </a:rPr>
              <a:t> </a:t>
            </a:r>
            <a:r>
              <a:rPr lang="zh-CN" altLang="en-US" sz="2400" dirty="0">
                <a:ea typeface="宋体" panose="02010600030101010101" pitchFamily="2" charset="-122"/>
              </a:rPr>
              <a:t>某些学生选修某门课程后没有参加考试，所以有选课记录，但没有考试成绩，下面来查一下缺少成绩的学生的学号和相应的课程号。</a:t>
            </a:r>
          </a:p>
          <a:p>
            <a:pPr algn="just" eaLnBrk="1" hangingPunct="1">
              <a:lnSpc>
                <a:spcPct val="110000"/>
              </a:lnSpc>
            </a:pPr>
            <a:endParaRPr lang="en-US" altLang="zh-CN" sz="2400" dirty="0">
              <a:ea typeface="宋体" panose="02010600030101010101" pitchFamily="2" charset="-122"/>
            </a:endParaRPr>
          </a:p>
          <a:p>
            <a:pPr algn="just" eaLnBrk="1" hangingPunct="1">
              <a:lnSpc>
                <a:spcPct val="110000"/>
              </a:lnSpc>
            </a:pPr>
            <a:endParaRPr lang="en-US" altLang="zh-CN" sz="2400" dirty="0">
              <a:ea typeface="宋体" panose="02010600030101010101" pitchFamily="2" charset="-122"/>
            </a:endParaRPr>
          </a:p>
          <a:p>
            <a:pPr algn="just" eaLnBrk="1" hangingPunct="1">
              <a:lnSpc>
                <a:spcPct val="110000"/>
              </a:lnSpc>
            </a:pPr>
            <a:endParaRPr lang="en-US" altLang="zh-CN" sz="2400" dirty="0">
              <a:ea typeface="宋体" panose="02010600030101010101" pitchFamily="2" charset="-122"/>
            </a:endParaRPr>
          </a:p>
          <a:p>
            <a:pPr algn="just" eaLnBrk="1" hangingPunct="1">
              <a:lnSpc>
                <a:spcPct val="110000"/>
              </a:lnSpc>
            </a:pPr>
            <a:r>
              <a:rPr lang="zh-CN" altLang="en-US" sz="2400" dirty="0">
                <a:ea typeface="宋体" panose="02010600030101010101" pitchFamily="2" charset="-122"/>
              </a:rPr>
              <a:t>注意这里的</a:t>
            </a:r>
            <a:r>
              <a:rPr lang="en-US" altLang="zh-CN" sz="2400" b="1" dirty="0">
                <a:solidFill>
                  <a:schemeClr val="tx2"/>
                </a:solidFill>
                <a:ea typeface="宋体" panose="02010600030101010101" pitchFamily="2" charset="-122"/>
              </a:rPr>
              <a:t>'IS'</a:t>
            </a:r>
            <a:r>
              <a:rPr lang="zh-CN" altLang="en-US" sz="2400" b="1" dirty="0">
                <a:solidFill>
                  <a:schemeClr val="tx2"/>
                </a:solidFill>
                <a:ea typeface="宋体" panose="02010600030101010101" pitchFamily="2" charset="-122"/>
              </a:rPr>
              <a:t>不能用等号代替</a:t>
            </a:r>
            <a:r>
              <a:rPr lang="zh-CN" altLang="en-US" sz="2400" dirty="0">
                <a:ea typeface="宋体" panose="02010600030101010101" pitchFamily="2" charset="-122"/>
              </a:rPr>
              <a:t>。 </a:t>
            </a:r>
          </a:p>
        </p:txBody>
      </p:sp>
      <p:grpSp>
        <p:nvGrpSpPr>
          <p:cNvPr id="5" name="组合 4">
            <a:extLst>
              <a:ext uri="{FF2B5EF4-FFF2-40B4-BE49-F238E27FC236}">
                <a16:creationId xmlns:a16="http://schemas.microsoft.com/office/drawing/2014/main" id="{0400570C-0D6F-40A5-B188-C226CDEA5D9A}"/>
              </a:ext>
            </a:extLst>
          </p:cNvPr>
          <p:cNvGrpSpPr/>
          <p:nvPr/>
        </p:nvGrpSpPr>
        <p:grpSpPr>
          <a:xfrm>
            <a:off x="108298" y="4293098"/>
            <a:ext cx="8856984" cy="788669"/>
            <a:chOff x="684265" y="1580219"/>
            <a:chExt cx="7776864" cy="788669"/>
          </a:xfrm>
        </p:grpSpPr>
        <p:sp>
          <p:nvSpPr>
            <p:cNvPr id="6" name="文本框 5">
              <a:extLst>
                <a:ext uri="{FF2B5EF4-FFF2-40B4-BE49-F238E27FC236}">
                  <a16:creationId xmlns:a16="http://schemas.microsoft.com/office/drawing/2014/main" id="{53C063ED-710A-4494-BC8B-1ACD1AA7EFC1}"/>
                </a:ext>
              </a:extLst>
            </p:cNvPr>
            <p:cNvSpPr txBox="1"/>
            <p:nvPr/>
          </p:nvSpPr>
          <p:spPr>
            <a:xfrm>
              <a:off x="751146" y="1580219"/>
              <a:ext cx="1070499"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查询空值</a:t>
              </a:r>
            </a:p>
          </p:txBody>
        </p:sp>
        <p:sp>
          <p:nvSpPr>
            <p:cNvPr id="7" name="文本框 6">
              <a:extLst>
                <a:ext uri="{FF2B5EF4-FFF2-40B4-BE49-F238E27FC236}">
                  <a16:creationId xmlns:a16="http://schemas.microsoft.com/office/drawing/2014/main" id="{88B7F2EE-8C3D-4876-8D82-133A4C6A1FCF}"/>
                </a:ext>
              </a:extLst>
            </p:cNvPr>
            <p:cNvSpPr txBox="1"/>
            <p:nvPr/>
          </p:nvSpPr>
          <p:spPr>
            <a:xfrm>
              <a:off x="684265"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SNO, CNO FROM SC WHERE GRADE IS NULL;</a:t>
              </a:r>
            </a:p>
          </p:txBody>
        </p:sp>
      </p:grpSp>
    </p:spTree>
    <p:extLst>
      <p:ext uri="{BB962C8B-B14F-4D97-AF65-F5344CB8AC3E}">
        <p14:creationId xmlns:p14="http://schemas.microsoft.com/office/powerpoint/2010/main" val="44309119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6627"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⑤</a:t>
            </a:r>
            <a:r>
              <a:rPr lang="zh-CN" altLang="en-US" sz="3200" dirty="0">
                <a:ea typeface="宋体" panose="02010600030101010101" pitchFamily="2" charset="-122"/>
              </a:rPr>
              <a:t>涉及空值的查询</a:t>
            </a:r>
          </a:p>
        </p:txBody>
      </p:sp>
      <p:sp>
        <p:nvSpPr>
          <p:cNvPr id="26628" name="Rectangle 3"/>
          <p:cNvSpPr>
            <a:spLocks noGrp="1"/>
          </p:cNvSpPr>
          <p:nvPr>
            <p:ph idx="1"/>
          </p:nvPr>
        </p:nvSpPr>
        <p:spPr>
          <a:ln/>
        </p:spPr>
        <p:txBody>
          <a:bodyPr vert="horz" wrap="square" lIns="91440" tIns="45720" rIns="91440" bIns="45720" anchor="t"/>
          <a:lstStyle/>
          <a:p>
            <a:pPr algn="just" eaLnBrk="1" hangingPunct="1">
              <a:lnSpc>
                <a:spcPct val="110000"/>
              </a:lnSpc>
            </a:pPr>
            <a:r>
              <a:rPr lang="zh-CN" altLang="en-US" sz="2400" dirty="0">
                <a:ea typeface="宋体" panose="02010600030101010101" pitchFamily="2" charset="-122"/>
              </a:rPr>
              <a:t>因为空值表示缺少数据，所以空值和其它值没有可比性，即不能用等于、不等于、大于或小于和其它数值比较，测试空值只能用比较操作符</a:t>
            </a:r>
            <a:r>
              <a:rPr lang="en-US" altLang="zh-CN" sz="2400" dirty="0">
                <a:ea typeface="宋体" panose="02010600030101010101" pitchFamily="2" charset="-122"/>
              </a:rPr>
              <a:t>IS NULL</a:t>
            </a:r>
            <a:r>
              <a:rPr lang="zh-CN" altLang="en-US" sz="2400" dirty="0">
                <a:ea typeface="宋体" panose="02010600030101010101" pitchFamily="2" charset="-122"/>
              </a:rPr>
              <a:t>和</a:t>
            </a:r>
            <a:r>
              <a:rPr lang="en-US" altLang="zh-CN" sz="2400" dirty="0">
                <a:ea typeface="宋体" panose="02010600030101010101" pitchFamily="2" charset="-122"/>
              </a:rPr>
              <a:t>IS NOT NULL</a:t>
            </a:r>
            <a:r>
              <a:rPr lang="zh-CN" altLang="en-US" sz="2400" dirty="0">
                <a:ea typeface="宋体" panose="02010600030101010101" pitchFamily="2" charset="-122"/>
              </a:rPr>
              <a:t>。</a:t>
            </a:r>
          </a:p>
          <a:p>
            <a:pPr algn="just" eaLnBrk="1" hangingPunct="1">
              <a:lnSpc>
                <a:spcPct val="110000"/>
              </a:lnSpc>
            </a:pPr>
            <a:r>
              <a:rPr lang="zh-CN" altLang="en-US" sz="2400" b="1" dirty="0">
                <a:ea typeface="宋体" panose="02010600030101010101" pitchFamily="2" charset="-122"/>
              </a:rPr>
              <a:t>例</a:t>
            </a:r>
            <a:r>
              <a:rPr lang="en-US" altLang="zh-CN" sz="2400" b="1" dirty="0">
                <a:ea typeface="宋体" panose="02010600030101010101" pitchFamily="2" charset="-122"/>
              </a:rPr>
              <a:t>3-37</a:t>
            </a:r>
            <a:r>
              <a:rPr lang="en-US" altLang="zh-CN" sz="2400" dirty="0">
                <a:ea typeface="宋体" panose="02010600030101010101" pitchFamily="2" charset="-122"/>
              </a:rPr>
              <a:t> </a:t>
            </a:r>
            <a:r>
              <a:rPr lang="zh-CN" altLang="en-US" sz="2400" dirty="0">
                <a:ea typeface="宋体" panose="02010600030101010101" pitchFamily="2" charset="-122"/>
              </a:rPr>
              <a:t>某些学生选修某门课程后没有参加考试，所以有选课记录，但没有考试成绩，下面来查一下缺少成绩的学生的学号和相应的课程号。</a:t>
            </a:r>
          </a:p>
          <a:p>
            <a:pPr lvl="1" algn="just" eaLnBrk="1" hangingPunct="1">
              <a:lnSpc>
                <a:spcPct val="110000"/>
              </a:lnSpc>
              <a:buNone/>
            </a:pPr>
            <a:r>
              <a:rPr lang="en-US" altLang="zh-CN" sz="2000" dirty="0">
                <a:ea typeface="宋体" panose="02010600030101010101" pitchFamily="2" charset="-122"/>
              </a:rPr>
              <a:t>SELECT Sno, Cno </a:t>
            </a:r>
          </a:p>
          <a:p>
            <a:pPr lvl="1" algn="just" eaLnBrk="1" hangingPunct="1">
              <a:lnSpc>
                <a:spcPct val="110000"/>
              </a:lnSpc>
              <a:buNone/>
            </a:pPr>
            <a:r>
              <a:rPr lang="en-US" altLang="zh-CN" sz="2000" dirty="0">
                <a:ea typeface="宋体" panose="02010600030101010101" pitchFamily="2" charset="-122"/>
              </a:rPr>
              <a:t>FROM SC</a:t>
            </a:r>
          </a:p>
          <a:p>
            <a:pPr lvl="1" algn="just" eaLnBrk="1" hangingPunct="1">
              <a:lnSpc>
                <a:spcPct val="110000"/>
              </a:lnSpc>
              <a:buNone/>
            </a:pPr>
            <a:r>
              <a:rPr lang="en-US" altLang="zh-CN" sz="2000" b="1" dirty="0">
                <a:solidFill>
                  <a:srgbClr val="C00000"/>
                </a:solidFill>
                <a:ea typeface="宋体" panose="02010600030101010101" pitchFamily="2" charset="-122"/>
              </a:rPr>
              <a:t>WHERE Grade IS NULL; </a:t>
            </a:r>
          </a:p>
          <a:p>
            <a:pPr algn="just" eaLnBrk="1" hangingPunct="1">
              <a:lnSpc>
                <a:spcPct val="110000"/>
              </a:lnSpc>
            </a:pPr>
            <a:r>
              <a:rPr lang="zh-CN" altLang="en-US" sz="2400" dirty="0">
                <a:ea typeface="宋体" panose="02010600030101010101" pitchFamily="2" charset="-122"/>
              </a:rPr>
              <a:t>注意这里的</a:t>
            </a:r>
            <a:r>
              <a:rPr lang="en-US" altLang="zh-CN" sz="2400" b="1" dirty="0">
                <a:solidFill>
                  <a:schemeClr val="tx2"/>
                </a:solidFill>
                <a:ea typeface="宋体" panose="02010600030101010101" pitchFamily="2" charset="-122"/>
              </a:rPr>
              <a:t>'IS'</a:t>
            </a:r>
            <a:r>
              <a:rPr lang="zh-CN" altLang="en-US" sz="2400" b="1" dirty="0">
                <a:solidFill>
                  <a:schemeClr val="tx2"/>
                </a:solidFill>
                <a:ea typeface="宋体" panose="02010600030101010101" pitchFamily="2" charset="-122"/>
              </a:rPr>
              <a:t>不能用等号代替</a:t>
            </a:r>
            <a:r>
              <a:rPr lang="zh-CN" altLang="en-US" sz="2400" dirty="0">
                <a:ea typeface="宋体" panose="02010600030101010101" pitchFamily="2" charset="-122"/>
              </a:rPr>
              <a:t>。 </a:t>
            </a:r>
          </a:p>
        </p:txBody>
      </p:sp>
    </p:spTree>
    <p:extLst>
      <p:ext uri="{BB962C8B-B14F-4D97-AF65-F5344CB8AC3E}">
        <p14:creationId xmlns:p14="http://schemas.microsoft.com/office/powerpoint/2010/main" val="324211907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7651"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⑥</a:t>
            </a:r>
            <a:r>
              <a:rPr lang="zh-CN" altLang="en-US" sz="3200" dirty="0">
                <a:ea typeface="宋体" panose="02010600030101010101" pitchFamily="2" charset="-122"/>
              </a:rPr>
              <a:t>多重条件查询</a:t>
            </a:r>
          </a:p>
        </p:txBody>
      </p:sp>
      <p:sp>
        <p:nvSpPr>
          <p:cNvPr id="27652" name="Rectangle 3"/>
          <p:cNvSpPr>
            <a:spLocks noGrp="1"/>
          </p:cNvSpPr>
          <p:nvPr>
            <p:ph idx="1"/>
          </p:nvPr>
        </p:nvSpPr>
        <p:spPr>
          <a:ln/>
        </p:spPr>
        <p:txBody>
          <a:bodyPr vert="horz" wrap="square" lIns="91440" tIns="45720" rIns="91440" bIns="45720" anchor="t"/>
          <a:lstStyle/>
          <a:p>
            <a:pPr algn="just" eaLnBrk="1" hangingPunct="1">
              <a:lnSpc>
                <a:spcPct val="130000"/>
              </a:lnSpc>
            </a:pPr>
            <a:r>
              <a:rPr lang="zh-CN" altLang="en-US" dirty="0">
                <a:ea typeface="宋体" panose="02010600030101010101" pitchFamily="2" charset="-122"/>
              </a:rPr>
              <a:t>逻辑运算符</a:t>
            </a:r>
            <a:r>
              <a:rPr lang="en-US" altLang="zh-CN" b="1" dirty="0">
                <a:solidFill>
                  <a:srgbClr val="C00000"/>
                </a:solidFill>
                <a:ea typeface="宋体" panose="02010600030101010101" pitchFamily="2" charset="-122"/>
              </a:rPr>
              <a:t>AND</a:t>
            </a:r>
            <a:r>
              <a:rPr lang="zh-CN" altLang="en-US" dirty="0">
                <a:ea typeface="宋体" panose="02010600030101010101" pitchFamily="2" charset="-122"/>
              </a:rPr>
              <a:t>和</a:t>
            </a:r>
            <a:r>
              <a:rPr lang="en-US" altLang="zh-CN" b="1" dirty="0">
                <a:solidFill>
                  <a:srgbClr val="C00000"/>
                </a:solidFill>
                <a:ea typeface="宋体" panose="02010600030101010101" pitchFamily="2" charset="-122"/>
              </a:rPr>
              <a:t>OR</a:t>
            </a:r>
            <a:r>
              <a:rPr lang="zh-CN" altLang="en-US" dirty="0">
                <a:ea typeface="宋体" panose="02010600030101010101" pitchFamily="2" charset="-122"/>
              </a:rPr>
              <a:t>可在</a:t>
            </a:r>
            <a:r>
              <a:rPr lang="en-US" altLang="zh-CN" dirty="0">
                <a:ea typeface="宋体" panose="02010600030101010101" pitchFamily="2" charset="-122"/>
              </a:rPr>
              <a:t>WHERE</a:t>
            </a:r>
            <a:r>
              <a:rPr lang="zh-CN" altLang="en-US" dirty="0">
                <a:ea typeface="宋体" panose="02010600030101010101" pitchFamily="2" charset="-122"/>
              </a:rPr>
              <a:t>子句中把两个或多个条件连接起来。如果这两个运算符同时出现在同一个</a:t>
            </a:r>
            <a:r>
              <a:rPr lang="en-US" altLang="zh-CN" dirty="0">
                <a:ea typeface="宋体" panose="02010600030101010101" pitchFamily="2" charset="-122"/>
              </a:rPr>
              <a:t>WHERE</a:t>
            </a:r>
            <a:r>
              <a:rPr lang="zh-CN" altLang="en-US" dirty="0">
                <a:ea typeface="宋体" panose="02010600030101010101" pitchFamily="2" charset="-122"/>
              </a:rPr>
              <a:t>条件子句中，则</a:t>
            </a:r>
            <a:r>
              <a:rPr lang="en-US" altLang="zh-CN" dirty="0">
                <a:ea typeface="宋体" panose="02010600030101010101" pitchFamily="2" charset="-122"/>
              </a:rPr>
              <a:t>AND</a:t>
            </a:r>
            <a:r>
              <a:rPr lang="zh-CN" altLang="en-US" dirty="0">
                <a:ea typeface="宋体" panose="02010600030101010101" pitchFamily="2" charset="-122"/>
              </a:rPr>
              <a:t>的优先级高于</a:t>
            </a:r>
            <a:r>
              <a:rPr lang="en-US" altLang="zh-CN" dirty="0">
                <a:ea typeface="宋体" panose="02010600030101010101" pitchFamily="2" charset="-122"/>
              </a:rPr>
              <a:t>OR</a:t>
            </a:r>
            <a:r>
              <a:rPr lang="zh-CN" altLang="en-US" dirty="0">
                <a:ea typeface="宋体" panose="02010600030101010101" pitchFamily="2" charset="-122"/>
              </a:rPr>
              <a:t>，但用户可以用括号改变优先级。 </a:t>
            </a:r>
            <a:endParaRPr lang="zh-CN" altLang="en-US" b="1" dirty="0">
              <a:ea typeface="宋体" panose="02010600030101010101" pitchFamily="2" charset="-122"/>
            </a:endParaRPr>
          </a:p>
          <a:p>
            <a:pPr algn="just" eaLnBrk="1" hangingPunct="1">
              <a:lnSpc>
                <a:spcPct val="130000"/>
              </a:lnSpc>
            </a:pPr>
            <a:r>
              <a:rPr lang="zh-CN" altLang="en-US" b="1" dirty="0">
                <a:ea typeface="宋体" panose="02010600030101010101" pitchFamily="2" charset="-122"/>
              </a:rPr>
              <a:t>例</a:t>
            </a:r>
            <a:r>
              <a:rPr lang="en-US" altLang="zh-CN" b="1" dirty="0">
                <a:ea typeface="宋体" panose="02010600030101010101" pitchFamily="2" charset="-122"/>
              </a:rPr>
              <a:t>3-39</a:t>
            </a:r>
            <a:r>
              <a:rPr lang="en-US" altLang="zh-CN" dirty="0">
                <a:ea typeface="宋体" panose="02010600030101010101" pitchFamily="2" charset="-122"/>
              </a:rPr>
              <a:t> </a:t>
            </a:r>
            <a:r>
              <a:rPr lang="zh-CN" altLang="en-US" dirty="0">
                <a:ea typeface="宋体" panose="02010600030101010101" pitchFamily="2" charset="-122"/>
              </a:rPr>
              <a:t>查年龄在</a:t>
            </a:r>
            <a:r>
              <a:rPr lang="en-US" altLang="zh-CN" dirty="0">
                <a:ea typeface="宋体" panose="02010600030101010101" pitchFamily="2" charset="-122"/>
              </a:rPr>
              <a:t>20</a:t>
            </a:r>
            <a:r>
              <a:rPr lang="zh-CN" altLang="en-US" dirty="0">
                <a:ea typeface="宋体" panose="02010600030101010101" pitchFamily="2" charset="-122"/>
              </a:rPr>
              <a:t>岁以下的男同学姓名。</a:t>
            </a:r>
          </a:p>
        </p:txBody>
      </p:sp>
      <p:grpSp>
        <p:nvGrpSpPr>
          <p:cNvPr id="5" name="组合 4">
            <a:extLst>
              <a:ext uri="{FF2B5EF4-FFF2-40B4-BE49-F238E27FC236}">
                <a16:creationId xmlns:a16="http://schemas.microsoft.com/office/drawing/2014/main" id="{C23E815C-62FD-4D81-9A0E-CD511FE91DA6}"/>
              </a:ext>
            </a:extLst>
          </p:cNvPr>
          <p:cNvGrpSpPr/>
          <p:nvPr/>
        </p:nvGrpSpPr>
        <p:grpSpPr>
          <a:xfrm>
            <a:off x="108298" y="4653136"/>
            <a:ext cx="8856984" cy="788670"/>
            <a:chOff x="684265" y="1580218"/>
            <a:chExt cx="7776864" cy="788670"/>
          </a:xfrm>
        </p:grpSpPr>
        <p:sp>
          <p:nvSpPr>
            <p:cNvPr id="6" name="文本框 5">
              <a:extLst>
                <a:ext uri="{FF2B5EF4-FFF2-40B4-BE49-F238E27FC236}">
                  <a16:creationId xmlns:a16="http://schemas.microsoft.com/office/drawing/2014/main" id="{D1A0348D-0737-4408-A37D-F1BF94548E6A}"/>
                </a:ext>
              </a:extLst>
            </p:cNvPr>
            <p:cNvSpPr txBox="1"/>
            <p:nvPr/>
          </p:nvSpPr>
          <p:spPr>
            <a:xfrm>
              <a:off x="751147" y="1580218"/>
              <a:ext cx="564686"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AND</a:t>
              </a:r>
              <a:endParaRPr lang="zh-CN" altLang="en-US" sz="1800" dirty="0">
                <a:solidFill>
                  <a:schemeClr val="bg1"/>
                </a:solidFill>
                <a:latin typeface="Consolas" panose="020B0609020204030204" pitchFamily="49" charset="0"/>
              </a:endParaRPr>
            </a:p>
          </p:txBody>
        </p:sp>
        <p:sp>
          <p:nvSpPr>
            <p:cNvPr id="7" name="文本框 6">
              <a:extLst>
                <a:ext uri="{FF2B5EF4-FFF2-40B4-BE49-F238E27FC236}">
                  <a16:creationId xmlns:a16="http://schemas.microsoft.com/office/drawing/2014/main" id="{58C74938-E137-4CA4-84AD-DEA5F91AF192}"/>
                </a:ext>
              </a:extLst>
            </p:cNvPr>
            <p:cNvSpPr txBox="1"/>
            <p:nvPr/>
          </p:nvSpPr>
          <p:spPr>
            <a:xfrm>
              <a:off x="684265"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SNAME FROM STUDENT WHERE SAGE&lt;20 AND SSEX=‘</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男</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236551132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7651"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⑥</a:t>
            </a:r>
            <a:r>
              <a:rPr lang="zh-CN" altLang="en-US" sz="3200" dirty="0">
                <a:ea typeface="宋体" panose="02010600030101010101" pitchFamily="2" charset="-122"/>
              </a:rPr>
              <a:t>多重条件查询</a:t>
            </a:r>
          </a:p>
        </p:txBody>
      </p:sp>
      <p:sp>
        <p:nvSpPr>
          <p:cNvPr id="27652" name="Rectangle 3"/>
          <p:cNvSpPr>
            <a:spLocks noGrp="1"/>
          </p:cNvSpPr>
          <p:nvPr>
            <p:ph idx="1"/>
          </p:nvPr>
        </p:nvSpPr>
        <p:spPr>
          <a:ln/>
        </p:spPr>
        <p:txBody>
          <a:bodyPr vert="horz" wrap="square" lIns="91440" tIns="45720" rIns="91440" bIns="45720" anchor="t"/>
          <a:lstStyle/>
          <a:p>
            <a:pPr algn="just" eaLnBrk="1" hangingPunct="1">
              <a:lnSpc>
                <a:spcPct val="130000"/>
              </a:lnSpc>
            </a:pPr>
            <a:r>
              <a:rPr lang="zh-CN" altLang="en-US" dirty="0">
                <a:ea typeface="宋体" panose="02010600030101010101" pitchFamily="2" charset="-122"/>
              </a:rPr>
              <a:t>逻辑运算符</a:t>
            </a:r>
            <a:r>
              <a:rPr lang="en-US" altLang="zh-CN" b="1" dirty="0">
                <a:solidFill>
                  <a:srgbClr val="C00000"/>
                </a:solidFill>
                <a:ea typeface="宋体" panose="02010600030101010101" pitchFamily="2" charset="-122"/>
              </a:rPr>
              <a:t>AND</a:t>
            </a:r>
            <a:r>
              <a:rPr lang="zh-CN" altLang="en-US" dirty="0">
                <a:ea typeface="宋体" panose="02010600030101010101" pitchFamily="2" charset="-122"/>
              </a:rPr>
              <a:t>和</a:t>
            </a:r>
            <a:r>
              <a:rPr lang="en-US" altLang="zh-CN" b="1" dirty="0">
                <a:solidFill>
                  <a:srgbClr val="C00000"/>
                </a:solidFill>
                <a:ea typeface="宋体" panose="02010600030101010101" pitchFamily="2" charset="-122"/>
              </a:rPr>
              <a:t>OR</a:t>
            </a:r>
            <a:r>
              <a:rPr lang="zh-CN" altLang="en-US" dirty="0">
                <a:ea typeface="宋体" panose="02010600030101010101" pitchFamily="2" charset="-122"/>
              </a:rPr>
              <a:t>可在</a:t>
            </a:r>
            <a:r>
              <a:rPr lang="en-US" altLang="zh-CN" dirty="0">
                <a:ea typeface="宋体" panose="02010600030101010101" pitchFamily="2" charset="-122"/>
              </a:rPr>
              <a:t>WHERE</a:t>
            </a:r>
            <a:r>
              <a:rPr lang="zh-CN" altLang="en-US" dirty="0">
                <a:ea typeface="宋体" panose="02010600030101010101" pitchFamily="2" charset="-122"/>
              </a:rPr>
              <a:t>子句中把两个或多个条件连接起来。如果这两个运算符同时出现在同一个</a:t>
            </a:r>
            <a:r>
              <a:rPr lang="en-US" altLang="zh-CN" dirty="0">
                <a:ea typeface="宋体" panose="02010600030101010101" pitchFamily="2" charset="-122"/>
              </a:rPr>
              <a:t>WHERE</a:t>
            </a:r>
            <a:r>
              <a:rPr lang="zh-CN" altLang="en-US" dirty="0">
                <a:ea typeface="宋体" panose="02010600030101010101" pitchFamily="2" charset="-122"/>
              </a:rPr>
              <a:t>条件子句中，则</a:t>
            </a:r>
            <a:r>
              <a:rPr lang="en-US" altLang="zh-CN" dirty="0">
                <a:ea typeface="宋体" panose="02010600030101010101" pitchFamily="2" charset="-122"/>
              </a:rPr>
              <a:t>AND</a:t>
            </a:r>
            <a:r>
              <a:rPr lang="zh-CN" altLang="en-US" dirty="0">
                <a:ea typeface="宋体" panose="02010600030101010101" pitchFamily="2" charset="-122"/>
              </a:rPr>
              <a:t>的优先级高于</a:t>
            </a:r>
            <a:r>
              <a:rPr lang="en-US" altLang="zh-CN" dirty="0">
                <a:ea typeface="宋体" panose="02010600030101010101" pitchFamily="2" charset="-122"/>
              </a:rPr>
              <a:t>OR</a:t>
            </a:r>
            <a:r>
              <a:rPr lang="zh-CN" altLang="en-US" dirty="0">
                <a:ea typeface="宋体" panose="02010600030101010101" pitchFamily="2" charset="-122"/>
              </a:rPr>
              <a:t>，但用户可以用括号改变优先级。 </a:t>
            </a:r>
            <a:endParaRPr lang="zh-CN" altLang="en-US" b="1" dirty="0">
              <a:ea typeface="宋体" panose="02010600030101010101" pitchFamily="2" charset="-122"/>
            </a:endParaRPr>
          </a:p>
          <a:p>
            <a:pPr algn="just" eaLnBrk="1" hangingPunct="1">
              <a:lnSpc>
                <a:spcPct val="130000"/>
              </a:lnSpc>
            </a:pPr>
            <a:r>
              <a:rPr lang="zh-CN" altLang="en-US" b="1" dirty="0">
                <a:ea typeface="宋体" panose="02010600030101010101" pitchFamily="2" charset="-122"/>
              </a:rPr>
              <a:t>例</a:t>
            </a:r>
            <a:r>
              <a:rPr lang="en-US" altLang="zh-CN" b="1" dirty="0">
                <a:ea typeface="宋体" panose="02010600030101010101" pitchFamily="2" charset="-122"/>
              </a:rPr>
              <a:t>3-39</a:t>
            </a:r>
            <a:r>
              <a:rPr lang="en-US" altLang="zh-CN" dirty="0">
                <a:ea typeface="宋体" panose="02010600030101010101" pitchFamily="2" charset="-122"/>
              </a:rPr>
              <a:t> </a:t>
            </a:r>
            <a:r>
              <a:rPr lang="zh-CN" altLang="en-US" dirty="0">
                <a:ea typeface="宋体" panose="02010600030101010101" pitchFamily="2" charset="-122"/>
              </a:rPr>
              <a:t>查年龄在</a:t>
            </a:r>
            <a:r>
              <a:rPr lang="en-US" altLang="zh-CN" dirty="0">
                <a:ea typeface="宋体" panose="02010600030101010101" pitchFamily="2" charset="-122"/>
              </a:rPr>
              <a:t>20</a:t>
            </a:r>
            <a:r>
              <a:rPr lang="zh-CN" altLang="en-US" dirty="0">
                <a:ea typeface="宋体" panose="02010600030101010101" pitchFamily="2" charset="-122"/>
              </a:rPr>
              <a:t>岁以下的男同学姓名。</a:t>
            </a:r>
          </a:p>
          <a:p>
            <a:pPr lvl="1" algn="just" eaLnBrk="1" hangingPunct="1">
              <a:lnSpc>
                <a:spcPct val="130000"/>
              </a:lnSpc>
              <a:buNone/>
            </a:pPr>
            <a:r>
              <a:rPr lang="en-US" altLang="zh-CN" dirty="0">
                <a:ea typeface="宋体" panose="02010600030101010101" pitchFamily="2" charset="-122"/>
              </a:rPr>
              <a:t>SELECT Sname </a:t>
            </a:r>
          </a:p>
          <a:p>
            <a:pPr lvl="1" algn="just" eaLnBrk="1" hangingPunct="1">
              <a:lnSpc>
                <a:spcPct val="130000"/>
              </a:lnSpc>
              <a:buNone/>
            </a:pPr>
            <a:r>
              <a:rPr lang="en-US" altLang="zh-CN" dirty="0">
                <a:ea typeface="宋体" panose="02010600030101010101" pitchFamily="2" charset="-122"/>
              </a:rPr>
              <a:t>FROM Student </a:t>
            </a:r>
          </a:p>
          <a:p>
            <a:pPr lvl="1" algn="just" eaLnBrk="1" hangingPunct="1">
              <a:lnSpc>
                <a:spcPct val="130000"/>
              </a:lnSpc>
              <a:buNone/>
            </a:pPr>
            <a:r>
              <a:rPr lang="en-US" altLang="zh-CN" dirty="0">
                <a:ea typeface="宋体" panose="02010600030101010101" pitchFamily="2" charset="-122"/>
              </a:rPr>
              <a:t>WHERE Ssex=‘</a:t>
            </a:r>
            <a:r>
              <a:rPr lang="zh-CN" altLang="en-US" dirty="0">
                <a:ea typeface="宋体" panose="02010600030101010101" pitchFamily="2" charset="-122"/>
              </a:rPr>
              <a:t>男’</a:t>
            </a:r>
            <a:r>
              <a:rPr lang="en-US" altLang="zh-CN" b="1" dirty="0">
                <a:solidFill>
                  <a:srgbClr val="C00000"/>
                </a:solidFill>
                <a:ea typeface="宋体" panose="02010600030101010101" pitchFamily="2" charset="-122"/>
              </a:rPr>
              <a:t>AND</a:t>
            </a:r>
            <a:r>
              <a:rPr lang="en-US" altLang="zh-CN" dirty="0">
                <a:ea typeface="宋体" panose="02010600030101010101" pitchFamily="2" charset="-122"/>
              </a:rPr>
              <a:t> Sage&lt;20; </a:t>
            </a:r>
          </a:p>
        </p:txBody>
      </p:sp>
    </p:spTree>
    <p:extLst>
      <p:ext uri="{BB962C8B-B14F-4D97-AF65-F5344CB8AC3E}">
        <p14:creationId xmlns:p14="http://schemas.microsoft.com/office/powerpoint/2010/main" val="9822347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8675"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7. ORDER BY</a:t>
            </a:r>
            <a:r>
              <a:rPr lang="zh-CN" altLang="en-US" sz="3200" dirty="0">
                <a:ea typeface="宋体" panose="02010600030101010101" pitchFamily="2" charset="-122"/>
              </a:rPr>
              <a:t>子句 </a:t>
            </a:r>
          </a:p>
        </p:txBody>
      </p:sp>
      <p:sp>
        <p:nvSpPr>
          <p:cNvPr id="28676" name="Rectangle 3"/>
          <p:cNvSpPr>
            <a:spLocks noGrp="1"/>
          </p:cNvSpPr>
          <p:nvPr>
            <p:ph idx="1"/>
          </p:nvPr>
        </p:nvSpPr>
        <p:spPr>
          <a:xfrm>
            <a:off x="457200" y="1390650"/>
            <a:ext cx="8229600" cy="5422726"/>
          </a:xfrm>
          <a:ln/>
        </p:spPr>
        <p:txBody>
          <a:bodyPr vert="horz" wrap="square" lIns="91440" tIns="45720" rIns="91440" bIns="45720" anchor="t"/>
          <a:lstStyle/>
          <a:p>
            <a:pPr algn="just" eaLnBrk="1" hangingPunct="1"/>
            <a:r>
              <a:rPr lang="zh-CN" altLang="en-US" sz="2400" dirty="0">
                <a:ea typeface="宋体" panose="02010600030101010101" pitchFamily="2" charset="-122"/>
              </a:rPr>
              <a:t>用户也可以用</a:t>
            </a:r>
            <a:r>
              <a:rPr lang="en-US" altLang="zh-CN" sz="2400" b="1" dirty="0">
                <a:solidFill>
                  <a:srgbClr val="C00000"/>
                </a:solidFill>
                <a:ea typeface="宋体" panose="02010600030101010101" pitchFamily="2" charset="-122"/>
              </a:rPr>
              <a:t>ORDER BY</a:t>
            </a:r>
            <a:r>
              <a:rPr lang="zh-CN" altLang="en-US" sz="2400" dirty="0">
                <a:ea typeface="宋体" panose="02010600030101010101" pitchFamily="2" charset="-122"/>
              </a:rPr>
              <a:t>子句指定按照一个或多个属性列的升序</a:t>
            </a:r>
            <a:r>
              <a:rPr lang="en-US" altLang="zh-CN" sz="2400" dirty="0">
                <a:ea typeface="宋体" panose="02010600030101010101" pitchFamily="2" charset="-122"/>
              </a:rPr>
              <a:t>(</a:t>
            </a:r>
            <a:r>
              <a:rPr lang="en-US" altLang="zh-CN" sz="2400" b="1" dirty="0">
                <a:solidFill>
                  <a:srgbClr val="C00000"/>
                </a:solidFill>
                <a:ea typeface="宋体" panose="02010600030101010101" pitchFamily="2" charset="-122"/>
              </a:rPr>
              <a:t>ASC</a:t>
            </a:r>
            <a:r>
              <a:rPr lang="en-US" altLang="zh-CN" sz="2400" dirty="0">
                <a:ea typeface="宋体" panose="02010600030101010101" pitchFamily="2" charset="-122"/>
              </a:rPr>
              <a:t>)</a:t>
            </a:r>
            <a:r>
              <a:rPr lang="zh-CN" altLang="en-US" sz="2400" dirty="0">
                <a:ea typeface="宋体" panose="02010600030101010101" pitchFamily="2" charset="-122"/>
              </a:rPr>
              <a:t>或降序</a:t>
            </a:r>
            <a:r>
              <a:rPr lang="en-US" altLang="zh-CN" sz="2400" b="1" dirty="0">
                <a:solidFill>
                  <a:srgbClr val="C00000"/>
                </a:solidFill>
                <a:ea typeface="宋体" panose="02010600030101010101" pitchFamily="2" charset="-122"/>
              </a:rPr>
              <a:t>(DESC)</a:t>
            </a:r>
            <a:r>
              <a:rPr lang="zh-CN" altLang="en-US" sz="2400" dirty="0">
                <a:ea typeface="宋体" panose="02010600030101010101" pitchFamily="2" charset="-122"/>
              </a:rPr>
              <a:t>重新排列查询结果，其中升序</a:t>
            </a:r>
            <a:r>
              <a:rPr lang="en-US" altLang="zh-CN" sz="2400" dirty="0">
                <a:ea typeface="宋体" panose="02010600030101010101" pitchFamily="2" charset="-122"/>
              </a:rPr>
              <a:t>ASC</a:t>
            </a:r>
            <a:r>
              <a:rPr lang="zh-CN" altLang="en-US" sz="2400" dirty="0">
                <a:ea typeface="宋体" panose="02010600030101010101" pitchFamily="2" charset="-122"/>
              </a:rPr>
              <a:t>为缺省值。如果没有指定查询结果的显示顺序，</a:t>
            </a:r>
            <a:r>
              <a:rPr lang="en-US" altLang="zh-CN" sz="2400" dirty="0">
                <a:ea typeface="宋体" panose="02010600030101010101" pitchFamily="2" charset="-122"/>
              </a:rPr>
              <a:t>DBMS</a:t>
            </a:r>
            <a:r>
              <a:rPr lang="zh-CN" altLang="en-US" sz="2400" dirty="0">
                <a:ea typeface="宋体" panose="02010600030101010101" pitchFamily="2" charset="-122"/>
              </a:rPr>
              <a:t>将按其最方便的顺序</a:t>
            </a:r>
            <a:r>
              <a:rPr lang="en-US" altLang="zh-CN" sz="2400" dirty="0">
                <a:ea typeface="宋体" panose="02010600030101010101" pitchFamily="2" charset="-122"/>
              </a:rPr>
              <a:t>(</a:t>
            </a:r>
            <a:r>
              <a:rPr lang="zh-CN" altLang="en-US" sz="2400" dirty="0">
                <a:ea typeface="宋体" panose="02010600030101010101" pitchFamily="2" charset="-122"/>
              </a:rPr>
              <a:t>通常是元组在表中的先后顺序</a:t>
            </a:r>
            <a:r>
              <a:rPr lang="en-US" altLang="zh-CN" sz="2400" dirty="0">
                <a:ea typeface="宋体" panose="02010600030101010101" pitchFamily="2" charset="-122"/>
              </a:rPr>
              <a:t>)</a:t>
            </a:r>
            <a:r>
              <a:rPr lang="zh-CN" altLang="en-US" sz="2400" dirty="0">
                <a:ea typeface="宋体" panose="02010600030101010101" pitchFamily="2" charset="-122"/>
              </a:rPr>
              <a:t>输出查询结果。</a:t>
            </a:r>
            <a:endParaRPr lang="zh-CN" altLang="en-US" sz="2400" b="1" dirty="0">
              <a:ea typeface="宋体" panose="02010600030101010101" pitchFamily="2" charset="-122"/>
            </a:endParaRPr>
          </a:p>
          <a:p>
            <a:pPr algn="just" eaLnBrk="1" hangingPunct="1"/>
            <a:r>
              <a:rPr lang="zh-CN" altLang="en-US" sz="2400" b="1" dirty="0">
                <a:ea typeface="宋体" panose="02010600030101010101" pitchFamily="2" charset="-122"/>
              </a:rPr>
              <a:t>例</a:t>
            </a:r>
            <a:r>
              <a:rPr lang="en-US" altLang="zh-CN" sz="2400" b="1" dirty="0">
                <a:ea typeface="宋体" panose="02010600030101010101" pitchFamily="2" charset="-122"/>
              </a:rPr>
              <a:t>3-40    </a:t>
            </a:r>
            <a:r>
              <a:rPr lang="zh-CN" altLang="en-US" sz="2400" dirty="0">
                <a:ea typeface="宋体" panose="02010600030101010101" pitchFamily="2" charset="-122"/>
              </a:rPr>
              <a:t>查询选修了</a:t>
            </a:r>
            <a:r>
              <a:rPr lang="en-US" altLang="zh-CN" sz="2400" dirty="0">
                <a:ea typeface="宋体" panose="02010600030101010101" pitchFamily="2" charset="-122"/>
              </a:rPr>
              <a:t>3</a:t>
            </a:r>
            <a:r>
              <a:rPr lang="zh-CN" altLang="en-US" sz="2400" dirty="0">
                <a:ea typeface="宋体" panose="02010600030101010101" pitchFamily="2" charset="-122"/>
              </a:rPr>
              <a:t>号课程的学生的学号及其成绩，查询结果按分数的降序排列。</a:t>
            </a:r>
          </a:p>
          <a:p>
            <a:pPr algn="just" eaLnBrk="1" hangingPunct="1"/>
            <a:endParaRPr lang="en-US" altLang="zh-CN" sz="2400" dirty="0">
              <a:ea typeface="宋体" panose="02010600030101010101" pitchFamily="2" charset="-122"/>
            </a:endParaRPr>
          </a:p>
          <a:p>
            <a:pPr algn="just" eaLnBrk="1" hangingPunct="1"/>
            <a:endParaRPr lang="en-US" altLang="zh-CN" sz="2400" dirty="0">
              <a:ea typeface="宋体" panose="02010600030101010101" pitchFamily="2" charset="-122"/>
            </a:endParaRPr>
          </a:p>
          <a:p>
            <a:pPr algn="just" eaLnBrk="1" hangingPunct="1"/>
            <a:endParaRPr lang="en-US" altLang="zh-CN" sz="2400" dirty="0">
              <a:ea typeface="宋体" panose="02010600030101010101" pitchFamily="2" charset="-122"/>
            </a:endParaRPr>
          </a:p>
          <a:p>
            <a:pPr algn="just" eaLnBrk="1" hangingPunct="1"/>
            <a:r>
              <a:rPr lang="zh-CN" altLang="en-US" sz="2000" dirty="0">
                <a:ea typeface="宋体" panose="02010600030101010101" pitchFamily="2" charset="-122"/>
              </a:rPr>
              <a:t>可能有些学生选修了</a:t>
            </a:r>
            <a:r>
              <a:rPr lang="en-US" altLang="zh-CN" sz="2000" dirty="0">
                <a:ea typeface="宋体" panose="02010600030101010101" pitchFamily="2" charset="-122"/>
              </a:rPr>
              <a:t>3</a:t>
            </a:r>
            <a:r>
              <a:rPr lang="zh-CN" altLang="en-US" sz="2000" dirty="0">
                <a:ea typeface="宋体" panose="02010600030101010101" pitchFamily="2" charset="-122"/>
              </a:rPr>
              <a:t>号课程后没有参加考试，即成绩列为空值。用</a:t>
            </a:r>
            <a:r>
              <a:rPr lang="en-US" altLang="zh-CN" sz="2000" dirty="0">
                <a:ea typeface="宋体" panose="02010600030101010101" pitchFamily="2" charset="-122"/>
              </a:rPr>
              <a:t>ORDER BY</a:t>
            </a:r>
            <a:r>
              <a:rPr lang="zh-CN" altLang="en-US" sz="2000" dirty="0">
                <a:ea typeface="宋体" panose="02010600030101010101" pitchFamily="2" charset="-122"/>
              </a:rPr>
              <a:t>子句对查询结果按成绩排序时，若按升序排，成绩为空值的元组将最后显示，若按降序排列，成绩为空值的元组将最先显示。</a:t>
            </a:r>
          </a:p>
        </p:txBody>
      </p:sp>
      <p:pic>
        <p:nvPicPr>
          <p:cNvPr id="28677" name="图片 3"/>
          <p:cNvPicPr>
            <a:picLocks noChangeAspect="1"/>
          </p:cNvPicPr>
          <p:nvPr/>
        </p:nvPicPr>
        <p:blipFill>
          <a:blip r:embed="rId2"/>
          <a:stretch>
            <a:fillRect/>
          </a:stretch>
        </p:blipFill>
        <p:spPr>
          <a:xfrm>
            <a:off x="6384800" y="404664"/>
            <a:ext cx="2579688" cy="974725"/>
          </a:xfrm>
          <a:prstGeom prst="rect">
            <a:avLst/>
          </a:prstGeom>
          <a:noFill/>
          <a:ln w="9525">
            <a:noFill/>
          </a:ln>
        </p:spPr>
      </p:pic>
      <p:grpSp>
        <p:nvGrpSpPr>
          <p:cNvPr id="6" name="组合 5">
            <a:extLst>
              <a:ext uri="{FF2B5EF4-FFF2-40B4-BE49-F238E27FC236}">
                <a16:creationId xmlns:a16="http://schemas.microsoft.com/office/drawing/2014/main" id="{AF0B2618-EA55-4F03-B89E-80D3596EAE5C}"/>
              </a:ext>
            </a:extLst>
          </p:cNvPr>
          <p:cNvGrpSpPr/>
          <p:nvPr/>
        </p:nvGrpSpPr>
        <p:grpSpPr>
          <a:xfrm>
            <a:off x="108298" y="4080491"/>
            <a:ext cx="8856984" cy="788669"/>
            <a:chOff x="684265" y="1580219"/>
            <a:chExt cx="7776864" cy="788669"/>
          </a:xfrm>
        </p:grpSpPr>
        <p:sp>
          <p:nvSpPr>
            <p:cNvPr id="7" name="文本框 6">
              <a:extLst>
                <a:ext uri="{FF2B5EF4-FFF2-40B4-BE49-F238E27FC236}">
                  <a16:creationId xmlns:a16="http://schemas.microsoft.com/office/drawing/2014/main" id="{62813846-9525-49C2-94E8-A74095E5FA0B}"/>
                </a:ext>
              </a:extLst>
            </p:cNvPr>
            <p:cNvSpPr txBox="1"/>
            <p:nvPr/>
          </p:nvSpPr>
          <p:spPr>
            <a:xfrm>
              <a:off x="751147" y="1580219"/>
              <a:ext cx="113372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ORDER BY</a:t>
              </a:r>
              <a:endParaRPr lang="zh-CN" altLang="en-US" sz="1800" dirty="0">
                <a:solidFill>
                  <a:schemeClr val="bg1"/>
                </a:solidFill>
                <a:latin typeface="Consolas" panose="020B0609020204030204" pitchFamily="49" charset="0"/>
              </a:endParaRPr>
            </a:p>
          </p:txBody>
        </p:sp>
        <p:sp>
          <p:nvSpPr>
            <p:cNvPr id="8" name="文本框 7">
              <a:extLst>
                <a:ext uri="{FF2B5EF4-FFF2-40B4-BE49-F238E27FC236}">
                  <a16:creationId xmlns:a16="http://schemas.microsoft.com/office/drawing/2014/main" id="{225E8ED1-9951-4C46-A2A2-D83F60D35BD5}"/>
                </a:ext>
              </a:extLst>
            </p:cNvPr>
            <p:cNvSpPr txBox="1"/>
            <p:nvPr/>
          </p:nvSpPr>
          <p:spPr>
            <a:xfrm>
              <a:off x="684265"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endParaRPr lang="en-US" altLang="zh-CN" sz="1800" b="1" dirty="0">
                <a:solidFill>
                  <a:schemeClr val="accent1">
                    <a:lumMod val="7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79635782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8675"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7. ORDER BY</a:t>
            </a:r>
            <a:r>
              <a:rPr lang="zh-CN" altLang="en-US" sz="3200" dirty="0">
                <a:ea typeface="宋体" panose="02010600030101010101" pitchFamily="2" charset="-122"/>
              </a:rPr>
              <a:t>子句 </a:t>
            </a:r>
          </a:p>
        </p:txBody>
      </p:sp>
      <p:sp>
        <p:nvSpPr>
          <p:cNvPr id="28676" name="Rectangle 3"/>
          <p:cNvSpPr>
            <a:spLocks noGrp="1"/>
          </p:cNvSpPr>
          <p:nvPr>
            <p:ph idx="1"/>
          </p:nvPr>
        </p:nvSpPr>
        <p:spPr>
          <a:xfrm>
            <a:off x="457200" y="1390650"/>
            <a:ext cx="8229600" cy="5422726"/>
          </a:xfrm>
          <a:ln/>
        </p:spPr>
        <p:txBody>
          <a:bodyPr vert="horz" wrap="square" lIns="91440" tIns="45720" rIns="91440" bIns="45720" anchor="t"/>
          <a:lstStyle/>
          <a:p>
            <a:pPr algn="just" eaLnBrk="1" hangingPunct="1"/>
            <a:r>
              <a:rPr lang="zh-CN" altLang="en-US" sz="2400" dirty="0">
                <a:ea typeface="宋体" panose="02010600030101010101" pitchFamily="2" charset="-122"/>
              </a:rPr>
              <a:t>用户也可以用</a:t>
            </a:r>
            <a:r>
              <a:rPr lang="en-US" altLang="zh-CN" sz="2400" b="1" dirty="0">
                <a:solidFill>
                  <a:srgbClr val="C00000"/>
                </a:solidFill>
                <a:ea typeface="宋体" panose="02010600030101010101" pitchFamily="2" charset="-122"/>
              </a:rPr>
              <a:t>ORDER BY</a:t>
            </a:r>
            <a:r>
              <a:rPr lang="zh-CN" altLang="en-US" sz="2400" dirty="0">
                <a:ea typeface="宋体" panose="02010600030101010101" pitchFamily="2" charset="-122"/>
              </a:rPr>
              <a:t>子句指定按照一个或多个属性列的升序</a:t>
            </a:r>
            <a:r>
              <a:rPr lang="en-US" altLang="zh-CN" sz="2400" dirty="0">
                <a:ea typeface="宋体" panose="02010600030101010101" pitchFamily="2" charset="-122"/>
              </a:rPr>
              <a:t>(</a:t>
            </a:r>
            <a:r>
              <a:rPr lang="en-US" altLang="zh-CN" sz="2400" b="1" dirty="0">
                <a:solidFill>
                  <a:srgbClr val="C00000"/>
                </a:solidFill>
                <a:ea typeface="宋体" panose="02010600030101010101" pitchFamily="2" charset="-122"/>
              </a:rPr>
              <a:t>ASC</a:t>
            </a:r>
            <a:r>
              <a:rPr lang="en-US" altLang="zh-CN" sz="2400" dirty="0">
                <a:ea typeface="宋体" panose="02010600030101010101" pitchFamily="2" charset="-122"/>
              </a:rPr>
              <a:t>)</a:t>
            </a:r>
            <a:r>
              <a:rPr lang="zh-CN" altLang="en-US" sz="2400" dirty="0">
                <a:ea typeface="宋体" panose="02010600030101010101" pitchFamily="2" charset="-122"/>
              </a:rPr>
              <a:t>或降序</a:t>
            </a:r>
            <a:r>
              <a:rPr lang="en-US" altLang="zh-CN" sz="2400" b="1" dirty="0">
                <a:solidFill>
                  <a:srgbClr val="C00000"/>
                </a:solidFill>
                <a:ea typeface="宋体" panose="02010600030101010101" pitchFamily="2" charset="-122"/>
              </a:rPr>
              <a:t>(DESC)</a:t>
            </a:r>
            <a:r>
              <a:rPr lang="zh-CN" altLang="en-US" sz="2400" dirty="0">
                <a:ea typeface="宋体" panose="02010600030101010101" pitchFamily="2" charset="-122"/>
              </a:rPr>
              <a:t>重新排列查询结果，其中升序</a:t>
            </a:r>
            <a:r>
              <a:rPr lang="en-US" altLang="zh-CN" sz="2400" dirty="0">
                <a:ea typeface="宋体" panose="02010600030101010101" pitchFamily="2" charset="-122"/>
              </a:rPr>
              <a:t>ASC</a:t>
            </a:r>
            <a:r>
              <a:rPr lang="zh-CN" altLang="en-US" sz="2400" dirty="0">
                <a:ea typeface="宋体" panose="02010600030101010101" pitchFamily="2" charset="-122"/>
              </a:rPr>
              <a:t>为缺省值。如果没有指定查询结果的显示顺序，</a:t>
            </a:r>
            <a:r>
              <a:rPr lang="en-US" altLang="zh-CN" sz="2400" dirty="0">
                <a:ea typeface="宋体" panose="02010600030101010101" pitchFamily="2" charset="-122"/>
              </a:rPr>
              <a:t>DBMS</a:t>
            </a:r>
            <a:r>
              <a:rPr lang="zh-CN" altLang="en-US" sz="2400" dirty="0">
                <a:ea typeface="宋体" panose="02010600030101010101" pitchFamily="2" charset="-122"/>
              </a:rPr>
              <a:t>将按其最方便的顺序</a:t>
            </a:r>
            <a:r>
              <a:rPr lang="en-US" altLang="zh-CN" sz="2400" dirty="0">
                <a:ea typeface="宋体" panose="02010600030101010101" pitchFamily="2" charset="-122"/>
              </a:rPr>
              <a:t>(</a:t>
            </a:r>
            <a:r>
              <a:rPr lang="zh-CN" altLang="en-US" sz="2400" dirty="0">
                <a:ea typeface="宋体" panose="02010600030101010101" pitchFamily="2" charset="-122"/>
              </a:rPr>
              <a:t>通常是元组在表中的先后顺序</a:t>
            </a:r>
            <a:r>
              <a:rPr lang="en-US" altLang="zh-CN" sz="2400" dirty="0">
                <a:ea typeface="宋体" panose="02010600030101010101" pitchFamily="2" charset="-122"/>
              </a:rPr>
              <a:t>)</a:t>
            </a:r>
            <a:r>
              <a:rPr lang="zh-CN" altLang="en-US" sz="2400" dirty="0">
                <a:ea typeface="宋体" panose="02010600030101010101" pitchFamily="2" charset="-122"/>
              </a:rPr>
              <a:t>输出查询结果。</a:t>
            </a:r>
            <a:endParaRPr lang="zh-CN" altLang="en-US" sz="2400" b="1" dirty="0">
              <a:ea typeface="宋体" panose="02010600030101010101" pitchFamily="2" charset="-122"/>
            </a:endParaRPr>
          </a:p>
          <a:p>
            <a:pPr algn="just" eaLnBrk="1" hangingPunct="1"/>
            <a:r>
              <a:rPr lang="zh-CN" altLang="en-US" sz="2400" b="1" dirty="0">
                <a:ea typeface="宋体" panose="02010600030101010101" pitchFamily="2" charset="-122"/>
              </a:rPr>
              <a:t>例</a:t>
            </a:r>
            <a:r>
              <a:rPr lang="en-US" altLang="zh-CN" sz="2400" b="1" dirty="0">
                <a:ea typeface="宋体" panose="02010600030101010101" pitchFamily="2" charset="-122"/>
              </a:rPr>
              <a:t>3-40    </a:t>
            </a:r>
            <a:r>
              <a:rPr lang="zh-CN" altLang="en-US" sz="2400" dirty="0">
                <a:ea typeface="宋体" panose="02010600030101010101" pitchFamily="2" charset="-122"/>
              </a:rPr>
              <a:t>查询选修了</a:t>
            </a:r>
            <a:r>
              <a:rPr lang="en-US" altLang="zh-CN" sz="2400" dirty="0">
                <a:ea typeface="宋体" panose="02010600030101010101" pitchFamily="2" charset="-122"/>
              </a:rPr>
              <a:t>3</a:t>
            </a:r>
            <a:r>
              <a:rPr lang="zh-CN" altLang="en-US" sz="2400" dirty="0">
                <a:ea typeface="宋体" panose="02010600030101010101" pitchFamily="2" charset="-122"/>
              </a:rPr>
              <a:t>号课程的学生的学号及其成绩，查询结果按分数的降序排列。</a:t>
            </a:r>
          </a:p>
          <a:p>
            <a:pPr lvl="1" algn="just" eaLnBrk="1" hangingPunct="1">
              <a:buNone/>
            </a:pPr>
            <a:r>
              <a:rPr lang="en-US" altLang="zh-CN" sz="2000" dirty="0">
                <a:ea typeface="宋体" panose="02010600030101010101" pitchFamily="2" charset="-122"/>
              </a:rPr>
              <a:t>SELECT Sno, Grade</a:t>
            </a:r>
          </a:p>
          <a:p>
            <a:pPr lvl="1" algn="just" eaLnBrk="1" hangingPunct="1">
              <a:buNone/>
            </a:pPr>
            <a:r>
              <a:rPr lang="en-US" altLang="zh-CN" sz="2000" dirty="0">
                <a:ea typeface="宋体" panose="02010600030101010101" pitchFamily="2" charset="-122"/>
              </a:rPr>
              <a:t>FROM SC</a:t>
            </a:r>
          </a:p>
          <a:p>
            <a:pPr lvl="1" algn="just" eaLnBrk="1" hangingPunct="1">
              <a:buNone/>
            </a:pPr>
            <a:r>
              <a:rPr lang="en-US" altLang="zh-CN" sz="2000" dirty="0">
                <a:ea typeface="宋体" panose="02010600030101010101" pitchFamily="2" charset="-122"/>
              </a:rPr>
              <a:t>WHERE Cno=3</a:t>
            </a:r>
            <a:r>
              <a:rPr lang="en-US" altLang="zh-CN" sz="2000" b="1" dirty="0">
                <a:solidFill>
                  <a:srgbClr val="C00000"/>
                </a:solidFill>
                <a:ea typeface="宋体" panose="02010600030101010101" pitchFamily="2" charset="-122"/>
              </a:rPr>
              <a:t> ORDER BY Grade DESC</a:t>
            </a:r>
            <a:r>
              <a:rPr lang="en-US" altLang="zh-CN" sz="2000" dirty="0">
                <a:ea typeface="宋体" panose="02010600030101010101" pitchFamily="2" charset="-122"/>
              </a:rPr>
              <a:t>;</a:t>
            </a:r>
          </a:p>
          <a:p>
            <a:pPr algn="just" eaLnBrk="1" hangingPunct="1"/>
            <a:r>
              <a:rPr lang="zh-CN" altLang="en-US" sz="2400" dirty="0">
                <a:ea typeface="宋体" panose="02010600030101010101" pitchFamily="2" charset="-122"/>
              </a:rPr>
              <a:t>可能有些学生选修了</a:t>
            </a:r>
            <a:r>
              <a:rPr lang="en-US" altLang="zh-CN" sz="2400" dirty="0">
                <a:ea typeface="宋体" panose="02010600030101010101" pitchFamily="2" charset="-122"/>
              </a:rPr>
              <a:t>3</a:t>
            </a:r>
            <a:r>
              <a:rPr lang="zh-CN" altLang="en-US" sz="2400" dirty="0">
                <a:ea typeface="宋体" panose="02010600030101010101" pitchFamily="2" charset="-122"/>
              </a:rPr>
              <a:t>号课程后没有参加考试，即成绩列为空值。用</a:t>
            </a:r>
            <a:r>
              <a:rPr lang="en-US" altLang="zh-CN" sz="2400" dirty="0">
                <a:ea typeface="宋体" panose="02010600030101010101" pitchFamily="2" charset="-122"/>
              </a:rPr>
              <a:t>ORDER BY</a:t>
            </a:r>
            <a:r>
              <a:rPr lang="zh-CN" altLang="en-US" sz="2400" dirty="0">
                <a:ea typeface="宋体" panose="02010600030101010101" pitchFamily="2" charset="-122"/>
              </a:rPr>
              <a:t>子句对查询结果按成绩排序时，若按升序排，成绩为空值的元组将最后显示，若按降序排列，成绩为空值的元组将最先显示。</a:t>
            </a:r>
          </a:p>
        </p:txBody>
      </p:sp>
      <p:pic>
        <p:nvPicPr>
          <p:cNvPr id="28677" name="图片 3"/>
          <p:cNvPicPr>
            <a:picLocks noChangeAspect="1"/>
          </p:cNvPicPr>
          <p:nvPr/>
        </p:nvPicPr>
        <p:blipFill>
          <a:blip r:embed="rId2"/>
          <a:stretch>
            <a:fillRect/>
          </a:stretch>
        </p:blipFill>
        <p:spPr>
          <a:xfrm>
            <a:off x="5489575" y="3819527"/>
            <a:ext cx="2579688" cy="974725"/>
          </a:xfrm>
          <a:prstGeom prst="rect">
            <a:avLst/>
          </a:prstGeom>
          <a:noFill/>
          <a:ln w="9525">
            <a:noFill/>
          </a:ln>
        </p:spPr>
      </p:pic>
    </p:spTree>
    <p:extLst>
      <p:ext uri="{BB962C8B-B14F-4D97-AF65-F5344CB8AC3E}">
        <p14:creationId xmlns:p14="http://schemas.microsoft.com/office/powerpoint/2010/main" val="205727711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9699"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8.</a:t>
            </a:r>
            <a:r>
              <a:rPr lang="zh-CN" altLang="en-US" sz="3200" dirty="0">
                <a:ea typeface="宋体" panose="02010600030101010101" pitchFamily="2" charset="-122"/>
              </a:rPr>
              <a:t>聚集函数</a:t>
            </a:r>
          </a:p>
        </p:txBody>
      </p:sp>
      <p:sp>
        <p:nvSpPr>
          <p:cNvPr id="84995" name="Rectangle 3"/>
          <p:cNvSpPr>
            <a:spLocks noGrp="1"/>
          </p:cNvSpPr>
          <p:nvPr>
            <p:ph idx="1"/>
          </p:nvPr>
        </p:nvSpPr>
        <p:spPr bwMode="auto">
          <a:xfrm>
            <a:off x="457200" y="1828800"/>
            <a:ext cx="8507288" cy="4495800"/>
          </a:xfrm>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lnSpc>
                <a:spcPct val="90000"/>
              </a:lnSpc>
              <a:defRPr/>
            </a:pPr>
            <a:r>
              <a:rPr lang="en-US" altLang="zh-CN" sz="2400" noProof="1">
                <a:solidFill>
                  <a:schemeClr val="tx2"/>
                </a:solidFill>
                <a:ea typeface="宋体" panose="02010600030101010101" pitchFamily="2" charset="-122"/>
              </a:rPr>
              <a:t>COUNT([DISTINCT|ALL] *) </a:t>
            </a:r>
            <a:r>
              <a:rPr lang="zh-CN" altLang="en-US" sz="2400" noProof="1">
                <a:ea typeface="宋体" panose="02010600030101010101" pitchFamily="2" charset="-122"/>
              </a:rPr>
              <a:t>统计元组个数； </a:t>
            </a:r>
          </a:p>
          <a:p>
            <a:pPr eaLnBrk="1" hangingPunct="1">
              <a:lnSpc>
                <a:spcPct val="90000"/>
              </a:lnSpc>
              <a:defRPr/>
            </a:pPr>
            <a:r>
              <a:rPr lang="en-US" altLang="zh-CN" sz="2400" noProof="1">
                <a:gradFill>
                  <a:gsLst>
                    <a:gs pos="0">
                      <a:srgbClr val="14CD68"/>
                    </a:gs>
                    <a:gs pos="100000">
                      <a:srgbClr val="0B6E38"/>
                    </a:gs>
                  </a:gsLst>
                  <a:lin scaled="0"/>
                </a:gradFill>
                <a:ea typeface="宋体" panose="02010600030101010101" pitchFamily="2" charset="-122"/>
              </a:rPr>
              <a:t>COUNT([DISTINCT|ALL] &lt;</a:t>
            </a:r>
            <a:r>
              <a:rPr lang="zh-CN" altLang="en-US" sz="2400" noProof="1">
                <a:gradFill>
                  <a:gsLst>
                    <a:gs pos="0">
                      <a:srgbClr val="14CD68"/>
                    </a:gs>
                    <a:gs pos="100000">
                      <a:srgbClr val="0B6E38"/>
                    </a:gs>
                  </a:gsLst>
                  <a:lin scaled="0"/>
                </a:gradFill>
                <a:ea typeface="宋体" panose="02010600030101010101" pitchFamily="2" charset="-122"/>
              </a:rPr>
              <a:t>列名</a:t>
            </a:r>
            <a:r>
              <a:rPr lang="en-US" altLang="zh-CN" sz="2400" noProof="1">
                <a:gradFill>
                  <a:gsLst>
                    <a:gs pos="0">
                      <a:srgbClr val="14CD68"/>
                    </a:gs>
                    <a:gs pos="100000">
                      <a:srgbClr val="0B6E38"/>
                    </a:gs>
                  </a:gsLst>
                  <a:lin scaled="0"/>
                </a:gradFill>
                <a:ea typeface="宋体" panose="02010600030101010101" pitchFamily="2" charset="-122"/>
              </a:rPr>
              <a:t>&gt;)</a:t>
            </a:r>
            <a:r>
              <a:rPr lang="en-US" altLang="zh-CN" sz="2400" noProof="1">
                <a:ea typeface="宋体" panose="02010600030101010101" pitchFamily="2" charset="-122"/>
              </a:rPr>
              <a:t> </a:t>
            </a:r>
            <a:r>
              <a:rPr lang="zh-CN" altLang="en-US" sz="2400" noProof="1">
                <a:ea typeface="宋体" panose="02010600030101010101" pitchFamily="2" charset="-122"/>
              </a:rPr>
              <a:t>统计一列中值的个数； </a:t>
            </a:r>
          </a:p>
          <a:p>
            <a:pPr eaLnBrk="1" hangingPunct="1">
              <a:lnSpc>
                <a:spcPct val="90000"/>
              </a:lnSpc>
              <a:defRPr/>
            </a:pPr>
            <a:r>
              <a:rPr lang="en-US" altLang="zh-CN" sz="2400" noProof="1">
                <a:solidFill>
                  <a:schemeClr val="tx2"/>
                </a:solidFill>
                <a:ea typeface="宋体" panose="02010600030101010101" pitchFamily="2" charset="-122"/>
              </a:rPr>
              <a:t>SUM([DISTINCT|ALL] &lt;</a:t>
            </a:r>
            <a:r>
              <a:rPr lang="zh-CN" altLang="en-US" sz="2400" noProof="1">
                <a:solidFill>
                  <a:schemeClr val="tx2"/>
                </a:solidFill>
                <a:ea typeface="宋体" panose="02010600030101010101" pitchFamily="2" charset="-122"/>
              </a:rPr>
              <a:t>列名</a:t>
            </a:r>
            <a:r>
              <a:rPr lang="en-US" altLang="zh-CN" sz="2400" noProof="1">
                <a:solidFill>
                  <a:schemeClr val="tx2"/>
                </a:solidFill>
                <a:ea typeface="宋体" panose="02010600030101010101" pitchFamily="2" charset="-122"/>
              </a:rPr>
              <a:t>&gt;) </a:t>
            </a:r>
            <a:r>
              <a:rPr lang="zh-CN" altLang="en-US" sz="2400" noProof="1">
                <a:ea typeface="宋体" panose="02010600030101010101" pitchFamily="2" charset="-122"/>
              </a:rPr>
              <a:t>计算一列值的总和</a:t>
            </a:r>
            <a:r>
              <a:rPr lang="en-US" altLang="zh-CN" sz="2400" noProof="1">
                <a:ea typeface="宋体" panose="02010600030101010101" pitchFamily="2" charset="-122"/>
              </a:rPr>
              <a:t>(</a:t>
            </a:r>
            <a:r>
              <a:rPr lang="zh-CN" altLang="en-US" sz="2400" noProof="1">
                <a:ea typeface="宋体" panose="02010600030101010101" pitchFamily="2" charset="-122"/>
              </a:rPr>
              <a:t>此列必须是数值型</a:t>
            </a:r>
            <a:r>
              <a:rPr lang="en-US" altLang="zh-CN" sz="2400" noProof="1">
                <a:ea typeface="宋体" panose="02010600030101010101" pitchFamily="2" charset="-122"/>
              </a:rPr>
              <a:t>) </a:t>
            </a:r>
            <a:r>
              <a:rPr lang="zh-CN" altLang="en-US" sz="2400" noProof="1">
                <a:ea typeface="宋体" panose="02010600030101010101" pitchFamily="2" charset="-122"/>
              </a:rPr>
              <a:t>；</a:t>
            </a:r>
          </a:p>
          <a:p>
            <a:pPr eaLnBrk="1" hangingPunct="1">
              <a:lnSpc>
                <a:spcPct val="90000"/>
              </a:lnSpc>
              <a:defRPr/>
            </a:pPr>
            <a:r>
              <a:rPr lang="en-US" altLang="zh-CN" sz="2400" noProof="1">
                <a:gradFill>
                  <a:gsLst>
                    <a:gs pos="0">
                      <a:srgbClr val="14CD68"/>
                    </a:gs>
                    <a:gs pos="100000">
                      <a:srgbClr val="0B6E38"/>
                    </a:gs>
                  </a:gsLst>
                  <a:lin scaled="0"/>
                </a:gradFill>
                <a:ea typeface="宋体" panose="02010600030101010101" pitchFamily="2" charset="-122"/>
              </a:rPr>
              <a:t>AVG([DISTINCT|ALL] &lt;</a:t>
            </a:r>
            <a:r>
              <a:rPr lang="zh-CN" altLang="en-US" sz="2400" noProof="1">
                <a:gradFill>
                  <a:gsLst>
                    <a:gs pos="0">
                      <a:srgbClr val="14CD68"/>
                    </a:gs>
                    <a:gs pos="100000">
                      <a:srgbClr val="0B6E38"/>
                    </a:gs>
                  </a:gsLst>
                  <a:lin scaled="0"/>
                </a:gradFill>
                <a:ea typeface="宋体" panose="02010600030101010101" pitchFamily="2" charset="-122"/>
              </a:rPr>
              <a:t>列名</a:t>
            </a:r>
            <a:r>
              <a:rPr lang="en-US" altLang="zh-CN" sz="2400" noProof="1">
                <a:gradFill>
                  <a:gsLst>
                    <a:gs pos="0">
                      <a:srgbClr val="14CD68"/>
                    </a:gs>
                    <a:gs pos="100000">
                      <a:srgbClr val="0B6E38"/>
                    </a:gs>
                  </a:gsLst>
                  <a:lin scaled="0"/>
                </a:gradFill>
                <a:ea typeface="宋体" panose="02010600030101010101" pitchFamily="2" charset="-122"/>
              </a:rPr>
              <a:t>&gt;) </a:t>
            </a:r>
            <a:r>
              <a:rPr lang="zh-CN" altLang="en-US" sz="2400" noProof="1">
                <a:ea typeface="宋体" panose="02010600030101010101" pitchFamily="2" charset="-122"/>
              </a:rPr>
              <a:t>计算一列值的平均值</a:t>
            </a:r>
            <a:r>
              <a:rPr lang="en-US" altLang="zh-CN" sz="2400" noProof="1">
                <a:ea typeface="宋体" panose="02010600030101010101" pitchFamily="2" charset="-122"/>
              </a:rPr>
              <a:t>(</a:t>
            </a:r>
            <a:r>
              <a:rPr lang="zh-CN" altLang="en-US" sz="2400" noProof="1">
                <a:ea typeface="宋体" panose="02010600030101010101" pitchFamily="2" charset="-122"/>
              </a:rPr>
              <a:t>此列必须是数值型</a:t>
            </a:r>
            <a:r>
              <a:rPr lang="en-US" altLang="zh-CN" sz="2400" noProof="1">
                <a:ea typeface="宋体" panose="02010600030101010101" pitchFamily="2" charset="-122"/>
              </a:rPr>
              <a:t>)</a:t>
            </a:r>
            <a:r>
              <a:rPr lang="zh-CN" altLang="en-US" sz="2400" noProof="1">
                <a:ea typeface="宋体" panose="02010600030101010101" pitchFamily="2" charset="-122"/>
              </a:rPr>
              <a:t>；</a:t>
            </a:r>
          </a:p>
          <a:p>
            <a:pPr eaLnBrk="1" hangingPunct="1">
              <a:lnSpc>
                <a:spcPct val="90000"/>
              </a:lnSpc>
              <a:defRPr/>
            </a:pPr>
            <a:r>
              <a:rPr lang="en-US" altLang="zh-CN" sz="2400" noProof="1">
                <a:solidFill>
                  <a:schemeClr val="tx2"/>
                </a:solidFill>
                <a:ea typeface="宋体" panose="02010600030101010101" pitchFamily="2" charset="-122"/>
              </a:rPr>
              <a:t>MAX([DISTINCT|ALL] &lt;</a:t>
            </a:r>
            <a:r>
              <a:rPr lang="zh-CN" altLang="en-US" sz="2400" noProof="1">
                <a:solidFill>
                  <a:schemeClr val="tx2"/>
                </a:solidFill>
                <a:ea typeface="宋体" panose="02010600030101010101" pitchFamily="2" charset="-122"/>
              </a:rPr>
              <a:t>列名</a:t>
            </a:r>
            <a:r>
              <a:rPr lang="en-US" altLang="zh-CN" sz="2400" noProof="1">
                <a:solidFill>
                  <a:schemeClr val="tx2"/>
                </a:solidFill>
                <a:ea typeface="宋体" panose="02010600030101010101" pitchFamily="2" charset="-122"/>
              </a:rPr>
              <a:t>&gt;)</a:t>
            </a:r>
            <a:r>
              <a:rPr lang="en-US" altLang="zh-CN" sz="2400" noProof="1">
                <a:ea typeface="宋体" panose="02010600030101010101" pitchFamily="2" charset="-122"/>
              </a:rPr>
              <a:t> </a:t>
            </a:r>
            <a:r>
              <a:rPr lang="zh-CN" altLang="en-US" sz="2400" noProof="1">
                <a:ea typeface="宋体" panose="02010600030101010101" pitchFamily="2" charset="-122"/>
              </a:rPr>
              <a:t>求一列值中的最大值； </a:t>
            </a:r>
          </a:p>
          <a:p>
            <a:pPr eaLnBrk="1" hangingPunct="1">
              <a:lnSpc>
                <a:spcPct val="90000"/>
              </a:lnSpc>
              <a:defRPr/>
            </a:pPr>
            <a:r>
              <a:rPr lang="en-US" altLang="zh-CN" sz="2400" noProof="1">
                <a:gradFill>
                  <a:gsLst>
                    <a:gs pos="0">
                      <a:srgbClr val="14CD68"/>
                    </a:gs>
                    <a:gs pos="100000">
                      <a:srgbClr val="0B6E38"/>
                    </a:gs>
                  </a:gsLst>
                  <a:lin scaled="0"/>
                </a:gradFill>
                <a:ea typeface="宋体" panose="02010600030101010101" pitchFamily="2" charset="-122"/>
              </a:rPr>
              <a:t>MIN([DISTINCT|ALL] &lt;</a:t>
            </a:r>
            <a:r>
              <a:rPr lang="zh-CN" altLang="en-US" sz="2400" noProof="1">
                <a:gradFill>
                  <a:gsLst>
                    <a:gs pos="0">
                      <a:srgbClr val="14CD68"/>
                    </a:gs>
                    <a:gs pos="100000">
                      <a:srgbClr val="0B6E38"/>
                    </a:gs>
                  </a:gsLst>
                  <a:lin scaled="0"/>
                </a:gradFill>
                <a:ea typeface="宋体" panose="02010600030101010101" pitchFamily="2" charset="-122"/>
              </a:rPr>
              <a:t>列名</a:t>
            </a:r>
            <a:r>
              <a:rPr lang="en-US" altLang="zh-CN" sz="2400" noProof="1">
                <a:gradFill>
                  <a:gsLst>
                    <a:gs pos="0">
                      <a:srgbClr val="14CD68"/>
                    </a:gs>
                    <a:gs pos="100000">
                      <a:srgbClr val="0B6E38"/>
                    </a:gs>
                  </a:gsLst>
                  <a:lin scaled="0"/>
                </a:gradFill>
                <a:ea typeface="宋体" panose="02010600030101010101" pitchFamily="2" charset="-122"/>
              </a:rPr>
              <a:t>&gt;)</a:t>
            </a:r>
            <a:r>
              <a:rPr lang="en-US" altLang="zh-CN" sz="2400" noProof="1">
                <a:ea typeface="宋体" panose="02010600030101010101" pitchFamily="2" charset="-122"/>
              </a:rPr>
              <a:t> </a:t>
            </a:r>
            <a:r>
              <a:rPr lang="zh-CN" altLang="en-US" sz="2400" noProof="1">
                <a:ea typeface="宋体" panose="02010600030101010101" pitchFamily="2" charset="-122"/>
              </a:rPr>
              <a:t>求一列值中的最小值。 </a:t>
            </a:r>
          </a:p>
          <a:p>
            <a:pPr eaLnBrk="1" hangingPunct="1">
              <a:lnSpc>
                <a:spcPct val="90000"/>
              </a:lnSpc>
              <a:defRPr/>
            </a:pPr>
            <a:r>
              <a:rPr lang="zh-CN" altLang="en-US" sz="2400" noProof="1">
                <a:ea typeface="宋体" panose="02010600030101010101" pitchFamily="2" charset="-122"/>
              </a:rPr>
              <a:t>如果指定</a:t>
            </a:r>
            <a:r>
              <a:rPr lang="en-US" altLang="zh-CN" sz="2400" noProof="1">
                <a:ea typeface="宋体" panose="02010600030101010101" pitchFamily="2" charset="-122"/>
              </a:rPr>
              <a:t>DISTINCT</a:t>
            </a:r>
            <a:r>
              <a:rPr lang="zh-CN" altLang="en-US" sz="2400" noProof="1">
                <a:ea typeface="宋体" panose="02010600030101010101" pitchFamily="2" charset="-122"/>
              </a:rPr>
              <a:t>短语，则表示在计算时要取消指定列中的重复值。如果不指定</a:t>
            </a:r>
            <a:r>
              <a:rPr lang="en-US" altLang="zh-CN" sz="2400" noProof="1">
                <a:ea typeface="宋体" panose="02010600030101010101" pitchFamily="2" charset="-122"/>
              </a:rPr>
              <a:t>DISTINCT</a:t>
            </a:r>
            <a:r>
              <a:rPr lang="zh-CN" altLang="en-US" sz="2400" noProof="1">
                <a:ea typeface="宋体" panose="02010600030101010101" pitchFamily="2" charset="-122"/>
              </a:rPr>
              <a:t>短语或指定</a:t>
            </a:r>
            <a:r>
              <a:rPr lang="en-US" altLang="zh-CN" sz="2400" noProof="1">
                <a:ea typeface="宋体" panose="02010600030101010101" pitchFamily="2" charset="-122"/>
              </a:rPr>
              <a:t>ALL</a:t>
            </a:r>
            <a:r>
              <a:rPr lang="zh-CN" altLang="en-US" sz="2400" noProof="1">
                <a:ea typeface="宋体" panose="02010600030101010101" pitchFamily="2" charset="-122"/>
              </a:rPr>
              <a:t>短语</a:t>
            </a:r>
            <a:r>
              <a:rPr lang="en-US" altLang="zh-CN" sz="2400" noProof="1">
                <a:ea typeface="宋体" panose="02010600030101010101" pitchFamily="2" charset="-122"/>
              </a:rPr>
              <a:t>(ALL</a:t>
            </a:r>
            <a:r>
              <a:rPr lang="zh-CN" altLang="en-US" sz="2400" noProof="1">
                <a:ea typeface="宋体" panose="02010600030101010101" pitchFamily="2" charset="-122"/>
              </a:rPr>
              <a:t>为缺省值</a:t>
            </a:r>
            <a:r>
              <a:rPr lang="en-US" altLang="zh-CN" sz="2400" noProof="1">
                <a:ea typeface="宋体" panose="02010600030101010101" pitchFamily="2" charset="-122"/>
              </a:rPr>
              <a:t>)</a:t>
            </a:r>
            <a:r>
              <a:rPr lang="zh-CN" altLang="en-US" sz="2400" noProof="1">
                <a:ea typeface="宋体" panose="02010600030101010101" pitchFamily="2" charset="-122"/>
              </a:rPr>
              <a:t>，则表示不取消重复值。</a:t>
            </a:r>
          </a:p>
        </p:txBody>
      </p:sp>
    </p:spTree>
    <p:extLst>
      <p:ext uri="{BB962C8B-B14F-4D97-AF65-F5344CB8AC3E}">
        <p14:creationId xmlns:p14="http://schemas.microsoft.com/office/powerpoint/2010/main" val="66236399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30723"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8.</a:t>
            </a:r>
            <a:r>
              <a:rPr lang="zh-CN" altLang="en-US" sz="3200" dirty="0">
                <a:ea typeface="宋体" panose="02010600030101010101" pitchFamily="2" charset="-122"/>
              </a:rPr>
              <a:t>聚集函数</a:t>
            </a:r>
          </a:p>
        </p:txBody>
      </p:sp>
      <p:sp>
        <p:nvSpPr>
          <p:cNvPr id="87043" name="Rectangle 3"/>
          <p:cNvSpPr>
            <a:spLocks noGrp="1"/>
          </p:cNvSpPr>
          <p:nvPr>
            <p:ph idx="1"/>
          </p:nvPr>
        </p:nvSpPr>
        <p:spPr bwMode="auto">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defRPr/>
            </a:pPr>
            <a:endParaRPr lang="en-US" altLang="zh-CN" b="1" noProof="1">
              <a:ea typeface="宋体" panose="02010600030101010101" pitchFamily="2" charset="-122"/>
            </a:endParaRPr>
          </a:p>
          <a:p>
            <a:pPr eaLnBrk="1" hangingPunct="1">
              <a:lnSpc>
                <a:spcPct val="150000"/>
              </a:lnSpc>
              <a:defRPr/>
            </a:pPr>
            <a:r>
              <a:rPr lang="zh-CN" altLang="en-US" b="1" noProof="1">
                <a:ea typeface="宋体" panose="02010600030101010101" pitchFamily="2" charset="-122"/>
              </a:rPr>
              <a:t>例</a:t>
            </a:r>
            <a:r>
              <a:rPr lang="en-US" altLang="zh-CN" b="1" noProof="1">
                <a:ea typeface="宋体" panose="02010600030101010101" pitchFamily="2" charset="-122"/>
              </a:rPr>
              <a:t>3-42</a:t>
            </a:r>
            <a:r>
              <a:rPr lang="en-US" altLang="zh-CN" noProof="1">
                <a:ea typeface="宋体" panose="02010600030101010101" pitchFamily="2" charset="-122"/>
              </a:rPr>
              <a:t>	</a:t>
            </a:r>
            <a:r>
              <a:rPr lang="zh-CN" altLang="en-US" noProof="1">
                <a:ea typeface="宋体" panose="02010600030101010101" pitchFamily="2" charset="-122"/>
              </a:rPr>
              <a:t>查询学生总人数。 </a:t>
            </a:r>
          </a:p>
        </p:txBody>
      </p:sp>
      <p:pic>
        <p:nvPicPr>
          <p:cNvPr id="30725" name="图片 3"/>
          <p:cNvPicPr>
            <a:picLocks noChangeAspect="1"/>
          </p:cNvPicPr>
          <p:nvPr/>
        </p:nvPicPr>
        <p:blipFill>
          <a:blip r:embed="rId2"/>
          <a:stretch>
            <a:fillRect/>
          </a:stretch>
        </p:blipFill>
        <p:spPr>
          <a:xfrm>
            <a:off x="7043691" y="106365"/>
            <a:ext cx="1965325" cy="1119187"/>
          </a:xfrm>
          <a:prstGeom prst="rect">
            <a:avLst/>
          </a:prstGeom>
          <a:noFill/>
          <a:ln w="9525">
            <a:noFill/>
          </a:ln>
        </p:spPr>
      </p:pic>
      <p:grpSp>
        <p:nvGrpSpPr>
          <p:cNvPr id="6" name="组合 5">
            <a:extLst>
              <a:ext uri="{FF2B5EF4-FFF2-40B4-BE49-F238E27FC236}">
                <a16:creationId xmlns:a16="http://schemas.microsoft.com/office/drawing/2014/main" id="{483766FC-8F47-4DC6-9A08-6E808A01F7AB}"/>
              </a:ext>
            </a:extLst>
          </p:cNvPr>
          <p:cNvGrpSpPr/>
          <p:nvPr/>
        </p:nvGrpSpPr>
        <p:grpSpPr>
          <a:xfrm>
            <a:off x="108298" y="3212977"/>
            <a:ext cx="8856984" cy="788669"/>
            <a:chOff x="684265" y="1580219"/>
            <a:chExt cx="7776864" cy="788669"/>
          </a:xfrm>
        </p:grpSpPr>
        <p:sp>
          <p:nvSpPr>
            <p:cNvPr id="7" name="文本框 6">
              <a:extLst>
                <a:ext uri="{FF2B5EF4-FFF2-40B4-BE49-F238E27FC236}">
                  <a16:creationId xmlns:a16="http://schemas.microsoft.com/office/drawing/2014/main" id="{1D58AEEF-070C-4B79-BE3B-CD8D6A528719}"/>
                </a:ext>
              </a:extLst>
            </p:cNvPr>
            <p:cNvSpPr txBox="1"/>
            <p:nvPr/>
          </p:nvSpPr>
          <p:spPr>
            <a:xfrm>
              <a:off x="751147" y="1580219"/>
              <a:ext cx="1070499"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聚集函数</a:t>
              </a:r>
            </a:p>
          </p:txBody>
        </p:sp>
        <p:sp>
          <p:nvSpPr>
            <p:cNvPr id="8" name="文本框 7">
              <a:extLst>
                <a:ext uri="{FF2B5EF4-FFF2-40B4-BE49-F238E27FC236}">
                  <a16:creationId xmlns:a16="http://schemas.microsoft.com/office/drawing/2014/main" id="{73D60F32-CC43-49C2-AABE-2E0D62575DB9}"/>
                </a:ext>
              </a:extLst>
            </p:cNvPr>
            <p:cNvSpPr txBox="1"/>
            <p:nvPr/>
          </p:nvSpPr>
          <p:spPr>
            <a:xfrm>
              <a:off x="684265"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COUNT(*) FROM STUDENT;</a:t>
              </a:r>
            </a:p>
          </p:txBody>
        </p:sp>
      </p:grpSp>
    </p:spTree>
    <p:extLst>
      <p:ext uri="{BB962C8B-B14F-4D97-AF65-F5344CB8AC3E}">
        <p14:creationId xmlns:p14="http://schemas.microsoft.com/office/powerpoint/2010/main" val="40499143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30723"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8.</a:t>
            </a:r>
            <a:r>
              <a:rPr lang="zh-CN" altLang="en-US" sz="3200" dirty="0">
                <a:ea typeface="宋体" panose="02010600030101010101" pitchFamily="2" charset="-122"/>
              </a:rPr>
              <a:t>聚集函数</a:t>
            </a:r>
          </a:p>
        </p:txBody>
      </p:sp>
      <p:sp>
        <p:nvSpPr>
          <p:cNvPr id="87043" name="Rectangle 3"/>
          <p:cNvSpPr>
            <a:spLocks noGrp="1"/>
          </p:cNvSpPr>
          <p:nvPr>
            <p:ph idx="1"/>
          </p:nvPr>
        </p:nvSpPr>
        <p:spPr bwMode="auto">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defRPr/>
            </a:pPr>
            <a:endParaRPr lang="en-US" altLang="zh-CN" b="1" noProof="1">
              <a:ea typeface="宋体" panose="02010600030101010101" pitchFamily="2" charset="-122"/>
            </a:endParaRPr>
          </a:p>
          <a:p>
            <a:pPr eaLnBrk="1" hangingPunct="1">
              <a:lnSpc>
                <a:spcPct val="150000"/>
              </a:lnSpc>
              <a:defRPr/>
            </a:pPr>
            <a:r>
              <a:rPr lang="zh-CN" altLang="en-US" b="1" noProof="1">
                <a:ea typeface="宋体" panose="02010600030101010101" pitchFamily="2" charset="-122"/>
              </a:rPr>
              <a:t>例</a:t>
            </a:r>
            <a:r>
              <a:rPr lang="en-US" altLang="zh-CN" b="1" noProof="1">
                <a:ea typeface="宋体" panose="02010600030101010101" pitchFamily="2" charset="-122"/>
              </a:rPr>
              <a:t>3-42</a:t>
            </a:r>
            <a:r>
              <a:rPr lang="en-US" altLang="zh-CN" noProof="1">
                <a:ea typeface="宋体" panose="02010600030101010101" pitchFamily="2" charset="-122"/>
              </a:rPr>
              <a:t>	</a:t>
            </a:r>
            <a:r>
              <a:rPr lang="zh-CN" altLang="en-US" noProof="1">
                <a:ea typeface="宋体" panose="02010600030101010101" pitchFamily="2" charset="-122"/>
              </a:rPr>
              <a:t>查询学生总人数。 </a:t>
            </a:r>
          </a:p>
          <a:p>
            <a:pPr lvl="1" eaLnBrk="1" hangingPunct="1">
              <a:lnSpc>
                <a:spcPct val="150000"/>
              </a:lnSpc>
              <a:buNone/>
              <a:defRPr/>
            </a:pPr>
            <a:r>
              <a:rPr lang="en-US" altLang="zh-CN" noProof="1">
                <a:ea typeface="宋体" panose="02010600030101010101" pitchFamily="2" charset="-122"/>
                <a:sym typeface="+mn-ea"/>
              </a:rPr>
              <a:t>SELECT </a:t>
            </a:r>
            <a:r>
              <a:rPr lang="en-US" altLang="zh-CN" noProof="1">
                <a:gradFill>
                  <a:gsLst>
                    <a:gs pos="0">
                      <a:srgbClr val="FE4444"/>
                    </a:gs>
                    <a:gs pos="100000">
                      <a:srgbClr val="832B2B"/>
                    </a:gs>
                  </a:gsLst>
                  <a:lin scaled="0"/>
                </a:gradFill>
                <a:ea typeface="宋体" panose="02010600030101010101" pitchFamily="2" charset="-122"/>
                <a:sym typeface="+mn-ea"/>
              </a:rPr>
              <a:t>COUNT(*) </a:t>
            </a:r>
            <a:endParaRPr lang="en-US" altLang="zh-CN" noProof="1">
              <a:ea typeface="宋体" panose="02010600030101010101" pitchFamily="2" charset="-122"/>
            </a:endParaRPr>
          </a:p>
          <a:p>
            <a:pPr lvl="1" eaLnBrk="1" hangingPunct="1">
              <a:lnSpc>
                <a:spcPct val="150000"/>
              </a:lnSpc>
              <a:buNone/>
              <a:defRPr/>
            </a:pPr>
            <a:r>
              <a:rPr lang="en-US" altLang="zh-CN" noProof="1">
                <a:ea typeface="宋体" panose="02010600030101010101" pitchFamily="2" charset="-122"/>
                <a:sym typeface="+mn-ea"/>
              </a:rPr>
              <a:t>FROM Student; </a:t>
            </a:r>
            <a:endParaRPr lang="en-US" altLang="zh-CN" noProof="1">
              <a:ea typeface="宋体" panose="02010600030101010101" pitchFamily="2" charset="-122"/>
            </a:endParaRPr>
          </a:p>
        </p:txBody>
      </p:sp>
      <p:pic>
        <p:nvPicPr>
          <p:cNvPr id="30725" name="图片 3"/>
          <p:cNvPicPr>
            <a:picLocks noChangeAspect="1"/>
          </p:cNvPicPr>
          <p:nvPr/>
        </p:nvPicPr>
        <p:blipFill>
          <a:blip r:embed="rId2"/>
          <a:stretch>
            <a:fillRect/>
          </a:stretch>
        </p:blipFill>
        <p:spPr>
          <a:xfrm>
            <a:off x="3627440" y="4484690"/>
            <a:ext cx="1965325" cy="1119187"/>
          </a:xfrm>
          <a:prstGeom prst="rect">
            <a:avLst/>
          </a:prstGeom>
          <a:noFill/>
          <a:ln w="9525">
            <a:noFill/>
          </a:ln>
        </p:spPr>
      </p:pic>
    </p:spTree>
    <p:extLst>
      <p:ext uri="{BB962C8B-B14F-4D97-AF65-F5344CB8AC3E}">
        <p14:creationId xmlns:p14="http://schemas.microsoft.com/office/powerpoint/2010/main" val="2195059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5"/>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6387"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5.</a:t>
            </a:r>
            <a:r>
              <a:rPr lang="zh-CN" altLang="en-US" sz="3200" dirty="0">
                <a:ea typeface="宋体" panose="02010600030101010101" pitchFamily="2" charset="-122"/>
              </a:rPr>
              <a:t>语言简洁，易学易用</a:t>
            </a:r>
          </a:p>
        </p:txBody>
      </p:sp>
      <p:sp>
        <p:nvSpPr>
          <p:cNvPr id="16388" name="Rectangle 3"/>
          <p:cNvSpPr>
            <a:spLocks noGrp="1"/>
          </p:cNvSpPr>
          <p:nvPr>
            <p:ph type="body" sz="half" idx="1"/>
          </p:nvPr>
        </p:nvSpPr>
        <p:spPr>
          <a:xfrm>
            <a:off x="457200" y="1828800"/>
            <a:ext cx="7715250" cy="4495800"/>
          </a:xfrm>
          <a:ln/>
        </p:spPr>
        <p:txBody>
          <a:bodyPr vert="horz" wrap="square" lIns="91440" tIns="45720" rIns="91440" bIns="45720" anchor="t"/>
          <a:lstStyle/>
          <a:p>
            <a:pPr eaLnBrk="1" hangingPunct="1">
              <a:buClr>
                <a:schemeClr val="hlink"/>
              </a:buClr>
              <a:buSzTx/>
              <a:buFont typeface="Wingdings" panose="05000000000000000000" pitchFamily="2" charset="2"/>
            </a:pPr>
            <a:r>
              <a:rPr lang="en-US" altLang="zh-CN" sz="2400" dirty="0">
                <a:ea typeface="宋体" panose="02010600030101010101" pitchFamily="2" charset="-122"/>
              </a:rPr>
              <a:t>SQL</a:t>
            </a:r>
            <a:r>
              <a:rPr lang="zh-CN" altLang="en-US" sz="2400" dirty="0">
                <a:ea typeface="宋体" panose="02010600030101010101" pitchFamily="2" charset="-122"/>
              </a:rPr>
              <a:t>功能极强，完成核心功能只用了</a:t>
            </a:r>
            <a:r>
              <a:rPr lang="en-US" altLang="zh-CN" sz="2400" dirty="0">
                <a:ea typeface="宋体" panose="02010600030101010101" pitchFamily="2" charset="-122"/>
              </a:rPr>
              <a:t>9</a:t>
            </a:r>
            <a:r>
              <a:rPr lang="zh-CN" altLang="en-US" sz="2400" dirty="0">
                <a:ea typeface="宋体" panose="02010600030101010101" pitchFamily="2" charset="-122"/>
              </a:rPr>
              <a:t>个动词。</a:t>
            </a:r>
          </a:p>
        </p:txBody>
      </p:sp>
      <p:graphicFrame>
        <p:nvGraphicFramePr>
          <p:cNvPr id="16389" name="Object 4"/>
          <p:cNvGraphicFramePr>
            <a:graphicFrameLocks noGrp="1" noChangeAspect="1"/>
          </p:cNvGraphicFramePr>
          <p:nvPr>
            <p:ph sz="half" idx="2"/>
          </p:nvPr>
        </p:nvGraphicFramePr>
        <p:xfrm>
          <a:off x="257177" y="2349500"/>
          <a:ext cx="8526463" cy="3822700"/>
        </p:xfrm>
        <a:graphic>
          <a:graphicData uri="http://schemas.openxmlformats.org/presentationml/2006/ole">
            <mc:AlternateContent xmlns:mc="http://schemas.openxmlformats.org/markup-compatibility/2006">
              <mc:Choice xmlns:v="urn:schemas-microsoft-com:vml" Requires="v">
                <p:oleObj spid="_x0000_s2119" r:id="rId3" imgW="4244340" imgH="1905000" progId="Word.Document.8">
                  <p:embed/>
                </p:oleObj>
              </mc:Choice>
              <mc:Fallback>
                <p:oleObj r:id="rId3" imgW="4244340" imgH="1905000" progId="Word.Document.8">
                  <p:embed/>
                  <p:pic>
                    <p:nvPicPr>
                      <p:cNvPr id="0" name="图片 3077"/>
                      <p:cNvPicPr/>
                      <p:nvPr/>
                    </p:nvPicPr>
                    <p:blipFill>
                      <a:blip r:embed="rId4"/>
                      <a:srcRect/>
                      <a:stretch>
                        <a:fillRect/>
                      </a:stretch>
                    </p:blipFill>
                    <p:spPr>
                      <a:xfrm>
                        <a:off x="257177" y="2349500"/>
                        <a:ext cx="8526463" cy="3822700"/>
                      </a:xfrm>
                      <a:prstGeom prst="rect">
                        <a:avLst/>
                      </a:prstGeom>
                      <a:noFill/>
                      <a:ln w="38100">
                        <a:miter/>
                      </a:ln>
                    </p:spPr>
                  </p:pic>
                </p:oleObj>
              </mc:Fallback>
            </mc:AlternateContent>
          </a:graphicData>
        </a:graphic>
      </p:graphicFrame>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31747" name="Rectangle 2"/>
          <p:cNvSpPr>
            <a:spLocks noGrp="1"/>
          </p:cNvSpPr>
          <p:nvPr>
            <p:ph type="title"/>
          </p:nvPr>
        </p:nvSpPr>
        <p:spPr>
          <a:ln/>
        </p:spPr>
        <p:txBody>
          <a:bodyPr vert="horz" wrap="square" lIns="91440" tIns="45720" rIns="91440" bIns="45720" anchor="ctr"/>
          <a:lstStyle/>
          <a:p>
            <a:pPr eaLnBrk="1" hangingPunct="1"/>
            <a:r>
              <a:rPr lang="en-US" altLang="zh-CN" dirty="0">
                <a:ea typeface="宋体" panose="02010600030101010101" pitchFamily="2" charset="-122"/>
              </a:rPr>
              <a:t>8.</a:t>
            </a:r>
            <a:r>
              <a:rPr lang="zh-CN" altLang="en-US" dirty="0">
                <a:ea typeface="宋体" panose="02010600030101010101" pitchFamily="2" charset="-122"/>
              </a:rPr>
              <a:t>聚集函数</a:t>
            </a:r>
          </a:p>
        </p:txBody>
      </p:sp>
      <p:sp>
        <p:nvSpPr>
          <p:cNvPr id="86019" name="Rectangle 3"/>
          <p:cNvSpPr>
            <a:spLocks noGrp="1"/>
          </p:cNvSpPr>
          <p:nvPr>
            <p:ph idx="1"/>
          </p:nvPr>
        </p:nvSpPr>
        <p:spPr bwMode="auto">
          <a:xfrm>
            <a:off x="457200" y="1628777"/>
            <a:ext cx="8229600" cy="4695825"/>
          </a:xfrm>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defRPr/>
            </a:pPr>
            <a:r>
              <a:rPr lang="zh-CN" altLang="en-US" noProof="1">
                <a:solidFill>
                  <a:schemeClr val="tx2"/>
                </a:solidFill>
                <a:ea typeface="宋体" panose="02010600030101010101" pitchFamily="2" charset="-122"/>
              </a:rPr>
              <a:t>注意：</a:t>
            </a:r>
          </a:p>
          <a:p>
            <a:pPr eaLnBrk="1" hangingPunct="1">
              <a:buNone/>
              <a:defRPr/>
            </a:pPr>
            <a:r>
              <a:rPr lang="en-US" altLang="zh-CN" sz="2000" noProof="1">
                <a:ea typeface="宋体" panose="02010600030101010101" pitchFamily="2" charset="-122"/>
              </a:rPr>
              <a:t>1.</a:t>
            </a:r>
            <a:r>
              <a:rPr lang="zh-CN" altLang="en-US" sz="2000" noProof="1">
                <a:ea typeface="宋体" panose="02010600030101010101" pitchFamily="2" charset="-122"/>
              </a:rPr>
              <a:t>聚集函数遇到空值时，</a:t>
            </a:r>
            <a:r>
              <a:rPr lang="zh-CN" altLang="en-US" sz="2000" noProof="1">
                <a:solidFill>
                  <a:srgbClr val="FF5050"/>
                </a:solidFill>
                <a:ea typeface="宋体" panose="02010600030101010101" pitchFamily="2" charset="-122"/>
              </a:rPr>
              <a:t>除</a:t>
            </a:r>
            <a:r>
              <a:rPr lang="en-US" altLang="zh-CN" sz="2000" noProof="1">
                <a:solidFill>
                  <a:srgbClr val="FF5050"/>
                </a:solidFill>
                <a:ea typeface="宋体" panose="02010600030101010101" pitchFamily="2" charset="-122"/>
              </a:rPr>
              <a:t>count</a:t>
            </a:r>
            <a:r>
              <a:rPr lang="zh-CN" altLang="en-US" sz="2000" noProof="1">
                <a:solidFill>
                  <a:srgbClr val="FF5050"/>
                </a:solidFill>
                <a:ea typeface="宋体" panose="02010600030101010101" pitchFamily="2" charset="-122"/>
              </a:rPr>
              <a:t>（*）外</a:t>
            </a:r>
            <a:r>
              <a:rPr lang="zh-CN" altLang="en-US" sz="2000" noProof="1">
                <a:ea typeface="宋体" panose="02010600030101010101" pitchFamily="2" charset="-122"/>
              </a:rPr>
              <a:t>，都跳过空值而只处理非空值。</a:t>
            </a:r>
          </a:p>
          <a:p>
            <a:pPr eaLnBrk="1" hangingPunct="1">
              <a:buNone/>
              <a:defRPr/>
            </a:pPr>
            <a:r>
              <a:rPr lang="en-US" altLang="zh-CN" sz="2000" noProof="1">
                <a:ea typeface="宋体" panose="02010600030101010101" pitchFamily="2" charset="-122"/>
              </a:rPr>
              <a:t>2.where</a:t>
            </a:r>
            <a:r>
              <a:rPr lang="zh-CN" altLang="en-US" sz="2000" noProof="1">
                <a:ea typeface="宋体" panose="02010600030101010101" pitchFamily="2" charset="-122"/>
              </a:rPr>
              <a:t>子句中不能用聚集函数作为条件表达式。</a:t>
            </a:r>
            <a:endParaRPr lang="en-US" altLang="zh-CN" sz="2000" noProof="1">
              <a:ea typeface="宋体" panose="02010600030101010101" pitchFamily="2" charset="-122"/>
            </a:endParaRPr>
          </a:p>
          <a:p>
            <a:pPr eaLnBrk="1" hangingPunct="1">
              <a:buNone/>
              <a:defRPr/>
            </a:pPr>
            <a:r>
              <a:rPr lang="en-US" altLang="zh-CN" sz="2000" noProof="1">
                <a:ea typeface="宋体" panose="02010600030101010101" pitchFamily="2" charset="-122"/>
              </a:rPr>
              <a:t>3.</a:t>
            </a:r>
            <a:r>
              <a:rPr lang="zh-CN" altLang="en-US" sz="2000" noProof="1">
                <a:ea typeface="宋体" panose="02010600030101010101" pitchFamily="2" charset="-122"/>
              </a:rPr>
              <a:t>用谁分组就</a:t>
            </a:r>
            <a:r>
              <a:rPr lang="en-US" altLang="zh-CN" sz="2000" noProof="1">
                <a:ea typeface="宋体" panose="02010600030101010101" pitchFamily="2" charset="-122"/>
              </a:rPr>
              <a:t>SELECT</a:t>
            </a:r>
            <a:r>
              <a:rPr lang="zh-CN" altLang="en-US" sz="2000" noProof="1">
                <a:ea typeface="宋体" panose="02010600030101010101" pitchFamily="2" charset="-122"/>
              </a:rPr>
              <a:t>谁，后面</a:t>
            </a:r>
            <a:r>
              <a:rPr lang="en-US" altLang="zh-CN" sz="2000" noProof="1">
                <a:ea typeface="宋体" panose="02010600030101010101" pitchFamily="2" charset="-122"/>
              </a:rPr>
              <a:t>SELECT</a:t>
            </a:r>
            <a:r>
              <a:rPr lang="zh-CN" altLang="en-US" sz="2000" noProof="1">
                <a:ea typeface="宋体" panose="02010600030101010101" pitchFamily="2" charset="-122"/>
              </a:rPr>
              <a:t>都是聚集函数</a:t>
            </a:r>
          </a:p>
          <a:p>
            <a:pPr eaLnBrk="1" hangingPunct="1">
              <a:buNone/>
              <a:defRPr/>
            </a:pPr>
            <a:endParaRPr lang="zh-CN" altLang="en-US" noProof="1">
              <a:ea typeface="宋体" panose="02010600030101010101" pitchFamily="2" charset="-122"/>
            </a:endParaRPr>
          </a:p>
          <a:p>
            <a:pPr eaLnBrk="1" hangingPunct="1">
              <a:defRPr/>
            </a:pPr>
            <a:r>
              <a:rPr lang="zh-CN" altLang="en-US" noProof="1">
                <a:ea typeface="宋体" panose="02010600030101010101" pitchFamily="2" charset="-122"/>
              </a:rPr>
              <a:t>例：查询选修了</a:t>
            </a:r>
            <a:r>
              <a:rPr lang="en-US" altLang="zh-CN" noProof="1">
                <a:ea typeface="宋体" panose="02010600030101010101" pitchFamily="2" charset="-122"/>
              </a:rPr>
              <a:t>2</a:t>
            </a:r>
            <a:r>
              <a:rPr lang="zh-CN" altLang="en-US" noProof="1">
                <a:ea typeface="宋体" panose="02010600030101010101" pitchFamily="2" charset="-122"/>
              </a:rPr>
              <a:t>门以上课程的学生学号。</a:t>
            </a:r>
          </a:p>
        </p:txBody>
      </p:sp>
      <p:pic>
        <p:nvPicPr>
          <p:cNvPr id="31749" name="图片 1"/>
          <p:cNvPicPr>
            <a:picLocks noChangeAspect="1"/>
          </p:cNvPicPr>
          <p:nvPr/>
        </p:nvPicPr>
        <p:blipFill>
          <a:blip r:embed="rId2"/>
          <a:stretch>
            <a:fillRect/>
          </a:stretch>
        </p:blipFill>
        <p:spPr>
          <a:xfrm>
            <a:off x="6444208" y="154745"/>
            <a:ext cx="2605088" cy="622300"/>
          </a:xfrm>
          <a:prstGeom prst="rect">
            <a:avLst/>
          </a:prstGeom>
          <a:noFill/>
          <a:ln w="9525">
            <a:noFill/>
          </a:ln>
        </p:spPr>
      </p:pic>
      <p:grpSp>
        <p:nvGrpSpPr>
          <p:cNvPr id="6" name="组合 5">
            <a:extLst>
              <a:ext uri="{FF2B5EF4-FFF2-40B4-BE49-F238E27FC236}">
                <a16:creationId xmlns:a16="http://schemas.microsoft.com/office/drawing/2014/main" id="{98839F20-B18B-4204-90F5-257B1C44854D}"/>
              </a:ext>
            </a:extLst>
          </p:cNvPr>
          <p:cNvGrpSpPr/>
          <p:nvPr/>
        </p:nvGrpSpPr>
        <p:grpSpPr>
          <a:xfrm>
            <a:off x="108298" y="4653137"/>
            <a:ext cx="8856984" cy="788669"/>
            <a:chOff x="684265" y="1580219"/>
            <a:chExt cx="7776864" cy="788669"/>
          </a:xfrm>
        </p:grpSpPr>
        <p:sp>
          <p:nvSpPr>
            <p:cNvPr id="7" name="文本框 6">
              <a:extLst>
                <a:ext uri="{FF2B5EF4-FFF2-40B4-BE49-F238E27FC236}">
                  <a16:creationId xmlns:a16="http://schemas.microsoft.com/office/drawing/2014/main" id="{76746DA1-A19D-42ED-89F9-59BDC2086731}"/>
                </a:ext>
              </a:extLst>
            </p:cNvPr>
            <p:cNvSpPr txBox="1"/>
            <p:nvPr/>
          </p:nvSpPr>
          <p:spPr>
            <a:xfrm>
              <a:off x="751147" y="1580219"/>
              <a:ext cx="2018897"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聚集函数作为条件</a:t>
              </a:r>
            </a:p>
          </p:txBody>
        </p:sp>
        <p:sp>
          <p:nvSpPr>
            <p:cNvPr id="8" name="文本框 7">
              <a:extLst>
                <a:ext uri="{FF2B5EF4-FFF2-40B4-BE49-F238E27FC236}">
                  <a16:creationId xmlns:a16="http://schemas.microsoft.com/office/drawing/2014/main" id="{16246E38-4E02-47F5-BCEF-178B87FC6D4E}"/>
                </a:ext>
              </a:extLst>
            </p:cNvPr>
            <p:cNvSpPr txBox="1"/>
            <p:nvPr/>
          </p:nvSpPr>
          <p:spPr>
            <a:xfrm>
              <a:off x="684265"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SNO FROM SC GROUPING BY SNO HAVING COUNT(*)&gt;2; </a:t>
              </a:r>
            </a:p>
          </p:txBody>
        </p:sp>
      </p:grpSp>
    </p:spTree>
    <p:extLst>
      <p:ext uri="{BB962C8B-B14F-4D97-AF65-F5344CB8AC3E}">
        <p14:creationId xmlns:p14="http://schemas.microsoft.com/office/powerpoint/2010/main" val="99600905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31747" name="Rectangle 2"/>
          <p:cNvSpPr>
            <a:spLocks noGrp="1"/>
          </p:cNvSpPr>
          <p:nvPr>
            <p:ph type="title"/>
          </p:nvPr>
        </p:nvSpPr>
        <p:spPr>
          <a:ln/>
        </p:spPr>
        <p:txBody>
          <a:bodyPr vert="horz" wrap="square" lIns="91440" tIns="45720" rIns="91440" bIns="45720" anchor="ctr"/>
          <a:lstStyle/>
          <a:p>
            <a:pPr eaLnBrk="1" hangingPunct="1"/>
            <a:r>
              <a:rPr lang="en-US" altLang="zh-CN" dirty="0">
                <a:ea typeface="宋体" panose="02010600030101010101" pitchFamily="2" charset="-122"/>
              </a:rPr>
              <a:t>8.</a:t>
            </a:r>
            <a:r>
              <a:rPr lang="zh-CN" altLang="en-US" dirty="0">
                <a:ea typeface="宋体" panose="02010600030101010101" pitchFamily="2" charset="-122"/>
              </a:rPr>
              <a:t>聚集函数</a:t>
            </a:r>
          </a:p>
        </p:txBody>
      </p:sp>
      <p:sp>
        <p:nvSpPr>
          <p:cNvPr id="86019" name="Rectangle 3"/>
          <p:cNvSpPr>
            <a:spLocks noGrp="1"/>
          </p:cNvSpPr>
          <p:nvPr>
            <p:ph idx="1"/>
          </p:nvPr>
        </p:nvSpPr>
        <p:spPr bwMode="auto">
          <a:xfrm>
            <a:off x="457200" y="1628777"/>
            <a:ext cx="8229600" cy="4695825"/>
          </a:xfrm>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defRPr/>
            </a:pPr>
            <a:r>
              <a:rPr lang="zh-CN" altLang="en-US" noProof="1">
                <a:solidFill>
                  <a:schemeClr val="tx2"/>
                </a:solidFill>
                <a:ea typeface="宋体" panose="02010600030101010101" pitchFamily="2" charset="-122"/>
              </a:rPr>
              <a:t>注意：</a:t>
            </a:r>
          </a:p>
          <a:p>
            <a:pPr eaLnBrk="1" hangingPunct="1">
              <a:buNone/>
              <a:defRPr/>
            </a:pPr>
            <a:r>
              <a:rPr lang="en-US" altLang="zh-CN" noProof="1">
                <a:ea typeface="宋体" panose="02010600030101010101" pitchFamily="2" charset="-122"/>
              </a:rPr>
              <a:t>1.</a:t>
            </a:r>
            <a:r>
              <a:rPr lang="zh-CN" altLang="en-US" noProof="1">
                <a:ea typeface="宋体" panose="02010600030101010101" pitchFamily="2" charset="-122"/>
              </a:rPr>
              <a:t>聚集函数遇到空值时，</a:t>
            </a:r>
            <a:r>
              <a:rPr lang="zh-CN" altLang="en-US" noProof="1">
                <a:solidFill>
                  <a:srgbClr val="FF5050"/>
                </a:solidFill>
                <a:ea typeface="宋体" panose="02010600030101010101" pitchFamily="2" charset="-122"/>
              </a:rPr>
              <a:t>除</a:t>
            </a:r>
            <a:r>
              <a:rPr lang="en-US" altLang="zh-CN" noProof="1">
                <a:solidFill>
                  <a:srgbClr val="FF5050"/>
                </a:solidFill>
                <a:ea typeface="宋体" panose="02010600030101010101" pitchFamily="2" charset="-122"/>
              </a:rPr>
              <a:t>count</a:t>
            </a:r>
            <a:r>
              <a:rPr lang="zh-CN" altLang="en-US" noProof="1">
                <a:solidFill>
                  <a:srgbClr val="FF5050"/>
                </a:solidFill>
                <a:ea typeface="宋体" panose="02010600030101010101" pitchFamily="2" charset="-122"/>
              </a:rPr>
              <a:t>（*）外</a:t>
            </a:r>
            <a:r>
              <a:rPr lang="zh-CN" altLang="en-US" noProof="1">
                <a:ea typeface="宋体" panose="02010600030101010101" pitchFamily="2" charset="-122"/>
              </a:rPr>
              <a:t>，都跳过空值而只处理非空值。</a:t>
            </a:r>
          </a:p>
          <a:p>
            <a:pPr eaLnBrk="1" hangingPunct="1">
              <a:buNone/>
              <a:defRPr/>
            </a:pPr>
            <a:r>
              <a:rPr lang="en-US" altLang="zh-CN" noProof="1">
                <a:ea typeface="宋体" panose="02010600030101010101" pitchFamily="2" charset="-122"/>
              </a:rPr>
              <a:t>2.where</a:t>
            </a:r>
            <a:r>
              <a:rPr lang="zh-CN" altLang="en-US" noProof="1">
                <a:ea typeface="宋体" panose="02010600030101010101" pitchFamily="2" charset="-122"/>
              </a:rPr>
              <a:t>子句中不能用聚集函数作为条件表达式。</a:t>
            </a:r>
          </a:p>
          <a:p>
            <a:pPr eaLnBrk="1" hangingPunct="1">
              <a:buNone/>
              <a:defRPr/>
            </a:pPr>
            <a:endParaRPr lang="zh-CN" altLang="en-US" noProof="1">
              <a:ea typeface="宋体" panose="02010600030101010101" pitchFamily="2" charset="-122"/>
            </a:endParaRPr>
          </a:p>
          <a:p>
            <a:pPr eaLnBrk="1" hangingPunct="1">
              <a:buNone/>
              <a:defRPr/>
            </a:pPr>
            <a:r>
              <a:rPr lang="zh-CN" altLang="en-US" noProof="1">
                <a:ea typeface="宋体" panose="02010600030101010101" pitchFamily="2" charset="-122"/>
              </a:rPr>
              <a:t>例：查询选修了</a:t>
            </a:r>
            <a:r>
              <a:rPr lang="en-US" altLang="zh-CN" noProof="1">
                <a:ea typeface="宋体" panose="02010600030101010101" pitchFamily="2" charset="-122"/>
              </a:rPr>
              <a:t>2</a:t>
            </a:r>
            <a:r>
              <a:rPr lang="zh-CN" altLang="en-US" noProof="1">
                <a:ea typeface="宋体" panose="02010600030101010101" pitchFamily="2" charset="-122"/>
              </a:rPr>
              <a:t>门以上课程的学生学号。</a:t>
            </a:r>
          </a:p>
          <a:p>
            <a:pPr eaLnBrk="1" hangingPunct="1">
              <a:buNone/>
              <a:defRPr/>
            </a:pPr>
            <a:r>
              <a:rPr lang="zh-CN" altLang="en-US" noProof="1">
                <a:ea typeface="宋体" panose="02010600030101010101" pitchFamily="2" charset="-122"/>
              </a:rPr>
              <a:t>SELECT </a:t>
            </a:r>
            <a:r>
              <a:rPr lang="zh-CN" altLang="en-US" noProof="1">
                <a:solidFill>
                  <a:schemeClr val="tx2"/>
                </a:solidFill>
                <a:ea typeface="宋体" panose="02010600030101010101" pitchFamily="2" charset="-122"/>
              </a:rPr>
              <a:t>Sno, count(cno) </a:t>
            </a:r>
            <a:r>
              <a:rPr lang="zh-CN" altLang="en-US" noProof="1">
                <a:ea typeface="宋体" panose="02010600030101010101" pitchFamily="2" charset="-122"/>
              </a:rPr>
              <a:t>    FROM SC</a:t>
            </a:r>
          </a:p>
          <a:p>
            <a:pPr eaLnBrk="1" hangingPunct="1">
              <a:buNone/>
              <a:defRPr/>
            </a:pPr>
            <a:r>
              <a:rPr lang="zh-CN" altLang="en-US" noProof="1">
                <a:ea typeface="宋体" panose="02010600030101010101" pitchFamily="2" charset="-122"/>
              </a:rPr>
              <a:t>Group BY </a:t>
            </a:r>
            <a:r>
              <a:rPr lang="zh-CN" altLang="en-US" noProof="1">
                <a:solidFill>
                  <a:schemeClr val="tx2"/>
                </a:solidFill>
                <a:ea typeface="宋体" panose="02010600030101010101" pitchFamily="2" charset="-122"/>
              </a:rPr>
              <a:t>Sno</a:t>
            </a:r>
            <a:r>
              <a:rPr lang="zh-CN" altLang="en-US" noProof="1">
                <a:ea typeface="宋体" panose="02010600030101010101" pitchFamily="2" charset="-122"/>
              </a:rPr>
              <a:t> </a:t>
            </a:r>
            <a:r>
              <a:rPr lang="zh-CN" altLang="en-US" noProof="1">
                <a:gradFill>
                  <a:gsLst>
                    <a:gs pos="0">
                      <a:srgbClr val="FE4444"/>
                    </a:gs>
                    <a:gs pos="100000">
                      <a:srgbClr val="832B2B"/>
                    </a:gs>
                  </a:gsLst>
                  <a:lin scaled="0"/>
                </a:gradFill>
                <a:ea typeface="宋体" panose="02010600030101010101" pitchFamily="2" charset="-122"/>
              </a:rPr>
              <a:t>having</a:t>
            </a:r>
            <a:r>
              <a:rPr lang="zh-CN" altLang="en-US" noProof="1">
                <a:ea typeface="宋体" panose="02010600030101010101" pitchFamily="2" charset="-122"/>
              </a:rPr>
              <a:t> </a:t>
            </a:r>
            <a:r>
              <a:rPr lang="zh-CN" altLang="en-US" noProof="1">
                <a:solidFill>
                  <a:schemeClr val="tx2"/>
                </a:solidFill>
                <a:ea typeface="宋体" panose="02010600030101010101" pitchFamily="2" charset="-122"/>
              </a:rPr>
              <a:t>count(cno)&gt;2</a:t>
            </a:r>
            <a:r>
              <a:rPr lang="zh-CN" altLang="en-US" noProof="1">
                <a:ea typeface="宋体" panose="02010600030101010101" pitchFamily="2" charset="-122"/>
              </a:rPr>
              <a:t>;</a:t>
            </a:r>
          </a:p>
        </p:txBody>
      </p:sp>
      <p:pic>
        <p:nvPicPr>
          <p:cNvPr id="31749" name="图片 1"/>
          <p:cNvPicPr>
            <a:picLocks noChangeAspect="1"/>
          </p:cNvPicPr>
          <p:nvPr/>
        </p:nvPicPr>
        <p:blipFill>
          <a:blip r:embed="rId2"/>
          <a:stretch>
            <a:fillRect/>
          </a:stretch>
        </p:blipFill>
        <p:spPr>
          <a:xfrm>
            <a:off x="1860550" y="5759450"/>
            <a:ext cx="2605088" cy="622300"/>
          </a:xfrm>
          <a:prstGeom prst="rect">
            <a:avLst/>
          </a:prstGeom>
          <a:noFill/>
          <a:ln w="9525">
            <a:noFill/>
          </a:ln>
        </p:spPr>
      </p:pic>
    </p:spTree>
    <p:extLst>
      <p:ext uri="{BB962C8B-B14F-4D97-AF65-F5344CB8AC3E}">
        <p14:creationId xmlns:p14="http://schemas.microsoft.com/office/powerpoint/2010/main" val="388079397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32771"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8.</a:t>
            </a:r>
            <a:r>
              <a:rPr lang="zh-CN" altLang="en-US" sz="3200" dirty="0">
                <a:ea typeface="宋体" panose="02010600030101010101" pitchFamily="2" charset="-122"/>
              </a:rPr>
              <a:t>聚集函数</a:t>
            </a:r>
          </a:p>
        </p:txBody>
      </p:sp>
      <p:sp>
        <p:nvSpPr>
          <p:cNvPr id="88067" name="Rectangle 3"/>
          <p:cNvSpPr>
            <a:spLocks noGrp="1"/>
          </p:cNvSpPr>
          <p:nvPr>
            <p:ph idx="1"/>
          </p:nvPr>
        </p:nvSpPr>
        <p:spPr bwMode="auto">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lnSpc>
                <a:spcPct val="80000"/>
              </a:lnSpc>
              <a:defRPr/>
            </a:pPr>
            <a:r>
              <a:rPr lang="zh-CN" altLang="en-US" sz="2400" b="1" noProof="1">
                <a:ea typeface="宋体" panose="02010600030101010101" pitchFamily="2" charset="-122"/>
              </a:rPr>
              <a:t>例</a:t>
            </a:r>
            <a:r>
              <a:rPr lang="en-US" altLang="zh-CN" sz="2400" b="1" noProof="1">
                <a:ea typeface="宋体" panose="02010600030101010101" pitchFamily="2" charset="-122"/>
              </a:rPr>
              <a:t>3-43</a:t>
            </a:r>
            <a:r>
              <a:rPr lang="en-US" altLang="zh-CN" sz="2400" noProof="1">
                <a:ea typeface="宋体" panose="02010600030101010101" pitchFamily="2" charset="-122"/>
              </a:rPr>
              <a:t>	</a:t>
            </a:r>
            <a:r>
              <a:rPr lang="zh-CN" altLang="en-US" sz="2400" noProof="1">
                <a:ea typeface="宋体" panose="02010600030101010101" pitchFamily="2" charset="-122"/>
              </a:rPr>
              <a:t>查询学生的平均年龄。</a:t>
            </a:r>
          </a:p>
          <a:p>
            <a:pPr eaLnBrk="1" hangingPunct="1">
              <a:lnSpc>
                <a:spcPct val="80000"/>
              </a:lnSpc>
              <a:defRPr/>
            </a:pPr>
            <a:endParaRPr lang="zh-CN" altLang="en-US" sz="2400" noProof="1">
              <a:ea typeface="宋体" panose="02010600030101010101" pitchFamily="2" charset="-122"/>
            </a:endParaRPr>
          </a:p>
          <a:p>
            <a:pPr eaLnBrk="1" hangingPunct="1">
              <a:lnSpc>
                <a:spcPct val="80000"/>
              </a:lnSpc>
              <a:defRPr/>
            </a:pPr>
            <a:r>
              <a:rPr lang="zh-CN" altLang="en-US" sz="2400" noProof="1">
                <a:ea typeface="宋体" panose="02010600030101010101" pitchFamily="2" charset="-122"/>
              </a:rPr>
              <a:t>考虑下面的查询方式：</a:t>
            </a:r>
          </a:p>
          <a:p>
            <a:pPr lvl="1" eaLnBrk="1" hangingPunct="1">
              <a:lnSpc>
                <a:spcPct val="80000"/>
              </a:lnSpc>
              <a:buNone/>
              <a:defRPr/>
            </a:pPr>
            <a:r>
              <a:rPr lang="en-US" altLang="zh-CN" sz="2000" noProof="1">
                <a:ea typeface="宋体" panose="02010600030101010101" pitchFamily="2" charset="-122"/>
              </a:rPr>
              <a:t>SELECT Sname</a:t>
            </a:r>
            <a:r>
              <a:rPr lang="zh-CN" altLang="en-US" sz="2000" noProof="1">
                <a:ea typeface="宋体" panose="02010600030101010101" pitchFamily="2" charset="-122"/>
              </a:rPr>
              <a:t>，</a:t>
            </a:r>
            <a:r>
              <a:rPr lang="en-US" altLang="zh-CN" sz="2000" noProof="1">
                <a:ea typeface="宋体" panose="02010600030101010101" pitchFamily="2" charset="-122"/>
              </a:rPr>
              <a:t>MAX(Sage)</a:t>
            </a:r>
          </a:p>
          <a:p>
            <a:pPr lvl="1" eaLnBrk="1" hangingPunct="1">
              <a:lnSpc>
                <a:spcPct val="80000"/>
              </a:lnSpc>
              <a:buNone/>
              <a:defRPr/>
            </a:pPr>
            <a:r>
              <a:rPr lang="en-US" altLang="zh-CN" sz="2000" noProof="1">
                <a:ea typeface="宋体" panose="02010600030101010101" pitchFamily="2" charset="-122"/>
              </a:rPr>
              <a:t>FROM Student;</a:t>
            </a:r>
          </a:p>
          <a:p>
            <a:pPr lvl="1" eaLnBrk="1" hangingPunct="1">
              <a:lnSpc>
                <a:spcPct val="80000"/>
              </a:lnSpc>
              <a:buNone/>
              <a:defRPr/>
            </a:pPr>
            <a:endParaRPr lang="en-US" altLang="zh-CN" sz="2000" noProof="1">
              <a:ea typeface="宋体" panose="02010600030101010101" pitchFamily="2" charset="-122"/>
            </a:endParaRPr>
          </a:p>
          <a:p>
            <a:pPr lvl="1" eaLnBrk="1" hangingPunct="1">
              <a:lnSpc>
                <a:spcPct val="80000"/>
              </a:lnSpc>
              <a:buNone/>
              <a:defRPr/>
            </a:pPr>
            <a:r>
              <a:rPr lang="zh-CN" altLang="en-US" sz="2000" b="1" noProof="1">
                <a:solidFill>
                  <a:schemeClr val="tx2"/>
                </a:solidFill>
                <a:ea typeface="宋体" panose="02010600030101010101" pitchFamily="2" charset="-122"/>
              </a:rPr>
              <a:t>非法！！</a:t>
            </a:r>
          </a:p>
          <a:p>
            <a:pPr lvl="1" eaLnBrk="1" hangingPunct="1">
              <a:lnSpc>
                <a:spcPct val="80000"/>
              </a:lnSpc>
              <a:buNone/>
              <a:defRPr/>
            </a:pPr>
            <a:endParaRPr lang="zh-CN" altLang="en-US" sz="2000" noProof="1">
              <a:ea typeface="宋体" panose="02010600030101010101" pitchFamily="2" charset="-122"/>
            </a:endParaRPr>
          </a:p>
          <a:p>
            <a:pPr lvl="1" eaLnBrk="1" hangingPunct="1">
              <a:lnSpc>
                <a:spcPct val="80000"/>
              </a:lnSpc>
              <a:buNone/>
              <a:defRPr/>
            </a:pPr>
            <a:r>
              <a:rPr lang="en-US" altLang="zh-CN" sz="2000" noProof="1">
                <a:ea typeface="宋体" panose="02010600030101010101" pitchFamily="2" charset="-122"/>
              </a:rPr>
              <a:t>SELECT Sname,Sage</a:t>
            </a:r>
          </a:p>
          <a:p>
            <a:pPr lvl="1" eaLnBrk="1" hangingPunct="1">
              <a:lnSpc>
                <a:spcPct val="80000"/>
              </a:lnSpc>
              <a:buNone/>
              <a:defRPr/>
            </a:pPr>
            <a:r>
              <a:rPr lang="en-US" altLang="zh-CN" sz="2000" noProof="1">
                <a:ea typeface="宋体" panose="02010600030101010101" pitchFamily="2" charset="-122"/>
              </a:rPr>
              <a:t>FROM Student</a:t>
            </a:r>
          </a:p>
          <a:p>
            <a:pPr lvl="1" eaLnBrk="1" hangingPunct="1">
              <a:lnSpc>
                <a:spcPct val="80000"/>
              </a:lnSpc>
              <a:buNone/>
              <a:defRPr/>
            </a:pPr>
            <a:r>
              <a:rPr lang="en-US" altLang="zh-CN" sz="2000" noProof="1">
                <a:ea typeface="宋体" panose="02010600030101010101" pitchFamily="2" charset="-122"/>
              </a:rPr>
              <a:t>WHERE Sage=(SELECT MAX(Sage) FROM Student);</a:t>
            </a:r>
          </a:p>
          <a:p>
            <a:pPr lvl="1" eaLnBrk="1" hangingPunct="1">
              <a:lnSpc>
                <a:spcPct val="80000"/>
              </a:lnSpc>
              <a:buNone/>
              <a:defRPr/>
            </a:pPr>
            <a:endParaRPr lang="en-US" altLang="zh-CN" sz="2000" noProof="1">
              <a:ea typeface="宋体" panose="02010600030101010101" pitchFamily="2" charset="-122"/>
            </a:endParaRPr>
          </a:p>
          <a:p>
            <a:pPr lvl="1" eaLnBrk="1" hangingPunct="1">
              <a:lnSpc>
                <a:spcPct val="80000"/>
              </a:lnSpc>
              <a:buNone/>
              <a:defRPr/>
            </a:pPr>
            <a:r>
              <a:rPr lang="zh-CN" altLang="en-US" sz="2000" b="1" noProof="1">
                <a:gradFill>
                  <a:gsLst>
                    <a:gs pos="0">
                      <a:srgbClr val="FE4444"/>
                    </a:gs>
                    <a:gs pos="100000">
                      <a:srgbClr val="832B2B"/>
                    </a:gs>
                  </a:gsLst>
                  <a:lin scaled="0"/>
                </a:gradFill>
                <a:ea typeface="宋体" panose="02010600030101010101" pitchFamily="2" charset="-122"/>
              </a:rPr>
              <a:t>合法</a:t>
            </a:r>
          </a:p>
          <a:p>
            <a:pPr lvl="1" eaLnBrk="1" hangingPunct="1">
              <a:lnSpc>
                <a:spcPct val="80000"/>
              </a:lnSpc>
              <a:buNone/>
              <a:defRPr/>
            </a:pPr>
            <a:endParaRPr lang="zh-CN" altLang="en-US" sz="2000" b="1" noProof="1">
              <a:gradFill>
                <a:gsLst>
                  <a:gs pos="0">
                    <a:srgbClr val="FE4444"/>
                  </a:gs>
                  <a:gs pos="100000">
                    <a:srgbClr val="832B2B"/>
                  </a:gs>
                </a:gsLst>
                <a:lin scaled="0"/>
              </a:gradFill>
              <a:ea typeface="宋体" panose="02010600030101010101" pitchFamily="2" charset="-122"/>
            </a:endParaRPr>
          </a:p>
        </p:txBody>
      </p:sp>
      <p:pic>
        <p:nvPicPr>
          <p:cNvPr id="32773" name="图片 4"/>
          <p:cNvPicPr>
            <a:picLocks noChangeAspect="1"/>
          </p:cNvPicPr>
          <p:nvPr/>
        </p:nvPicPr>
        <p:blipFill>
          <a:blip r:embed="rId3"/>
          <a:stretch>
            <a:fillRect/>
          </a:stretch>
        </p:blipFill>
        <p:spPr>
          <a:xfrm>
            <a:off x="5580112" y="1412875"/>
            <a:ext cx="1636713" cy="831850"/>
          </a:xfrm>
          <a:prstGeom prst="rect">
            <a:avLst/>
          </a:prstGeom>
          <a:noFill/>
          <a:ln w="9525">
            <a:noFill/>
          </a:ln>
        </p:spPr>
      </p:pic>
      <p:graphicFrame>
        <p:nvGraphicFramePr>
          <p:cNvPr id="32774" name="对象 7"/>
          <p:cNvGraphicFramePr/>
          <p:nvPr/>
        </p:nvGraphicFramePr>
        <p:xfrm>
          <a:off x="4714877" y="3179763"/>
          <a:ext cx="4252913" cy="1471612"/>
        </p:xfrm>
        <a:graphic>
          <a:graphicData uri="http://schemas.openxmlformats.org/presentationml/2006/ole">
            <mc:AlternateContent xmlns:mc="http://schemas.openxmlformats.org/markup-compatibility/2006">
              <mc:Choice xmlns:v="urn:schemas-microsoft-com:vml" Requires="v">
                <p:oleObj spid="_x0000_s4167" r:id="rId4" imgW="3152775" imgH="809625" progId="Paint.Picture">
                  <p:embed/>
                </p:oleObj>
              </mc:Choice>
              <mc:Fallback>
                <p:oleObj r:id="rId4" imgW="3152775" imgH="809625" progId="Paint.Picture">
                  <p:embed/>
                  <p:pic>
                    <p:nvPicPr>
                      <p:cNvPr id="32774" name="对象 7"/>
                      <p:cNvPicPr/>
                      <p:nvPr/>
                    </p:nvPicPr>
                    <p:blipFill>
                      <a:blip r:embed="rId5"/>
                      <a:stretch>
                        <a:fillRect/>
                      </a:stretch>
                    </p:blipFill>
                    <p:spPr>
                      <a:xfrm>
                        <a:off x="4714877" y="3179763"/>
                        <a:ext cx="4252913" cy="1471612"/>
                      </a:xfrm>
                      <a:prstGeom prst="rect">
                        <a:avLst/>
                      </a:prstGeom>
                      <a:noFill/>
                      <a:ln w="38100">
                        <a:noFill/>
                        <a:miter/>
                      </a:ln>
                    </p:spPr>
                  </p:pic>
                </p:oleObj>
              </mc:Fallback>
            </mc:AlternateContent>
          </a:graphicData>
        </a:graphic>
      </p:graphicFrame>
      <p:pic>
        <p:nvPicPr>
          <p:cNvPr id="32775" name="图片 9"/>
          <p:cNvPicPr>
            <a:picLocks noChangeAspect="1"/>
          </p:cNvPicPr>
          <p:nvPr/>
        </p:nvPicPr>
        <p:blipFill>
          <a:blip r:embed="rId6"/>
          <a:stretch>
            <a:fillRect/>
          </a:stretch>
        </p:blipFill>
        <p:spPr>
          <a:xfrm>
            <a:off x="1768477" y="5962652"/>
            <a:ext cx="3635375" cy="644525"/>
          </a:xfrm>
          <a:prstGeom prst="rect">
            <a:avLst/>
          </a:prstGeom>
          <a:noFill/>
          <a:ln w="9525">
            <a:noFill/>
          </a:ln>
        </p:spPr>
      </p:pic>
      <p:grpSp>
        <p:nvGrpSpPr>
          <p:cNvPr id="8" name="组合 7">
            <a:extLst>
              <a:ext uri="{FF2B5EF4-FFF2-40B4-BE49-F238E27FC236}">
                <a16:creationId xmlns:a16="http://schemas.microsoft.com/office/drawing/2014/main" id="{45DA15AD-CA1C-4E9B-B33C-6D55DEE96AA5}"/>
              </a:ext>
            </a:extLst>
          </p:cNvPr>
          <p:cNvGrpSpPr/>
          <p:nvPr/>
        </p:nvGrpSpPr>
        <p:grpSpPr>
          <a:xfrm>
            <a:off x="108298" y="1776234"/>
            <a:ext cx="8856984" cy="788670"/>
            <a:chOff x="684265" y="1580218"/>
            <a:chExt cx="7776864" cy="788670"/>
          </a:xfrm>
        </p:grpSpPr>
        <p:sp>
          <p:nvSpPr>
            <p:cNvPr id="9" name="文本框 8">
              <a:extLst>
                <a:ext uri="{FF2B5EF4-FFF2-40B4-BE49-F238E27FC236}">
                  <a16:creationId xmlns:a16="http://schemas.microsoft.com/office/drawing/2014/main" id="{208E2660-5081-472E-A1DA-F8A23E635D8F}"/>
                </a:ext>
              </a:extLst>
            </p:cNvPr>
            <p:cNvSpPr txBox="1"/>
            <p:nvPr/>
          </p:nvSpPr>
          <p:spPr>
            <a:xfrm>
              <a:off x="751147" y="1580218"/>
              <a:ext cx="564686"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AVG</a:t>
              </a:r>
              <a:endParaRPr lang="zh-CN" altLang="en-US" sz="1800" dirty="0">
                <a:solidFill>
                  <a:schemeClr val="bg1"/>
                </a:solidFill>
                <a:latin typeface="Consolas" panose="020B0609020204030204" pitchFamily="49" charset="0"/>
              </a:endParaRPr>
            </a:p>
          </p:txBody>
        </p:sp>
        <p:sp>
          <p:nvSpPr>
            <p:cNvPr id="10" name="文本框 9">
              <a:extLst>
                <a:ext uri="{FF2B5EF4-FFF2-40B4-BE49-F238E27FC236}">
                  <a16:creationId xmlns:a16="http://schemas.microsoft.com/office/drawing/2014/main" id="{9DF5DFF8-2F13-4914-A0CC-E95F3773919E}"/>
                </a:ext>
              </a:extLst>
            </p:cNvPr>
            <p:cNvSpPr txBox="1"/>
            <p:nvPr/>
          </p:nvSpPr>
          <p:spPr>
            <a:xfrm>
              <a:off x="684265"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AVG(SAGE) FROM STUDENT;</a:t>
              </a:r>
            </a:p>
          </p:txBody>
        </p:sp>
      </p:grpSp>
      <p:sp>
        <p:nvSpPr>
          <p:cNvPr id="2" name="文本框 1">
            <a:extLst>
              <a:ext uri="{FF2B5EF4-FFF2-40B4-BE49-F238E27FC236}">
                <a16:creationId xmlns:a16="http://schemas.microsoft.com/office/drawing/2014/main" id="{FD6F0DB4-D6E3-4E27-A0EC-712ED47EA547}"/>
              </a:ext>
            </a:extLst>
          </p:cNvPr>
          <p:cNvSpPr txBox="1"/>
          <p:nvPr/>
        </p:nvSpPr>
        <p:spPr>
          <a:xfrm>
            <a:off x="1965822" y="3679002"/>
            <a:ext cx="2725166" cy="584775"/>
          </a:xfrm>
          <a:prstGeom prst="rect">
            <a:avLst/>
          </a:prstGeom>
          <a:noFill/>
        </p:spPr>
        <p:txBody>
          <a:bodyPr wrap="square" rtlCol="0">
            <a:spAutoFit/>
          </a:bodyPr>
          <a:lstStyle/>
          <a:p>
            <a:pPr>
              <a:lnSpc>
                <a:spcPct val="100000"/>
              </a:lnSpc>
            </a:pPr>
            <a:r>
              <a:rPr lang="zh-CN" altLang="en-US" sz="1600" dirty="0">
                <a:solidFill>
                  <a:schemeClr val="accent1">
                    <a:lumMod val="75000"/>
                  </a:schemeClr>
                </a:solidFill>
              </a:rPr>
              <a:t>聚集函数不知道来自哪里，它从集合计算</a:t>
            </a:r>
          </a:p>
        </p:txBody>
      </p:sp>
      <p:sp>
        <p:nvSpPr>
          <p:cNvPr id="12" name="文本框 11">
            <a:extLst>
              <a:ext uri="{FF2B5EF4-FFF2-40B4-BE49-F238E27FC236}">
                <a16:creationId xmlns:a16="http://schemas.microsoft.com/office/drawing/2014/main" id="{7E9901AA-AB79-464D-ADF6-30612A4200EB}"/>
              </a:ext>
            </a:extLst>
          </p:cNvPr>
          <p:cNvSpPr txBox="1"/>
          <p:nvPr/>
        </p:nvSpPr>
        <p:spPr>
          <a:xfrm>
            <a:off x="2411760" y="5320725"/>
            <a:ext cx="2725166" cy="338554"/>
          </a:xfrm>
          <a:prstGeom prst="rect">
            <a:avLst/>
          </a:prstGeom>
          <a:noFill/>
        </p:spPr>
        <p:txBody>
          <a:bodyPr wrap="square" rtlCol="0">
            <a:spAutoFit/>
          </a:bodyPr>
          <a:lstStyle/>
          <a:p>
            <a:pPr>
              <a:lnSpc>
                <a:spcPct val="100000"/>
              </a:lnSpc>
            </a:pPr>
            <a:r>
              <a:rPr lang="en-US" altLang="zh-CN" sz="1600" dirty="0">
                <a:solidFill>
                  <a:schemeClr val="accent1">
                    <a:lumMod val="75000"/>
                  </a:schemeClr>
                </a:solidFill>
              </a:rPr>
              <a:t>IN</a:t>
            </a:r>
            <a:r>
              <a:rPr lang="zh-CN" altLang="en-US" sz="1600" dirty="0">
                <a:solidFill>
                  <a:schemeClr val="accent1">
                    <a:lumMod val="75000"/>
                  </a:schemeClr>
                </a:solidFill>
              </a:rPr>
              <a:t>也可以</a:t>
            </a:r>
          </a:p>
        </p:txBody>
      </p:sp>
    </p:spTree>
    <p:extLst>
      <p:ext uri="{BB962C8B-B14F-4D97-AF65-F5344CB8AC3E}">
        <p14:creationId xmlns:p14="http://schemas.microsoft.com/office/powerpoint/2010/main" val="240059583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576603B-1DEA-42C9-B1E2-CE142EA94739}"/>
              </a:ext>
            </a:extLst>
          </p:cNvPr>
          <p:cNvSpPr>
            <a:spLocks noGrp="1"/>
          </p:cNvSpPr>
          <p:nvPr>
            <p:ph idx="1"/>
          </p:nvPr>
        </p:nvSpPr>
        <p:spPr>
          <a:xfrm>
            <a:off x="457200" y="157336"/>
            <a:ext cx="8229600" cy="4495800"/>
          </a:xfrm>
        </p:spPr>
        <p:txBody>
          <a:bodyPr/>
          <a:lstStyle/>
          <a:p>
            <a:r>
              <a:rPr lang="zh-CN" altLang="en-US" dirty="0"/>
              <a:t>平均成绩大于</a:t>
            </a:r>
            <a:r>
              <a:rPr lang="en-US" altLang="zh-CN" dirty="0"/>
              <a:t>90</a:t>
            </a:r>
            <a:r>
              <a:rPr lang="zh-CN" altLang="en-US" dirty="0"/>
              <a:t>分的课程名称</a:t>
            </a:r>
          </a:p>
        </p:txBody>
      </p:sp>
      <p:grpSp>
        <p:nvGrpSpPr>
          <p:cNvPr id="4" name="组合 3">
            <a:extLst>
              <a:ext uri="{FF2B5EF4-FFF2-40B4-BE49-F238E27FC236}">
                <a16:creationId xmlns:a16="http://schemas.microsoft.com/office/drawing/2014/main" id="{F8205A52-41A3-4579-B89B-FA3F02E8A0BC}"/>
              </a:ext>
            </a:extLst>
          </p:cNvPr>
          <p:cNvGrpSpPr/>
          <p:nvPr/>
        </p:nvGrpSpPr>
        <p:grpSpPr>
          <a:xfrm>
            <a:off x="108298" y="732052"/>
            <a:ext cx="8856984" cy="5577268"/>
            <a:chOff x="684265" y="1580218"/>
            <a:chExt cx="7776864" cy="5577268"/>
          </a:xfrm>
        </p:grpSpPr>
        <p:sp>
          <p:nvSpPr>
            <p:cNvPr id="5" name="文本框 4">
              <a:extLst>
                <a:ext uri="{FF2B5EF4-FFF2-40B4-BE49-F238E27FC236}">
                  <a16:creationId xmlns:a16="http://schemas.microsoft.com/office/drawing/2014/main" id="{441E694B-BBFF-48F5-803C-EBD1B66872DE}"/>
                </a:ext>
              </a:extLst>
            </p:cNvPr>
            <p:cNvSpPr txBox="1"/>
            <p:nvPr/>
          </p:nvSpPr>
          <p:spPr>
            <a:xfrm>
              <a:off x="751147" y="1580218"/>
              <a:ext cx="564686"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AVG</a:t>
              </a:r>
              <a:endParaRPr lang="zh-CN" altLang="en-US" sz="1800" dirty="0">
                <a:solidFill>
                  <a:schemeClr val="bg1"/>
                </a:solidFill>
                <a:latin typeface="Consolas" panose="020B0609020204030204" pitchFamily="49" charset="0"/>
              </a:endParaRPr>
            </a:p>
          </p:txBody>
        </p:sp>
        <p:sp>
          <p:nvSpPr>
            <p:cNvPr id="6" name="文本框 5">
              <a:extLst>
                <a:ext uri="{FF2B5EF4-FFF2-40B4-BE49-F238E27FC236}">
                  <a16:creationId xmlns:a16="http://schemas.microsoft.com/office/drawing/2014/main" id="{9B3771A9-B825-4D0E-803E-8E60A9536EB0}"/>
                </a:ext>
              </a:extLst>
            </p:cNvPr>
            <p:cNvSpPr txBox="1"/>
            <p:nvPr/>
          </p:nvSpPr>
          <p:spPr>
            <a:xfrm>
              <a:off x="684265" y="1988840"/>
              <a:ext cx="7776864" cy="5168646"/>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CNAME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COURSE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 IN(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 AVG(GRADE)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GROUP BY</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HAVING</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AVG(GRADE)&gt;90</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128662759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32771"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8.</a:t>
            </a:r>
            <a:r>
              <a:rPr lang="zh-CN" altLang="en-US" sz="3200" dirty="0">
                <a:ea typeface="宋体" panose="02010600030101010101" pitchFamily="2" charset="-122"/>
              </a:rPr>
              <a:t>聚集函数</a:t>
            </a:r>
          </a:p>
        </p:txBody>
      </p:sp>
      <p:sp>
        <p:nvSpPr>
          <p:cNvPr id="88067" name="Rectangle 3"/>
          <p:cNvSpPr>
            <a:spLocks noGrp="1"/>
          </p:cNvSpPr>
          <p:nvPr>
            <p:ph idx="1"/>
          </p:nvPr>
        </p:nvSpPr>
        <p:spPr bwMode="auto">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lnSpc>
                <a:spcPct val="80000"/>
              </a:lnSpc>
              <a:defRPr/>
            </a:pPr>
            <a:r>
              <a:rPr lang="zh-CN" altLang="en-US" sz="2400" b="1" noProof="1">
                <a:ea typeface="宋体" panose="02010600030101010101" pitchFamily="2" charset="-122"/>
              </a:rPr>
              <a:t>例</a:t>
            </a:r>
            <a:r>
              <a:rPr lang="en-US" altLang="zh-CN" sz="2400" b="1" noProof="1">
                <a:ea typeface="宋体" panose="02010600030101010101" pitchFamily="2" charset="-122"/>
              </a:rPr>
              <a:t>3-43</a:t>
            </a:r>
            <a:r>
              <a:rPr lang="en-US" altLang="zh-CN" sz="2400" noProof="1">
                <a:ea typeface="宋体" panose="02010600030101010101" pitchFamily="2" charset="-122"/>
              </a:rPr>
              <a:t>	</a:t>
            </a:r>
            <a:r>
              <a:rPr lang="zh-CN" altLang="en-US" sz="2400" noProof="1">
                <a:ea typeface="宋体" panose="02010600030101010101" pitchFamily="2" charset="-122"/>
              </a:rPr>
              <a:t>查询学生的平均年龄。</a:t>
            </a:r>
          </a:p>
          <a:p>
            <a:pPr lvl="1" eaLnBrk="1" hangingPunct="1">
              <a:lnSpc>
                <a:spcPct val="80000"/>
              </a:lnSpc>
              <a:buNone/>
              <a:defRPr/>
            </a:pPr>
            <a:r>
              <a:rPr lang="en-US" altLang="zh-CN" sz="2000" noProof="1">
                <a:ea typeface="宋体" panose="02010600030101010101" pitchFamily="2" charset="-122"/>
              </a:rPr>
              <a:t>SELECT AVG(Sage)</a:t>
            </a:r>
          </a:p>
          <a:p>
            <a:pPr lvl="1" eaLnBrk="1" hangingPunct="1">
              <a:lnSpc>
                <a:spcPct val="80000"/>
              </a:lnSpc>
              <a:buNone/>
              <a:defRPr/>
            </a:pPr>
            <a:r>
              <a:rPr lang="en-US" altLang="zh-CN" sz="2000" noProof="1">
                <a:ea typeface="宋体" panose="02010600030101010101" pitchFamily="2" charset="-122"/>
              </a:rPr>
              <a:t>FROM Student;</a:t>
            </a:r>
          </a:p>
          <a:p>
            <a:pPr eaLnBrk="1" hangingPunct="1">
              <a:lnSpc>
                <a:spcPct val="80000"/>
              </a:lnSpc>
              <a:defRPr/>
            </a:pPr>
            <a:endParaRPr lang="zh-CN" altLang="en-US" sz="2400" noProof="1">
              <a:ea typeface="宋体" panose="02010600030101010101" pitchFamily="2" charset="-122"/>
            </a:endParaRPr>
          </a:p>
          <a:p>
            <a:pPr eaLnBrk="1" hangingPunct="1">
              <a:lnSpc>
                <a:spcPct val="80000"/>
              </a:lnSpc>
              <a:defRPr/>
            </a:pPr>
            <a:r>
              <a:rPr lang="zh-CN" altLang="en-US" sz="2400" noProof="1">
                <a:ea typeface="宋体" panose="02010600030101010101" pitchFamily="2" charset="-122"/>
              </a:rPr>
              <a:t>考虑下面的查询方式：</a:t>
            </a:r>
          </a:p>
          <a:p>
            <a:pPr lvl="1" eaLnBrk="1" hangingPunct="1">
              <a:lnSpc>
                <a:spcPct val="80000"/>
              </a:lnSpc>
              <a:buNone/>
              <a:defRPr/>
            </a:pPr>
            <a:r>
              <a:rPr lang="en-US" altLang="zh-CN" sz="2000" noProof="1">
                <a:ea typeface="宋体" panose="02010600030101010101" pitchFamily="2" charset="-122"/>
              </a:rPr>
              <a:t>SELECT Sname</a:t>
            </a:r>
            <a:r>
              <a:rPr lang="zh-CN" altLang="en-US" sz="2000" noProof="1">
                <a:ea typeface="宋体" panose="02010600030101010101" pitchFamily="2" charset="-122"/>
              </a:rPr>
              <a:t>，</a:t>
            </a:r>
            <a:r>
              <a:rPr lang="en-US" altLang="zh-CN" sz="2000" noProof="1">
                <a:ea typeface="宋体" panose="02010600030101010101" pitchFamily="2" charset="-122"/>
              </a:rPr>
              <a:t>MAX(Sage)</a:t>
            </a:r>
          </a:p>
          <a:p>
            <a:pPr lvl="1" eaLnBrk="1" hangingPunct="1">
              <a:lnSpc>
                <a:spcPct val="80000"/>
              </a:lnSpc>
              <a:buNone/>
              <a:defRPr/>
            </a:pPr>
            <a:r>
              <a:rPr lang="en-US" altLang="zh-CN" sz="2000" noProof="1">
                <a:ea typeface="宋体" panose="02010600030101010101" pitchFamily="2" charset="-122"/>
              </a:rPr>
              <a:t>FROM Student;</a:t>
            </a:r>
          </a:p>
          <a:p>
            <a:pPr lvl="1" eaLnBrk="1" hangingPunct="1">
              <a:lnSpc>
                <a:spcPct val="80000"/>
              </a:lnSpc>
              <a:buNone/>
              <a:defRPr/>
            </a:pPr>
            <a:endParaRPr lang="en-US" altLang="zh-CN" sz="2000" noProof="1">
              <a:ea typeface="宋体" panose="02010600030101010101" pitchFamily="2" charset="-122"/>
            </a:endParaRPr>
          </a:p>
          <a:p>
            <a:pPr lvl="1" eaLnBrk="1" hangingPunct="1">
              <a:lnSpc>
                <a:spcPct val="80000"/>
              </a:lnSpc>
              <a:buNone/>
              <a:defRPr/>
            </a:pPr>
            <a:r>
              <a:rPr lang="zh-CN" altLang="en-US" sz="2000" b="1" noProof="1">
                <a:solidFill>
                  <a:schemeClr val="tx2"/>
                </a:solidFill>
                <a:ea typeface="宋体" panose="02010600030101010101" pitchFamily="2" charset="-122"/>
              </a:rPr>
              <a:t>非法！！</a:t>
            </a:r>
          </a:p>
          <a:p>
            <a:pPr lvl="1" eaLnBrk="1" hangingPunct="1">
              <a:lnSpc>
                <a:spcPct val="80000"/>
              </a:lnSpc>
              <a:buNone/>
              <a:defRPr/>
            </a:pPr>
            <a:endParaRPr lang="zh-CN" altLang="en-US" sz="2000" noProof="1">
              <a:ea typeface="宋体" panose="02010600030101010101" pitchFamily="2" charset="-122"/>
            </a:endParaRPr>
          </a:p>
          <a:p>
            <a:pPr lvl="1" eaLnBrk="1" hangingPunct="1">
              <a:lnSpc>
                <a:spcPct val="80000"/>
              </a:lnSpc>
              <a:buNone/>
              <a:defRPr/>
            </a:pPr>
            <a:r>
              <a:rPr lang="en-US" altLang="zh-CN" sz="2000" noProof="1">
                <a:ea typeface="宋体" panose="02010600030101010101" pitchFamily="2" charset="-122"/>
              </a:rPr>
              <a:t>SELECT Sname,Sage</a:t>
            </a:r>
          </a:p>
          <a:p>
            <a:pPr lvl="1" eaLnBrk="1" hangingPunct="1">
              <a:lnSpc>
                <a:spcPct val="80000"/>
              </a:lnSpc>
              <a:buNone/>
              <a:defRPr/>
            </a:pPr>
            <a:r>
              <a:rPr lang="en-US" altLang="zh-CN" sz="2000" noProof="1">
                <a:ea typeface="宋体" panose="02010600030101010101" pitchFamily="2" charset="-122"/>
              </a:rPr>
              <a:t>FROM Student</a:t>
            </a:r>
          </a:p>
          <a:p>
            <a:pPr lvl="1" eaLnBrk="1" hangingPunct="1">
              <a:lnSpc>
                <a:spcPct val="80000"/>
              </a:lnSpc>
              <a:buNone/>
              <a:defRPr/>
            </a:pPr>
            <a:r>
              <a:rPr lang="en-US" altLang="zh-CN" sz="2000" noProof="1">
                <a:ea typeface="宋体" panose="02010600030101010101" pitchFamily="2" charset="-122"/>
              </a:rPr>
              <a:t>WHERE Sage=(SELECT MAX(Sage) FROM Student);</a:t>
            </a:r>
          </a:p>
          <a:p>
            <a:pPr lvl="1" eaLnBrk="1" hangingPunct="1">
              <a:lnSpc>
                <a:spcPct val="80000"/>
              </a:lnSpc>
              <a:buNone/>
              <a:defRPr/>
            </a:pPr>
            <a:endParaRPr lang="en-US" altLang="zh-CN" sz="2000" noProof="1">
              <a:ea typeface="宋体" panose="02010600030101010101" pitchFamily="2" charset="-122"/>
            </a:endParaRPr>
          </a:p>
          <a:p>
            <a:pPr lvl="1" eaLnBrk="1" hangingPunct="1">
              <a:lnSpc>
                <a:spcPct val="80000"/>
              </a:lnSpc>
              <a:buNone/>
              <a:defRPr/>
            </a:pPr>
            <a:r>
              <a:rPr lang="zh-CN" altLang="en-US" sz="2000" b="1" noProof="1">
                <a:gradFill>
                  <a:gsLst>
                    <a:gs pos="0">
                      <a:srgbClr val="FE4444"/>
                    </a:gs>
                    <a:gs pos="100000">
                      <a:srgbClr val="832B2B"/>
                    </a:gs>
                  </a:gsLst>
                  <a:lin scaled="0"/>
                </a:gradFill>
                <a:ea typeface="宋体" panose="02010600030101010101" pitchFamily="2" charset="-122"/>
              </a:rPr>
              <a:t>合法</a:t>
            </a:r>
          </a:p>
          <a:p>
            <a:pPr lvl="1" eaLnBrk="1" hangingPunct="1">
              <a:lnSpc>
                <a:spcPct val="80000"/>
              </a:lnSpc>
              <a:buNone/>
              <a:defRPr/>
            </a:pPr>
            <a:endParaRPr lang="zh-CN" altLang="en-US" sz="2000" b="1" noProof="1">
              <a:gradFill>
                <a:gsLst>
                  <a:gs pos="0">
                    <a:srgbClr val="FE4444"/>
                  </a:gs>
                  <a:gs pos="100000">
                    <a:srgbClr val="832B2B"/>
                  </a:gs>
                </a:gsLst>
                <a:lin scaled="0"/>
              </a:gradFill>
              <a:ea typeface="宋体" panose="02010600030101010101" pitchFamily="2" charset="-122"/>
            </a:endParaRPr>
          </a:p>
        </p:txBody>
      </p:sp>
      <p:pic>
        <p:nvPicPr>
          <p:cNvPr id="32773" name="图片 4"/>
          <p:cNvPicPr>
            <a:picLocks noChangeAspect="1"/>
          </p:cNvPicPr>
          <p:nvPr/>
        </p:nvPicPr>
        <p:blipFill>
          <a:blip r:embed="rId3"/>
          <a:stretch>
            <a:fillRect/>
          </a:stretch>
        </p:blipFill>
        <p:spPr>
          <a:xfrm>
            <a:off x="5473702" y="2085975"/>
            <a:ext cx="1636713" cy="831850"/>
          </a:xfrm>
          <a:prstGeom prst="rect">
            <a:avLst/>
          </a:prstGeom>
          <a:noFill/>
          <a:ln w="9525">
            <a:noFill/>
          </a:ln>
        </p:spPr>
      </p:pic>
      <p:graphicFrame>
        <p:nvGraphicFramePr>
          <p:cNvPr id="32774" name="对象 7"/>
          <p:cNvGraphicFramePr/>
          <p:nvPr/>
        </p:nvGraphicFramePr>
        <p:xfrm>
          <a:off x="4714877" y="3179763"/>
          <a:ext cx="4252913" cy="1471612"/>
        </p:xfrm>
        <a:graphic>
          <a:graphicData uri="http://schemas.openxmlformats.org/presentationml/2006/ole">
            <mc:AlternateContent xmlns:mc="http://schemas.openxmlformats.org/markup-compatibility/2006">
              <mc:Choice xmlns:v="urn:schemas-microsoft-com:vml" Requires="v">
                <p:oleObj spid="_x0000_s5189" r:id="rId4" imgW="3152775" imgH="809625" progId="Paint.Picture">
                  <p:embed/>
                </p:oleObj>
              </mc:Choice>
              <mc:Fallback>
                <p:oleObj r:id="rId4" imgW="3152775" imgH="809625" progId="Paint.Picture">
                  <p:embed/>
                  <p:pic>
                    <p:nvPicPr>
                      <p:cNvPr id="32774" name="对象 7"/>
                      <p:cNvPicPr/>
                      <p:nvPr/>
                    </p:nvPicPr>
                    <p:blipFill>
                      <a:blip r:embed="rId5"/>
                      <a:stretch>
                        <a:fillRect/>
                      </a:stretch>
                    </p:blipFill>
                    <p:spPr>
                      <a:xfrm>
                        <a:off x="4714877" y="3179763"/>
                        <a:ext cx="4252913" cy="1471612"/>
                      </a:xfrm>
                      <a:prstGeom prst="rect">
                        <a:avLst/>
                      </a:prstGeom>
                      <a:noFill/>
                      <a:ln w="38100">
                        <a:noFill/>
                        <a:miter/>
                      </a:ln>
                    </p:spPr>
                  </p:pic>
                </p:oleObj>
              </mc:Fallback>
            </mc:AlternateContent>
          </a:graphicData>
        </a:graphic>
      </p:graphicFrame>
      <p:pic>
        <p:nvPicPr>
          <p:cNvPr id="32775" name="图片 9"/>
          <p:cNvPicPr>
            <a:picLocks noChangeAspect="1"/>
          </p:cNvPicPr>
          <p:nvPr/>
        </p:nvPicPr>
        <p:blipFill>
          <a:blip r:embed="rId6"/>
          <a:stretch>
            <a:fillRect/>
          </a:stretch>
        </p:blipFill>
        <p:spPr>
          <a:xfrm>
            <a:off x="1768477" y="5962652"/>
            <a:ext cx="3635375" cy="644525"/>
          </a:xfrm>
          <a:prstGeom prst="rect">
            <a:avLst/>
          </a:prstGeom>
          <a:noFill/>
          <a:ln w="9525">
            <a:noFill/>
          </a:ln>
        </p:spPr>
      </p:pic>
    </p:spTree>
    <p:extLst>
      <p:ext uri="{BB962C8B-B14F-4D97-AF65-F5344CB8AC3E}">
        <p14:creationId xmlns:p14="http://schemas.microsoft.com/office/powerpoint/2010/main" val="216365611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33795"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9.GROUP BY</a:t>
            </a:r>
            <a:r>
              <a:rPr lang="zh-CN" altLang="en-US" sz="3200" dirty="0">
                <a:ea typeface="宋体" panose="02010600030101010101" pitchFamily="2" charset="-122"/>
              </a:rPr>
              <a:t>和</a:t>
            </a:r>
            <a:r>
              <a:rPr lang="en-US" altLang="zh-CN" sz="3200" dirty="0">
                <a:ea typeface="宋体" panose="02010600030101010101" pitchFamily="2" charset="-122"/>
              </a:rPr>
              <a:t>HAVING</a:t>
            </a:r>
            <a:r>
              <a:rPr lang="zh-CN" altLang="en-US" sz="3200" dirty="0">
                <a:ea typeface="宋体" panose="02010600030101010101" pitchFamily="2" charset="-122"/>
              </a:rPr>
              <a:t>子句</a:t>
            </a:r>
          </a:p>
        </p:txBody>
      </p:sp>
      <p:sp>
        <p:nvSpPr>
          <p:cNvPr id="33796" name="Rectangle 3"/>
          <p:cNvSpPr>
            <a:spLocks noGrp="1"/>
          </p:cNvSpPr>
          <p:nvPr>
            <p:ph idx="1"/>
          </p:nvPr>
        </p:nvSpPr>
        <p:spPr>
          <a:ln/>
        </p:spPr>
        <p:txBody>
          <a:bodyPr vert="horz" wrap="square" lIns="91440" tIns="45720" rIns="91440" bIns="45720" anchor="t"/>
          <a:lstStyle/>
          <a:p>
            <a:pPr algn="just" eaLnBrk="1" hangingPunct="1">
              <a:lnSpc>
                <a:spcPct val="140000"/>
              </a:lnSpc>
            </a:pPr>
            <a:r>
              <a:rPr lang="en-US" altLang="zh-CN" dirty="0">
                <a:solidFill>
                  <a:schemeClr val="tx2"/>
                </a:solidFill>
                <a:ea typeface="宋体" panose="02010600030101010101" pitchFamily="2" charset="-122"/>
              </a:rPr>
              <a:t>GROUP BY</a:t>
            </a:r>
            <a:r>
              <a:rPr lang="zh-CN" altLang="en-US" dirty="0">
                <a:ea typeface="宋体" panose="02010600030101010101" pitchFamily="2" charset="-122"/>
              </a:rPr>
              <a:t>子句可以将查询结果表的各行按一列或多列取值相等的原则进行分组，也就是将聚集函数应用到关系中每个由多个分组组成的行上。</a:t>
            </a:r>
          </a:p>
          <a:p>
            <a:pPr algn="just" eaLnBrk="1" hangingPunct="1">
              <a:lnSpc>
                <a:spcPct val="140000"/>
              </a:lnSpc>
            </a:pPr>
            <a:r>
              <a:rPr lang="zh-CN" altLang="en-US" dirty="0">
                <a:ea typeface="宋体" panose="02010600030101010101" pitchFamily="2" charset="-122"/>
              </a:rPr>
              <a:t>当在用聚集函数的时候，一般都要用到</a:t>
            </a:r>
            <a:r>
              <a:rPr lang="en-US" altLang="zh-CN" dirty="0">
                <a:ea typeface="宋体" panose="02010600030101010101" pitchFamily="2" charset="-122"/>
              </a:rPr>
              <a:t>GROUP BY </a:t>
            </a:r>
            <a:r>
              <a:rPr lang="zh-CN" altLang="en-US" dirty="0">
                <a:ea typeface="宋体" panose="02010600030101010101" pitchFamily="2" charset="-122"/>
              </a:rPr>
              <a:t>先进行分组，然后再进行聚集函数的运算。运算完后可能要用到</a:t>
            </a:r>
            <a:r>
              <a:rPr lang="en-US" altLang="zh-CN" dirty="0">
                <a:solidFill>
                  <a:schemeClr val="tx2"/>
                </a:solidFill>
                <a:ea typeface="宋体" panose="02010600030101010101" pitchFamily="2" charset="-122"/>
              </a:rPr>
              <a:t>HAVING </a:t>
            </a:r>
            <a:r>
              <a:rPr lang="zh-CN" altLang="en-US" dirty="0">
                <a:ea typeface="宋体" panose="02010600030101010101" pitchFamily="2" charset="-122"/>
              </a:rPr>
              <a:t>子句进行判断，例如判断聚集函数的值是否大于某一个值等等。 </a:t>
            </a:r>
          </a:p>
        </p:txBody>
      </p:sp>
    </p:spTree>
    <p:extLst>
      <p:ext uri="{BB962C8B-B14F-4D97-AF65-F5344CB8AC3E}">
        <p14:creationId xmlns:p14="http://schemas.microsoft.com/office/powerpoint/2010/main" val="219122435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34819"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9.GROUP BY</a:t>
            </a:r>
            <a:r>
              <a:rPr lang="zh-CN" altLang="en-US" sz="3200" dirty="0">
                <a:ea typeface="宋体" panose="02010600030101010101" pitchFamily="2" charset="-122"/>
              </a:rPr>
              <a:t>和</a:t>
            </a:r>
            <a:r>
              <a:rPr lang="en-US" altLang="zh-CN" sz="3200" dirty="0">
                <a:ea typeface="宋体" panose="02010600030101010101" pitchFamily="2" charset="-122"/>
              </a:rPr>
              <a:t>HAVING</a:t>
            </a:r>
            <a:r>
              <a:rPr lang="zh-CN" altLang="en-US" sz="3200" dirty="0">
                <a:ea typeface="宋体" panose="02010600030101010101" pitchFamily="2" charset="-122"/>
              </a:rPr>
              <a:t>子句</a:t>
            </a:r>
          </a:p>
        </p:txBody>
      </p:sp>
      <p:sp>
        <p:nvSpPr>
          <p:cNvPr id="34820" name="Rectangle 3"/>
          <p:cNvSpPr>
            <a:spLocks noGrp="1"/>
          </p:cNvSpPr>
          <p:nvPr>
            <p:ph idx="1"/>
          </p:nvPr>
        </p:nvSpPr>
        <p:spPr>
          <a:ln/>
        </p:spPr>
        <p:txBody>
          <a:bodyPr vert="horz" wrap="square" lIns="91440" tIns="45720" rIns="91440" bIns="45720" anchor="t"/>
          <a:lstStyle/>
          <a:p>
            <a:pPr eaLnBrk="1" hangingPunct="1">
              <a:lnSpc>
                <a:spcPct val="140000"/>
              </a:lnSpc>
            </a:pPr>
            <a:r>
              <a:rPr lang="zh-CN" altLang="en-US" b="1" dirty="0">
                <a:ea typeface="宋体" panose="02010600030101010101" pitchFamily="2" charset="-122"/>
              </a:rPr>
              <a:t>例</a:t>
            </a:r>
            <a:r>
              <a:rPr lang="en-US" altLang="zh-CN" b="1" dirty="0">
                <a:ea typeface="宋体" panose="02010600030101010101" pitchFamily="2" charset="-122"/>
              </a:rPr>
              <a:t>3-44</a:t>
            </a:r>
            <a:r>
              <a:rPr lang="en-US" altLang="zh-CN" dirty="0">
                <a:ea typeface="宋体" panose="02010600030101010101" pitchFamily="2" charset="-122"/>
              </a:rPr>
              <a:t>	</a:t>
            </a:r>
            <a:r>
              <a:rPr lang="zh-CN" altLang="en-US" dirty="0">
                <a:ea typeface="宋体" panose="02010600030101010101" pitchFamily="2" charset="-122"/>
              </a:rPr>
              <a:t>查询</a:t>
            </a:r>
            <a:r>
              <a:rPr lang="zh-CN" altLang="en-US" dirty="0">
                <a:solidFill>
                  <a:schemeClr val="tx2"/>
                </a:solidFill>
                <a:ea typeface="宋体" panose="02010600030101010101" pitchFamily="2" charset="-122"/>
              </a:rPr>
              <a:t>每个学生</a:t>
            </a:r>
            <a:r>
              <a:rPr lang="zh-CN" altLang="en-US" dirty="0">
                <a:ea typeface="宋体" panose="02010600030101010101" pitchFamily="2" charset="-122"/>
              </a:rPr>
              <a:t>选修的课程数。</a:t>
            </a:r>
          </a:p>
          <a:p>
            <a:pPr lvl="1" eaLnBrk="1" hangingPunct="1">
              <a:lnSpc>
                <a:spcPct val="140000"/>
              </a:lnSpc>
              <a:buNone/>
            </a:pPr>
            <a:endParaRPr lang="en-US" altLang="zh-CN" dirty="0">
              <a:ea typeface="宋体" panose="02010600030101010101" pitchFamily="2" charset="-122"/>
            </a:endParaRPr>
          </a:p>
        </p:txBody>
      </p:sp>
      <p:pic>
        <p:nvPicPr>
          <p:cNvPr id="34821" name="图片 3"/>
          <p:cNvPicPr>
            <a:picLocks noChangeAspect="1"/>
          </p:cNvPicPr>
          <p:nvPr/>
        </p:nvPicPr>
        <p:blipFill>
          <a:blip r:embed="rId2"/>
          <a:stretch>
            <a:fillRect/>
          </a:stretch>
        </p:blipFill>
        <p:spPr>
          <a:xfrm>
            <a:off x="2025652" y="4605340"/>
            <a:ext cx="2905125" cy="1165225"/>
          </a:xfrm>
          <a:prstGeom prst="rect">
            <a:avLst/>
          </a:prstGeom>
          <a:noFill/>
          <a:ln w="9525">
            <a:noFill/>
          </a:ln>
        </p:spPr>
      </p:pic>
      <p:grpSp>
        <p:nvGrpSpPr>
          <p:cNvPr id="6" name="组合 5">
            <a:extLst>
              <a:ext uri="{FF2B5EF4-FFF2-40B4-BE49-F238E27FC236}">
                <a16:creationId xmlns:a16="http://schemas.microsoft.com/office/drawing/2014/main" id="{1178C1E7-4FFA-4270-A056-4014E1967215}"/>
              </a:ext>
            </a:extLst>
          </p:cNvPr>
          <p:cNvGrpSpPr/>
          <p:nvPr/>
        </p:nvGrpSpPr>
        <p:grpSpPr>
          <a:xfrm>
            <a:off x="108298" y="2424306"/>
            <a:ext cx="8856984" cy="788670"/>
            <a:chOff x="684265" y="1580218"/>
            <a:chExt cx="7776864" cy="788670"/>
          </a:xfrm>
        </p:grpSpPr>
        <p:sp>
          <p:nvSpPr>
            <p:cNvPr id="7" name="文本框 6">
              <a:extLst>
                <a:ext uri="{FF2B5EF4-FFF2-40B4-BE49-F238E27FC236}">
                  <a16:creationId xmlns:a16="http://schemas.microsoft.com/office/drawing/2014/main" id="{C36BE06B-3FD4-423D-A8F0-40BC8CC4BAB0}"/>
                </a:ext>
              </a:extLst>
            </p:cNvPr>
            <p:cNvSpPr txBox="1"/>
            <p:nvPr/>
          </p:nvSpPr>
          <p:spPr>
            <a:xfrm>
              <a:off x="751147" y="1580218"/>
              <a:ext cx="944046"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HAVING</a:t>
              </a:r>
              <a:endParaRPr lang="zh-CN" altLang="en-US" sz="1800" dirty="0">
                <a:solidFill>
                  <a:schemeClr val="bg1"/>
                </a:solidFill>
                <a:latin typeface="Consolas" panose="020B0609020204030204" pitchFamily="49" charset="0"/>
              </a:endParaRPr>
            </a:p>
          </p:txBody>
        </p:sp>
        <p:sp>
          <p:nvSpPr>
            <p:cNvPr id="8" name="文本框 7">
              <a:extLst>
                <a:ext uri="{FF2B5EF4-FFF2-40B4-BE49-F238E27FC236}">
                  <a16:creationId xmlns:a16="http://schemas.microsoft.com/office/drawing/2014/main" id="{217FC6EF-98B1-49E4-A9C4-D77F9D6F5BDA}"/>
                </a:ext>
              </a:extLst>
            </p:cNvPr>
            <p:cNvSpPr txBox="1"/>
            <p:nvPr/>
          </p:nvSpPr>
          <p:spPr>
            <a:xfrm>
              <a:off x="684265"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SNO, COUNT(CNO) FROM SC GROUP BY SNO;</a:t>
              </a:r>
            </a:p>
          </p:txBody>
        </p:sp>
      </p:grpSp>
    </p:spTree>
    <p:extLst>
      <p:ext uri="{BB962C8B-B14F-4D97-AF65-F5344CB8AC3E}">
        <p14:creationId xmlns:p14="http://schemas.microsoft.com/office/powerpoint/2010/main" val="292800938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34819"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9.GROUP BY</a:t>
            </a:r>
            <a:r>
              <a:rPr lang="zh-CN" altLang="en-US" sz="3200" dirty="0">
                <a:ea typeface="宋体" panose="02010600030101010101" pitchFamily="2" charset="-122"/>
              </a:rPr>
              <a:t>和</a:t>
            </a:r>
            <a:r>
              <a:rPr lang="en-US" altLang="zh-CN" sz="3200" dirty="0">
                <a:ea typeface="宋体" panose="02010600030101010101" pitchFamily="2" charset="-122"/>
              </a:rPr>
              <a:t>HAVING</a:t>
            </a:r>
            <a:r>
              <a:rPr lang="zh-CN" altLang="en-US" sz="3200" dirty="0">
                <a:ea typeface="宋体" panose="02010600030101010101" pitchFamily="2" charset="-122"/>
              </a:rPr>
              <a:t>子句</a:t>
            </a:r>
          </a:p>
        </p:txBody>
      </p:sp>
      <p:sp>
        <p:nvSpPr>
          <p:cNvPr id="34820" name="Rectangle 3"/>
          <p:cNvSpPr>
            <a:spLocks noGrp="1"/>
          </p:cNvSpPr>
          <p:nvPr>
            <p:ph idx="1"/>
          </p:nvPr>
        </p:nvSpPr>
        <p:spPr>
          <a:ln/>
        </p:spPr>
        <p:txBody>
          <a:bodyPr vert="horz" wrap="square" lIns="91440" tIns="45720" rIns="91440" bIns="45720" anchor="t"/>
          <a:lstStyle/>
          <a:p>
            <a:pPr eaLnBrk="1" hangingPunct="1">
              <a:lnSpc>
                <a:spcPct val="140000"/>
              </a:lnSpc>
            </a:pPr>
            <a:r>
              <a:rPr lang="zh-CN" altLang="en-US" b="1" dirty="0">
                <a:ea typeface="宋体" panose="02010600030101010101" pitchFamily="2" charset="-122"/>
              </a:rPr>
              <a:t>例</a:t>
            </a:r>
            <a:r>
              <a:rPr lang="en-US" altLang="zh-CN" b="1" dirty="0">
                <a:ea typeface="宋体" panose="02010600030101010101" pitchFamily="2" charset="-122"/>
              </a:rPr>
              <a:t>3-44</a:t>
            </a:r>
            <a:r>
              <a:rPr lang="en-US" altLang="zh-CN" dirty="0">
                <a:ea typeface="宋体" panose="02010600030101010101" pitchFamily="2" charset="-122"/>
              </a:rPr>
              <a:t>	</a:t>
            </a:r>
            <a:r>
              <a:rPr lang="zh-CN" altLang="en-US" dirty="0">
                <a:ea typeface="宋体" panose="02010600030101010101" pitchFamily="2" charset="-122"/>
              </a:rPr>
              <a:t>查询</a:t>
            </a:r>
            <a:r>
              <a:rPr lang="zh-CN" altLang="en-US" dirty="0">
                <a:solidFill>
                  <a:schemeClr val="tx2"/>
                </a:solidFill>
                <a:ea typeface="宋体" panose="02010600030101010101" pitchFamily="2" charset="-122"/>
              </a:rPr>
              <a:t>每个学生</a:t>
            </a:r>
            <a:r>
              <a:rPr lang="zh-CN" altLang="en-US" dirty="0">
                <a:ea typeface="宋体" panose="02010600030101010101" pitchFamily="2" charset="-122"/>
              </a:rPr>
              <a:t>选修的课程数。</a:t>
            </a:r>
          </a:p>
          <a:p>
            <a:pPr lvl="1" eaLnBrk="1" hangingPunct="1">
              <a:lnSpc>
                <a:spcPct val="140000"/>
              </a:lnSpc>
              <a:buNone/>
            </a:pPr>
            <a:r>
              <a:rPr lang="en-US" altLang="zh-CN" dirty="0">
                <a:ea typeface="宋体" panose="02010600030101010101" pitchFamily="2" charset="-122"/>
              </a:rPr>
              <a:t>SELECT </a:t>
            </a:r>
            <a:r>
              <a:rPr lang="en-US" altLang="zh-CN" dirty="0">
                <a:solidFill>
                  <a:schemeClr val="tx2"/>
                </a:solidFill>
                <a:ea typeface="宋体" panose="02010600030101010101" pitchFamily="2" charset="-122"/>
              </a:rPr>
              <a:t>Sno</a:t>
            </a:r>
            <a:r>
              <a:rPr lang="en-US" altLang="zh-CN" dirty="0">
                <a:ea typeface="宋体" panose="02010600030101010101" pitchFamily="2" charset="-122"/>
              </a:rPr>
              <a:t>, COUNT(Cno)</a:t>
            </a:r>
          </a:p>
          <a:p>
            <a:pPr lvl="1" eaLnBrk="1" hangingPunct="1">
              <a:lnSpc>
                <a:spcPct val="140000"/>
              </a:lnSpc>
              <a:buNone/>
            </a:pPr>
            <a:r>
              <a:rPr lang="en-US" altLang="zh-CN" dirty="0">
                <a:ea typeface="宋体" panose="02010600030101010101" pitchFamily="2" charset="-122"/>
              </a:rPr>
              <a:t>FROM SC</a:t>
            </a:r>
          </a:p>
          <a:p>
            <a:pPr lvl="1" eaLnBrk="1" hangingPunct="1">
              <a:lnSpc>
                <a:spcPct val="140000"/>
              </a:lnSpc>
              <a:buNone/>
            </a:pPr>
            <a:r>
              <a:rPr lang="en-US" altLang="zh-CN" dirty="0">
                <a:ea typeface="宋体" panose="02010600030101010101" pitchFamily="2" charset="-122"/>
              </a:rPr>
              <a:t>GROUP BY </a:t>
            </a:r>
            <a:r>
              <a:rPr lang="en-US" altLang="zh-CN" dirty="0">
                <a:solidFill>
                  <a:schemeClr val="tx2"/>
                </a:solidFill>
                <a:ea typeface="宋体" panose="02010600030101010101" pitchFamily="2" charset="-122"/>
              </a:rPr>
              <a:t>Sno</a:t>
            </a:r>
            <a:r>
              <a:rPr lang="en-US" altLang="zh-CN" dirty="0">
                <a:ea typeface="宋体" panose="02010600030101010101" pitchFamily="2" charset="-122"/>
              </a:rPr>
              <a:t>;</a:t>
            </a:r>
          </a:p>
        </p:txBody>
      </p:sp>
      <p:pic>
        <p:nvPicPr>
          <p:cNvPr id="34821" name="图片 3"/>
          <p:cNvPicPr>
            <a:picLocks noChangeAspect="1"/>
          </p:cNvPicPr>
          <p:nvPr/>
        </p:nvPicPr>
        <p:blipFill>
          <a:blip r:embed="rId2"/>
          <a:stretch>
            <a:fillRect/>
          </a:stretch>
        </p:blipFill>
        <p:spPr>
          <a:xfrm>
            <a:off x="2025652" y="4605340"/>
            <a:ext cx="2905125" cy="1165225"/>
          </a:xfrm>
          <a:prstGeom prst="rect">
            <a:avLst/>
          </a:prstGeom>
          <a:noFill/>
          <a:ln w="9525">
            <a:noFill/>
          </a:ln>
        </p:spPr>
      </p:pic>
    </p:spTree>
    <p:extLst>
      <p:ext uri="{BB962C8B-B14F-4D97-AF65-F5344CB8AC3E}">
        <p14:creationId xmlns:p14="http://schemas.microsoft.com/office/powerpoint/2010/main" val="89321515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35843"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9.GROUP BY</a:t>
            </a:r>
            <a:r>
              <a:rPr lang="zh-CN" altLang="en-US" sz="3200" dirty="0">
                <a:ea typeface="宋体" panose="02010600030101010101" pitchFamily="2" charset="-122"/>
              </a:rPr>
              <a:t>和</a:t>
            </a:r>
            <a:r>
              <a:rPr lang="en-US" altLang="zh-CN" sz="3200" dirty="0">
                <a:ea typeface="宋体" panose="02010600030101010101" pitchFamily="2" charset="-122"/>
              </a:rPr>
              <a:t>HAVING</a:t>
            </a:r>
            <a:r>
              <a:rPr lang="zh-CN" altLang="en-US" sz="3200" dirty="0">
                <a:ea typeface="宋体" panose="02010600030101010101" pitchFamily="2" charset="-122"/>
              </a:rPr>
              <a:t>子句</a:t>
            </a:r>
          </a:p>
        </p:txBody>
      </p:sp>
      <p:sp>
        <p:nvSpPr>
          <p:cNvPr id="91139" name="Rectangle 3"/>
          <p:cNvSpPr>
            <a:spLocks noGrp="1"/>
          </p:cNvSpPr>
          <p:nvPr>
            <p:ph idx="1"/>
          </p:nvPr>
        </p:nvSpPr>
        <p:spPr bwMode="auto">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defRPr/>
            </a:pPr>
            <a:r>
              <a:rPr lang="zh-CN" altLang="en-US" b="1" noProof="1">
                <a:ea typeface="宋体" panose="02010600030101010101" pitchFamily="2" charset="-122"/>
              </a:rPr>
              <a:t>例</a:t>
            </a:r>
            <a:r>
              <a:rPr lang="en-US" altLang="zh-CN" b="1" noProof="1">
                <a:ea typeface="宋体" panose="02010600030101010101" pitchFamily="2" charset="-122"/>
              </a:rPr>
              <a:t>4-45</a:t>
            </a:r>
            <a:r>
              <a:rPr lang="en-US" altLang="zh-CN" noProof="1">
                <a:ea typeface="宋体" panose="02010600030101010101" pitchFamily="2" charset="-122"/>
              </a:rPr>
              <a:t> </a:t>
            </a:r>
            <a:r>
              <a:rPr lang="zh-CN" altLang="en-US" noProof="1">
                <a:ea typeface="宋体" panose="02010600030101010101" pitchFamily="2" charset="-122"/>
              </a:rPr>
              <a:t>查询平均分在</a:t>
            </a:r>
            <a:r>
              <a:rPr lang="en-US" altLang="zh-CN" noProof="1">
                <a:ea typeface="宋体" panose="02010600030101010101" pitchFamily="2" charset="-122"/>
              </a:rPr>
              <a:t>80</a:t>
            </a:r>
            <a:r>
              <a:rPr lang="zh-CN" altLang="en-US" noProof="1">
                <a:ea typeface="宋体" panose="02010600030101010101" pitchFamily="2" charset="-122"/>
              </a:rPr>
              <a:t>分以上的学生的学号及其选课数。</a:t>
            </a:r>
          </a:p>
        </p:txBody>
      </p:sp>
      <p:pic>
        <p:nvPicPr>
          <p:cNvPr id="35845" name="图片 1"/>
          <p:cNvPicPr>
            <a:picLocks noChangeAspect="1"/>
          </p:cNvPicPr>
          <p:nvPr/>
        </p:nvPicPr>
        <p:blipFill>
          <a:blip r:embed="rId2"/>
          <a:stretch>
            <a:fillRect/>
          </a:stretch>
        </p:blipFill>
        <p:spPr>
          <a:xfrm>
            <a:off x="1611315" y="4981575"/>
            <a:ext cx="3608387" cy="1341438"/>
          </a:xfrm>
          <a:prstGeom prst="rect">
            <a:avLst/>
          </a:prstGeom>
          <a:noFill/>
          <a:ln w="9525">
            <a:noFill/>
          </a:ln>
        </p:spPr>
      </p:pic>
      <p:grpSp>
        <p:nvGrpSpPr>
          <p:cNvPr id="6" name="组合 5">
            <a:extLst>
              <a:ext uri="{FF2B5EF4-FFF2-40B4-BE49-F238E27FC236}">
                <a16:creationId xmlns:a16="http://schemas.microsoft.com/office/drawing/2014/main" id="{B83A713B-C7F5-49BF-B615-B623A17E0130}"/>
              </a:ext>
            </a:extLst>
          </p:cNvPr>
          <p:cNvGrpSpPr/>
          <p:nvPr/>
        </p:nvGrpSpPr>
        <p:grpSpPr>
          <a:xfrm>
            <a:off x="108298" y="2708920"/>
            <a:ext cx="8856984" cy="1073705"/>
            <a:chOff x="684265" y="1580218"/>
            <a:chExt cx="7776864" cy="1073705"/>
          </a:xfrm>
        </p:grpSpPr>
        <p:sp>
          <p:nvSpPr>
            <p:cNvPr id="7" name="文本框 6">
              <a:extLst>
                <a:ext uri="{FF2B5EF4-FFF2-40B4-BE49-F238E27FC236}">
                  <a16:creationId xmlns:a16="http://schemas.microsoft.com/office/drawing/2014/main" id="{B2CDD6ED-882E-4592-BE51-B66698929527}"/>
                </a:ext>
              </a:extLst>
            </p:cNvPr>
            <p:cNvSpPr txBox="1"/>
            <p:nvPr/>
          </p:nvSpPr>
          <p:spPr>
            <a:xfrm>
              <a:off x="751147" y="1580218"/>
              <a:ext cx="944046"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HAVING</a:t>
              </a:r>
              <a:endParaRPr lang="zh-CN" altLang="en-US" sz="1800" dirty="0">
                <a:solidFill>
                  <a:schemeClr val="bg1"/>
                </a:solidFill>
                <a:latin typeface="Consolas" panose="020B0609020204030204" pitchFamily="49" charset="0"/>
              </a:endParaRPr>
            </a:p>
          </p:txBody>
        </p:sp>
        <p:sp>
          <p:nvSpPr>
            <p:cNvPr id="8" name="文本框 7">
              <a:extLst>
                <a:ext uri="{FF2B5EF4-FFF2-40B4-BE49-F238E27FC236}">
                  <a16:creationId xmlns:a16="http://schemas.microsoft.com/office/drawing/2014/main" id="{A456E28F-BD64-4D38-BE98-A72FCDC2D409}"/>
                </a:ext>
              </a:extLst>
            </p:cNvPr>
            <p:cNvSpPr txBox="1"/>
            <p:nvPr/>
          </p:nvSpPr>
          <p:spPr>
            <a:xfrm>
              <a:off x="684265" y="1988840"/>
              <a:ext cx="7776864" cy="665083"/>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SNO, COUNT(CNO) FROM SC GROUP BY SNO HAVING 	AVG(GRADE)&gt;80;</a:t>
              </a:r>
            </a:p>
          </p:txBody>
        </p:sp>
      </p:grpSp>
    </p:spTree>
    <p:extLst>
      <p:ext uri="{BB962C8B-B14F-4D97-AF65-F5344CB8AC3E}">
        <p14:creationId xmlns:p14="http://schemas.microsoft.com/office/powerpoint/2010/main" val="375748847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35843"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9.GROUP BY</a:t>
            </a:r>
            <a:r>
              <a:rPr lang="zh-CN" altLang="en-US" sz="3200" dirty="0">
                <a:ea typeface="宋体" panose="02010600030101010101" pitchFamily="2" charset="-122"/>
              </a:rPr>
              <a:t>和</a:t>
            </a:r>
            <a:r>
              <a:rPr lang="en-US" altLang="zh-CN" sz="3200" dirty="0">
                <a:ea typeface="宋体" panose="02010600030101010101" pitchFamily="2" charset="-122"/>
              </a:rPr>
              <a:t>HAVING</a:t>
            </a:r>
            <a:r>
              <a:rPr lang="zh-CN" altLang="en-US" sz="3200" dirty="0">
                <a:ea typeface="宋体" panose="02010600030101010101" pitchFamily="2" charset="-122"/>
              </a:rPr>
              <a:t>子句</a:t>
            </a:r>
          </a:p>
        </p:txBody>
      </p:sp>
      <p:sp>
        <p:nvSpPr>
          <p:cNvPr id="91139" name="Rectangle 3"/>
          <p:cNvSpPr>
            <a:spLocks noGrp="1"/>
          </p:cNvSpPr>
          <p:nvPr>
            <p:ph idx="1"/>
          </p:nvPr>
        </p:nvSpPr>
        <p:spPr bwMode="auto">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defRPr/>
            </a:pPr>
            <a:r>
              <a:rPr lang="zh-CN" altLang="en-US" b="1" noProof="1">
                <a:ea typeface="宋体" panose="02010600030101010101" pitchFamily="2" charset="-122"/>
              </a:rPr>
              <a:t>例</a:t>
            </a:r>
            <a:r>
              <a:rPr lang="en-US" altLang="zh-CN" b="1" noProof="1">
                <a:ea typeface="宋体" panose="02010600030101010101" pitchFamily="2" charset="-122"/>
              </a:rPr>
              <a:t>4-45</a:t>
            </a:r>
            <a:r>
              <a:rPr lang="en-US" altLang="zh-CN" noProof="1">
                <a:ea typeface="宋体" panose="02010600030101010101" pitchFamily="2" charset="-122"/>
              </a:rPr>
              <a:t> </a:t>
            </a:r>
            <a:r>
              <a:rPr lang="zh-CN" altLang="en-US" noProof="1">
                <a:ea typeface="宋体" panose="02010600030101010101" pitchFamily="2" charset="-122"/>
              </a:rPr>
              <a:t>查询平均分在</a:t>
            </a:r>
            <a:r>
              <a:rPr lang="en-US" altLang="zh-CN" noProof="1">
                <a:ea typeface="宋体" panose="02010600030101010101" pitchFamily="2" charset="-122"/>
              </a:rPr>
              <a:t>80</a:t>
            </a:r>
            <a:r>
              <a:rPr lang="zh-CN" altLang="en-US" noProof="1">
                <a:ea typeface="宋体" panose="02010600030101010101" pitchFamily="2" charset="-122"/>
              </a:rPr>
              <a:t>分以上的学生的学号及其选课数。</a:t>
            </a:r>
          </a:p>
          <a:p>
            <a:pPr lvl="1" eaLnBrk="1" hangingPunct="1">
              <a:lnSpc>
                <a:spcPct val="120000"/>
              </a:lnSpc>
              <a:buNone/>
              <a:defRPr/>
            </a:pPr>
            <a:r>
              <a:rPr lang="en-US" altLang="zh-CN" noProof="1">
                <a:ea typeface="宋体" panose="02010600030101010101" pitchFamily="2" charset="-122"/>
              </a:rPr>
              <a:t>SELECT Sno,Count(Cno)</a:t>
            </a:r>
          </a:p>
          <a:p>
            <a:pPr lvl="1" eaLnBrk="1" hangingPunct="1">
              <a:lnSpc>
                <a:spcPct val="120000"/>
              </a:lnSpc>
              <a:buNone/>
              <a:defRPr/>
            </a:pPr>
            <a:r>
              <a:rPr lang="en-US" altLang="zh-CN" noProof="1">
                <a:ea typeface="宋体" panose="02010600030101010101" pitchFamily="2" charset="-122"/>
              </a:rPr>
              <a:t>FROM SC</a:t>
            </a:r>
          </a:p>
          <a:p>
            <a:pPr lvl="1" eaLnBrk="1" hangingPunct="1">
              <a:lnSpc>
                <a:spcPct val="120000"/>
              </a:lnSpc>
              <a:buNone/>
              <a:defRPr/>
            </a:pPr>
            <a:r>
              <a:rPr lang="en-US" altLang="zh-CN" noProof="1">
                <a:solidFill>
                  <a:schemeClr val="tx2"/>
                </a:solidFill>
                <a:ea typeface="宋体" panose="02010600030101010101" pitchFamily="2" charset="-122"/>
              </a:rPr>
              <a:t>GROUP BY Sno</a:t>
            </a:r>
            <a:endParaRPr lang="en-US" altLang="zh-CN" noProof="1">
              <a:ea typeface="宋体" panose="02010600030101010101" pitchFamily="2" charset="-122"/>
            </a:endParaRPr>
          </a:p>
          <a:p>
            <a:pPr lvl="1" eaLnBrk="1" hangingPunct="1">
              <a:lnSpc>
                <a:spcPct val="120000"/>
              </a:lnSpc>
              <a:buNone/>
              <a:defRPr/>
            </a:pPr>
            <a:r>
              <a:rPr lang="en-US" altLang="zh-CN" noProof="1">
                <a:gradFill>
                  <a:gsLst>
                    <a:gs pos="0">
                      <a:srgbClr val="FE4444"/>
                    </a:gs>
                    <a:gs pos="100000">
                      <a:srgbClr val="832B2B"/>
                    </a:gs>
                  </a:gsLst>
                  <a:lin scaled="0"/>
                </a:gradFill>
                <a:ea typeface="宋体" panose="02010600030101010101" pitchFamily="2" charset="-122"/>
              </a:rPr>
              <a:t>HAVING AVG(Grade)&gt;80</a:t>
            </a:r>
            <a:r>
              <a:rPr lang="en-US" altLang="zh-CN" noProof="1">
                <a:ea typeface="宋体" panose="02010600030101010101" pitchFamily="2" charset="-122"/>
              </a:rPr>
              <a:t>;</a:t>
            </a:r>
          </a:p>
        </p:txBody>
      </p:sp>
      <p:pic>
        <p:nvPicPr>
          <p:cNvPr id="35845" name="图片 1"/>
          <p:cNvPicPr>
            <a:picLocks noChangeAspect="1"/>
          </p:cNvPicPr>
          <p:nvPr/>
        </p:nvPicPr>
        <p:blipFill>
          <a:blip r:embed="rId2"/>
          <a:stretch>
            <a:fillRect/>
          </a:stretch>
        </p:blipFill>
        <p:spPr>
          <a:xfrm>
            <a:off x="1611315" y="4981575"/>
            <a:ext cx="3608387" cy="1341438"/>
          </a:xfrm>
          <a:prstGeom prst="rect">
            <a:avLst/>
          </a:prstGeom>
          <a:noFill/>
          <a:ln w="9525">
            <a:noFill/>
          </a:ln>
        </p:spPr>
      </p:pic>
    </p:spTree>
    <p:extLst>
      <p:ext uri="{BB962C8B-B14F-4D97-AF65-F5344CB8AC3E}">
        <p14:creationId xmlns:p14="http://schemas.microsoft.com/office/powerpoint/2010/main" val="4271844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7411" name="Rectangle 1026"/>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3.1 SQL</a:t>
            </a:r>
            <a:r>
              <a:rPr lang="zh-CN" altLang="en-US" sz="3200" dirty="0">
                <a:ea typeface="宋体" panose="02010600030101010101" pitchFamily="2" charset="-122"/>
              </a:rPr>
              <a:t>概述</a:t>
            </a:r>
          </a:p>
        </p:txBody>
      </p:sp>
      <p:sp>
        <p:nvSpPr>
          <p:cNvPr id="17412" name="Rectangle 1027"/>
          <p:cNvSpPr>
            <a:spLocks noGrp="1"/>
          </p:cNvSpPr>
          <p:nvPr>
            <p:ph idx="1"/>
          </p:nvPr>
        </p:nvSpPr>
        <p:spPr>
          <a:xfrm>
            <a:off x="495300" y="1568450"/>
            <a:ext cx="8229600" cy="4495800"/>
          </a:xfrm>
          <a:ln/>
        </p:spPr>
        <p:txBody>
          <a:bodyPr vert="horz" wrap="square" lIns="91440" tIns="45720" rIns="91440" bIns="45720" anchor="t"/>
          <a:lstStyle/>
          <a:p>
            <a:pPr eaLnBrk="1" hangingPunct="1">
              <a:lnSpc>
                <a:spcPct val="170000"/>
              </a:lnSpc>
            </a:pPr>
            <a:endParaRPr lang="en-US" altLang="zh-CN" b="1" dirty="0">
              <a:solidFill>
                <a:srgbClr val="3333FF"/>
              </a:solidFill>
              <a:ea typeface="宋体" panose="02010600030101010101" pitchFamily="2" charset="-122"/>
            </a:endParaRPr>
          </a:p>
          <a:p>
            <a:pPr eaLnBrk="1" hangingPunct="1">
              <a:lnSpc>
                <a:spcPct val="170000"/>
              </a:lnSpc>
            </a:pPr>
            <a:r>
              <a:rPr lang="en-US" altLang="zh-CN" b="1" dirty="0">
                <a:ea typeface="宋体" panose="02010600030101010101" pitchFamily="2" charset="-122"/>
              </a:rPr>
              <a:t>3.1.1  SQL 的产生与发展</a:t>
            </a:r>
          </a:p>
          <a:p>
            <a:pPr eaLnBrk="1" hangingPunct="1">
              <a:lnSpc>
                <a:spcPct val="170000"/>
              </a:lnSpc>
            </a:pPr>
            <a:r>
              <a:rPr lang="en-US" altLang="zh-CN" b="1" dirty="0">
                <a:ea typeface="宋体" panose="02010600030101010101" pitchFamily="2" charset="-122"/>
              </a:rPr>
              <a:t>3.1.2  SQL</a:t>
            </a:r>
            <a:r>
              <a:rPr lang="zh-CN" altLang="en-US" b="1" dirty="0">
                <a:ea typeface="宋体" panose="02010600030101010101" pitchFamily="2" charset="-122"/>
              </a:rPr>
              <a:t>的特点</a:t>
            </a:r>
          </a:p>
          <a:p>
            <a:pPr eaLnBrk="1" hangingPunct="1">
              <a:lnSpc>
                <a:spcPct val="170000"/>
              </a:lnSpc>
            </a:pPr>
            <a:r>
              <a:rPr lang="en-US" altLang="zh-CN" b="1" dirty="0">
                <a:solidFill>
                  <a:srgbClr val="3333FF"/>
                </a:solidFill>
                <a:ea typeface="宋体" panose="02010600030101010101" pitchFamily="2" charset="-122"/>
              </a:rPr>
              <a:t>3.1.3  SQL的基本概念</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ln/>
        </p:spPr>
        <p:txBody>
          <a:bodyPr vert="horz" wrap="square" lIns="91440" tIns="45720" rIns="91440" bIns="45720" anchor="ctr"/>
          <a:lstStyle/>
          <a:p>
            <a:r>
              <a:rPr lang="en-US" altLang="zh-CN" dirty="0">
                <a:ea typeface="宋体" panose="02010600030101010101" pitchFamily="2" charset="-122"/>
              </a:rPr>
              <a:t>3.4  </a:t>
            </a:r>
            <a:r>
              <a:rPr lang="zh-CN" altLang="en-US" dirty="0">
                <a:ea typeface="宋体" panose="02010600030101010101" pitchFamily="2" charset="-122"/>
              </a:rPr>
              <a:t>数据查询 </a:t>
            </a:r>
          </a:p>
        </p:txBody>
      </p:sp>
      <p:sp>
        <p:nvSpPr>
          <p:cNvPr id="3075" name="Rectangle 3"/>
          <p:cNvSpPr>
            <a:spLocks noGrp="1"/>
          </p:cNvSpPr>
          <p:nvPr>
            <p:ph idx="1"/>
          </p:nvPr>
        </p:nvSpPr>
        <p:spPr>
          <a:xfrm>
            <a:off x="827088" y="1905000"/>
            <a:ext cx="6107112" cy="4038600"/>
          </a:xfrm>
          <a:ln/>
        </p:spPr>
        <p:txBody>
          <a:bodyPr vert="horz" wrap="square" lIns="91440" tIns="45720" rIns="91440" bIns="45720" anchor="t"/>
          <a:lstStyle/>
          <a:p>
            <a:pPr algn="just">
              <a:lnSpc>
                <a:spcPct val="140000"/>
              </a:lnSpc>
            </a:pPr>
            <a:r>
              <a:rPr lang="en-US" altLang="zh-CN" b="1" dirty="0">
                <a:ea typeface="宋体" panose="02010600030101010101" pitchFamily="2" charset="-122"/>
              </a:rPr>
              <a:t>3.4.1 SELECT</a:t>
            </a:r>
            <a:r>
              <a:rPr lang="zh-CN" altLang="en-US" b="1" dirty="0">
                <a:ea typeface="宋体" panose="02010600030101010101" pitchFamily="2" charset="-122"/>
              </a:rPr>
              <a:t>的基本应用</a:t>
            </a:r>
          </a:p>
          <a:p>
            <a:pPr algn="just">
              <a:lnSpc>
                <a:spcPct val="140000"/>
              </a:lnSpc>
            </a:pPr>
            <a:r>
              <a:rPr lang="en-US" altLang="zh-CN" b="1" dirty="0">
                <a:solidFill>
                  <a:schemeClr val="tx2"/>
                </a:solidFill>
                <a:ea typeface="宋体" panose="02010600030101010101" pitchFamily="2" charset="-122"/>
              </a:rPr>
              <a:t>3.4.2 </a:t>
            </a:r>
            <a:r>
              <a:rPr lang="zh-CN" altLang="en-US" b="1" dirty="0">
                <a:solidFill>
                  <a:schemeClr val="tx2"/>
                </a:solidFill>
                <a:ea typeface="宋体" panose="02010600030101010101" pitchFamily="2" charset="-122"/>
              </a:rPr>
              <a:t>连接查询</a:t>
            </a:r>
          </a:p>
          <a:p>
            <a:pPr algn="just">
              <a:lnSpc>
                <a:spcPct val="140000"/>
              </a:lnSpc>
            </a:pPr>
            <a:r>
              <a:rPr lang="en-US" altLang="zh-CN" b="1" dirty="0">
                <a:ea typeface="宋体" panose="02010600030101010101" pitchFamily="2" charset="-122"/>
              </a:rPr>
              <a:t>3.4.3 </a:t>
            </a:r>
            <a:r>
              <a:rPr lang="zh-CN" altLang="en-US" b="1" dirty="0">
                <a:ea typeface="宋体" panose="02010600030101010101" pitchFamily="2" charset="-122"/>
              </a:rPr>
              <a:t>嵌套查询</a:t>
            </a:r>
          </a:p>
          <a:p>
            <a:pPr algn="just">
              <a:lnSpc>
                <a:spcPct val="140000"/>
              </a:lnSpc>
            </a:pPr>
            <a:r>
              <a:rPr lang="en-US" altLang="zh-CN" b="1" dirty="0">
                <a:ea typeface="宋体" panose="02010600030101010101" pitchFamily="2" charset="-122"/>
              </a:rPr>
              <a:t>3.4.4 </a:t>
            </a:r>
            <a:r>
              <a:rPr lang="zh-CN" altLang="en-US" b="1" dirty="0">
                <a:ea typeface="宋体" panose="02010600030101010101" pitchFamily="2" charset="-122"/>
              </a:rPr>
              <a:t>集合查询</a:t>
            </a:r>
          </a:p>
          <a:p>
            <a:pPr algn="just">
              <a:lnSpc>
                <a:spcPct val="140000"/>
              </a:lnSpc>
              <a:buNone/>
            </a:pPr>
            <a:endParaRPr lang="zh-CN" altLang="en-US" b="1" dirty="0">
              <a:ea typeface="宋体" panose="02010600030101010101" pitchFamily="2" charset="-122"/>
            </a:endParaRPr>
          </a:p>
          <a:p>
            <a:pPr algn="just">
              <a:buNone/>
            </a:pPr>
            <a:r>
              <a:rPr lang="zh-CN" altLang="en-US" dirty="0">
                <a:ea typeface="宋体" panose="02010600030101010101" pitchFamily="2" charset="-122"/>
              </a:rPr>
              <a:t> </a:t>
            </a:r>
          </a:p>
        </p:txBody>
      </p:sp>
    </p:spTree>
    <p:extLst>
      <p:ext uri="{BB962C8B-B14F-4D97-AF65-F5344CB8AC3E}">
        <p14:creationId xmlns:p14="http://schemas.microsoft.com/office/powerpoint/2010/main" val="87256193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4B59A1-C279-4CC2-B690-253B9C2BA989}"/>
              </a:ext>
            </a:extLst>
          </p:cNvPr>
          <p:cNvSpPr>
            <a:spLocks noGrp="1"/>
          </p:cNvSpPr>
          <p:nvPr>
            <p:ph idx="1"/>
          </p:nvPr>
        </p:nvSpPr>
        <p:spPr>
          <a:xfrm>
            <a:off x="457200" y="1885528"/>
            <a:ext cx="8229600" cy="4495800"/>
          </a:xfrm>
        </p:spPr>
        <p:txBody>
          <a:bodyPr/>
          <a:lstStyle/>
          <a:p>
            <a:r>
              <a:rPr lang="zh-CN" altLang="en-US" dirty="0"/>
              <a:t>查询学号姓名成绩课程名</a:t>
            </a:r>
          </a:p>
        </p:txBody>
      </p:sp>
      <p:grpSp>
        <p:nvGrpSpPr>
          <p:cNvPr id="4" name="组合 3">
            <a:extLst>
              <a:ext uri="{FF2B5EF4-FFF2-40B4-BE49-F238E27FC236}">
                <a16:creationId xmlns:a16="http://schemas.microsoft.com/office/drawing/2014/main" id="{9D6B0111-4F60-4C0E-898E-AC068B0FFF53}"/>
              </a:ext>
            </a:extLst>
          </p:cNvPr>
          <p:cNvGrpSpPr/>
          <p:nvPr/>
        </p:nvGrpSpPr>
        <p:grpSpPr>
          <a:xfrm>
            <a:off x="108298" y="2730318"/>
            <a:ext cx="8856984" cy="2498882"/>
            <a:chOff x="684265" y="1580219"/>
            <a:chExt cx="7776864" cy="2498882"/>
          </a:xfrm>
        </p:grpSpPr>
        <p:sp>
          <p:nvSpPr>
            <p:cNvPr id="5" name="文本框 4">
              <a:extLst>
                <a:ext uri="{FF2B5EF4-FFF2-40B4-BE49-F238E27FC236}">
                  <a16:creationId xmlns:a16="http://schemas.microsoft.com/office/drawing/2014/main" id="{3E7924F7-CEF8-4A85-A126-823B2CC0D8D9}"/>
                </a:ext>
              </a:extLst>
            </p:cNvPr>
            <p:cNvSpPr txBox="1"/>
            <p:nvPr/>
          </p:nvSpPr>
          <p:spPr>
            <a:xfrm>
              <a:off x="751147" y="1580219"/>
              <a:ext cx="1765991"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连接用笛卡尔积</a:t>
              </a:r>
            </a:p>
          </p:txBody>
        </p:sp>
        <p:sp>
          <p:nvSpPr>
            <p:cNvPr id="6" name="文本框 5">
              <a:extLst>
                <a:ext uri="{FF2B5EF4-FFF2-40B4-BE49-F238E27FC236}">
                  <a16:creationId xmlns:a16="http://schemas.microsoft.com/office/drawing/2014/main" id="{8355C79C-80E6-417B-8DE3-DDA30AAF28B7}"/>
                </a:ext>
              </a:extLst>
            </p:cNvPr>
            <p:cNvSpPr txBox="1"/>
            <p:nvPr/>
          </p:nvSpPr>
          <p:spPr>
            <a:xfrm>
              <a:off x="684265" y="1988840"/>
              <a:ext cx="7776864" cy="209026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SNAME, GRADE, CNAME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 STUDENT,</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 </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COURSE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SC.SNO=STUDENT.SNO AND SC.CNO=COURSE.CNO;</a:t>
              </a:r>
            </a:p>
          </p:txBody>
        </p:sp>
      </p:grpSp>
    </p:spTree>
    <p:extLst>
      <p:ext uri="{BB962C8B-B14F-4D97-AF65-F5344CB8AC3E}">
        <p14:creationId xmlns:p14="http://schemas.microsoft.com/office/powerpoint/2010/main" val="407568436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4B59A1-C279-4CC2-B690-253B9C2BA989}"/>
              </a:ext>
            </a:extLst>
          </p:cNvPr>
          <p:cNvSpPr>
            <a:spLocks noGrp="1"/>
          </p:cNvSpPr>
          <p:nvPr>
            <p:ph idx="1"/>
          </p:nvPr>
        </p:nvSpPr>
        <p:spPr>
          <a:xfrm>
            <a:off x="457200" y="1885528"/>
            <a:ext cx="8229600" cy="4495800"/>
          </a:xfrm>
        </p:spPr>
        <p:txBody>
          <a:bodyPr/>
          <a:lstStyle/>
          <a:p>
            <a:r>
              <a:rPr lang="zh-CN" altLang="en-US" dirty="0"/>
              <a:t>查询学号姓名成绩课程名</a:t>
            </a:r>
          </a:p>
        </p:txBody>
      </p:sp>
      <p:grpSp>
        <p:nvGrpSpPr>
          <p:cNvPr id="4" name="组合 3">
            <a:extLst>
              <a:ext uri="{FF2B5EF4-FFF2-40B4-BE49-F238E27FC236}">
                <a16:creationId xmlns:a16="http://schemas.microsoft.com/office/drawing/2014/main" id="{9D6B0111-4F60-4C0E-898E-AC068B0FFF53}"/>
              </a:ext>
            </a:extLst>
          </p:cNvPr>
          <p:cNvGrpSpPr/>
          <p:nvPr/>
        </p:nvGrpSpPr>
        <p:grpSpPr>
          <a:xfrm>
            <a:off x="108298" y="2730318"/>
            <a:ext cx="8856984" cy="3867053"/>
            <a:chOff x="684265" y="1580219"/>
            <a:chExt cx="7776864" cy="3867053"/>
          </a:xfrm>
        </p:grpSpPr>
        <p:sp>
          <p:nvSpPr>
            <p:cNvPr id="5" name="文本框 4">
              <a:extLst>
                <a:ext uri="{FF2B5EF4-FFF2-40B4-BE49-F238E27FC236}">
                  <a16:creationId xmlns:a16="http://schemas.microsoft.com/office/drawing/2014/main" id="{3E7924F7-CEF8-4A85-A126-823B2CC0D8D9}"/>
                </a:ext>
              </a:extLst>
            </p:cNvPr>
            <p:cNvSpPr txBox="1"/>
            <p:nvPr/>
          </p:nvSpPr>
          <p:spPr>
            <a:xfrm>
              <a:off x="751147" y="1580219"/>
              <a:ext cx="1260178"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连接用</a:t>
              </a:r>
              <a:r>
                <a:rPr lang="en-US" altLang="zh-CN" sz="1800" dirty="0">
                  <a:solidFill>
                    <a:schemeClr val="bg1"/>
                  </a:solidFill>
                  <a:latin typeface="Consolas" panose="020B0609020204030204" pitchFamily="49" charset="0"/>
                </a:rPr>
                <a:t>JOIN</a:t>
              </a:r>
              <a:endParaRPr lang="zh-CN" altLang="en-US" sz="1800" dirty="0">
                <a:solidFill>
                  <a:schemeClr val="bg1"/>
                </a:solidFill>
                <a:latin typeface="Consolas" panose="020B0609020204030204" pitchFamily="49" charset="0"/>
              </a:endParaRPr>
            </a:p>
          </p:txBody>
        </p:sp>
        <p:sp>
          <p:nvSpPr>
            <p:cNvPr id="6" name="文本框 5">
              <a:extLst>
                <a:ext uri="{FF2B5EF4-FFF2-40B4-BE49-F238E27FC236}">
                  <a16:creationId xmlns:a16="http://schemas.microsoft.com/office/drawing/2014/main" id="{8355C79C-80E6-417B-8DE3-DDA30AAF28B7}"/>
                </a:ext>
              </a:extLst>
            </p:cNvPr>
            <p:cNvSpPr txBox="1"/>
            <p:nvPr/>
          </p:nvSpPr>
          <p:spPr>
            <a:xfrm>
              <a:off x="684265" y="1988840"/>
              <a:ext cx="7776864" cy="3458432"/>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SNAME, GRADE, CNAME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 JOIN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ON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STUDENT.SNO=SC.SNO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JOIN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COURSE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ON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SC.CNO=COURSE.CNO;	</a:t>
              </a:r>
            </a:p>
          </p:txBody>
        </p:sp>
      </p:grpSp>
    </p:spTree>
    <p:extLst>
      <p:ext uri="{BB962C8B-B14F-4D97-AF65-F5344CB8AC3E}">
        <p14:creationId xmlns:p14="http://schemas.microsoft.com/office/powerpoint/2010/main" val="31029316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ln/>
        </p:spPr>
        <p:txBody>
          <a:bodyPr vert="horz" wrap="square" lIns="91440" tIns="45720" rIns="91440" bIns="45720" anchor="ctr"/>
          <a:lstStyle/>
          <a:p>
            <a:r>
              <a:rPr lang="en-US" altLang="zh-CN" sz="3200" dirty="0">
                <a:ea typeface="宋体" panose="02010600030101010101" pitchFamily="2" charset="-122"/>
              </a:rPr>
              <a:t>3.4.2 </a:t>
            </a:r>
            <a:r>
              <a:rPr lang="zh-CN" altLang="en-US" sz="3200" dirty="0">
                <a:ea typeface="宋体" panose="02010600030101010101" pitchFamily="2" charset="-122"/>
              </a:rPr>
              <a:t>连接查询</a:t>
            </a:r>
          </a:p>
        </p:txBody>
      </p:sp>
      <p:sp>
        <p:nvSpPr>
          <p:cNvPr id="4099" name="Rectangle 3"/>
          <p:cNvSpPr>
            <a:spLocks noGrp="1"/>
          </p:cNvSpPr>
          <p:nvPr>
            <p:ph idx="1"/>
          </p:nvPr>
        </p:nvSpPr>
        <p:spPr>
          <a:xfrm>
            <a:off x="457200" y="1828800"/>
            <a:ext cx="8413750" cy="4495800"/>
          </a:xfrm>
          <a:ln/>
        </p:spPr>
        <p:txBody>
          <a:bodyPr vert="horz" wrap="square" lIns="91440" tIns="45720" rIns="91440" bIns="45720" anchor="t"/>
          <a:lstStyle/>
          <a:p>
            <a:pPr algn="just">
              <a:lnSpc>
                <a:spcPct val="110000"/>
              </a:lnSpc>
            </a:pPr>
            <a:r>
              <a:rPr lang="zh-CN" altLang="en-US" b="1" dirty="0">
                <a:ea typeface="宋体" panose="02010600030101010101" pitchFamily="2" charset="-122"/>
              </a:rPr>
              <a:t>有时用户查询可能涉及</a:t>
            </a:r>
            <a:r>
              <a:rPr lang="zh-CN" altLang="en-US" b="1" dirty="0">
                <a:solidFill>
                  <a:srgbClr val="FF0000"/>
                </a:solidFill>
                <a:ea typeface="宋体" panose="02010600030101010101" pitchFamily="2" charset="-122"/>
              </a:rPr>
              <a:t>多个表</a:t>
            </a:r>
            <a:r>
              <a:rPr lang="zh-CN" altLang="en-US" b="1" dirty="0">
                <a:ea typeface="宋体" panose="02010600030101010101" pitchFamily="2" charset="-122"/>
              </a:rPr>
              <a:t>，才能查出所需要的信息。如果一个查询需要对多个表进行操作，就称为</a:t>
            </a:r>
            <a:r>
              <a:rPr lang="zh-CN" altLang="en-US" b="1" dirty="0">
                <a:solidFill>
                  <a:srgbClr val="FF0000"/>
                </a:solidFill>
                <a:ea typeface="宋体" panose="02010600030101010101" pitchFamily="2" charset="-122"/>
              </a:rPr>
              <a:t>连接查询</a:t>
            </a:r>
            <a:r>
              <a:rPr lang="zh-CN" altLang="en-US" b="1" dirty="0">
                <a:ea typeface="宋体" panose="02010600030101010101" pitchFamily="2" charset="-122"/>
              </a:rPr>
              <a:t>。</a:t>
            </a:r>
          </a:p>
          <a:p>
            <a:pPr algn="just">
              <a:lnSpc>
                <a:spcPct val="110000"/>
              </a:lnSpc>
            </a:pPr>
            <a:r>
              <a:rPr lang="zh-CN" altLang="en-US" b="1" dirty="0">
                <a:ea typeface="宋体" panose="02010600030101010101" pitchFamily="2" charset="-122"/>
              </a:rPr>
              <a:t>连接可以在</a:t>
            </a:r>
            <a:r>
              <a:rPr lang="en-US" altLang="zh-CN" b="1" dirty="0">
                <a:ea typeface="宋体" panose="02010600030101010101" pitchFamily="2" charset="-122"/>
              </a:rPr>
              <a:t>SELECT </a:t>
            </a:r>
            <a:r>
              <a:rPr lang="zh-CN" altLang="en-US" b="1" dirty="0">
                <a:ea typeface="宋体" panose="02010600030101010101" pitchFamily="2" charset="-122"/>
              </a:rPr>
              <a:t>语句的</a:t>
            </a:r>
            <a:r>
              <a:rPr lang="en-US" altLang="zh-CN" b="1" dirty="0">
                <a:ea typeface="宋体" panose="02010600030101010101" pitchFamily="2" charset="-122"/>
              </a:rPr>
              <a:t>FROM</a:t>
            </a:r>
            <a:r>
              <a:rPr lang="zh-CN" altLang="en-US" b="1" dirty="0">
                <a:ea typeface="宋体" panose="02010600030101010101" pitchFamily="2" charset="-122"/>
              </a:rPr>
              <a:t>子句或</a:t>
            </a:r>
            <a:r>
              <a:rPr lang="en-US" altLang="zh-CN" b="1" dirty="0">
                <a:ea typeface="宋体" panose="02010600030101010101" pitchFamily="2" charset="-122"/>
              </a:rPr>
              <a:t>WHERE</a:t>
            </a:r>
            <a:r>
              <a:rPr lang="zh-CN" altLang="en-US" b="1" dirty="0">
                <a:ea typeface="宋体" panose="02010600030101010101" pitchFamily="2" charset="-122"/>
              </a:rPr>
              <a:t>子句中建立，不同的子句有不同的分类方式，用</a:t>
            </a:r>
            <a:r>
              <a:rPr lang="en-US" altLang="zh-CN" b="1" dirty="0">
                <a:ea typeface="宋体" panose="02010600030101010101" pitchFamily="2" charset="-122"/>
              </a:rPr>
              <a:t>WHERE</a:t>
            </a:r>
            <a:r>
              <a:rPr lang="zh-CN" altLang="en-US" b="1" dirty="0">
                <a:ea typeface="宋体" panose="02010600030101010101" pitchFamily="2" charset="-122"/>
              </a:rPr>
              <a:t>子句连接的查询一般分为</a:t>
            </a:r>
            <a:r>
              <a:rPr lang="zh-CN" altLang="en-US" b="1" dirty="0">
                <a:solidFill>
                  <a:srgbClr val="660033"/>
                </a:solidFill>
                <a:ea typeface="宋体" panose="02010600030101010101" pitchFamily="2" charset="-122"/>
              </a:rPr>
              <a:t>等值连接查询、非等值连接查询、自然连接查询和复合条件连接查询</a:t>
            </a:r>
            <a:r>
              <a:rPr lang="zh-CN" altLang="en-US" b="1" dirty="0">
                <a:ea typeface="宋体" panose="02010600030101010101" pitchFamily="2" charset="-122"/>
              </a:rPr>
              <a:t>；用</a:t>
            </a:r>
            <a:r>
              <a:rPr lang="en-US" altLang="zh-CN" b="1" dirty="0">
                <a:ea typeface="宋体" panose="02010600030101010101" pitchFamily="2" charset="-122"/>
              </a:rPr>
              <a:t>FROM</a:t>
            </a:r>
            <a:r>
              <a:rPr lang="zh-CN" altLang="en-US" b="1" dirty="0">
                <a:ea typeface="宋体" panose="02010600030101010101" pitchFamily="2" charset="-122"/>
              </a:rPr>
              <a:t>子句连接的查询一般分为</a:t>
            </a:r>
            <a:r>
              <a:rPr lang="zh-CN" altLang="en-US" b="1" dirty="0">
                <a:solidFill>
                  <a:srgbClr val="660033"/>
                </a:solidFill>
                <a:ea typeface="宋体" panose="02010600030101010101" pitchFamily="2" charset="-122"/>
              </a:rPr>
              <a:t>内连接、外连接和交叉连接</a:t>
            </a:r>
            <a:r>
              <a:rPr lang="zh-CN" altLang="en-US" dirty="0">
                <a:solidFill>
                  <a:srgbClr val="660033"/>
                </a:solidFill>
                <a:ea typeface="宋体" panose="02010600030101010101" pitchFamily="2" charset="-122"/>
              </a:rPr>
              <a:t>。</a:t>
            </a:r>
          </a:p>
        </p:txBody>
      </p:sp>
    </p:spTree>
    <p:extLst>
      <p:ext uri="{BB962C8B-B14F-4D97-AF65-F5344CB8AC3E}">
        <p14:creationId xmlns:p14="http://schemas.microsoft.com/office/powerpoint/2010/main" val="415964166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ln/>
        </p:spPr>
        <p:txBody>
          <a:bodyPr vert="horz" wrap="square" lIns="91440" tIns="45720" rIns="91440" bIns="45720" anchor="ctr"/>
          <a:lstStyle/>
          <a:p>
            <a:r>
              <a:rPr lang="en-US" altLang="zh-CN" dirty="0">
                <a:ea typeface="宋体" panose="02010600030101010101" pitchFamily="2" charset="-122"/>
              </a:rPr>
              <a:t>(1)WHERE</a:t>
            </a:r>
            <a:r>
              <a:rPr lang="zh-CN" altLang="en-US" dirty="0">
                <a:ea typeface="宋体" panose="02010600030101010101" pitchFamily="2" charset="-122"/>
              </a:rPr>
              <a:t>子句中的连接查询 </a:t>
            </a:r>
          </a:p>
        </p:txBody>
      </p:sp>
      <p:sp>
        <p:nvSpPr>
          <p:cNvPr id="5123" name="Rectangle 3"/>
          <p:cNvSpPr>
            <a:spLocks noGrp="1"/>
          </p:cNvSpPr>
          <p:nvPr>
            <p:ph idx="1"/>
          </p:nvPr>
        </p:nvSpPr>
        <p:spPr>
          <a:xfrm>
            <a:off x="457202" y="1600202"/>
            <a:ext cx="8507413" cy="4924425"/>
          </a:xfrm>
          <a:ln/>
        </p:spPr>
        <p:txBody>
          <a:bodyPr vert="horz" wrap="square" lIns="91440" tIns="45720" rIns="91440" bIns="45720" anchor="t"/>
          <a:lstStyle/>
          <a:p>
            <a:pPr>
              <a:lnSpc>
                <a:spcPct val="150000"/>
              </a:lnSpc>
            </a:pPr>
            <a:r>
              <a:rPr lang="zh-CN" altLang="en-US" b="1" dirty="0">
                <a:ea typeface="宋体" panose="02010600030101010101" pitchFamily="2" charset="-122"/>
              </a:rPr>
              <a:t>①等值连接和非等值连接</a:t>
            </a:r>
          </a:p>
          <a:p>
            <a:pPr lvl="1">
              <a:lnSpc>
                <a:spcPct val="150000"/>
              </a:lnSpc>
            </a:pPr>
            <a:r>
              <a:rPr lang="zh-CN" altLang="en-US" b="1" dirty="0">
                <a:ea typeface="宋体" panose="02010600030101010101" pitchFamily="2" charset="-122"/>
              </a:rPr>
              <a:t>连接查询的</a:t>
            </a:r>
            <a:r>
              <a:rPr lang="en-US" altLang="zh-CN" b="1" dirty="0">
                <a:ea typeface="宋体" panose="02010600030101010101" pitchFamily="2" charset="-122"/>
              </a:rPr>
              <a:t>WHERE</a:t>
            </a:r>
            <a:r>
              <a:rPr lang="zh-CN" altLang="en-US" b="1" dirty="0">
                <a:ea typeface="宋体" panose="02010600030101010101" pitchFamily="2" charset="-122"/>
              </a:rPr>
              <a:t>子句中用来连接两个表的条件称为</a:t>
            </a:r>
            <a:r>
              <a:rPr lang="zh-CN" altLang="en-US" b="1" dirty="0">
                <a:solidFill>
                  <a:srgbClr val="800000"/>
                </a:solidFill>
                <a:ea typeface="宋体" panose="02010600030101010101" pitchFamily="2" charset="-122"/>
              </a:rPr>
              <a:t>连接条件</a:t>
            </a:r>
            <a:r>
              <a:rPr lang="zh-CN" altLang="en-US" b="1" dirty="0">
                <a:ea typeface="宋体" panose="02010600030101010101" pitchFamily="2" charset="-122"/>
              </a:rPr>
              <a:t>或</a:t>
            </a:r>
            <a:r>
              <a:rPr lang="zh-CN" altLang="en-US" b="1" dirty="0">
                <a:solidFill>
                  <a:srgbClr val="800000"/>
                </a:solidFill>
                <a:ea typeface="宋体" panose="02010600030101010101" pitchFamily="2" charset="-122"/>
              </a:rPr>
              <a:t>连接谓词</a:t>
            </a:r>
            <a:r>
              <a:rPr lang="zh-CN" altLang="en-US" b="1" dirty="0">
                <a:ea typeface="宋体" panose="02010600030101010101" pitchFamily="2" charset="-122"/>
              </a:rPr>
              <a:t>，其一般格式为：</a:t>
            </a:r>
          </a:p>
          <a:p>
            <a:pPr lvl="1">
              <a:lnSpc>
                <a:spcPct val="150000"/>
              </a:lnSpc>
              <a:buNone/>
            </a:pPr>
            <a:endParaRPr lang="en-US" altLang="zh-CN" b="1" dirty="0">
              <a:ea typeface="宋体" panose="02010600030101010101" pitchFamily="2" charset="-122"/>
            </a:endParaRPr>
          </a:p>
          <a:p>
            <a:pPr lvl="1">
              <a:lnSpc>
                <a:spcPct val="150000"/>
              </a:lnSpc>
              <a:buNone/>
            </a:pPr>
            <a:r>
              <a:rPr lang="en-US" altLang="zh-CN" b="1" dirty="0">
                <a:ea typeface="宋体" panose="02010600030101010101" pitchFamily="2" charset="-122"/>
              </a:rPr>
              <a:t>[&lt;</a:t>
            </a:r>
            <a:r>
              <a:rPr lang="zh-CN" altLang="en-US" b="1" dirty="0">
                <a:ea typeface="宋体" panose="02010600030101010101" pitchFamily="2" charset="-122"/>
              </a:rPr>
              <a:t>表名</a:t>
            </a:r>
            <a:r>
              <a:rPr lang="en-US" altLang="zh-CN" b="1" dirty="0">
                <a:ea typeface="宋体" panose="02010600030101010101" pitchFamily="2" charset="-122"/>
              </a:rPr>
              <a:t>1&gt;.]&lt;</a:t>
            </a:r>
            <a:r>
              <a:rPr lang="zh-CN" altLang="en-US" b="1" dirty="0">
                <a:ea typeface="宋体" panose="02010600030101010101" pitchFamily="2" charset="-122"/>
              </a:rPr>
              <a:t>列名</a:t>
            </a:r>
            <a:r>
              <a:rPr lang="en-US" altLang="zh-CN" b="1" dirty="0">
                <a:ea typeface="宋体" panose="02010600030101010101" pitchFamily="2" charset="-122"/>
              </a:rPr>
              <a:t>1&gt; &lt;</a:t>
            </a:r>
            <a:r>
              <a:rPr lang="zh-CN" altLang="en-US" b="1" dirty="0">
                <a:ea typeface="宋体" panose="02010600030101010101" pitchFamily="2" charset="-122"/>
              </a:rPr>
              <a:t>比较运算符</a:t>
            </a:r>
            <a:r>
              <a:rPr lang="en-US" altLang="zh-CN" b="1" dirty="0">
                <a:ea typeface="宋体" panose="02010600030101010101" pitchFamily="2" charset="-122"/>
              </a:rPr>
              <a:t>&gt; [&lt;</a:t>
            </a:r>
            <a:r>
              <a:rPr lang="zh-CN" altLang="en-US" b="1" dirty="0">
                <a:ea typeface="宋体" panose="02010600030101010101" pitchFamily="2" charset="-122"/>
              </a:rPr>
              <a:t>表名</a:t>
            </a:r>
            <a:r>
              <a:rPr lang="en-US" altLang="zh-CN" b="1" dirty="0">
                <a:ea typeface="宋体" panose="02010600030101010101" pitchFamily="2" charset="-122"/>
              </a:rPr>
              <a:t>2&gt;.]&lt;</a:t>
            </a:r>
            <a:r>
              <a:rPr lang="zh-CN" altLang="en-US" b="1" dirty="0">
                <a:ea typeface="宋体" panose="02010600030101010101" pitchFamily="2" charset="-122"/>
              </a:rPr>
              <a:t>列名</a:t>
            </a:r>
            <a:r>
              <a:rPr lang="en-US" altLang="zh-CN" b="1" dirty="0">
                <a:ea typeface="宋体" panose="02010600030101010101" pitchFamily="2" charset="-122"/>
              </a:rPr>
              <a:t>2&gt; </a:t>
            </a:r>
            <a:r>
              <a:rPr lang="zh-CN" altLang="en-US" b="1" dirty="0">
                <a:ea typeface="宋体" panose="02010600030101010101" pitchFamily="2" charset="-122"/>
              </a:rPr>
              <a:t>　　</a:t>
            </a:r>
          </a:p>
          <a:p>
            <a:pPr lvl="1">
              <a:lnSpc>
                <a:spcPct val="150000"/>
              </a:lnSpc>
              <a:buNone/>
            </a:pPr>
            <a:r>
              <a:rPr lang="zh-CN" altLang="en-US" b="1" dirty="0">
                <a:ea typeface="宋体" panose="02010600030101010101" pitchFamily="2" charset="-122"/>
              </a:rPr>
              <a:t>其中比较运算符主要有：</a:t>
            </a:r>
            <a:r>
              <a:rPr lang="en-US" altLang="zh-CN" b="1" dirty="0">
                <a:ea typeface="宋体" panose="02010600030101010101" pitchFamily="2" charset="-122"/>
              </a:rPr>
              <a:t>=</a:t>
            </a:r>
            <a:r>
              <a:rPr lang="zh-CN" altLang="en-US" b="1" dirty="0">
                <a:ea typeface="宋体" panose="02010600030101010101" pitchFamily="2" charset="-122"/>
              </a:rPr>
              <a:t>、</a:t>
            </a:r>
            <a:r>
              <a:rPr lang="en-US" altLang="zh-CN" b="1" dirty="0">
                <a:ea typeface="宋体" panose="02010600030101010101" pitchFamily="2" charset="-122"/>
              </a:rPr>
              <a:t>&gt;</a:t>
            </a:r>
            <a:r>
              <a:rPr lang="zh-CN" altLang="en-US" b="1" dirty="0">
                <a:ea typeface="宋体" panose="02010600030101010101" pitchFamily="2" charset="-122"/>
              </a:rPr>
              <a:t>、</a:t>
            </a:r>
            <a:r>
              <a:rPr lang="en-US" altLang="zh-CN" b="1" dirty="0">
                <a:ea typeface="宋体" panose="02010600030101010101" pitchFamily="2" charset="-122"/>
              </a:rPr>
              <a:t>&lt;</a:t>
            </a:r>
            <a:r>
              <a:rPr lang="zh-CN" altLang="en-US" b="1" dirty="0">
                <a:ea typeface="宋体" panose="02010600030101010101" pitchFamily="2" charset="-122"/>
              </a:rPr>
              <a:t>、</a:t>
            </a:r>
            <a:r>
              <a:rPr lang="en-US" altLang="zh-CN" b="1" dirty="0">
                <a:ea typeface="宋体" panose="02010600030101010101" pitchFamily="2" charset="-122"/>
              </a:rPr>
              <a:t>&gt;=</a:t>
            </a:r>
            <a:r>
              <a:rPr lang="zh-CN" altLang="en-US" b="1" dirty="0">
                <a:ea typeface="宋体" panose="02010600030101010101" pitchFamily="2" charset="-122"/>
              </a:rPr>
              <a:t>、</a:t>
            </a:r>
            <a:r>
              <a:rPr lang="en-US" altLang="zh-CN" b="1" dirty="0">
                <a:ea typeface="宋体" panose="02010600030101010101" pitchFamily="2" charset="-122"/>
              </a:rPr>
              <a:t>&lt;=</a:t>
            </a:r>
            <a:r>
              <a:rPr lang="zh-CN" altLang="en-US" b="1" dirty="0">
                <a:ea typeface="宋体" panose="02010600030101010101" pitchFamily="2" charset="-122"/>
              </a:rPr>
              <a:t>、</a:t>
            </a:r>
            <a:r>
              <a:rPr lang="en-US" altLang="zh-CN" b="1" dirty="0">
                <a:ea typeface="宋体" panose="02010600030101010101" pitchFamily="2" charset="-122"/>
              </a:rPr>
              <a:t>!=</a:t>
            </a:r>
            <a:endParaRPr lang="zh-CN" altLang="en-US" b="1" dirty="0">
              <a:ea typeface="宋体" panose="02010600030101010101" pitchFamily="2" charset="-122"/>
            </a:endParaRPr>
          </a:p>
          <a:p>
            <a:pPr lvl="1">
              <a:buNone/>
            </a:pPr>
            <a:endParaRPr lang="en-US" altLang="zh-CN" b="1" dirty="0">
              <a:ea typeface="宋体" panose="02010600030101010101" pitchFamily="2" charset="-122"/>
            </a:endParaRPr>
          </a:p>
        </p:txBody>
      </p:sp>
    </p:spTree>
    <p:extLst>
      <p:ext uri="{BB962C8B-B14F-4D97-AF65-F5344CB8AC3E}">
        <p14:creationId xmlns:p14="http://schemas.microsoft.com/office/powerpoint/2010/main" val="331702438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①等值连接和非等值连接</a:t>
            </a:r>
          </a:p>
        </p:txBody>
      </p:sp>
      <p:sp>
        <p:nvSpPr>
          <p:cNvPr id="6147" name="Rectangle 3"/>
          <p:cNvSpPr>
            <a:spLocks noGrp="1"/>
          </p:cNvSpPr>
          <p:nvPr>
            <p:ph idx="1"/>
          </p:nvPr>
        </p:nvSpPr>
        <p:spPr>
          <a:xfrm>
            <a:off x="457202" y="1517652"/>
            <a:ext cx="8188325" cy="4873625"/>
          </a:xfrm>
          <a:ln/>
        </p:spPr>
        <p:txBody>
          <a:bodyPr vert="horz" wrap="square" lIns="91440" tIns="45720" rIns="91440" bIns="45720" anchor="t"/>
          <a:lstStyle/>
          <a:p>
            <a:pPr>
              <a:lnSpc>
                <a:spcPct val="80000"/>
              </a:lnSpc>
            </a:pPr>
            <a:r>
              <a:rPr lang="zh-CN" altLang="en-US" sz="2400" b="1" dirty="0">
                <a:ea typeface="宋体" panose="02010600030101010101" pitchFamily="2" charset="-122"/>
              </a:rPr>
              <a:t>当连接运算符为</a:t>
            </a:r>
            <a:r>
              <a:rPr lang="en-US" altLang="zh-CN" sz="2400" b="1" dirty="0">
                <a:ea typeface="宋体" panose="02010600030101010101" pitchFamily="2" charset="-122"/>
              </a:rPr>
              <a:t>=</a:t>
            </a:r>
            <a:r>
              <a:rPr lang="zh-CN" altLang="en-US" sz="2400" b="1" dirty="0">
                <a:ea typeface="宋体" panose="02010600030101010101" pitchFamily="2" charset="-122"/>
              </a:rPr>
              <a:t>时，称为等值连接。使用其它运算符称为非等值连接。</a:t>
            </a:r>
          </a:p>
          <a:p>
            <a:pPr>
              <a:lnSpc>
                <a:spcPct val="80000"/>
              </a:lnSpc>
            </a:pPr>
            <a:r>
              <a:rPr lang="zh-CN" altLang="en-US" sz="2400" b="1" dirty="0">
                <a:ea typeface="宋体" panose="02010600030101010101" pitchFamily="2" charset="-122"/>
              </a:rPr>
              <a:t>连接谓词中的列名称为连接字段。连接条件中的各连接字段类型必须是可比的，但不必是相同的。</a:t>
            </a:r>
            <a:endParaRPr lang="en-US" altLang="zh-CN" sz="2400" b="1" dirty="0">
              <a:ea typeface="宋体" panose="02010600030101010101" pitchFamily="2" charset="-122"/>
            </a:endParaRPr>
          </a:p>
          <a:p>
            <a:pPr>
              <a:lnSpc>
                <a:spcPct val="80000"/>
              </a:lnSpc>
            </a:pPr>
            <a:r>
              <a:rPr lang="zh-CN" altLang="en-US" sz="2400" b="1" dirty="0">
                <a:ea typeface="宋体" panose="02010600030101010101" pitchFamily="2" charset="-122"/>
              </a:rPr>
              <a:t>例</a:t>
            </a:r>
            <a:r>
              <a:rPr lang="en-US" altLang="zh-CN" sz="2400" b="1" dirty="0">
                <a:ea typeface="宋体" panose="02010600030101010101" pitchFamily="2" charset="-122"/>
              </a:rPr>
              <a:t>3-46 </a:t>
            </a:r>
            <a:r>
              <a:rPr lang="zh-CN" altLang="en-US" sz="2400" b="1" dirty="0">
                <a:ea typeface="宋体" panose="02010600030101010101" pitchFamily="2" charset="-122"/>
              </a:rPr>
              <a:t>查询每个学生及其选修课程的情况。</a:t>
            </a:r>
          </a:p>
          <a:p>
            <a:pPr>
              <a:lnSpc>
                <a:spcPct val="80000"/>
              </a:lnSpc>
            </a:pPr>
            <a:r>
              <a:rPr lang="zh-CN" altLang="en-US" sz="2400" b="1" dirty="0">
                <a:ea typeface="宋体" panose="02010600030101010101" pitchFamily="2" charset="-122"/>
              </a:rPr>
              <a:t> </a:t>
            </a:r>
          </a:p>
        </p:txBody>
      </p:sp>
      <p:pic>
        <p:nvPicPr>
          <p:cNvPr id="6148" name="图片 1"/>
          <p:cNvPicPr>
            <a:picLocks noChangeAspect="1"/>
          </p:cNvPicPr>
          <p:nvPr/>
        </p:nvPicPr>
        <p:blipFill>
          <a:blip r:embed="rId2"/>
          <a:stretch>
            <a:fillRect/>
          </a:stretch>
        </p:blipFill>
        <p:spPr>
          <a:xfrm>
            <a:off x="744540" y="4660902"/>
            <a:ext cx="7100887" cy="1730375"/>
          </a:xfrm>
          <a:prstGeom prst="rect">
            <a:avLst/>
          </a:prstGeom>
          <a:noFill/>
          <a:ln w="9525">
            <a:noFill/>
          </a:ln>
        </p:spPr>
      </p:pic>
      <p:grpSp>
        <p:nvGrpSpPr>
          <p:cNvPr id="5" name="组合 4">
            <a:extLst>
              <a:ext uri="{FF2B5EF4-FFF2-40B4-BE49-F238E27FC236}">
                <a16:creationId xmlns:a16="http://schemas.microsoft.com/office/drawing/2014/main" id="{58BE6BFB-1381-433A-9F17-AF0B8C9CDB2C}"/>
              </a:ext>
            </a:extLst>
          </p:cNvPr>
          <p:cNvGrpSpPr/>
          <p:nvPr/>
        </p:nvGrpSpPr>
        <p:grpSpPr>
          <a:xfrm>
            <a:off x="108298" y="3212976"/>
            <a:ext cx="8856984" cy="788670"/>
            <a:chOff x="684265" y="1580218"/>
            <a:chExt cx="7776864" cy="788670"/>
          </a:xfrm>
        </p:grpSpPr>
        <p:sp>
          <p:nvSpPr>
            <p:cNvPr id="6" name="文本框 5">
              <a:extLst>
                <a:ext uri="{FF2B5EF4-FFF2-40B4-BE49-F238E27FC236}">
                  <a16:creationId xmlns:a16="http://schemas.microsoft.com/office/drawing/2014/main" id="{EE47B9C1-0CBB-4460-9E61-61B83378B144}"/>
                </a:ext>
              </a:extLst>
            </p:cNvPr>
            <p:cNvSpPr txBox="1"/>
            <p:nvPr/>
          </p:nvSpPr>
          <p:spPr>
            <a:xfrm>
              <a:off x="751147" y="1580218"/>
              <a:ext cx="64091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连接</a:t>
              </a:r>
            </a:p>
          </p:txBody>
        </p:sp>
        <p:sp>
          <p:nvSpPr>
            <p:cNvPr id="7" name="文本框 6">
              <a:extLst>
                <a:ext uri="{FF2B5EF4-FFF2-40B4-BE49-F238E27FC236}">
                  <a16:creationId xmlns:a16="http://schemas.microsoft.com/office/drawing/2014/main" id="{4BA3D0F7-7A2C-4BF9-901F-EFB4BD09363C}"/>
                </a:ext>
              </a:extLst>
            </p:cNvPr>
            <p:cNvSpPr txBox="1"/>
            <p:nvPr/>
          </p:nvSpPr>
          <p:spPr>
            <a:xfrm>
              <a:off x="684265"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 FROM STUDENT, SC WHERE STUDENT.SNO=SC.SNO;</a:t>
              </a:r>
            </a:p>
          </p:txBody>
        </p:sp>
      </p:grpSp>
    </p:spTree>
    <p:extLst>
      <p:ext uri="{BB962C8B-B14F-4D97-AF65-F5344CB8AC3E}">
        <p14:creationId xmlns:p14="http://schemas.microsoft.com/office/powerpoint/2010/main" val="57410856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①等值连接和非等值连接</a:t>
            </a:r>
          </a:p>
        </p:txBody>
      </p:sp>
      <p:sp>
        <p:nvSpPr>
          <p:cNvPr id="6147" name="Rectangle 3"/>
          <p:cNvSpPr>
            <a:spLocks noGrp="1"/>
          </p:cNvSpPr>
          <p:nvPr>
            <p:ph idx="1"/>
          </p:nvPr>
        </p:nvSpPr>
        <p:spPr>
          <a:xfrm>
            <a:off x="457202" y="1517652"/>
            <a:ext cx="8188325" cy="4873625"/>
          </a:xfrm>
          <a:ln/>
        </p:spPr>
        <p:txBody>
          <a:bodyPr vert="horz" wrap="square" lIns="91440" tIns="45720" rIns="91440" bIns="45720" anchor="t"/>
          <a:lstStyle/>
          <a:p>
            <a:pPr>
              <a:lnSpc>
                <a:spcPct val="80000"/>
              </a:lnSpc>
            </a:pPr>
            <a:r>
              <a:rPr lang="zh-CN" altLang="en-US" sz="2400" b="1" dirty="0">
                <a:ea typeface="宋体" panose="02010600030101010101" pitchFamily="2" charset="-122"/>
              </a:rPr>
              <a:t>当连接运算符为</a:t>
            </a:r>
            <a:r>
              <a:rPr lang="en-US" altLang="zh-CN" sz="2400" b="1" dirty="0">
                <a:ea typeface="宋体" panose="02010600030101010101" pitchFamily="2" charset="-122"/>
              </a:rPr>
              <a:t>=</a:t>
            </a:r>
            <a:r>
              <a:rPr lang="zh-CN" altLang="en-US" sz="2400" b="1" dirty="0">
                <a:ea typeface="宋体" panose="02010600030101010101" pitchFamily="2" charset="-122"/>
              </a:rPr>
              <a:t>时，称为等值连接。使用其它运算符称为非等值连接。</a:t>
            </a:r>
          </a:p>
          <a:p>
            <a:pPr>
              <a:lnSpc>
                <a:spcPct val="80000"/>
              </a:lnSpc>
            </a:pPr>
            <a:r>
              <a:rPr lang="zh-CN" altLang="en-US" sz="2400" b="1" dirty="0">
                <a:ea typeface="宋体" panose="02010600030101010101" pitchFamily="2" charset="-122"/>
              </a:rPr>
              <a:t>连接谓词中的列名称为连接字段。连接条件中的各连接字段类型必须是可比的，但不必是相同的。 </a:t>
            </a:r>
          </a:p>
          <a:p>
            <a:pPr lvl="1">
              <a:lnSpc>
                <a:spcPct val="80000"/>
              </a:lnSpc>
              <a:buNone/>
            </a:pPr>
            <a:endParaRPr lang="zh-CN" altLang="en-US" sz="2000" b="1" dirty="0">
              <a:ea typeface="宋体" panose="02010600030101010101" pitchFamily="2" charset="-122"/>
            </a:endParaRPr>
          </a:p>
          <a:p>
            <a:pPr lvl="1">
              <a:lnSpc>
                <a:spcPct val="80000"/>
              </a:lnSpc>
              <a:buNone/>
            </a:pPr>
            <a:r>
              <a:rPr lang="zh-CN" altLang="en-US" b="1" dirty="0">
                <a:ea typeface="宋体" panose="02010600030101010101" pitchFamily="2" charset="-122"/>
              </a:rPr>
              <a:t>例</a:t>
            </a:r>
            <a:r>
              <a:rPr lang="en-US" altLang="zh-CN" b="1" dirty="0">
                <a:ea typeface="宋体" panose="02010600030101010101" pitchFamily="2" charset="-122"/>
              </a:rPr>
              <a:t>3-46 </a:t>
            </a:r>
            <a:r>
              <a:rPr lang="zh-CN" altLang="en-US" b="1" dirty="0">
                <a:ea typeface="宋体" panose="02010600030101010101" pitchFamily="2" charset="-122"/>
              </a:rPr>
              <a:t>查询每个学生及其选修课程的情况。</a:t>
            </a:r>
          </a:p>
          <a:p>
            <a:pPr lvl="1">
              <a:lnSpc>
                <a:spcPct val="80000"/>
              </a:lnSpc>
              <a:buNone/>
            </a:pPr>
            <a:r>
              <a:rPr lang="en-US" altLang="zh-CN" b="1" dirty="0">
                <a:ea typeface="宋体" panose="02010600030101010101" pitchFamily="2" charset="-122"/>
              </a:rPr>
              <a:t>SELECT * </a:t>
            </a:r>
          </a:p>
          <a:p>
            <a:pPr lvl="1">
              <a:lnSpc>
                <a:spcPct val="80000"/>
              </a:lnSpc>
              <a:buNone/>
            </a:pPr>
            <a:r>
              <a:rPr lang="en-US" altLang="zh-CN" b="1" dirty="0">
                <a:ea typeface="宋体" panose="02010600030101010101" pitchFamily="2" charset="-122"/>
              </a:rPr>
              <a:t>FROM Student, SC </a:t>
            </a:r>
          </a:p>
          <a:p>
            <a:pPr lvl="1">
              <a:lnSpc>
                <a:spcPct val="80000"/>
              </a:lnSpc>
              <a:buNone/>
            </a:pPr>
            <a:r>
              <a:rPr lang="en-US" altLang="zh-CN" b="1" dirty="0">
                <a:ea typeface="宋体" panose="02010600030101010101" pitchFamily="2" charset="-122"/>
              </a:rPr>
              <a:t>WHERE Student.Sno=SC.Sno;</a:t>
            </a:r>
          </a:p>
        </p:txBody>
      </p:sp>
      <p:pic>
        <p:nvPicPr>
          <p:cNvPr id="6148" name="图片 1"/>
          <p:cNvPicPr>
            <a:picLocks noChangeAspect="1"/>
          </p:cNvPicPr>
          <p:nvPr/>
        </p:nvPicPr>
        <p:blipFill>
          <a:blip r:embed="rId2"/>
          <a:stretch>
            <a:fillRect/>
          </a:stretch>
        </p:blipFill>
        <p:spPr>
          <a:xfrm>
            <a:off x="744540" y="4660902"/>
            <a:ext cx="7100887" cy="1730375"/>
          </a:xfrm>
          <a:prstGeom prst="rect">
            <a:avLst/>
          </a:prstGeom>
          <a:noFill/>
          <a:ln w="9525">
            <a:noFill/>
          </a:ln>
        </p:spPr>
      </p:pic>
    </p:spTree>
    <p:extLst>
      <p:ext uri="{BB962C8B-B14F-4D97-AF65-F5344CB8AC3E}">
        <p14:creationId xmlns:p14="http://schemas.microsoft.com/office/powerpoint/2010/main" val="243136938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①等值连接和非等值连接</a:t>
            </a:r>
          </a:p>
        </p:txBody>
      </p:sp>
      <p:sp>
        <p:nvSpPr>
          <p:cNvPr id="7171" name="Rectangle 3"/>
          <p:cNvSpPr>
            <a:spLocks noGrp="1"/>
          </p:cNvSpPr>
          <p:nvPr>
            <p:ph idx="1"/>
          </p:nvPr>
        </p:nvSpPr>
        <p:spPr>
          <a:xfrm>
            <a:off x="457202" y="1600202"/>
            <a:ext cx="8435975" cy="4525963"/>
          </a:xfrm>
          <a:ln/>
        </p:spPr>
        <p:txBody>
          <a:bodyPr vert="horz" wrap="square" lIns="91440" tIns="45720" rIns="91440" bIns="45720" anchor="t"/>
          <a:lstStyle/>
          <a:p>
            <a:pPr>
              <a:lnSpc>
                <a:spcPct val="90000"/>
              </a:lnSpc>
            </a:pPr>
            <a:r>
              <a:rPr lang="zh-CN" altLang="en-US" b="1" dirty="0">
                <a:ea typeface="宋体" panose="02010600030101010101" pitchFamily="2" charset="-122"/>
              </a:rPr>
              <a:t>连接运算中有两种特殊情况，一种称为笛卡尔积连接，另一种称为自然连接。</a:t>
            </a:r>
            <a:endParaRPr lang="zh-CN" altLang="en-US" sz="2800" b="1" dirty="0">
              <a:ea typeface="宋体" panose="02010600030101010101" pitchFamily="2" charset="-122"/>
            </a:endParaRPr>
          </a:p>
          <a:p>
            <a:pPr>
              <a:lnSpc>
                <a:spcPct val="90000"/>
              </a:lnSpc>
            </a:pPr>
            <a:r>
              <a:rPr lang="zh-CN" altLang="en-US" b="1" dirty="0">
                <a:ea typeface="宋体" panose="02010600030101010101" pitchFamily="2" charset="-122"/>
              </a:rPr>
              <a:t>例</a:t>
            </a:r>
            <a:r>
              <a:rPr lang="en-US" altLang="zh-CN" b="1" dirty="0">
                <a:ea typeface="宋体" panose="02010600030101010101" pitchFamily="2" charset="-122"/>
              </a:rPr>
              <a:t>3-47 Course</a:t>
            </a:r>
            <a:r>
              <a:rPr lang="zh-CN" altLang="en-US" b="1" dirty="0">
                <a:ea typeface="宋体" panose="02010600030101010101" pitchFamily="2" charset="-122"/>
              </a:rPr>
              <a:t>表和</a:t>
            </a:r>
            <a:r>
              <a:rPr lang="en-US" altLang="zh-CN" b="1" dirty="0">
                <a:ea typeface="宋体" panose="02010600030101010101" pitchFamily="2" charset="-122"/>
              </a:rPr>
              <a:t>SC</a:t>
            </a:r>
            <a:r>
              <a:rPr lang="zh-CN" altLang="en-US" b="1" dirty="0">
                <a:ea typeface="宋体" panose="02010600030101010101" pitchFamily="2" charset="-122"/>
              </a:rPr>
              <a:t>表做笛卡尔积连接。</a:t>
            </a:r>
            <a:endParaRPr lang="en-US" altLang="zh-CN" b="1" dirty="0">
              <a:ea typeface="宋体" panose="02010600030101010101" pitchFamily="2" charset="-122"/>
            </a:endParaRPr>
          </a:p>
          <a:p>
            <a:pPr>
              <a:lnSpc>
                <a:spcPct val="90000"/>
              </a:lnSpc>
            </a:pPr>
            <a:endParaRPr lang="en-US" altLang="zh-CN" sz="3200" b="1" dirty="0">
              <a:ea typeface="宋体" panose="02010600030101010101" pitchFamily="2" charset="-122"/>
            </a:endParaRPr>
          </a:p>
          <a:p>
            <a:pPr>
              <a:lnSpc>
                <a:spcPct val="90000"/>
              </a:lnSpc>
            </a:pPr>
            <a:endParaRPr lang="zh-CN" altLang="en-US" sz="3200" b="1" dirty="0">
              <a:ea typeface="宋体" panose="02010600030101010101" pitchFamily="2" charset="-122"/>
            </a:endParaRPr>
          </a:p>
          <a:p>
            <a:pPr lvl="1">
              <a:lnSpc>
                <a:spcPct val="90000"/>
              </a:lnSpc>
              <a:buNone/>
            </a:pPr>
            <a:endParaRPr lang="en-US" altLang="zh-CN" sz="2800" b="1" dirty="0">
              <a:ea typeface="宋体" panose="02010600030101010101" pitchFamily="2" charset="-122"/>
            </a:endParaRPr>
          </a:p>
          <a:p>
            <a:pPr>
              <a:lnSpc>
                <a:spcPct val="90000"/>
              </a:lnSpc>
            </a:pPr>
            <a:r>
              <a:rPr lang="zh-CN" altLang="en-US" b="1" dirty="0">
                <a:ea typeface="宋体" panose="02010600030101010101" pitchFamily="2" charset="-122"/>
              </a:rPr>
              <a:t>如果是按照两个表中的相同属性进行等值连接，且目标列中去掉了重复的属性列，但保留了所有不重复的属性列，则称之为自然连接。 </a:t>
            </a:r>
          </a:p>
        </p:txBody>
      </p:sp>
      <p:grpSp>
        <p:nvGrpSpPr>
          <p:cNvPr id="4" name="组合 3">
            <a:extLst>
              <a:ext uri="{FF2B5EF4-FFF2-40B4-BE49-F238E27FC236}">
                <a16:creationId xmlns:a16="http://schemas.microsoft.com/office/drawing/2014/main" id="{BF80B00C-2EEA-420F-BD86-A699C622BA24}"/>
              </a:ext>
            </a:extLst>
          </p:cNvPr>
          <p:cNvGrpSpPr/>
          <p:nvPr/>
        </p:nvGrpSpPr>
        <p:grpSpPr>
          <a:xfrm>
            <a:off x="108298" y="2928362"/>
            <a:ext cx="8856984" cy="788670"/>
            <a:chOff x="684265" y="1580218"/>
            <a:chExt cx="7776864" cy="788670"/>
          </a:xfrm>
        </p:grpSpPr>
        <p:sp>
          <p:nvSpPr>
            <p:cNvPr id="5" name="文本框 4">
              <a:extLst>
                <a:ext uri="{FF2B5EF4-FFF2-40B4-BE49-F238E27FC236}">
                  <a16:creationId xmlns:a16="http://schemas.microsoft.com/office/drawing/2014/main" id="{994CCECA-E93D-4992-8CBC-866B47D4528A}"/>
                </a:ext>
              </a:extLst>
            </p:cNvPr>
            <p:cNvSpPr txBox="1"/>
            <p:nvPr/>
          </p:nvSpPr>
          <p:spPr>
            <a:xfrm>
              <a:off x="751147" y="1580218"/>
              <a:ext cx="64091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连接</a:t>
              </a:r>
            </a:p>
          </p:txBody>
        </p:sp>
        <p:sp>
          <p:nvSpPr>
            <p:cNvPr id="6" name="文本框 5">
              <a:extLst>
                <a:ext uri="{FF2B5EF4-FFF2-40B4-BE49-F238E27FC236}">
                  <a16:creationId xmlns:a16="http://schemas.microsoft.com/office/drawing/2014/main" id="{C4620A52-9CC4-463C-8A70-1293EA377BCD}"/>
                </a:ext>
              </a:extLst>
            </p:cNvPr>
            <p:cNvSpPr txBox="1"/>
            <p:nvPr/>
          </p:nvSpPr>
          <p:spPr>
            <a:xfrm>
              <a:off x="684265"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 FROM COURSE, SC;</a:t>
              </a:r>
            </a:p>
          </p:txBody>
        </p:sp>
      </p:grpSp>
    </p:spTree>
    <p:extLst>
      <p:ext uri="{BB962C8B-B14F-4D97-AF65-F5344CB8AC3E}">
        <p14:creationId xmlns:p14="http://schemas.microsoft.com/office/powerpoint/2010/main" val="419215367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①等值连接和非等值连接</a:t>
            </a:r>
          </a:p>
        </p:txBody>
      </p:sp>
      <p:sp>
        <p:nvSpPr>
          <p:cNvPr id="7171" name="Rectangle 3"/>
          <p:cNvSpPr>
            <a:spLocks noGrp="1"/>
          </p:cNvSpPr>
          <p:nvPr>
            <p:ph idx="1"/>
          </p:nvPr>
        </p:nvSpPr>
        <p:spPr>
          <a:xfrm>
            <a:off x="457202" y="1600202"/>
            <a:ext cx="8435975" cy="4525963"/>
          </a:xfrm>
          <a:ln/>
        </p:spPr>
        <p:txBody>
          <a:bodyPr vert="horz" wrap="square" lIns="91440" tIns="45720" rIns="91440" bIns="45720" anchor="t"/>
          <a:lstStyle/>
          <a:p>
            <a:pPr>
              <a:lnSpc>
                <a:spcPct val="90000"/>
              </a:lnSpc>
            </a:pPr>
            <a:r>
              <a:rPr lang="zh-CN" altLang="en-US" b="1" dirty="0">
                <a:ea typeface="宋体" panose="02010600030101010101" pitchFamily="2" charset="-122"/>
              </a:rPr>
              <a:t>连接运算中有两种特殊情况，一种称为笛卡尔积连接，另一种称为自然连接。</a:t>
            </a:r>
          </a:p>
          <a:p>
            <a:pPr lvl="1">
              <a:lnSpc>
                <a:spcPct val="90000"/>
              </a:lnSpc>
              <a:buNone/>
            </a:pPr>
            <a:endParaRPr lang="zh-CN" altLang="en-US" sz="2800" b="1" dirty="0">
              <a:ea typeface="宋体" panose="02010600030101010101" pitchFamily="2" charset="-122"/>
            </a:endParaRPr>
          </a:p>
          <a:p>
            <a:pPr lvl="1">
              <a:lnSpc>
                <a:spcPct val="90000"/>
              </a:lnSpc>
              <a:buNone/>
            </a:pPr>
            <a:r>
              <a:rPr lang="zh-CN" altLang="en-US" sz="2800" b="1" dirty="0">
                <a:ea typeface="宋体" panose="02010600030101010101" pitchFamily="2" charset="-122"/>
              </a:rPr>
              <a:t>例</a:t>
            </a:r>
            <a:r>
              <a:rPr lang="en-US" altLang="zh-CN" sz="2800" b="1" dirty="0">
                <a:ea typeface="宋体" panose="02010600030101010101" pitchFamily="2" charset="-122"/>
              </a:rPr>
              <a:t>3-47 Course</a:t>
            </a:r>
            <a:r>
              <a:rPr lang="zh-CN" altLang="en-US" sz="2800" b="1" dirty="0">
                <a:ea typeface="宋体" panose="02010600030101010101" pitchFamily="2" charset="-122"/>
              </a:rPr>
              <a:t>表和</a:t>
            </a:r>
            <a:r>
              <a:rPr lang="en-US" altLang="zh-CN" sz="2800" b="1" dirty="0">
                <a:ea typeface="宋体" panose="02010600030101010101" pitchFamily="2" charset="-122"/>
              </a:rPr>
              <a:t>SC</a:t>
            </a:r>
            <a:r>
              <a:rPr lang="zh-CN" altLang="en-US" sz="2800" b="1" dirty="0">
                <a:ea typeface="宋体" panose="02010600030101010101" pitchFamily="2" charset="-122"/>
              </a:rPr>
              <a:t>表做笛卡尔积连接。</a:t>
            </a:r>
          </a:p>
          <a:p>
            <a:pPr lvl="1">
              <a:lnSpc>
                <a:spcPct val="90000"/>
              </a:lnSpc>
              <a:buNone/>
            </a:pPr>
            <a:r>
              <a:rPr lang="en-US" altLang="zh-CN" sz="2800" b="1" dirty="0">
                <a:ea typeface="宋体" panose="02010600030101010101" pitchFamily="2" charset="-122"/>
              </a:rPr>
              <a:t>SELECT * </a:t>
            </a:r>
          </a:p>
          <a:p>
            <a:pPr lvl="1">
              <a:lnSpc>
                <a:spcPct val="90000"/>
              </a:lnSpc>
              <a:buNone/>
            </a:pPr>
            <a:r>
              <a:rPr lang="en-US" altLang="zh-CN" sz="2800" b="1" dirty="0">
                <a:ea typeface="宋体" panose="02010600030101010101" pitchFamily="2" charset="-122"/>
              </a:rPr>
              <a:t>FROM Course, SC; </a:t>
            </a:r>
          </a:p>
          <a:p>
            <a:pPr lvl="1">
              <a:lnSpc>
                <a:spcPct val="90000"/>
              </a:lnSpc>
              <a:buNone/>
            </a:pPr>
            <a:endParaRPr lang="en-US" altLang="zh-CN" sz="2800" b="1" dirty="0">
              <a:ea typeface="宋体" panose="02010600030101010101" pitchFamily="2" charset="-122"/>
            </a:endParaRPr>
          </a:p>
          <a:p>
            <a:pPr>
              <a:lnSpc>
                <a:spcPct val="90000"/>
              </a:lnSpc>
            </a:pPr>
            <a:r>
              <a:rPr lang="zh-CN" altLang="en-US" b="1" dirty="0">
                <a:ea typeface="宋体" panose="02010600030101010101" pitchFamily="2" charset="-122"/>
              </a:rPr>
              <a:t>如果是按照两个表中的相同属性进行等值连接，且目标列中去掉了重复的属性列，但保留了所有不重复的属性列，则称之为自然连接。 </a:t>
            </a:r>
          </a:p>
        </p:txBody>
      </p:sp>
    </p:spTree>
    <p:extLst>
      <p:ext uri="{BB962C8B-B14F-4D97-AF65-F5344CB8AC3E}">
        <p14:creationId xmlns:p14="http://schemas.microsoft.com/office/powerpoint/2010/main" val="93820516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①等值连接和非等值连接</a:t>
            </a:r>
          </a:p>
        </p:txBody>
      </p:sp>
      <p:sp>
        <p:nvSpPr>
          <p:cNvPr id="8195" name="Rectangle 3"/>
          <p:cNvSpPr>
            <a:spLocks noGrp="1"/>
          </p:cNvSpPr>
          <p:nvPr>
            <p:ph idx="1"/>
          </p:nvPr>
        </p:nvSpPr>
        <p:spPr>
          <a:xfrm>
            <a:off x="495300" y="1490665"/>
            <a:ext cx="8413750" cy="5114925"/>
          </a:xfrm>
          <a:ln/>
        </p:spPr>
        <p:txBody>
          <a:bodyPr vert="horz" wrap="square" lIns="91440" tIns="45720" rIns="91440" bIns="45720" anchor="t"/>
          <a:lstStyle/>
          <a:p>
            <a:r>
              <a:rPr lang="zh-CN" altLang="en-US" sz="3200" b="1" dirty="0">
                <a:ea typeface="宋体" panose="02010600030101010101" pitchFamily="2" charset="-122"/>
              </a:rPr>
              <a:t>例</a:t>
            </a:r>
            <a:r>
              <a:rPr lang="en-US" altLang="zh-CN" sz="3200" b="1" dirty="0">
                <a:ea typeface="宋体" panose="02010600030101010101" pitchFamily="2" charset="-122"/>
              </a:rPr>
              <a:t>3-48 </a:t>
            </a:r>
            <a:r>
              <a:rPr lang="zh-CN" altLang="en-US" sz="3200" b="1" dirty="0">
                <a:ea typeface="宋体" panose="02010600030101010101" pitchFamily="2" charset="-122"/>
              </a:rPr>
              <a:t>自然连接</a:t>
            </a:r>
            <a:r>
              <a:rPr lang="en-US" altLang="zh-CN" sz="3200" b="1" dirty="0">
                <a:ea typeface="宋体" panose="02010600030101010101" pitchFamily="2" charset="-122"/>
              </a:rPr>
              <a:t>Course</a:t>
            </a:r>
            <a:r>
              <a:rPr lang="zh-CN" altLang="en-US" sz="3200" b="1" dirty="0">
                <a:ea typeface="宋体" panose="02010600030101010101" pitchFamily="2" charset="-122"/>
              </a:rPr>
              <a:t>和</a:t>
            </a:r>
            <a:r>
              <a:rPr lang="en-US" altLang="zh-CN" sz="3200" b="1" dirty="0">
                <a:ea typeface="宋体" panose="02010600030101010101" pitchFamily="2" charset="-122"/>
              </a:rPr>
              <a:t>SC</a:t>
            </a:r>
            <a:r>
              <a:rPr lang="zh-CN" altLang="en-US" sz="3200" b="1" dirty="0">
                <a:ea typeface="宋体" panose="02010600030101010101" pitchFamily="2" charset="-122"/>
              </a:rPr>
              <a:t>表。</a:t>
            </a:r>
            <a:r>
              <a:rPr lang="en-US" altLang="zh-CN" sz="3200" b="1" dirty="0">
                <a:ea typeface="宋体" panose="02010600030101010101" pitchFamily="2" charset="-122"/>
              </a:rPr>
              <a:t>	</a:t>
            </a:r>
            <a:endParaRPr lang="zh-CN" altLang="en-US" sz="3200" b="1" dirty="0">
              <a:ea typeface="宋体" panose="02010600030101010101" pitchFamily="2" charset="-122"/>
            </a:endParaRPr>
          </a:p>
        </p:txBody>
      </p:sp>
      <p:pic>
        <p:nvPicPr>
          <p:cNvPr id="8196" name="图片 1"/>
          <p:cNvPicPr>
            <a:picLocks noChangeAspect="1"/>
          </p:cNvPicPr>
          <p:nvPr/>
        </p:nvPicPr>
        <p:blipFill>
          <a:blip r:embed="rId2"/>
          <a:stretch>
            <a:fillRect/>
          </a:stretch>
        </p:blipFill>
        <p:spPr>
          <a:xfrm>
            <a:off x="914400" y="4540252"/>
            <a:ext cx="7048500" cy="2066925"/>
          </a:xfrm>
          <a:prstGeom prst="rect">
            <a:avLst/>
          </a:prstGeom>
          <a:noFill/>
          <a:ln w="9525">
            <a:noFill/>
          </a:ln>
        </p:spPr>
      </p:pic>
      <p:grpSp>
        <p:nvGrpSpPr>
          <p:cNvPr id="5" name="组合 4">
            <a:extLst>
              <a:ext uri="{FF2B5EF4-FFF2-40B4-BE49-F238E27FC236}">
                <a16:creationId xmlns:a16="http://schemas.microsoft.com/office/drawing/2014/main" id="{DD927666-4855-4602-89D8-2ABBF0DA009B}"/>
              </a:ext>
            </a:extLst>
          </p:cNvPr>
          <p:cNvGrpSpPr/>
          <p:nvPr/>
        </p:nvGrpSpPr>
        <p:grpSpPr>
          <a:xfrm>
            <a:off x="108298" y="1988840"/>
            <a:ext cx="8856984" cy="2498883"/>
            <a:chOff x="684265" y="1580218"/>
            <a:chExt cx="7776864" cy="2498883"/>
          </a:xfrm>
        </p:grpSpPr>
        <p:sp>
          <p:nvSpPr>
            <p:cNvPr id="6" name="文本框 5">
              <a:extLst>
                <a:ext uri="{FF2B5EF4-FFF2-40B4-BE49-F238E27FC236}">
                  <a16:creationId xmlns:a16="http://schemas.microsoft.com/office/drawing/2014/main" id="{9DB3E924-D96D-4221-A718-ED3A218343B9}"/>
                </a:ext>
              </a:extLst>
            </p:cNvPr>
            <p:cNvSpPr txBox="1"/>
            <p:nvPr/>
          </p:nvSpPr>
          <p:spPr>
            <a:xfrm>
              <a:off x="751147" y="1580218"/>
              <a:ext cx="64091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连接</a:t>
              </a:r>
            </a:p>
          </p:txBody>
        </p:sp>
        <p:sp>
          <p:nvSpPr>
            <p:cNvPr id="7" name="文本框 6">
              <a:extLst>
                <a:ext uri="{FF2B5EF4-FFF2-40B4-BE49-F238E27FC236}">
                  <a16:creationId xmlns:a16="http://schemas.microsoft.com/office/drawing/2014/main" id="{368296B6-6D79-4752-A0A7-2CF1E29458B3}"/>
                </a:ext>
              </a:extLst>
            </p:cNvPr>
            <p:cNvSpPr txBox="1"/>
            <p:nvPr/>
          </p:nvSpPr>
          <p:spPr>
            <a:xfrm>
              <a:off x="684265" y="1988840"/>
              <a:ext cx="7776864" cy="209026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COURSE.CNO, CNAME, CPNO, CCREDIT, SNO, GRADE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COURSE,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COURSE.CNO=SC.CNO;</a:t>
              </a:r>
            </a:p>
          </p:txBody>
        </p:sp>
      </p:grpSp>
    </p:spTree>
    <p:extLst>
      <p:ext uri="{BB962C8B-B14F-4D97-AF65-F5344CB8AC3E}">
        <p14:creationId xmlns:p14="http://schemas.microsoft.com/office/powerpoint/2010/main" val="2753049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8435"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3.1.3   SQL</a:t>
            </a:r>
            <a:r>
              <a:rPr lang="zh-CN" altLang="zh-CN" sz="3200" dirty="0">
                <a:ea typeface="宋体" panose="02010600030101010101" pitchFamily="2" charset="-122"/>
              </a:rPr>
              <a:t>的基本概念</a:t>
            </a:r>
          </a:p>
        </p:txBody>
      </p:sp>
      <p:pic>
        <p:nvPicPr>
          <p:cNvPr id="18436" name="图片 2"/>
          <p:cNvPicPr>
            <a:picLocks noChangeAspect="1"/>
          </p:cNvPicPr>
          <p:nvPr/>
        </p:nvPicPr>
        <p:blipFill>
          <a:blip r:embed="rId2"/>
          <a:stretch>
            <a:fillRect/>
          </a:stretch>
        </p:blipFill>
        <p:spPr>
          <a:xfrm>
            <a:off x="466727" y="1600202"/>
            <a:ext cx="8278813" cy="4430713"/>
          </a:xfrm>
          <a:prstGeom prst="rect">
            <a:avLst/>
          </a:prstGeom>
          <a:noFill/>
          <a:ln w="9525">
            <a:noFill/>
          </a:ln>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①等值连接和非等值连接</a:t>
            </a:r>
          </a:p>
        </p:txBody>
      </p:sp>
      <p:sp>
        <p:nvSpPr>
          <p:cNvPr id="8195" name="Rectangle 3"/>
          <p:cNvSpPr>
            <a:spLocks noGrp="1"/>
          </p:cNvSpPr>
          <p:nvPr>
            <p:ph idx="1"/>
          </p:nvPr>
        </p:nvSpPr>
        <p:spPr>
          <a:xfrm>
            <a:off x="495300" y="1490665"/>
            <a:ext cx="8413750" cy="5114925"/>
          </a:xfrm>
          <a:ln/>
        </p:spPr>
        <p:txBody>
          <a:bodyPr vert="horz" wrap="square" lIns="91440" tIns="45720" rIns="91440" bIns="45720" anchor="t"/>
          <a:lstStyle/>
          <a:p>
            <a:pPr lvl="1">
              <a:buNone/>
            </a:pPr>
            <a:r>
              <a:rPr lang="zh-CN" altLang="en-US" sz="2800" b="1" dirty="0">
                <a:ea typeface="宋体" panose="02010600030101010101" pitchFamily="2" charset="-122"/>
              </a:rPr>
              <a:t>例</a:t>
            </a:r>
            <a:r>
              <a:rPr lang="en-US" altLang="zh-CN" sz="2800" b="1" dirty="0">
                <a:ea typeface="宋体" panose="02010600030101010101" pitchFamily="2" charset="-122"/>
              </a:rPr>
              <a:t>3-48 </a:t>
            </a:r>
            <a:r>
              <a:rPr lang="zh-CN" altLang="en-US" sz="2800" b="1" dirty="0">
                <a:ea typeface="宋体" panose="02010600030101010101" pitchFamily="2" charset="-122"/>
              </a:rPr>
              <a:t>自然连接</a:t>
            </a:r>
            <a:r>
              <a:rPr lang="en-US" altLang="zh-CN" sz="2800" b="1" dirty="0">
                <a:ea typeface="宋体" panose="02010600030101010101" pitchFamily="2" charset="-122"/>
              </a:rPr>
              <a:t>Course</a:t>
            </a:r>
            <a:r>
              <a:rPr lang="zh-CN" altLang="en-US" sz="2800" b="1" dirty="0">
                <a:ea typeface="宋体" panose="02010600030101010101" pitchFamily="2" charset="-122"/>
              </a:rPr>
              <a:t>和</a:t>
            </a:r>
            <a:r>
              <a:rPr lang="en-US" altLang="zh-CN" sz="2800" b="1" dirty="0">
                <a:ea typeface="宋体" panose="02010600030101010101" pitchFamily="2" charset="-122"/>
              </a:rPr>
              <a:t>SC</a:t>
            </a:r>
            <a:r>
              <a:rPr lang="zh-CN" altLang="en-US" sz="2800" b="1" dirty="0">
                <a:ea typeface="宋体" panose="02010600030101010101" pitchFamily="2" charset="-122"/>
              </a:rPr>
              <a:t>表。</a:t>
            </a:r>
          </a:p>
          <a:p>
            <a:pPr lvl="1">
              <a:buNone/>
            </a:pPr>
            <a:endParaRPr lang="en-US" altLang="zh-CN" sz="2800" b="1" dirty="0">
              <a:ea typeface="宋体" panose="02010600030101010101" pitchFamily="2" charset="-122"/>
            </a:endParaRPr>
          </a:p>
          <a:p>
            <a:pPr lvl="1">
              <a:buNone/>
            </a:pPr>
            <a:r>
              <a:rPr lang="en-US" altLang="zh-CN" sz="2800" b="1" dirty="0">
                <a:ea typeface="宋体" panose="02010600030101010101" pitchFamily="2" charset="-122"/>
              </a:rPr>
              <a:t>SELECT Course.Cno, Cname, Cpno,Ccredit, Sno, Grade</a:t>
            </a:r>
          </a:p>
          <a:p>
            <a:pPr lvl="1">
              <a:buNone/>
            </a:pPr>
            <a:r>
              <a:rPr lang="en-US" altLang="zh-CN" sz="2800" b="1" dirty="0">
                <a:ea typeface="宋体" panose="02010600030101010101" pitchFamily="2" charset="-122"/>
              </a:rPr>
              <a:t>FROM Course, SC</a:t>
            </a:r>
          </a:p>
          <a:p>
            <a:pPr lvl="1">
              <a:buNone/>
            </a:pPr>
            <a:r>
              <a:rPr lang="en-US" altLang="zh-CN" sz="2800" b="1" dirty="0">
                <a:solidFill>
                  <a:srgbClr val="FF0000"/>
                </a:solidFill>
                <a:ea typeface="宋体" panose="02010600030101010101" pitchFamily="2" charset="-122"/>
              </a:rPr>
              <a:t>WHERE Course.Cno=SC.Cno;</a:t>
            </a:r>
          </a:p>
          <a:p>
            <a:endParaRPr lang="en-US" altLang="zh-CN" b="1" dirty="0">
              <a:solidFill>
                <a:srgbClr val="FF0000"/>
              </a:solidFill>
              <a:ea typeface="宋体" panose="02010600030101010101" pitchFamily="2" charset="-122"/>
            </a:endParaRPr>
          </a:p>
        </p:txBody>
      </p:sp>
      <p:pic>
        <p:nvPicPr>
          <p:cNvPr id="8196" name="图片 1"/>
          <p:cNvPicPr>
            <a:picLocks noChangeAspect="1"/>
          </p:cNvPicPr>
          <p:nvPr/>
        </p:nvPicPr>
        <p:blipFill>
          <a:blip r:embed="rId2"/>
          <a:stretch>
            <a:fillRect/>
          </a:stretch>
        </p:blipFill>
        <p:spPr>
          <a:xfrm>
            <a:off x="914400" y="4540252"/>
            <a:ext cx="7048500" cy="2066925"/>
          </a:xfrm>
          <a:prstGeom prst="rect">
            <a:avLst/>
          </a:prstGeom>
          <a:noFill/>
          <a:ln w="9525">
            <a:noFill/>
          </a:ln>
        </p:spPr>
      </p:pic>
    </p:spTree>
    <p:extLst>
      <p:ext uri="{BB962C8B-B14F-4D97-AF65-F5344CB8AC3E}">
        <p14:creationId xmlns:p14="http://schemas.microsoft.com/office/powerpoint/2010/main" val="373480124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②自身连接</a:t>
            </a:r>
          </a:p>
        </p:txBody>
      </p:sp>
      <p:sp>
        <p:nvSpPr>
          <p:cNvPr id="9219" name="Rectangle 3"/>
          <p:cNvSpPr>
            <a:spLocks noGrp="1"/>
          </p:cNvSpPr>
          <p:nvPr>
            <p:ph idx="1"/>
          </p:nvPr>
        </p:nvSpPr>
        <p:spPr>
          <a:ln/>
        </p:spPr>
        <p:txBody>
          <a:bodyPr vert="horz" wrap="square" lIns="91440" tIns="45720" rIns="91440" bIns="45720" anchor="t"/>
          <a:lstStyle/>
          <a:p>
            <a:r>
              <a:rPr lang="zh-CN" altLang="en-US" b="1" dirty="0">
                <a:ea typeface="宋体" panose="02010600030101010101" pitchFamily="2" charset="-122"/>
              </a:rPr>
              <a:t>连接操作不仅可以在两个表之间进行，也可以是一个表与其自己进行连接，这种连接称为表的自身连接。</a:t>
            </a:r>
            <a:endParaRPr lang="zh-CN" altLang="en-US" sz="2800" b="1" dirty="0">
              <a:ea typeface="宋体" panose="02010600030101010101" pitchFamily="2" charset="-122"/>
            </a:endParaRPr>
          </a:p>
        </p:txBody>
      </p:sp>
    </p:spTree>
    <p:extLst>
      <p:ext uri="{BB962C8B-B14F-4D97-AF65-F5344CB8AC3E}">
        <p14:creationId xmlns:p14="http://schemas.microsoft.com/office/powerpoint/2010/main" val="405942420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914400" y="692696"/>
            <a:ext cx="7391400" cy="563563"/>
          </a:xfrm>
          <a:ln/>
        </p:spPr>
        <p:txBody>
          <a:bodyPr vert="horz" wrap="square" lIns="91440" tIns="45720" rIns="91440" bIns="45720" anchor="ctr"/>
          <a:lstStyle/>
          <a:p>
            <a:r>
              <a:rPr lang="zh-CN" altLang="en-US" dirty="0">
                <a:ea typeface="宋体" panose="02010600030101010101" pitchFamily="2" charset="-122"/>
              </a:rPr>
              <a:t>②自身连接</a:t>
            </a:r>
          </a:p>
        </p:txBody>
      </p:sp>
      <p:sp>
        <p:nvSpPr>
          <p:cNvPr id="9219" name="Rectangle 3"/>
          <p:cNvSpPr>
            <a:spLocks noGrp="1"/>
          </p:cNvSpPr>
          <p:nvPr>
            <p:ph idx="1"/>
          </p:nvPr>
        </p:nvSpPr>
        <p:spPr>
          <a:xfrm>
            <a:off x="457200" y="1741512"/>
            <a:ext cx="8229600" cy="4495800"/>
          </a:xfrm>
          <a:ln/>
        </p:spPr>
        <p:txBody>
          <a:bodyPr vert="horz" wrap="square" lIns="91440" tIns="45720" rIns="91440" bIns="45720" anchor="t"/>
          <a:lstStyle/>
          <a:p>
            <a:r>
              <a:rPr lang="zh-CN" altLang="en-US" sz="3200" b="1" dirty="0">
                <a:ea typeface="宋体" panose="02010600030101010101" pitchFamily="2" charset="-122"/>
              </a:rPr>
              <a:t>例</a:t>
            </a:r>
            <a:r>
              <a:rPr lang="en-US" altLang="zh-CN" sz="3200" b="1" dirty="0">
                <a:ea typeface="宋体" panose="02010600030101010101" pitchFamily="2" charset="-122"/>
              </a:rPr>
              <a:t>3-49	</a:t>
            </a:r>
            <a:r>
              <a:rPr lang="zh-CN" altLang="en-US" sz="3200" b="1" dirty="0">
                <a:ea typeface="宋体" panose="02010600030101010101" pitchFamily="2" charset="-122"/>
              </a:rPr>
              <a:t>查询每一门课的间接先修课</a:t>
            </a:r>
            <a:r>
              <a:rPr lang="en-US" altLang="zh-CN" sz="3200" b="1" dirty="0">
                <a:ea typeface="宋体" panose="02010600030101010101" pitchFamily="2" charset="-122"/>
              </a:rPr>
              <a:t>(</a:t>
            </a:r>
            <a:r>
              <a:rPr lang="zh-CN" altLang="en-US" sz="3200" b="1" dirty="0">
                <a:ea typeface="宋体" panose="02010600030101010101" pitchFamily="2" charset="-122"/>
              </a:rPr>
              <a:t>即先修课的先修课</a:t>
            </a:r>
            <a:r>
              <a:rPr lang="en-US" altLang="zh-CN" sz="3200" b="1" dirty="0">
                <a:ea typeface="宋体" panose="02010600030101010101" pitchFamily="2" charset="-122"/>
              </a:rPr>
              <a:t>)</a:t>
            </a:r>
            <a:r>
              <a:rPr lang="zh-CN" altLang="en-US" sz="3200" b="1" dirty="0">
                <a:ea typeface="宋体" panose="02010600030101010101" pitchFamily="2" charset="-122"/>
              </a:rPr>
              <a:t>。</a:t>
            </a:r>
          </a:p>
        </p:txBody>
      </p:sp>
      <p:grpSp>
        <p:nvGrpSpPr>
          <p:cNvPr id="4" name="组合 3">
            <a:extLst>
              <a:ext uri="{FF2B5EF4-FFF2-40B4-BE49-F238E27FC236}">
                <a16:creationId xmlns:a16="http://schemas.microsoft.com/office/drawing/2014/main" id="{C10A8FED-DF40-42C6-9981-E5F285E597C8}"/>
              </a:ext>
            </a:extLst>
          </p:cNvPr>
          <p:cNvGrpSpPr/>
          <p:nvPr/>
        </p:nvGrpSpPr>
        <p:grpSpPr>
          <a:xfrm>
            <a:off x="108298" y="3090357"/>
            <a:ext cx="8856984" cy="2498883"/>
            <a:chOff x="684265" y="1580218"/>
            <a:chExt cx="7776864" cy="2498883"/>
          </a:xfrm>
        </p:grpSpPr>
        <p:sp>
          <p:nvSpPr>
            <p:cNvPr id="5" name="文本框 4">
              <a:extLst>
                <a:ext uri="{FF2B5EF4-FFF2-40B4-BE49-F238E27FC236}">
                  <a16:creationId xmlns:a16="http://schemas.microsoft.com/office/drawing/2014/main" id="{1EC97106-554F-4A0A-A6FE-05F987B7FF23}"/>
                </a:ext>
              </a:extLst>
            </p:cNvPr>
            <p:cNvSpPr txBox="1"/>
            <p:nvPr/>
          </p:nvSpPr>
          <p:spPr>
            <a:xfrm>
              <a:off x="751147" y="1580218"/>
              <a:ext cx="64091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连接</a:t>
              </a:r>
            </a:p>
          </p:txBody>
        </p:sp>
        <p:sp>
          <p:nvSpPr>
            <p:cNvPr id="6" name="文本框 5">
              <a:extLst>
                <a:ext uri="{FF2B5EF4-FFF2-40B4-BE49-F238E27FC236}">
                  <a16:creationId xmlns:a16="http://schemas.microsoft.com/office/drawing/2014/main" id="{9402732A-12FB-4625-82DB-0B5BAE0FF942}"/>
                </a:ext>
              </a:extLst>
            </p:cNvPr>
            <p:cNvSpPr txBox="1"/>
            <p:nvPr/>
          </p:nvSpPr>
          <p:spPr>
            <a:xfrm>
              <a:off x="684265" y="1988840"/>
              <a:ext cx="7776864" cy="209026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FIRST.CNO, SECOND.CPNO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COURSE FIRST, COURSE SECOND</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FIRST.CPNO=SECOND.CNO;</a:t>
              </a:r>
            </a:p>
          </p:txBody>
        </p:sp>
      </p:grpSp>
    </p:spTree>
    <p:extLst>
      <p:ext uri="{BB962C8B-B14F-4D97-AF65-F5344CB8AC3E}">
        <p14:creationId xmlns:p14="http://schemas.microsoft.com/office/powerpoint/2010/main" val="118999162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914400" y="692696"/>
            <a:ext cx="7391400" cy="563563"/>
          </a:xfrm>
          <a:ln/>
        </p:spPr>
        <p:txBody>
          <a:bodyPr vert="horz" wrap="square" lIns="91440" tIns="45720" rIns="91440" bIns="45720" anchor="ctr"/>
          <a:lstStyle/>
          <a:p>
            <a:r>
              <a:rPr lang="zh-CN" altLang="en-US" dirty="0">
                <a:ea typeface="宋体" panose="02010600030101010101" pitchFamily="2" charset="-122"/>
              </a:rPr>
              <a:t>②自身连接</a:t>
            </a:r>
          </a:p>
        </p:txBody>
      </p:sp>
      <p:sp>
        <p:nvSpPr>
          <p:cNvPr id="9219" name="Rectangle 3"/>
          <p:cNvSpPr>
            <a:spLocks noGrp="1"/>
          </p:cNvSpPr>
          <p:nvPr>
            <p:ph idx="1"/>
          </p:nvPr>
        </p:nvSpPr>
        <p:spPr>
          <a:xfrm>
            <a:off x="457200" y="1741512"/>
            <a:ext cx="8229600" cy="4495800"/>
          </a:xfrm>
          <a:ln/>
        </p:spPr>
        <p:txBody>
          <a:bodyPr vert="horz" wrap="square" lIns="91440" tIns="45720" rIns="91440" bIns="45720" anchor="t"/>
          <a:lstStyle/>
          <a:p>
            <a:r>
              <a:rPr lang="zh-CN" altLang="en-US" sz="3200" b="1" dirty="0">
                <a:ea typeface="宋体" panose="02010600030101010101" pitchFamily="2" charset="-122"/>
              </a:rPr>
              <a:t>例</a:t>
            </a:r>
            <a:r>
              <a:rPr lang="en-US" altLang="zh-CN" sz="3200" b="1" dirty="0">
                <a:ea typeface="宋体" panose="02010600030101010101" pitchFamily="2" charset="-122"/>
              </a:rPr>
              <a:t>3-49	</a:t>
            </a:r>
            <a:r>
              <a:rPr lang="zh-CN" altLang="en-US" sz="3200" b="1" dirty="0">
                <a:ea typeface="宋体" panose="02010600030101010101" pitchFamily="2" charset="-122"/>
              </a:rPr>
              <a:t>查询每一门课的间接先修课</a:t>
            </a:r>
            <a:r>
              <a:rPr lang="en-US" altLang="zh-CN" sz="3200" b="1" dirty="0">
                <a:ea typeface="宋体" panose="02010600030101010101" pitchFamily="2" charset="-122"/>
              </a:rPr>
              <a:t>(</a:t>
            </a:r>
            <a:r>
              <a:rPr lang="zh-CN" altLang="en-US" sz="3200" b="1" dirty="0">
                <a:ea typeface="宋体" panose="02010600030101010101" pitchFamily="2" charset="-122"/>
              </a:rPr>
              <a:t>即先修课的先修课</a:t>
            </a:r>
            <a:r>
              <a:rPr lang="en-US" altLang="zh-CN" sz="3200" b="1" dirty="0">
                <a:ea typeface="宋体" panose="02010600030101010101" pitchFamily="2" charset="-122"/>
              </a:rPr>
              <a:t>)</a:t>
            </a:r>
            <a:r>
              <a:rPr lang="zh-CN" altLang="en-US" sz="3200" b="1" dirty="0">
                <a:ea typeface="宋体" panose="02010600030101010101" pitchFamily="2" charset="-122"/>
              </a:rPr>
              <a:t>。</a:t>
            </a:r>
          </a:p>
        </p:txBody>
      </p:sp>
      <p:grpSp>
        <p:nvGrpSpPr>
          <p:cNvPr id="4" name="组合 3">
            <a:extLst>
              <a:ext uri="{FF2B5EF4-FFF2-40B4-BE49-F238E27FC236}">
                <a16:creationId xmlns:a16="http://schemas.microsoft.com/office/drawing/2014/main" id="{C10A8FED-DF40-42C6-9981-E5F285E597C8}"/>
              </a:ext>
            </a:extLst>
          </p:cNvPr>
          <p:cNvGrpSpPr/>
          <p:nvPr/>
        </p:nvGrpSpPr>
        <p:grpSpPr>
          <a:xfrm>
            <a:off x="108298" y="3090357"/>
            <a:ext cx="8856984" cy="2498883"/>
            <a:chOff x="684265" y="1580218"/>
            <a:chExt cx="7776864" cy="2498883"/>
          </a:xfrm>
        </p:grpSpPr>
        <p:sp>
          <p:nvSpPr>
            <p:cNvPr id="5" name="文本框 4">
              <a:extLst>
                <a:ext uri="{FF2B5EF4-FFF2-40B4-BE49-F238E27FC236}">
                  <a16:creationId xmlns:a16="http://schemas.microsoft.com/office/drawing/2014/main" id="{1EC97106-554F-4A0A-A6FE-05F987B7FF23}"/>
                </a:ext>
              </a:extLst>
            </p:cNvPr>
            <p:cNvSpPr txBox="1"/>
            <p:nvPr/>
          </p:nvSpPr>
          <p:spPr>
            <a:xfrm>
              <a:off x="751147" y="1580218"/>
              <a:ext cx="64091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连接</a:t>
              </a:r>
            </a:p>
          </p:txBody>
        </p:sp>
        <p:sp>
          <p:nvSpPr>
            <p:cNvPr id="6" name="文本框 5">
              <a:extLst>
                <a:ext uri="{FF2B5EF4-FFF2-40B4-BE49-F238E27FC236}">
                  <a16:creationId xmlns:a16="http://schemas.microsoft.com/office/drawing/2014/main" id="{9402732A-12FB-4625-82DB-0B5BAE0FF942}"/>
                </a:ext>
              </a:extLst>
            </p:cNvPr>
            <p:cNvSpPr txBox="1"/>
            <p:nvPr/>
          </p:nvSpPr>
          <p:spPr>
            <a:xfrm>
              <a:off x="684265" y="1988840"/>
              <a:ext cx="7776864" cy="209026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FIRST.CNO, SECOND.CPNO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COURSE FIRST, COURSE SECOND</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FIRST.CPNO=SECOND.CNO;</a:t>
              </a:r>
            </a:p>
          </p:txBody>
        </p:sp>
      </p:gr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B71C5855-5EB1-45A0-BC0F-E68565F88735}"/>
                  </a:ext>
                </a:extLst>
              </p14:cNvPr>
              <p14:cNvContentPartPr/>
              <p14:nvPr/>
            </p14:nvContentPartPr>
            <p14:xfrm>
              <a:off x="2321640" y="2212560"/>
              <a:ext cx="6873480" cy="4135320"/>
            </p14:xfrm>
          </p:contentPart>
        </mc:Choice>
        <mc:Fallback xmlns="">
          <p:pic>
            <p:nvPicPr>
              <p:cNvPr id="2" name="墨迹 1">
                <a:extLst>
                  <a:ext uri="{FF2B5EF4-FFF2-40B4-BE49-F238E27FC236}">
                    <a16:creationId xmlns:a16="http://schemas.microsoft.com/office/drawing/2014/main" id="{B71C5855-5EB1-45A0-BC0F-E68565F88735}"/>
                  </a:ext>
                </a:extLst>
              </p:cNvPr>
              <p:cNvPicPr/>
              <p:nvPr/>
            </p:nvPicPr>
            <p:blipFill>
              <a:blip r:embed="rId3"/>
              <a:stretch>
                <a:fillRect/>
              </a:stretch>
            </p:blipFill>
            <p:spPr>
              <a:xfrm>
                <a:off x="2312280" y="2203200"/>
                <a:ext cx="6892200" cy="4154040"/>
              </a:xfrm>
              <a:prstGeom prst="rect">
                <a:avLst/>
              </a:prstGeom>
            </p:spPr>
          </p:pic>
        </mc:Fallback>
      </mc:AlternateContent>
    </p:spTree>
    <p:extLst>
      <p:ext uri="{BB962C8B-B14F-4D97-AF65-F5344CB8AC3E}">
        <p14:creationId xmlns:p14="http://schemas.microsoft.com/office/powerpoint/2010/main" val="115232674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②自身连接</a:t>
            </a:r>
          </a:p>
        </p:txBody>
      </p:sp>
      <p:sp>
        <p:nvSpPr>
          <p:cNvPr id="9219" name="Rectangle 3"/>
          <p:cNvSpPr>
            <a:spLocks noGrp="1"/>
          </p:cNvSpPr>
          <p:nvPr>
            <p:ph idx="1"/>
          </p:nvPr>
        </p:nvSpPr>
        <p:spPr>
          <a:ln/>
        </p:spPr>
        <p:txBody>
          <a:bodyPr vert="horz" wrap="square" lIns="91440" tIns="45720" rIns="91440" bIns="45720" anchor="t"/>
          <a:lstStyle/>
          <a:p>
            <a:r>
              <a:rPr lang="zh-CN" altLang="en-US" b="1" dirty="0">
                <a:ea typeface="宋体" panose="02010600030101010101" pitchFamily="2" charset="-122"/>
              </a:rPr>
              <a:t>连接操作不仅可以在两个表之间进行，也可以是一个表与其自己进行连接，这种连接称为表的自身连接。</a:t>
            </a:r>
          </a:p>
          <a:p>
            <a:pPr lvl="1">
              <a:buNone/>
            </a:pPr>
            <a:endParaRPr lang="zh-CN" altLang="en-US" sz="2800" b="1" dirty="0">
              <a:ea typeface="宋体" panose="02010600030101010101" pitchFamily="2" charset="-122"/>
            </a:endParaRPr>
          </a:p>
          <a:p>
            <a:pPr lvl="1">
              <a:buNone/>
            </a:pPr>
            <a:r>
              <a:rPr lang="zh-CN" altLang="en-US" sz="2800" b="1" dirty="0">
                <a:ea typeface="宋体" panose="02010600030101010101" pitchFamily="2" charset="-122"/>
              </a:rPr>
              <a:t>例</a:t>
            </a:r>
            <a:r>
              <a:rPr lang="en-US" altLang="zh-CN" sz="2800" b="1" dirty="0">
                <a:ea typeface="宋体" panose="02010600030101010101" pitchFamily="2" charset="-122"/>
              </a:rPr>
              <a:t>3-49	</a:t>
            </a:r>
            <a:r>
              <a:rPr lang="zh-CN" altLang="en-US" sz="2800" b="1" dirty="0">
                <a:ea typeface="宋体" panose="02010600030101010101" pitchFamily="2" charset="-122"/>
              </a:rPr>
              <a:t>查询每一门课的间接先修课</a:t>
            </a:r>
            <a:r>
              <a:rPr lang="en-US" altLang="zh-CN" sz="2800" b="1" dirty="0">
                <a:ea typeface="宋体" panose="02010600030101010101" pitchFamily="2" charset="-122"/>
              </a:rPr>
              <a:t>(</a:t>
            </a:r>
            <a:r>
              <a:rPr lang="zh-CN" altLang="en-US" sz="2800" b="1" dirty="0">
                <a:ea typeface="宋体" panose="02010600030101010101" pitchFamily="2" charset="-122"/>
              </a:rPr>
              <a:t>即先修课的先修课</a:t>
            </a:r>
            <a:r>
              <a:rPr lang="en-US" altLang="zh-CN" sz="2800" b="1" dirty="0">
                <a:ea typeface="宋体" panose="02010600030101010101" pitchFamily="2" charset="-122"/>
              </a:rPr>
              <a:t>)</a:t>
            </a:r>
            <a:r>
              <a:rPr lang="zh-CN" altLang="en-US" sz="2800" b="1" dirty="0">
                <a:ea typeface="宋体" panose="02010600030101010101" pitchFamily="2" charset="-122"/>
              </a:rPr>
              <a:t>。</a:t>
            </a:r>
          </a:p>
          <a:p>
            <a:pPr lvl="1">
              <a:lnSpc>
                <a:spcPct val="110000"/>
              </a:lnSpc>
              <a:buNone/>
            </a:pPr>
            <a:r>
              <a:rPr lang="en-US" altLang="zh-CN" sz="2800" b="1" dirty="0">
                <a:ea typeface="宋体" panose="02010600030101010101" pitchFamily="2" charset="-122"/>
              </a:rPr>
              <a:t>SELECT FIRST.Cno, SECOND. Cpno </a:t>
            </a:r>
          </a:p>
          <a:p>
            <a:pPr lvl="1">
              <a:lnSpc>
                <a:spcPct val="110000"/>
              </a:lnSpc>
              <a:buNone/>
            </a:pPr>
            <a:r>
              <a:rPr lang="en-US" altLang="zh-CN" sz="2800" b="1" dirty="0">
                <a:ea typeface="宋体" panose="02010600030101010101" pitchFamily="2" charset="-122"/>
              </a:rPr>
              <a:t>FROM Course </a:t>
            </a:r>
            <a:r>
              <a:rPr lang="en-US" altLang="zh-CN" sz="2800" b="1" dirty="0">
                <a:solidFill>
                  <a:schemeClr val="tx2"/>
                </a:solidFill>
                <a:ea typeface="宋体" panose="02010600030101010101" pitchFamily="2" charset="-122"/>
              </a:rPr>
              <a:t>FIRST</a:t>
            </a:r>
            <a:r>
              <a:rPr lang="en-US" altLang="zh-CN" sz="2800" b="1" dirty="0">
                <a:ea typeface="宋体" panose="02010600030101010101" pitchFamily="2" charset="-122"/>
              </a:rPr>
              <a:t>, Course </a:t>
            </a:r>
            <a:r>
              <a:rPr lang="en-US" altLang="zh-CN" sz="2800" b="1" dirty="0">
                <a:solidFill>
                  <a:schemeClr val="tx2"/>
                </a:solidFill>
                <a:ea typeface="宋体" panose="02010600030101010101" pitchFamily="2" charset="-122"/>
              </a:rPr>
              <a:t>SECOND</a:t>
            </a:r>
            <a:r>
              <a:rPr lang="en-US" altLang="zh-CN" sz="2800" b="1" dirty="0">
                <a:ea typeface="宋体" panose="02010600030101010101" pitchFamily="2" charset="-122"/>
              </a:rPr>
              <a:t> </a:t>
            </a:r>
          </a:p>
          <a:p>
            <a:pPr lvl="1">
              <a:lnSpc>
                <a:spcPct val="110000"/>
              </a:lnSpc>
              <a:buNone/>
            </a:pPr>
            <a:r>
              <a:rPr lang="en-US" altLang="zh-CN" sz="2800" b="1" dirty="0">
                <a:solidFill>
                  <a:srgbClr val="FF0000"/>
                </a:solidFill>
                <a:ea typeface="宋体" panose="02010600030101010101" pitchFamily="2" charset="-122"/>
              </a:rPr>
              <a:t>WHERE FIRST. Cpno =SECOND.Cno</a:t>
            </a:r>
            <a:r>
              <a:rPr lang="en-US" altLang="zh-CN" sz="2800" b="1" dirty="0">
                <a:ea typeface="宋体" panose="02010600030101010101" pitchFamily="2" charset="-122"/>
              </a:rPr>
              <a:t>; </a:t>
            </a:r>
          </a:p>
        </p:txBody>
      </p:sp>
    </p:spTree>
    <p:extLst>
      <p:ext uri="{BB962C8B-B14F-4D97-AF65-F5344CB8AC3E}">
        <p14:creationId xmlns:p14="http://schemas.microsoft.com/office/powerpoint/2010/main" val="69404231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③复合条件连接</a:t>
            </a:r>
          </a:p>
        </p:txBody>
      </p:sp>
      <p:sp>
        <p:nvSpPr>
          <p:cNvPr id="10243" name="Rectangle 3"/>
          <p:cNvSpPr>
            <a:spLocks noGrp="1"/>
          </p:cNvSpPr>
          <p:nvPr>
            <p:ph idx="1"/>
          </p:nvPr>
        </p:nvSpPr>
        <p:spPr>
          <a:xfrm>
            <a:off x="457200" y="1843088"/>
            <a:ext cx="8229600" cy="4495800"/>
          </a:xfrm>
          <a:ln/>
        </p:spPr>
        <p:txBody>
          <a:bodyPr vert="horz" wrap="square" lIns="91440" tIns="45720" rIns="91440" bIns="45720" anchor="t"/>
          <a:lstStyle/>
          <a:p>
            <a:r>
              <a:rPr lang="zh-CN" altLang="en-US" b="1" dirty="0">
                <a:ea typeface="宋体" panose="02010600030101010101" pitchFamily="2" charset="-122"/>
              </a:rPr>
              <a:t>上面各个连接查询中，</a:t>
            </a:r>
            <a:r>
              <a:rPr lang="en-US" altLang="zh-CN" b="1" dirty="0">
                <a:ea typeface="宋体" panose="02010600030101010101" pitchFamily="2" charset="-122"/>
              </a:rPr>
              <a:t>WHERE</a:t>
            </a:r>
            <a:r>
              <a:rPr lang="zh-CN" altLang="en-US" b="1" dirty="0">
                <a:ea typeface="宋体" panose="02010600030101010101" pitchFamily="2" charset="-122"/>
              </a:rPr>
              <a:t>子句中只有一个条件，即用于连接两个表的谓词。</a:t>
            </a:r>
            <a:r>
              <a:rPr lang="en-US" altLang="zh-CN" b="1" dirty="0">
                <a:ea typeface="宋体" panose="02010600030101010101" pitchFamily="2" charset="-122"/>
              </a:rPr>
              <a:t>WHERE</a:t>
            </a:r>
            <a:r>
              <a:rPr lang="zh-CN" altLang="en-US" b="1" dirty="0">
                <a:ea typeface="宋体" panose="02010600030101010101" pitchFamily="2" charset="-122"/>
              </a:rPr>
              <a:t>子句中有多个条件的连接操作，称为复合条件连接。</a:t>
            </a:r>
          </a:p>
        </p:txBody>
      </p:sp>
    </p:spTree>
    <p:extLst>
      <p:ext uri="{BB962C8B-B14F-4D97-AF65-F5344CB8AC3E}">
        <p14:creationId xmlns:p14="http://schemas.microsoft.com/office/powerpoint/2010/main" val="24769388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③复合条件连接</a:t>
            </a:r>
          </a:p>
        </p:txBody>
      </p:sp>
      <p:sp>
        <p:nvSpPr>
          <p:cNvPr id="10243" name="Rectangle 3"/>
          <p:cNvSpPr>
            <a:spLocks noGrp="1"/>
          </p:cNvSpPr>
          <p:nvPr>
            <p:ph idx="1"/>
          </p:nvPr>
        </p:nvSpPr>
        <p:spPr>
          <a:xfrm>
            <a:off x="457200" y="1340768"/>
            <a:ext cx="8229600" cy="4495800"/>
          </a:xfrm>
          <a:ln/>
        </p:spPr>
        <p:txBody>
          <a:bodyPr vert="horz" wrap="square" lIns="91440" tIns="45720" rIns="91440" bIns="45720" anchor="t"/>
          <a:lstStyle/>
          <a:p>
            <a:r>
              <a:rPr lang="zh-CN" altLang="en-US" sz="3200" b="1" dirty="0">
                <a:ea typeface="宋体" panose="02010600030101010101" pitchFamily="2" charset="-122"/>
              </a:rPr>
              <a:t>例</a:t>
            </a:r>
            <a:r>
              <a:rPr lang="en-US" altLang="zh-CN" sz="3200" b="1" dirty="0">
                <a:ea typeface="宋体" panose="02010600030101010101" pitchFamily="2" charset="-122"/>
              </a:rPr>
              <a:t>3-51</a:t>
            </a:r>
            <a:r>
              <a:rPr lang="zh-CN" altLang="en-US" sz="3200" b="1" dirty="0">
                <a:ea typeface="宋体" panose="02010600030101010101" pitchFamily="2" charset="-122"/>
              </a:rPr>
              <a:t>查询选修</a:t>
            </a:r>
            <a:r>
              <a:rPr lang="en-US" altLang="zh-CN" sz="3200" b="1" dirty="0">
                <a:ea typeface="宋体" panose="02010600030101010101" pitchFamily="2" charset="-122"/>
              </a:rPr>
              <a:t>2</a:t>
            </a:r>
            <a:r>
              <a:rPr lang="zh-CN" altLang="en-US" sz="3200" b="1" dirty="0">
                <a:ea typeface="宋体" panose="02010600030101010101" pitchFamily="2" charset="-122"/>
              </a:rPr>
              <a:t>号课程且成绩在</a:t>
            </a:r>
            <a:r>
              <a:rPr lang="en-US" altLang="zh-CN" sz="3200" b="1" dirty="0">
                <a:ea typeface="宋体" panose="02010600030101010101" pitchFamily="2" charset="-122"/>
              </a:rPr>
              <a:t>90</a:t>
            </a:r>
            <a:r>
              <a:rPr lang="zh-CN" altLang="en-US" sz="3200" b="1" dirty="0">
                <a:ea typeface="宋体" panose="02010600030101010101" pitchFamily="2" charset="-122"/>
              </a:rPr>
              <a:t>分以上的所有学生的学号和姓名。</a:t>
            </a:r>
          </a:p>
        </p:txBody>
      </p:sp>
      <p:grpSp>
        <p:nvGrpSpPr>
          <p:cNvPr id="4" name="组合 3">
            <a:extLst>
              <a:ext uri="{FF2B5EF4-FFF2-40B4-BE49-F238E27FC236}">
                <a16:creationId xmlns:a16="http://schemas.microsoft.com/office/drawing/2014/main" id="{6F41338E-9BD4-4109-A88D-A853B1C8DCE9}"/>
              </a:ext>
            </a:extLst>
          </p:cNvPr>
          <p:cNvGrpSpPr/>
          <p:nvPr/>
        </p:nvGrpSpPr>
        <p:grpSpPr>
          <a:xfrm>
            <a:off x="108298" y="2348880"/>
            <a:ext cx="8856984" cy="3525012"/>
            <a:chOff x="684265" y="1580218"/>
            <a:chExt cx="7776864" cy="3525012"/>
          </a:xfrm>
        </p:grpSpPr>
        <p:sp>
          <p:nvSpPr>
            <p:cNvPr id="5" name="文本框 4">
              <a:extLst>
                <a:ext uri="{FF2B5EF4-FFF2-40B4-BE49-F238E27FC236}">
                  <a16:creationId xmlns:a16="http://schemas.microsoft.com/office/drawing/2014/main" id="{13184B59-DE8A-43DA-B1C6-F48332D15DCE}"/>
                </a:ext>
              </a:extLst>
            </p:cNvPr>
            <p:cNvSpPr txBox="1"/>
            <p:nvPr/>
          </p:nvSpPr>
          <p:spPr>
            <a:xfrm>
              <a:off x="751147" y="1580218"/>
              <a:ext cx="64091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连接</a:t>
              </a:r>
            </a:p>
          </p:txBody>
        </p:sp>
        <p:sp>
          <p:nvSpPr>
            <p:cNvPr id="6" name="文本框 5">
              <a:extLst>
                <a:ext uri="{FF2B5EF4-FFF2-40B4-BE49-F238E27FC236}">
                  <a16:creationId xmlns:a16="http://schemas.microsoft.com/office/drawing/2014/main" id="{A963364E-9CAC-4B25-9817-C79AD5B949A0}"/>
                </a:ext>
              </a:extLst>
            </p:cNvPr>
            <p:cNvSpPr txBox="1"/>
            <p:nvPr/>
          </p:nvSpPr>
          <p:spPr>
            <a:xfrm>
              <a:off x="684265" y="1988840"/>
              <a:ext cx="7776864" cy="3116390"/>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SNAME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STUDENT.SNO=SC.SNO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AND</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SC.CNO=2</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AND SC.GRADE&gt;90;</a:t>
              </a:r>
            </a:p>
          </p:txBody>
        </p:sp>
      </p:grpSp>
    </p:spTree>
    <p:extLst>
      <p:ext uri="{BB962C8B-B14F-4D97-AF65-F5344CB8AC3E}">
        <p14:creationId xmlns:p14="http://schemas.microsoft.com/office/powerpoint/2010/main" val="260474943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③复合条件连接</a:t>
            </a:r>
          </a:p>
        </p:txBody>
      </p:sp>
      <p:sp>
        <p:nvSpPr>
          <p:cNvPr id="10243" name="Rectangle 3"/>
          <p:cNvSpPr>
            <a:spLocks noGrp="1"/>
          </p:cNvSpPr>
          <p:nvPr>
            <p:ph idx="1"/>
          </p:nvPr>
        </p:nvSpPr>
        <p:spPr>
          <a:xfrm>
            <a:off x="457200" y="1843088"/>
            <a:ext cx="8229600" cy="4495800"/>
          </a:xfrm>
          <a:ln/>
        </p:spPr>
        <p:txBody>
          <a:bodyPr vert="horz" wrap="square" lIns="91440" tIns="45720" rIns="91440" bIns="45720" anchor="t"/>
          <a:lstStyle/>
          <a:p>
            <a:r>
              <a:rPr lang="zh-CN" altLang="en-US" b="1" dirty="0">
                <a:ea typeface="宋体" panose="02010600030101010101" pitchFamily="2" charset="-122"/>
              </a:rPr>
              <a:t>上面各个连接查询中，</a:t>
            </a:r>
            <a:r>
              <a:rPr lang="en-US" altLang="zh-CN" b="1" dirty="0">
                <a:ea typeface="宋体" panose="02010600030101010101" pitchFamily="2" charset="-122"/>
              </a:rPr>
              <a:t>WHERE</a:t>
            </a:r>
            <a:r>
              <a:rPr lang="zh-CN" altLang="en-US" b="1" dirty="0">
                <a:ea typeface="宋体" panose="02010600030101010101" pitchFamily="2" charset="-122"/>
              </a:rPr>
              <a:t>子句中只有一个条件，即用于连接两个表的谓词。</a:t>
            </a:r>
            <a:r>
              <a:rPr lang="en-US" altLang="zh-CN" b="1" dirty="0">
                <a:ea typeface="宋体" panose="02010600030101010101" pitchFamily="2" charset="-122"/>
              </a:rPr>
              <a:t>WHERE</a:t>
            </a:r>
            <a:r>
              <a:rPr lang="zh-CN" altLang="en-US" b="1" dirty="0">
                <a:ea typeface="宋体" panose="02010600030101010101" pitchFamily="2" charset="-122"/>
              </a:rPr>
              <a:t>子句中有多个条件的连接操作，称为复合条件连接。</a:t>
            </a:r>
          </a:p>
          <a:p>
            <a:pPr lvl="1">
              <a:buNone/>
            </a:pPr>
            <a:endParaRPr lang="zh-CN" altLang="en-US" sz="2800" b="1" dirty="0">
              <a:ea typeface="宋体" panose="02010600030101010101" pitchFamily="2" charset="-122"/>
            </a:endParaRPr>
          </a:p>
          <a:p>
            <a:pPr lvl="1">
              <a:buNone/>
            </a:pPr>
            <a:r>
              <a:rPr lang="zh-CN" altLang="en-US" sz="2800" b="1" dirty="0">
                <a:ea typeface="宋体" panose="02010600030101010101" pitchFamily="2" charset="-122"/>
              </a:rPr>
              <a:t>例</a:t>
            </a:r>
            <a:r>
              <a:rPr lang="en-US" altLang="zh-CN" sz="2800" b="1" dirty="0">
                <a:ea typeface="宋体" panose="02010600030101010101" pitchFamily="2" charset="-122"/>
              </a:rPr>
              <a:t>3-51</a:t>
            </a:r>
            <a:r>
              <a:rPr lang="zh-CN" altLang="en-US" sz="2800" b="1" dirty="0">
                <a:ea typeface="宋体" panose="02010600030101010101" pitchFamily="2" charset="-122"/>
              </a:rPr>
              <a:t>查询选修</a:t>
            </a:r>
            <a:r>
              <a:rPr lang="en-US" altLang="zh-CN" sz="2800" b="1" dirty="0">
                <a:ea typeface="宋体" panose="02010600030101010101" pitchFamily="2" charset="-122"/>
              </a:rPr>
              <a:t>2</a:t>
            </a:r>
            <a:r>
              <a:rPr lang="zh-CN" altLang="en-US" sz="2800" b="1" dirty="0">
                <a:ea typeface="宋体" panose="02010600030101010101" pitchFamily="2" charset="-122"/>
              </a:rPr>
              <a:t>号课程且成绩在</a:t>
            </a:r>
            <a:r>
              <a:rPr lang="en-US" altLang="zh-CN" sz="2800" b="1" dirty="0">
                <a:ea typeface="宋体" panose="02010600030101010101" pitchFamily="2" charset="-122"/>
              </a:rPr>
              <a:t>90</a:t>
            </a:r>
            <a:r>
              <a:rPr lang="zh-CN" altLang="en-US" sz="2800" b="1" dirty="0">
                <a:ea typeface="宋体" panose="02010600030101010101" pitchFamily="2" charset="-122"/>
              </a:rPr>
              <a:t>分以上的所有学生的学号和姓名。</a:t>
            </a:r>
          </a:p>
          <a:p>
            <a:pPr lvl="1">
              <a:buNone/>
            </a:pPr>
            <a:r>
              <a:rPr lang="en-US" altLang="zh-CN" sz="2800" b="1" dirty="0">
                <a:ea typeface="宋体" panose="02010600030101010101" pitchFamily="2" charset="-122"/>
              </a:rPr>
              <a:t>SELECT Student.Sno, Sname </a:t>
            </a:r>
          </a:p>
          <a:p>
            <a:pPr lvl="1">
              <a:buNone/>
            </a:pPr>
            <a:r>
              <a:rPr lang="en-US" altLang="zh-CN" sz="2800" b="1" dirty="0">
                <a:ea typeface="宋体" panose="02010600030101010101" pitchFamily="2" charset="-122"/>
              </a:rPr>
              <a:t>FROM Student, SC </a:t>
            </a:r>
          </a:p>
          <a:p>
            <a:pPr lvl="1">
              <a:buNone/>
            </a:pPr>
            <a:r>
              <a:rPr lang="en-US" altLang="zh-CN" sz="2800" b="1" dirty="0">
                <a:ea typeface="宋体" panose="02010600030101010101" pitchFamily="2" charset="-122"/>
              </a:rPr>
              <a:t>WHERE </a:t>
            </a:r>
            <a:r>
              <a:rPr lang="en-US" altLang="zh-CN" sz="2800" b="1" dirty="0">
                <a:solidFill>
                  <a:srgbClr val="FF0000"/>
                </a:solidFill>
                <a:ea typeface="宋体" panose="02010600030101010101" pitchFamily="2" charset="-122"/>
              </a:rPr>
              <a:t>Student.Sno=SC.Sno</a:t>
            </a:r>
            <a:r>
              <a:rPr lang="en-US" altLang="zh-CN" sz="2800" b="1" dirty="0">
                <a:ea typeface="宋体" panose="02010600030101010101" pitchFamily="2" charset="-122"/>
              </a:rPr>
              <a:t> AND </a:t>
            </a:r>
            <a:r>
              <a:rPr lang="en-US" altLang="zh-CN" sz="2800" b="1" dirty="0">
                <a:solidFill>
                  <a:srgbClr val="FF0000"/>
                </a:solidFill>
                <a:ea typeface="宋体" panose="02010600030101010101" pitchFamily="2" charset="-122"/>
              </a:rPr>
              <a:t>SC.Cno=2</a:t>
            </a:r>
            <a:r>
              <a:rPr lang="en-US" altLang="zh-CN" sz="2800" b="1" dirty="0">
                <a:ea typeface="宋体" panose="02010600030101010101" pitchFamily="2" charset="-122"/>
              </a:rPr>
              <a:t> AND </a:t>
            </a:r>
            <a:r>
              <a:rPr lang="en-US" altLang="zh-CN" sz="2800" b="1" dirty="0">
                <a:solidFill>
                  <a:srgbClr val="FF0000"/>
                </a:solidFill>
                <a:ea typeface="宋体" panose="02010600030101010101" pitchFamily="2" charset="-122"/>
              </a:rPr>
              <a:t>SC.Grade&gt;90</a:t>
            </a:r>
            <a:r>
              <a:rPr lang="en-US" altLang="zh-CN" sz="2800" b="1" dirty="0">
                <a:ea typeface="宋体" panose="02010600030101010101" pitchFamily="2" charset="-122"/>
              </a:rPr>
              <a:t>; </a:t>
            </a:r>
          </a:p>
        </p:txBody>
      </p:sp>
    </p:spTree>
    <p:extLst>
      <p:ext uri="{BB962C8B-B14F-4D97-AF65-F5344CB8AC3E}">
        <p14:creationId xmlns:p14="http://schemas.microsoft.com/office/powerpoint/2010/main" val="30758665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p:nvPr/>
        </p:nvSpPr>
        <p:spPr>
          <a:xfrm>
            <a:off x="252413" y="647700"/>
            <a:ext cx="914400" cy="609600"/>
          </a:xfrm>
          <a:prstGeom prst="rect">
            <a:avLst/>
          </a:prstGeom>
          <a:noFill/>
          <a:ln w="9525">
            <a:noFill/>
          </a:ln>
        </p:spPr>
        <p:txBody>
          <a:bodyPr wrap="none" anchor="ctr"/>
          <a:lstStyle/>
          <a:p>
            <a:pPr algn="ctr"/>
            <a:r>
              <a:rPr lang="zh-CN" altLang="en-US" dirty="0">
                <a:latin typeface="Times New Roman" panose="02020603050405020304" pitchFamily="18" charset="0"/>
              </a:rPr>
              <a:t> </a:t>
            </a:r>
            <a:r>
              <a:rPr lang="en-US" altLang="zh-CN" dirty="0">
                <a:latin typeface="Times New Roman" panose="02020603050405020304" pitchFamily="18" charset="0"/>
              </a:rPr>
              <a:t>Student</a:t>
            </a:r>
          </a:p>
        </p:txBody>
      </p:sp>
      <p:graphicFrame>
        <p:nvGraphicFramePr>
          <p:cNvPr id="103492" name="Group 68"/>
          <p:cNvGraphicFramePr>
            <a:graphicFrameLocks noGrp="1"/>
          </p:cNvGraphicFramePr>
          <p:nvPr>
            <p:ph type="tbl" idx="4294967295"/>
          </p:nvPr>
        </p:nvGraphicFramePr>
        <p:xfrm>
          <a:off x="179388" y="1263652"/>
          <a:ext cx="4608512" cy="1647825"/>
        </p:xfrm>
        <a:graphic>
          <a:graphicData uri="http://schemas.openxmlformats.org/drawingml/2006/table">
            <a:tbl>
              <a:tblPr/>
              <a:tblGrid>
                <a:gridCol w="1008062">
                  <a:extLst>
                    <a:ext uri="{9D8B030D-6E8A-4147-A177-3AD203B41FA5}">
                      <a16:colId xmlns:a16="http://schemas.microsoft.com/office/drawing/2014/main" val="20000"/>
                    </a:ext>
                  </a:extLst>
                </a:gridCol>
                <a:gridCol w="1008063">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1008062">
                  <a:extLst>
                    <a:ext uri="{9D8B030D-6E8A-4147-A177-3AD203B41FA5}">
                      <a16:colId xmlns:a16="http://schemas.microsoft.com/office/drawing/2014/main" val="20003"/>
                    </a:ext>
                  </a:extLst>
                </a:gridCol>
                <a:gridCol w="720725">
                  <a:extLst>
                    <a:ext uri="{9D8B030D-6E8A-4147-A177-3AD203B41FA5}">
                      <a16:colId xmlns:a16="http://schemas.microsoft.com/office/drawing/2014/main" val="20004"/>
                    </a:ext>
                  </a:extLst>
                </a:gridCol>
              </a:tblGrid>
              <a:tr h="496146">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学号</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Sno</a:t>
                      </a:r>
                    </a:p>
                  </a:txBody>
                  <a:tcPr marL="90000" marR="90000" marT="46820" marB="46820"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姓名</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Sname</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性别</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Ssex</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年龄</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Sage</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所在系</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Sdept</a:t>
                      </a:r>
                    </a:p>
                  </a:txBody>
                  <a:tcPr marL="90000" marR="90000" marT="46820" marB="46820"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52">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200215121</a:t>
                      </a:r>
                    </a:p>
                  </a:txBody>
                  <a:tcPr marL="90000" marR="90000" marT="46820" marB="468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李勇</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男</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20</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CS</a:t>
                      </a:r>
                    </a:p>
                  </a:txBody>
                  <a:tcPr marL="90000" marR="90000" marT="46820" marB="468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4283">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200215122</a:t>
                      </a:r>
                    </a:p>
                  </a:txBody>
                  <a:tcPr marL="90000" marR="90000" marT="46820" marB="4682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刘晨</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女</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19</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IS</a:t>
                      </a:r>
                    </a:p>
                  </a:txBody>
                  <a:tcPr marL="90000" marR="90000" marT="46820" marB="46820"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89047">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200215123</a:t>
                      </a:r>
                    </a:p>
                  </a:txBody>
                  <a:tcPr marL="90000" marR="90000" marT="46820" marB="4682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王敏</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女</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18</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MA</a:t>
                      </a:r>
                    </a:p>
                  </a:txBody>
                  <a:tcPr marL="90000" marR="90000" marT="46820" marB="46820"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76597">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200215125</a:t>
                      </a:r>
                    </a:p>
                  </a:txBody>
                  <a:tcPr marL="90000" marR="90000" marT="46820" marB="46820" horzOverflow="overflow">
                    <a:lnL cap="flat">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张立</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男</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19</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IS</a:t>
                      </a:r>
                    </a:p>
                  </a:txBody>
                  <a:tcPr marL="90000" marR="90000" marT="46820" marB="46820" horzOverflow="overflow">
                    <a:lnL w="12700" cap="flat" cmpd="sng" algn="ctr">
                      <a:solidFill>
                        <a:schemeClr val="tx1"/>
                      </a:solidFill>
                      <a:prstDash val="solid"/>
                      <a:round/>
                      <a:headEnd type="none" w="med" len="med"/>
                      <a:tailEnd type="none" w="med" len="med"/>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300" name="Rectangle 69"/>
          <p:cNvSpPr/>
          <p:nvPr/>
        </p:nvSpPr>
        <p:spPr>
          <a:xfrm>
            <a:off x="6705600" y="3922713"/>
            <a:ext cx="1143000" cy="762000"/>
          </a:xfrm>
          <a:prstGeom prst="rect">
            <a:avLst/>
          </a:prstGeom>
          <a:noFill/>
          <a:ln w="9525">
            <a:noFill/>
          </a:ln>
        </p:spPr>
        <p:txBody>
          <a:bodyPr wrap="none" lIns="90000" tIns="46800" rIns="90000" bIns="46800" anchor="ctr"/>
          <a:lstStyle/>
          <a:p>
            <a:pPr algn="ctr"/>
            <a:endParaRPr lang="zh-CN" altLang="en-US" dirty="0">
              <a:latin typeface="Times New Roman" panose="02020603050405020304" pitchFamily="18" charset="0"/>
            </a:endParaRPr>
          </a:p>
        </p:txBody>
      </p:sp>
      <p:sp>
        <p:nvSpPr>
          <p:cNvPr id="11301" name="Rectangle 70"/>
          <p:cNvSpPr/>
          <p:nvPr/>
        </p:nvSpPr>
        <p:spPr>
          <a:xfrm>
            <a:off x="4787900" y="620715"/>
            <a:ext cx="1079500" cy="504825"/>
          </a:xfrm>
          <a:prstGeom prst="rect">
            <a:avLst/>
          </a:prstGeom>
          <a:noFill/>
          <a:ln w="9525">
            <a:noFill/>
          </a:ln>
        </p:spPr>
        <p:txBody>
          <a:bodyPr wrap="none" lIns="90000" tIns="46800" rIns="90000" bIns="46800" anchor="ctr"/>
          <a:lstStyle/>
          <a:p>
            <a:pPr algn="ctr"/>
            <a:r>
              <a:rPr lang="en-US" altLang="zh-CN" dirty="0">
                <a:latin typeface="Times New Roman" panose="02020603050405020304" pitchFamily="18" charset="0"/>
              </a:rPr>
              <a:t>SC</a:t>
            </a:r>
          </a:p>
        </p:txBody>
      </p:sp>
      <p:sp>
        <p:nvSpPr>
          <p:cNvPr id="11302" name="Rectangle 71"/>
          <p:cNvSpPr/>
          <p:nvPr/>
        </p:nvSpPr>
        <p:spPr>
          <a:xfrm>
            <a:off x="6477000" y="4532313"/>
            <a:ext cx="990600" cy="990600"/>
          </a:xfrm>
          <a:prstGeom prst="rect">
            <a:avLst/>
          </a:prstGeom>
          <a:noFill/>
          <a:ln w="9525">
            <a:noFill/>
          </a:ln>
        </p:spPr>
        <p:txBody>
          <a:bodyPr wrap="none" lIns="90000" tIns="46800" rIns="90000" bIns="46800" anchor="ctr"/>
          <a:lstStyle/>
          <a:p>
            <a:pPr algn="ctr"/>
            <a:endParaRPr lang="zh-CN" altLang="en-US" dirty="0">
              <a:latin typeface="Times New Roman" panose="02020603050405020304" pitchFamily="18" charset="0"/>
            </a:endParaRPr>
          </a:p>
        </p:txBody>
      </p:sp>
      <p:graphicFrame>
        <p:nvGraphicFramePr>
          <p:cNvPr id="103558" name="Group 134"/>
          <p:cNvGraphicFramePr>
            <a:graphicFrameLocks noGrp="1"/>
          </p:cNvGraphicFramePr>
          <p:nvPr/>
        </p:nvGraphicFramePr>
        <p:xfrm>
          <a:off x="5003800" y="1196977"/>
          <a:ext cx="4032250" cy="1881189"/>
        </p:xfrm>
        <a:graphic>
          <a:graphicData uri="http://schemas.openxmlformats.org/drawingml/2006/table">
            <a:tbl>
              <a:tblPr/>
              <a:tblGrid>
                <a:gridCol w="1584325">
                  <a:extLst>
                    <a:ext uri="{9D8B030D-6E8A-4147-A177-3AD203B41FA5}">
                      <a16:colId xmlns:a16="http://schemas.microsoft.com/office/drawing/2014/main" val="20000"/>
                    </a:ext>
                  </a:extLst>
                </a:gridCol>
                <a:gridCol w="935038">
                  <a:extLst>
                    <a:ext uri="{9D8B030D-6E8A-4147-A177-3AD203B41FA5}">
                      <a16:colId xmlns:a16="http://schemas.microsoft.com/office/drawing/2014/main" val="20001"/>
                    </a:ext>
                  </a:extLst>
                </a:gridCol>
                <a:gridCol w="1512887">
                  <a:extLst>
                    <a:ext uri="{9D8B030D-6E8A-4147-A177-3AD203B41FA5}">
                      <a16:colId xmlns:a16="http://schemas.microsoft.com/office/drawing/2014/main" val="20002"/>
                    </a:ext>
                  </a:extLst>
                </a:gridCol>
              </a:tblGrid>
              <a:tr h="496699">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学号</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Sno</a:t>
                      </a:r>
                    </a:p>
                  </a:txBody>
                  <a:tcPr marL="90000" marR="90000" marT="46866" marB="46866"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课程号</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Cno</a:t>
                      </a:r>
                    </a:p>
                  </a:txBody>
                  <a:tcPr marL="90000" marR="90000" marT="46866" marB="468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成绩</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Grade</a:t>
                      </a:r>
                    </a:p>
                  </a:txBody>
                  <a:tcPr marL="90000" marR="90000" marT="46866" marB="46866"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898">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200215121</a:t>
                      </a:r>
                    </a:p>
                  </a:txBody>
                  <a:tcPr marL="90000" marR="90000" marT="46866" marB="4686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66" marB="468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92</a:t>
                      </a:r>
                    </a:p>
                  </a:txBody>
                  <a:tcPr marL="90000" marR="90000" marT="46866" marB="4686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76898">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200215121</a:t>
                      </a:r>
                    </a:p>
                  </a:txBody>
                  <a:tcPr marL="90000" marR="90000" marT="46866" marB="46866"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90000" marR="90000" marT="46866" marB="468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85</a:t>
                      </a:r>
                    </a:p>
                  </a:txBody>
                  <a:tcPr marL="90000" marR="90000" marT="46866" marB="46866"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76898">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200215121</a:t>
                      </a:r>
                    </a:p>
                  </a:txBody>
                  <a:tcPr marL="90000" marR="90000" marT="46866" marB="46866"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90000" marR="90000" marT="46866" marB="468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88</a:t>
                      </a:r>
                    </a:p>
                  </a:txBody>
                  <a:tcPr marL="90000" marR="90000" marT="46866" marB="46866"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76898">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200215122</a:t>
                      </a:r>
                    </a:p>
                  </a:txBody>
                  <a:tcPr marL="90000" marR="90000" marT="46866" marB="46866"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90000" marR="90000" marT="46866" marB="468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90</a:t>
                      </a:r>
                    </a:p>
                  </a:txBody>
                  <a:tcPr marL="90000" marR="90000" marT="46866" marB="46866"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76898">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200215122</a:t>
                      </a:r>
                    </a:p>
                  </a:txBody>
                  <a:tcPr marL="90000" marR="90000" marT="46866" marB="46866" horzOverflow="overflow">
                    <a:lnL cap="flat">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90000" marR="90000" marT="46866" marB="468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80</a:t>
                      </a:r>
                    </a:p>
                  </a:txBody>
                  <a:tcPr marL="90000" marR="90000" marT="46866" marB="46866" horzOverflow="overflow">
                    <a:lnL w="12700" cap="flat" cmpd="sng" algn="ctr">
                      <a:solidFill>
                        <a:schemeClr val="tx1"/>
                      </a:solidFill>
                      <a:prstDash val="solid"/>
                      <a:round/>
                      <a:headEnd type="none" w="med" len="med"/>
                      <a:tailEnd type="none" w="med" len="med"/>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1327" name="Rectangle 133"/>
          <p:cNvSpPr/>
          <p:nvPr/>
        </p:nvSpPr>
        <p:spPr>
          <a:xfrm>
            <a:off x="-249237" y="2"/>
            <a:ext cx="8710612" cy="1341329"/>
          </a:xfrm>
          <a:prstGeom prst="rect">
            <a:avLst/>
          </a:prstGeom>
          <a:noFill/>
          <a:ln w="25400">
            <a:noFill/>
          </a:ln>
        </p:spPr>
        <p:txBody>
          <a:bodyPr>
            <a:spAutoFit/>
          </a:bodyPr>
          <a:lstStyle/>
          <a:p>
            <a:pPr lvl="1" eaLnBrk="0" hangingPunct="0">
              <a:spcBef>
                <a:spcPct val="20000"/>
              </a:spcBef>
              <a:buClr>
                <a:schemeClr val="accent1"/>
              </a:buClr>
              <a:buFont typeface="Wingdings" panose="05000000000000000000" pitchFamily="2" charset="2"/>
            </a:pPr>
            <a:r>
              <a:rPr lang="zh-CN" altLang="en-US" dirty="0">
                <a:solidFill>
                  <a:srgbClr val="C00000"/>
                </a:solidFill>
                <a:latin typeface="Times New Roman" panose="02020603050405020304" pitchFamily="18" charset="0"/>
              </a:rPr>
              <a:t>查询选修</a:t>
            </a:r>
            <a:r>
              <a:rPr lang="en-US" altLang="zh-CN" dirty="0">
                <a:solidFill>
                  <a:srgbClr val="C00000"/>
                </a:solidFill>
                <a:latin typeface="Times New Roman" panose="02020603050405020304" pitchFamily="18" charset="0"/>
              </a:rPr>
              <a:t>2</a:t>
            </a:r>
            <a:r>
              <a:rPr lang="zh-CN" altLang="en-US" dirty="0">
                <a:solidFill>
                  <a:srgbClr val="C00000"/>
                </a:solidFill>
                <a:latin typeface="Times New Roman" panose="02020603050405020304" pitchFamily="18" charset="0"/>
              </a:rPr>
              <a:t>号课程，成绩在</a:t>
            </a:r>
            <a:r>
              <a:rPr lang="en-US" altLang="zh-CN" dirty="0">
                <a:solidFill>
                  <a:srgbClr val="C00000"/>
                </a:solidFill>
                <a:latin typeface="Times New Roman" panose="02020603050405020304" pitchFamily="18" charset="0"/>
              </a:rPr>
              <a:t>90</a:t>
            </a:r>
            <a:r>
              <a:rPr lang="zh-CN" altLang="en-US" dirty="0">
                <a:solidFill>
                  <a:srgbClr val="C00000"/>
                </a:solidFill>
                <a:latin typeface="Times New Roman" panose="02020603050405020304" pitchFamily="18" charset="0"/>
              </a:rPr>
              <a:t>分以上</a:t>
            </a:r>
            <a:r>
              <a:rPr lang="en-US" altLang="zh-CN" dirty="0">
                <a:solidFill>
                  <a:srgbClr val="C00000"/>
                </a:solidFill>
                <a:latin typeface="Times New Roman" panose="02020603050405020304" pitchFamily="18" charset="0"/>
              </a:rPr>
              <a:t>,</a:t>
            </a:r>
            <a:r>
              <a:rPr lang="zh-CN" altLang="en-US" dirty="0">
                <a:solidFill>
                  <a:srgbClr val="C00000"/>
                </a:solidFill>
                <a:latin typeface="Times New Roman" panose="02020603050405020304" pitchFamily="18" charset="0"/>
              </a:rPr>
              <a:t>且为男同学的所有学生姓名和学号。</a:t>
            </a:r>
          </a:p>
        </p:txBody>
      </p:sp>
      <p:sp>
        <p:nvSpPr>
          <p:cNvPr id="11328" name="Text Box 271"/>
          <p:cNvSpPr txBox="1"/>
          <p:nvPr/>
        </p:nvSpPr>
        <p:spPr>
          <a:xfrm>
            <a:off x="2176175" y="3938590"/>
            <a:ext cx="184731" cy="663067"/>
          </a:xfrm>
          <a:prstGeom prst="rect">
            <a:avLst/>
          </a:prstGeom>
          <a:noFill/>
          <a:ln w="25400">
            <a:noFill/>
          </a:ln>
        </p:spPr>
        <p:txBody>
          <a:bodyPr wrap="none">
            <a:spAutoFit/>
          </a:bodyPr>
          <a:lstStyle/>
          <a:p>
            <a:pPr marL="342900" indent="-342900" algn="ctr"/>
            <a:endParaRPr lang="zh-CN" altLang="en-US" dirty="0">
              <a:latin typeface="Times New Roman" panose="02020603050405020304" pitchFamily="18" charset="0"/>
            </a:endParaRPr>
          </a:p>
        </p:txBody>
      </p:sp>
      <p:pic>
        <p:nvPicPr>
          <p:cNvPr id="103741" name="Picture 317"/>
          <p:cNvPicPr>
            <a:picLocks noChangeAspect="1"/>
          </p:cNvPicPr>
          <p:nvPr/>
        </p:nvPicPr>
        <p:blipFill>
          <a:blip r:embed="rId2"/>
          <a:stretch>
            <a:fillRect/>
          </a:stretch>
        </p:blipFill>
        <p:spPr>
          <a:xfrm>
            <a:off x="900115" y="3357565"/>
            <a:ext cx="7132637" cy="2103437"/>
          </a:xfrm>
          <a:prstGeom prst="rect">
            <a:avLst/>
          </a:prstGeom>
          <a:noFill/>
          <a:ln w="25400">
            <a:noFill/>
          </a:ln>
        </p:spPr>
      </p:pic>
      <p:sp>
        <p:nvSpPr>
          <p:cNvPr id="103742" name="Rectangle 318"/>
          <p:cNvSpPr/>
          <p:nvPr/>
        </p:nvSpPr>
        <p:spPr>
          <a:xfrm>
            <a:off x="611188" y="5661027"/>
            <a:ext cx="8208962" cy="925061"/>
          </a:xfrm>
          <a:prstGeom prst="rect">
            <a:avLst/>
          </a:prstGeom>
          <a:noFill/>
          <a:ln w="25400">
            <a:noFill/>
          </a:ln>
        </p:spPr>
        <p:txBody>
          <a:bodyPr>
            <a:spAutoFit/>
          </a:bodyPr>
          <a:lstStyle/>
          <a:p>
            <a:pPr lvl="1" eaLnBrk="1" hangingPunct="1"/>
            <a:r>
              <a:rPr lang="en-US" altLang="zh-CN" sz="1600" dirty="0">
                <a:latin typeface="Times New Roman" panose="02020603050405020304" pitchFamily="18" charset="0"/>
              </a:rPr>
              <a:t>SELECT Student.Sno, Sname  FROM Student, SC  WHERE Student.Sno=SC.Sno AND SC.Cno=2 AND SC.Grade&gt;90 and student.ssex=‘</a:t>
            </a:r>
            <a:r>
              <a:rPr lang="zh-CN" altLang="en-US" sz="1600" dirty="0">
                <a:latin typeface="Times New Roman" panose="02020603050405020304" pitchFamily="18" charset="0"/>
              </a:rPr>
              <a:t>男’</a:t>
            </a:r>
          </a:p>
        </p:txBody>
      </p:sp>
      <p:sp>
        <p:nvSpPr>
          <p:cNvPr id="103743" name="Rectangle 319"/>
          <p:cNvSpPr/>
          <p:nvPr/>
        </p:nvSpPr>
        <p:spPr>
          <a:xfrm>
            <a:off x="611188" y="6248431"/>
            <a:ext cx="8208962" cy="1300997"/>
          </a:xfrm>
          <a:prstGeom prst="rect">
            <a:avLst/>
          </a:prstGeom>
          <a:noFill/>
          <a:ln w="25400">
            <a:noFill/>
          </a:ln>
        </p:spPr>
        <p:txBody>
          <a:bodyPr>
            <a:spAutoFit/>
          </a:bodyPr>
          <a:lstStyle/>
          <a:p>
            <a:pPr lvl="1" eaLnBrk="1" hangingPunct="1"/>
            <a:r>
              <a:rPr lang="en-US" altLang="zh-CN" sz="1600" dirty="0">
                <a:latin typeface="Times New Roman" panose="02020603050405020304" pitchFamily="18" charset="0"/>
              </a:rPr>
              <a:t>SELECT Student.Sno, Sname  FROM Student inner join sc on student.sno=sc.sno where  SC.Cno=2 AND SC.Grade&gt;90 and student.ssex=‘</a:t>
            </a:r>
            <a:r>
              <a:rPr lang="zh-CN" altLang="en-US" sz="1600" dirty="0">
                <a:latin typeface="Times New Roman" panose="02020603050405020304" pitchFamily="18" charset="0"/>
              </a:rPr>
              <a:t>男’</a:t>
            </a:r>
            <a:endParaRPr lang="zh-CN" altLang="en-US" sz="1200" dirty="0">
              <a:latin typeface="Times New Roman" panose="02020603050405020304" pitchFamily="18" charset="0"/>
            </a:endParaRPr>
          </a:p>
          <a:p>
            <a:pPr lvl="1" eaLnBrk="1" hangingPunct="1"/>
            <a:endParaRPr lang="zh-CN" altLang="en-US" sz="1200" dirty="0">
              <a:latin typeface="Times New Roman" panose="02020603050405020304" pitchFamily="18" charset="0"/>
            </a:endParaRPr>
          </a:p>
        </p:txBody>
      </p:sp>
    </p:spTree>
    <p:extLst>
      <p:ext uri="{BB962C8B-B14F-4D97-AF65-F5344CB8AC3E}">
        <p14:creationId xmlns:p14="http://schemas.microsoft.com/office/powerpoint/2010/main" val="240709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3741"/>
                                        </p:tgtEl>
                                        <p:attrNameLst>
                                          <p:attrName>style.visibility</p:attrName>
                                        </p:attrNameLst>
                                      </p:cBhvr>
                                      <p:to>
                                        <p:strVal val="visible"/>
                                      </p:to>
                                    </p:set>
                                    <p:animEffect transition="in" filter="wipe(left)">
                                      <p:cBhvr>
                                        <p:cTn id="7" dur="500"/>
                                        <p:tgtEl>
                                          <p:spTgt spid="1037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742"/>
                                        </p:tgtEl>
                                        <p:attrNameLst>
                                          <p:attrName>style.visibility</p:attrName>
                                        </p:attrNameLst>
                                      </p:cBhvr>
                                      <p:to>
                                        <p:strVal val="visible"/>
                                      </p:to>
                                    </p:set>
                                    <p:animEffect transition="in" filter="wipe(left)">
                                      <p:cBhvr>
                                        <p:cTn id="12" dur="500"/>
                                        <p:tgtEl>
                                          <p:spTgt spid="1037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3743"/>
                                        </p:tgtEl>
                                        <p:attrNameLst>
                                          <p:attrName>style.visibility</p:attrName>
                                        </p:attrNameLst>
                                      </p:cBhvr>
                                      <p:to>
                                        <p:strVal val="visible"/>
                                      </p:to>
                                    </p:set>
                                    <p:animEffect transition="in" filter="wipe(left)">
                                      <p:cBhvr>
                                        <p:cTn id="17" dur="500"/>
                                        <p:tgtEl>
                                          <p:spTgt spid="103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42" grpId="0"/>
      <p:bldP spid="103743"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6AEE2A-02CD-4498-828F-5592947E3E07}"/>
              </a:ext>
            </a:extLst>
          </p:cNvPr>
          <p:cNvSpPr>
            <a:spLocks noGrp="1"/>
          </p:cNvSpPr>
          <p:nvPr>
            <p:ph type="title"/>
          </p:nvPr>
        </p:nvSpPr>
        <p:spPr/>
        <p:txBody>
          <a:bodyPr/>
          <a:lstStyle/>
          <a:p>
            <a:endParaRPr lang="zh-CN" altLang="en-US"/>
          </a:p>
        </p:txBody>
      </p:sp>
      <p:sp>
        <p:nvSpPr>
          <p:cNvPr id="3" name="表格占位符 2">
            <a:extLst>
              <a:ext uri="{FF2B5EF4-FFF2-40B4-BE49-F238E27FC236}">
                <a16:creationId xmlns:a16="http://schemas.microsoft.com/office/drawing/2014/main" id="{72B70217-CE0D-4925-ADCB-7ED35147C346}"/>
              </a:ext>
            </a:extLst>
          </p:cNvPr>
          <p:cNvSpPr>
            <a:spLocks noGrp="1"/>
          </p:cNvSpPr>
          <p:nvPr>
            <p:ph type="tbl" idx="1"/>
          </p:nvPr>
        </p:nvSpPr>
        <p:spPr/>
      </p:sp>
      <p:grpSp>
        <p:nvGrpSpPr>
          <p:cNvPr id="4" name="组合 3">
            <a:extLst>
              <a:ext uri="{FF2B5EF4-FFF2-40B4-BE49-F238E27FC236}">
                <a16:creationId xmlns:a16="http://schemas.microsoft.com/office/drawing/2014/main" id="{FE166B4F-98FB-4EFA-9FEE-20609BDFA174}"/>
              </a:ext>
            </a:extLst>
          </p:cNvPr>
          <p:cNvGrpSpPr/>
          <p:nvPr/>
        </p:nvGrpSpPr>
        <p:grpSpPr>
          <a:xfrm>
            <a:off x="108298" y="116632"/>
            <a:ext cx="8856984" cy="4551140"/>
            <a:chOff x="684265" y="1580218"/>
            <a:chExt cx="7776864" cy="4551140"/>
          </a:xfrm>
        </p:grpSpPr>
        <p:sp>
          <p:nvSpPr>
            <p:cNvPr id="5" name="文本框 4">
              <a:extLst>
                <a:ext uri="{FF2B5EF4-FFF2-40B4-BE49-F238E27FC236}">
                  <a16:creationId xmlns:a16="http://schemas.microsoft.com/office/drawing/2014/main" id="{0E13D6EE-A8A5-47B4-8DC7-05E6BD6BA8C6}"/>
                </a:ext>
              </a:extLst>
            </p:cNvPr>
            <p:cNvSpPr txBox="1"/>
            <p:nvPr/>
          </p:nvSpPr>
          <p:spPr>
            <a:xfrm>
              <a:off x="751147" y="1580218"/>
              <a:ext cx="64091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连接</a:t>
              </a:r>
            </a:p>
          </p:txBody>
        </p:sp>
        <p:sp>
          <p:nvSpPr>
            <p:cNvPr id="6" name="文本框 5">
              <a:extLst>
                <a:ext uri="{FF2B5EF4-FFF2-40B4-BE49-F238E27FC236}">
                  <a16:creationId xmlns:a16="http://schemas.microsoft.com/office/drawing/2014/main" id="{6F68A6C6-0AB1-4E52-97A4-22A2AB69CC88}"/>
                </a:ext>
              </a:extLst>
            </p:cNvPr>
            <p:cNvSpPr txBox="1"/>
            <p:nvPr/>
          </p:nvSpPr>
          <p:spPr>
            <a:xfrm>
              <a:off x="684265" y="1988840"/>
              <a:ext cx="7776864" cy="414251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SNAME, STUDENT.SNO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STUDENT.SNO = SC.SNO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AND</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SC.CNO=2</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AND</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SC.GRADE&gt;90</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AND</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STUDENT.SSEX=‘</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男</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17624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9459" name="Rectangle 2"/>
          <p:cNvSpPr>
            <a:spLocks noGrp="1"/>
          </p:cNvSpPr>
          <p:nvPr>
            <p:ph type="title"/>
          </p:nvPr>
        </p:nvSpPr>
        <p:spPr>
          <a:ln/>
        </p:spPr>
        <p:txBody>
          <a:bodyPr vert="horz" wrap="square" lIns="91440" tIns="45720" rIns="91440" bIns="45720" anchor="ctr"/>
          <a:lstStyle/>
          <a:p>
            <a:pPr eaLnBrk="1" hangingPunct="1"/>
            <a:r>
              <a:rPr lang="zh-CN" altLang="en-US" sz="3200" dirty="0">
                <a:ea typeface="宋体" panose="02010600030101010101" pitchFamily="2" charset="-122"/>
              </a:rPr>
              <a:t>第三章</a:t>
            </a:r>
            <a:r>
              <a:rPr lang="zh-CN" altLang="en-US" sz="3200" dirty="0">
                <a:ea typeface="黑体" panose="02010609060101010101" pitchFamily="49" charset="-122"/>
              </a:rPr>
              <a:t>  </a:t>
            </a:r>
            <a:r>
              <a:rPr lang="zh-CN" altLang="en-US" sz="3200" dirty="0">
                <a:ea typeface="宋体" panose="02010600030101010101" pitchFamily="2" charset="-122"/>
              </a:rPr>
              <a:t>关系数据库标准语言</a:t>
            </a:r>
            <a:r>
              <a:rPr lang="en-US" altLang="zh-CN" sz="3200" dirty="0">
                <a:ea typeface="黑体" panose="02010609060101010101" pitchFamily="49" charset="-122"/>
              </a:rPr>
              <a:t>SQL</a:t>
            </a:r>
          </a:p>
        </p:txBody>
      </p:sp>
      <p:sp>
        <p:nvSpPr>
          <p:cNvPr id="19460" name="Rectangle 3"/>
          <p:cNvSpPr>
            <a:spLocks noGrp="1"/>
          </p:cNvSpPr>
          <p:nvPr>
            <p:ph idx="1"/>
          </p:nvPr>
        </p:nvSpPr>
        <p:spPr>
          <a:xfrm>
            <a:off x="827088" y="1700213"/>
            <a:ext cx="6508750" cy="4191000"/>
          </a:xfrm>
          <a:ln/>
        </p:spPr>
        <p:txBody>
          <a:bodyPr vert="horz" wrap="square" lIns="91440" tIns="45720" rIns="91440" bIns="45720" anchor="t"/>
          <a:lstStyle/>
          <a:p>
            <a:pPr algn="just" eaLnBrk="1" hangingPunct="1">
              <a:lnSpc>
                <a:spcPct val="130000"/>
              </a:lnSpc>
              <a:buNone/>
            </a:pPr>
            <a:r>
              <a:rPr lang="en-US" altLang="zh-CN" sz="2400" b="1" dirty="0">
                <a:ea typeface="宋体" panose="02010600030101010101" pitchFamily="2" charset="-122"/>
              </a:rPr>
              <a:t>3.1 SQL</a:t>
            </a:r>
            <a:r>
              <a:rPr lang="zh-CN" altLang="en-US" sz="2400" b="1" dirty="0">
                <a:ea typeface="宋体" panose="02010600030101010101" pitchFamily="2" charset="-122"/>
              </a:rPr>
              <a:t>概述</a:t>
            </a:r>
          </a:p>
          <a:p>
            <a:pPr algn="just" eaLnBrk="1" hangingPunct="1">
              <a:lnSpc>
                <a:spcPct val="130000"/>
              </a:lnSpc>
              <a:buNone/>
            </a:pPr>
            <a:r>
              <a:rPr lang="en-US" altLang="zh-CN" sz="2400" b="1" dirty="0">
                <a:solidFill>
                  <a:srgbClr val="3333FF"/>
                </a:solidFill>
                <a:ea typeface="宋体" panose="02010600030101010101" pitchFamily="2" charset="-122"/>
              </a:rPr>
              <a:t>3.2 </a:t>
            </a:r>
            <a:r>
              <a:rPr lang="zh-CN" altLang="en-US" sz="2400" b="1" dirty="0">
                <a:solidFill>
                  <a:srgbClr val="3333FF"/>
                </a:solidFill>
                <a:ea typeface="宋体" panose="02010600030101010101" pitchFamily="2" charset="-122"/>
              </a:rPr>
              <a:t>学生</a:t>
            </a:r>
            <a:r>
              <a:rPr lang="en-US" altLang="zh-CN" sz="2400" b="1" dirty="0">
                <a:solidFill>
                  <a:srgbClr val="3333FF"/>
                </a:solidFill>
                <a:ea typeface="宋体" panose="02010600030101010101" pitchFamily="2" charset="-122"/>
              </a:rPr>
              <a:t>-</a:t>
            </a:r>
            <a:r>
              <a:rPr lang="zh-CN" altLang="en-US" sz="2400" b="1" dirty="0">
                <a:solidFill>
                  <a:srgbClr val="3333FF"/>
                </a:solidFill>
                <a:ea typeface="宋体" panose="02010600030101010101" pitchFamily="2" charset="-122"/>
              </a:rPr>
              <a:t>课程数据库</a:t>
            </a:r>
          </a:p>
          <a:p>
            <a:pPr algn="just" eaLnBrk="1" hangingPunct="1">
              <a:lnSpc>
                <a:spcPct val="130000"/>
              </a:lnSpc>
              <a:buNone/>
            </a:pPr>
            <a:r>
              <a:rPr lang="en-US" altLang="zh-CN" sz="2400" b="1" dirty="0">
                <a:ea typeface="宋体" panose="02010600030101010101" pitchFamily="2" charset="-122"/>
              </a:rPr>
              <a:t>3.3 </a:t>
            </a:r>
            <a:r>
              <a:rPr lang="zh-CN" altLang="en-US" sz="2400" b="1" dirty="0">
                <a:ea typeface="宋体" panose="02010600030101010101" pitchFamily="2" charset="-122"/>
              </a:rPr>
              <a:t>数据定义</a:t>
            </a:r>
          </a:p>
          <a:p>
            <a:pPr algn="just" eaLnBrk="1" hangingPunct="1">
              <a:lnSpc>
                <a:spcPct val="130000"/>
              </a:lnSpc>
              <a:buNone/>
            </a:pPr>
            <a:r>
              <a:rPr lang="en-US" altLang="zh-CN" sz="2400" b="1" dirty="0">
                <a:ea typeface="宋体" panose="02010600030101010101" pitchFamily="2" charset="-122"/>
              </a:rPr>
              <a:t>3.4 </a:t>
            </a:r>
            <a:r>
              <a:rPr lang="zh-CN" altLang="en-US" sz="2400" b="1" dirty="0">
                <a:ea typeface="宋体" panose="02010600030101010101" pitchFamily="2" charset="-122"/>
              </a:rPr>
              <a:t>数据查询</a:t>
            </a:r>
          </a:p>
          <a:p>
            <a:pPr algn="just" eaLnBrk="1" hangingPunct="1">
              <a:lnSpc>
                <a:spcPct val="130000"/>
              </a:lnSpc>
              <a:buNone/>
            </a:pPr>
            <a:r>
              <a:rPr lang="en-US" altLang="zh-CN" sz="2400" b="1" dirty="0">
                <a:ea typeface="宋体" panose="02010600030101010101" pitchFamily="2" charset="-122"/>
              </a:rPr>
              <a:t>3.5 </a:t>
            </a:r>
            <a:r>
              <a:rPr lang="zh-CN" altLang="en-US" sz="2400" b="1" dirty="0">
                <a:ea typeface="宋体" panose="02010600030101010101" pitchFamily="2" charset="-122"/>
              </a:rPr>
              <a:t>数据更新</a:t>
            </a:r>
          </a:p>
          <a:p>
            <a:pPr algn="just" eaLnBrk="1" hangingPunct="1">
              <a:lnSpc>
                <a:spcPct val="130000"/>
              </a:lnSpc>
              <a:buNone/>
            </a:pPr>
            <a:r>
              <a:rPr lang="en-US" altLang="zh-CN" sz="2400" b="1" dirty="0">
                <a:ea typeface="宋体" panose="02010600030101010101" pitchFamily="2" charset="-122"/>
              </a:rPr>
              <a:t>3.6 </a:t>
            </a:r>
            <a:r>
              <a:rPr lang="zh-CN" altLang="en-US" sz="2400" b="1" dirty="0">
                <a:ea typeface="宋体" panose="02010600030101010101" pitchFamily="2" charset="-122"/>
              </a:rPr>
              <a:t>空值的处理</a:t>
            </a:r>
          </a:p>
          <a:p>
            <a:pPr algn="just" eaLnBrk="1" hangingPunct="1">
              <a:lnSpc>
                <a:spcPct val="130000"/>
              </a:lnSpc>
              <a:buNone/>
            </a:pPr>
            <a:r>
              <a:rPr lang="en-US" altLang="zh-CN" sz="2400" b="1" dirty="0">
                <a:ea typeface="宋体" panose="02010600030101010101" pitchFamily="2" charset="-122"/>
              </a:rPr>
              <a:t>3.7 </a:t>
            </a:r>
            <a:r>
              <a:rPr lang="zh-CN" altLang="en-US" sz="2400" b="1" dirty="0">
                <a:ea typeface="宋体" panose="02010600030101010101" pitchFamily="2" charset="-122"/>
              </a:rPr>
              <a:t>视图</a:t>
            </a:r>
            <a:endParaRPr lang="en-US" altLang="zh-CN" sz="2400" b="1" dirty="0">
              <a:ea typeface="宋体" panose="02010600030101010101" pitchFamily="2" charset="-122"/>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6AEE2A-02CD-4498-828F-5592947E3E07}"/>
              </a:ext>
            </a:extLst>
          </p:cNvPr>
          <p:cNvSpPr>
            <a:spLocks noGrp="1"/>
          </p:cNvSpPr>
          <p:nvPr>
            <p:ph type="title"/>
          </p:nvPr>
        </p:nvSpPr>
        <p:spPr/>
        <p:txBody>
          <a:bodyPr/>
          <a:lstStyle/>
          <a:p>
            <a:endParaRPr lang="zh-CN" altLang="en-US"/>
          </a:p>
        </p:txBody>
      </p:sp>
      <p:sp>
        <p:nvSpPr>
          <p:cNvPr id="3" name="表格占位符 2">
            <a:extLst>
              <a:ext uri="{FF2B5EF4-FFF2-40B4-BE49-F238E27FC236}">
                <a16:creationId xmlns:a16="http://schemas.microsoft.com/office/drawing/2014/main" id="{72B70217-CE0D-4925-ADCB-7ED35147C346}"/>
              </a:ext>
            </a:extLst>
          </p:cNvPr>
          <p:cNvSpPr>
            <a:spLocks noGrp="1"/>
          </p:cNvSpPr>
          <p:nvPr>
            <p:ph type="tbl" idx="1"/>
          </p:nvPr>
        </p:nvSpPr>
        <p:spPr/>
      </p:sp>
      <p:grpSp>
        <p:nvGrpSpPr>
          <p:cNvPr id="4" name="组合 3">
            <a:extLst>
              <a:ext uri="{FF2B5EF4-FFF2-40B4-BE49-F238E27FC236}">
                <a16:creationId xmlns:a16="http://schemas.microsoft.com/office/drawing/2014/main" id="{FE166B4F-98FB-4EFA-9FEE-20609BDFA174}"/>
              </a:ext>
            </a:extLst>
          </p:cNvPr>
          <p:cNvGrpSpPr/>
          <p:nvPr/>
        </p:nvGrpSpPr>
        <p:grpSpPr>
          <a:xfrm>
            <a:off x="108298" y="116632"/>
            <a:ext cx="8856984" cy="5235225"/>
            <a:chOff x="684265" y="1580218"/>
            <a:chExt cx="7776864" cy="5235225"/>
          </a:xfrm>
        </p:grpSpPr>
        <p:sp>
          <p:nvSpPr>
            <p:cNvPr id="5" name="文本框 4">
              <a:extLst>
                <a:ext uri="{FF2B5EF4-FFF2-40B4-BE49-F238E27FC236}">
                  <a16:creationId xmlns:a16="http://schemas.microsoft.com/office/drawing/2014/main" id="{0E13D6EE-A8A5-47B4-8DC7-05E6BD6BA8C6}"/>
                </a:ext>
              </a:extLst>
            </p:cNvPr>
            <p:cNvSpPr txBox="1"/>
            <p:nvPr/>
          </p:nvSpPr>
          <p:spPr>
            <a:xfrm>
              <a:off x="751147" y="1580218"/>
              <a:ext cx="64091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连接</a:t>
              </a:r>
            </a:p>
          </p:txBody>
        </p:sp>
        <p:sp>
          <p:nvSpPr>
            <p:cNvPr id="6" name="文本框 5">
              <a:extLst>
                <a:ext uri="{FF2B5EF4-FFF2-40B4-BE49-F238E27FC236}">
                  <a16:creationId xmlns:a16="http://schemas.microsoft.com/office/drawing/2014/main" id="{6F68A6C6-0AB1-4E52-97A4-22A2AB69CC88}"/>
                </a:ext>
              </a:extLst>
            </p:cNvPr>
            <p:cNvSpPr txBox="1"/>
            <p:nvPr/>
          </p:nvSpPr>
          <p:spPr>
            <a:xfrm>
              <a:off x="684265" y="1988840"/>
              <a:ext cx="7776864" cy="4826603"/>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STUDENT.SNO, SNAME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INNER JOIN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ON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STUDENT.SNO=SC.SNO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SC.CNO=2</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AND</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SC.GRADE&gt;90</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AND</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STUDENT.SSEX=‘</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男</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411444773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p:nvPr/>
        </p:nvSpPr>
        <p:spPr>
          <a:xfrm>
            <a:off x="252413" y="647700"/>
            <a:ext cx="914400" cy="609600"/>
          </a:xfrm>
          <a:prstGeom prst="rect">
            <a:avLst/>
          </a:prstGeom>
          <a:noFill/>
          <a:ln w="9525">
            <a:noFill/>
          </a:ln>
        </p:spPr>
        <p:txBody>
          <a:bodyPr wrap="none" anchor="ctr"/>
          <a:lstStyle/>
          <a:p>
            <a:pPr algn="ctr"/>
            <a:r>
              <a:rPr lang="zh-CN" altLang="en-US" dirty="0">
                <a:latin typeface="Times New Roman" panose="02020603050405020304" pitchFamily="18" charset="0"/>
              </a:rPr>
              <a:t> </a:t>
            </a:r>
            <a:r>
              <a:rPr lang="en-US" altLang="zh-CN" dirty="0">
                <a:latin typeface="Times New Roman" panose="02020603050405020304" pitchFamily="18" charset="0"/>
              </a:rPr>
              <a:t>Student</a:t>
            </a:r>
          </a:p>
        </p:txBody>
      </p:sp>
      <p:graphicFrame>
        <p:nvGraphicFramePr>
          <p:cNvPr id="103492" name="Group 68"/>
          <p:cNvGraphicFramePr>
            <a:graphicFrameLocks noGrp="1"/>
          </p:cNvGraphicFramePr>
          <p:nvPr>
            <p:ph type="tbl" idx="4294967295"/>
          </p:nvPr>
        </p:nvGraphicFramePr>
        <p:xfrm>
          <a:off x="179388" y="1263652"/>
          <a:ext cx="4608512" cy="1647825"/>
        </p:xfrm>
        <a:graphic>
          <a:graphicData uri="http://schemas.openxmlformats.org/drawingml/2006/table">
            <a:tbl>
              <a:tblPr/>
              <a:tblGrid>
                <a:gridCol w="1008062">
                  <a:extLst>
                    <a:ext uri="{9D8B030D-6E8A-4147-A177-3AD203B41FA5}">
                      <a16:colId xmlns:a16="http://schemas.microsoft.com/office/drawing/2014/main" val="20000"/>
                    </a:ext>
                  </a:extLst>
                </a:gridCol>
                <a:gridCol w="1008063">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1008062">
                  <a:extLst>
                    <a:ext uri="{9D8B030D-6E8A-4147-A177-3AD203B41FA5}">
                      <a16:colId xmlns:a16="http://schemas.microsoft.com/office/drawing/2014/main" val="20003"/>
                    </a:ext>
                  </a:extLst>
                </a:gridCol>
                <a:gridCol w="720725">
                  <a:extLst>
                    <a:ext uri="{9D8B030D-6E8A-4147-A177-3AD203B41FA5}">
                      <a16:colId xmlns:a16="http://schemas.microsoft.com/office/drawing/2014/main" val="20004"/>
                    </a:ext>
                  </a:extLst>
                </a:gridCol>
              </a:tblGrid>
              <a:tr h="496146">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学号</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Sno</a:t>
                      </a:r>
                    </a:p>
                  </a:txBody>
                  <a:tcPr marL="90000" marR="90000" marT="46820" marB="46820"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姓名</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Sname</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性别</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Ssex</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年龄</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Sage</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所在系</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Sdept</a:t>
                      </a:r>
                    </a:p>
                  </a:txBody>
                  <a:tcPr marL="90000" marR="90000" marT="46820" marB="46820"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52">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200215121</a:t>
                      </a:r>
                    </a:p>
                  </a:txBody>
                  <a:tcPr marL="90000" marR="90000" marT="46820" marB="468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李勇</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男</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20</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CS</a:t>
                      </a:r>
                    </a:p>
                  </a:txBody>
                  <a:tcPr marL="90000" marR="90000" marT="46820" marB="468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4283">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200215122</a:t>
                      </a:r>
                    </a:p>
                  </a:txBody>
                  <a:tcPr marL="90000" marR="90000" marT="46820" marB="4682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刘晨</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女</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19</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IS</a:t>
                      </a:r>
                    </a:p>
                  </a:txBody>
                  <a:tcPr marL="90000" marR="90000" marT="46820" marB="46820"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89047">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200215123</a:t>
                      </a:r>
                    </a:p>
                  </a:txBody>
                  <a:tcPr marL="90000" marR="90000" marT="46820" marB="4682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王敏</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女</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18</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MA</a:t>
                      </a:r>
                    </a:p>
                  </a:txBody>
                  <a:tcPr marL="90000" marR="90000" marT="46820" marB="46820"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76597">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200215125</a:t>
                      </a:r>
                    </a:p>
                  </a:txBody>
                  <a:tcPr marL="90000" marR="90000" marT="46820" marB="46820" horzOverflow="overflow">
                    <a:lnL cap="flat">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张立</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男</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19</a:t>
                      </a:r>
                    </a:p>
                  </a:txBody>
                  <a:tcPr marL="90000" marR="90000" marT="46820" marB="46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IS</a:t>
                      </a:r>
                    </a:p>
                  </a:txBody>
                  <a:tcPr marL="90000" marR="90000" marT="46820" marB="46820" horzOverflow="overflow">
                    <a:lnL w="12700" cap="flat" cmpd="sng" algn="ctr">
                      <a:solidFill>
                        <a:schemeClr val="tx1"/>
                      </a:solidFill>
                      <a:prstDash val="solid"/>
                      <a:round/>
                      <a:headEnd type="none" w="med" len="med"/>
                      <a:tailEnd type="none" w="med" len="med"/>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300" name="Rectangle 69"/>
          <p:cNvSpPr/>
          <p:nvPr/>
        </p:nvSpPr>
        <p:spPr>
          <a:xfrm>
            <a:off x="6705600" y="3922713"/>
            <a:ext cx="1143000" cy="762000"/>
          </a:xfrm>
          <a:prstGeom prst="rect">
            <a:avLst/>
          </a:prstGeom>
          <a:noFill/>
          <a:ln w="9525">
            <a:noFill/>
          </a:ln>
        </p:spPr>
        <p:txBody>
          <a:bodyPr wrap="none" lIns="90000" tIns="46800" rIns="90000" bIns="46800" anchor="ctr"/>
          <a:lstStyle/>
          <a:p>
            <a:pPr algn="ctr"/>
            <a:endParaRPr lang="zh-CN" altLang="en-US" dirty="0">
              <a:latin typeface="Times New Roman" panose="02020603050405020304" pitchFamily="18" charset="0"/>
            </a:endParaRPr>
          </a:p>
        </p:txBody>
      </p:sp>
      <p:sp>
        <p:nvSpPr>
          <p:cNvPr id="11301" name="Rectangle 70"/>
          <p:cNvSpPr/>
          <p:nvPr/>
        </p:nvSpPr>
        <p:spPr>
          <a:xfrm>
            <a:off x="4787900" y="620715"/>
            <a:ext cx="1079500" cy="504825"/>
          </a:xfrm>
          <a:prstGeom prst="rect">
            <a:avLst/>
          </a:prstGeom>
          <a:noFill/>
          <a:ln w="9525">
            <a:noFill/>
          </a:ln>
        </p:spPr>
        <p:txBody>
          <a:bodyPr wrap="none" lIns="90000" tIns="46800" rIns="90000" bIns="46800" anchor="ctr"/>
          <a:lstStyle/>
          <a:p>
            <a:pPr algn="ctr"/>
            <a:r>
              <a:rPr lang="en-US" altLang="zh-CN" dirty="0">
                <a:latin typeface="Times New Roman" panose="02020603050405020304" pitchFamily="18" charset="0"/>
              </a:rPr>
              <a:t>SC</a:t>
            </a:r>
          </a:p>
        </p:txBody>
      </p:sp>
      <p:sp>
        <p:nvSpPr>
          <p:cNvPr id="11302" name="Rectangle 71"/>
          <p:cNvSpPr/>
          <p:nvPr/>
        </p:nvSpPr>
        <p:spPr>
          <a:xfrm>
            <a:off x="6477000" y="4532313"/>
            <a:ext cx="990600" cy="990600"/>
          </a:xfrm>
          <a:prstGeom prst="rect">
            <a:avLst/>
          </a:prstGeom>
          <a:noFill/>
          <a:ln w="9525">
            <a:noFill/>
          </a:ln>
        </p:spPr>
        <p:txBody>
          <a:bodyPr wrap="none" lIns="90000" tIns="46800" rIns="90000" bIns="46800" anchor="ctr"/>
          <a:lstStyle/>
          <a:p>
            <a:pPr algn="ctr"/>
            <a:endParaRPr lang="zh-CN" altLang="en-US" dirty="0">
              <a:latin typeface="Times New Roman" panose="02020603050405020304" pitchFamily="18" charset="0"/>
            </a:endParaRPr>
          </a:p>
        </p:txBody>
      </p:sp>
      <p:graphicFrame>
        <p:nvGraphicFramePr>
          <p:cNvPr id="103558" name="Group 134"/>
          <p:cNvGraphicFramePr>
            <a:graphicFrameLocks noGrp="1"/>
          </p:cNvGraphicFramePr>
          <p:nvPr/>
        </p:nvGraphicFramePr>
        <p:xfrm>
          <a:off x="5003800" y="1196977"/>
          <a:ext cx="4032250" cy="1881189"/>
        </p:xfrm>
        <a:graphic>
          <a:graphicData uri="http://schemas.openxmlformats.org/drawingml/2006/table">
            <a:tbl>
              <a:tblPr/>
              <a:tblGrid>
                <a:gridCol w="1584325">
                  <a:extLst>
                    <a:ext uri="{9D8B030D-6E8A-4147-A177-3AD203B41FA5}">
                      <a16:colId xmlns:a16="http://schemas.microsoft.com/office/drawing/2014/main" val="20000"/>
                    </a:ext>
                  </a:extLst>
                </a:gridCol>
                <a:gridCol w="935038">
                  <a:extLst>
                    <a:ext uri="{9D8B030D-6E8A-4147-A177-3AD203B41FA5}">
                      <a16:colId xmlns:a16="http://schemas.microsoft.com/office/drawing/2014/main" val="20001"/>
                    </a:ext>
                  </a:extLst>
                </a:gridCol>
                <a:gridCol w="1512887">
                  <a:extLst>
                    <a:ext uri="{9D8B030D-6E8A-4147-A177-3AD203B41FA5}">
                      <a16:colId xmlns:a16="http://schemas.microsoft.com/office/drawing/2014/main" val="20002"/>
                    </a:ext>
                  </a:extLst>
                </a:gridCol>
              </a:tblGrid>
              <a:tr h="496699">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学号</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Sno</a:t>
                      </a:r>
                    </a:p>
                  </a:txBody>
                  <a:tcPr marL="90000" marR="90000" marT="46866" marB="46866"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课程号</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Cno</a:t>
                      </a:r>
                    </a:p>
                  </a:txBody>
                  <a:tcPr marL="90000" marR="90000" marT="46866" marB="468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成绩</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Grade</a:t>
                      </a:r>
                    </a:p>
                  </a:txBody>
                  <a:tcPr marL="90000" marR="90000" marT="46866" marB="46866"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898">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200215121</a:t>
                      </a:r>
                    </a:p>
                  </a:txBody>
                  <a:tcPr marL="90000" marR="90000" marT="46866" marB="4686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66" marB="468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92</a:t>
                      </a:r>
                    </a:p>
                  </a:txBody>
                  <a:tcPr marL="90000" marR="90000" marT="46866" marB="4686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76898">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200215121</a:t>
                      </a:r>
                    </a:p>
                  </a:txBody>
                  <a:tcPr marL="90000" marR="90000" marT="46866" marB="46866"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90000" marR="90000" marT="46866" marB="468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85</a:t>
                      </a:r>
                    </a:p>
                  </a:txBody>
                  <a:tcPr marL="90000" marR="90000" marT="46866" marB="46866"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76898">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200215121</a:t>
                      </a:r>
                    </a:p>
                  </a:txBody>
                  <a:tcPr marL="90000" marR="90000" marT="46866" marB="46866"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90000" marR="90000" marT="46866" marB="468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88</a:t>
                      </a:r>
                    </a:p>
                  </a:txBody>
                  <a:tcPr marL="90000" marR="90000" marT="46866" marB="46866"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76898">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200215122</a:t>
                      </a:r>
                    </a:p>
                  </a:txBody>
                  <a:tcPr marL="90000" marR="90000" marT="46866" marB="46866"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90000" marR="90000" marT="46866" marB="468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90</a:t>
                      </a:r>
                    </a:p>
                  </a:txBody>
                  <a:tcPr marL="90000" marR="90000" marT="46866" marB="46866"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76898">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200215122</a:t>
                      </a:r>
                    </a:p>
                  </a:txBody>
                  <a:tcPr marL="90000" marR="90000" marT="46866" marB="46866" horzOverflow="overflow">
                    <a:lnL cap="flat">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90000" marR="90000" marT="46866" marB="468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80</a:t>
                      </a:r>
                    </a:p>
                  </a:txBody>
                  <a:tcPr marL="90000" marR="90000" marT="46866" marB="46866" horzOverflow="overflow">
                    <a:lnL w="12700" cap="flat" cmpd="sng" algn="ctr">
                      <a:solidFill>
                        <a:schemeClr val="tx1"/>
                      </a:solidFill>
                      <a:prstDash val="solid"/>
                      <a:round/>
                      <a:headEnd type="none" w="med" len="med"/>
                      <a:tailEnd type="none" w="med" len="med"/>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1327" name="Rectangle 133"/>
          <p:cNvSpPr/>
          <p:nvPr/>
        </p:nvSpPr>
        <p:spPr>
          <a:xfrm>
            <a:off x="-249237" y="2"/>
            <a:ext cx="8710612" cy="1341329"/>
          </a:xfrm>
          <a:prstGeom prst="rect">
            <a:avLst/>
          </a:prstGeom>
          <a:noFill/>
          <a:ln w="25400">
            <a:noFill/>
          </a:ln>
        </p:spPr>
        <p:txBody>
          <a:bodyPr>
            <a:spAutoFit/>
          </a:bodyPr>
          <a:lstStyle/>
          <a:p>
            <a:pPr lvl="1" eaLnBrk="0" hangingPunct="0">
              <a:spcBef>
                <a:spcPct val="20000"/>
              </a:spcBef>
              <a:buClr>
                <a:schemeClr val="accent1"/>
              </a:buClr>
              <a:buFont typeface="Wingdings" panose="05000000000000000000" pitchFamily="2" charset="2"/>
            </a:pPr>
            <a:r>
              <a:rPr lang="zh-CN" altLang="en-US" dirty="0">
                <a:solidFill>
                  <a:srgbClr val="C00000"/>
                </a:solidFill>
                <a:latin typeface="Times New Roman" panose="02020603050405020304" pitchFamily="18" charset="0"/>
              </a:rPr>
              <a:t>查询选修</a:t>
            </a:r>
            <a:r>
              <a:rPr lang="en-US" altLang="zh-CN" dirty="0">
                <a:solidFill>
                  <a:srgbClr val="C00000"/>
                </a:solidFill>
                <a:latin typeface="Times New Roman" panose="02020603050405020304" pitchFamily="18" charset="0"/>
              </a:rPr>
              <a:t>2</a:t>
            </a:r>
            <a:r>
              <a:rPr lang="zh-CN" altLang="en-US" dirty="0">
                <a:solidFill>
                  <a:srgbClr val="C00000"/>
                </a:solidFill>
                <a:latin typeface="Times New Roman" panose="02020603050405020304" pitchFamily="18" charset="0"/>
              </a:rPr>
              <a:t>号课程，成绩在</a:t>
            </a:r>
            <a:r>
              <a:rPr lang="en-US" altLang="zh-CN" dirty="0">
                <a:solidFill>
                  <a:srgbClr val="C00000"/>
                </a:solidFill>
                <a:latin typeface="Times New Roman" panose="02020603050405020304" pitchFamily="18" charset="0"/>
              </a:rPr>
              <a:t>90</a:t>
            </a:r>
            <a:r>
              <a:rPr lang="zh-CN" altLang="en-US" dirty="0">
                <a:solidFill>
                  <a:srgbClr val="C00000"/>
                </a:solidFill>
                <a:latin typeface="Times New Roman" panose="02020603050405020304" pitchFamily="18" charset="0"/>
              </a:rPr>
              <a:t>分以上</a:t>
            </a:r>
            <a:r>
              <a:rPr lang="en-US" altLang="zh-CN" dirty="0">
                <a:solidFill>
                  <a:srgbClr val="C00000"/>
                </a:solidFill>
                <a:latin typeface="Times New Roman" panose="02020603050405020304" pitchFamily="18" charset="0"/>
              </a:rPr>
              <a:t>,</a:t>
            </a:r>
            <a:r>
              <a:rPr lang="zh-CN" altLang="en-US" dirty="0">
                <a:solidFill>
                  <a:srgbClr val="C00000"/>
                </a:solidFill>
                <a:latin typeface="Times New Roman" panose="02020603050405020304" pitchFamily="18" charset="0"/>
              </a:rPr>
              <a:t>且为男同学的所有学生姓名和学号。</a:t>
            </a:r>
          </a:p>
        </p:txBody>
      </p:sp>
      <p:sp>
        <p:nvSpPr>
          <p:cNvPr id="11328" name="Text Box 271"/>
          <p:cNvSpPr txBox="1"/>
          <p:nvPr/>
        </p:nvSpPr>
        <p:spPr>
          <a:xfrm>
            <a:off x="2176175" y="3938590"/>
            <a:ext cx="184731" cy="663067"/>
          </a:xfrm>
          <a:prstGeom prst="rect">
            <a:avLst/>
          </a:prstGeom>
          <a:noFill/>
          <a:ln w="25400">
            <a:noFill/>
          </a:ln>
        </p:spPr>
        <p:txBody>
          <a:bodyPr wrap="none">
            <a:spAutoFit/>
          </a:bodyPr>
          <a:lstStyle/>
          <a:p>
            <a:pPr marL="342900" indent="-342900" algn="ctr"/>
            <a:endParaRPr lang="zh-CN" altLang="en-US" dirty="0">
              <a:latin typeface="Times New Roman" panose="02020603050405020304" pitchFamily="18" charset="0"/>
            </a:endParaRPr>
          </a:p>
        </p:txBody>
      </p:sp>
      <p:pic>
        <p:nvPicPr>
          <p:cNvPr id="103741" name="Picture 317"/>
          <p:cNvPicPr>
            <a:picLocks noChangeAspect="1"/>
          </p:cNvPicPr>
          <p:nvPr/>
        </p:nvPicPr>
        <p:blipFill>
          <a:blip r:embed="rId2"/>
          <a:stretch>
            <a:fillRect/>
          </a:stretch>
        </p:blipFill>
        <p:spPr>
          <a:xfrm>
            <a:off x="900115" y="3357565"/>
            <a:ext cx="7132637" cy="2103437"/>
          </a:xfrm>
          <a:prstGeom prst="rect">
            <a:avLst/>
          </a:prstGeom>
          <a:noFill/>
          <a:ln w="25400">
            <a:noFill/>
          </a:ln>
        </p:spPr>
      </p:pic>
      <p:sp>
        <p:nvSpPr>
          <p:cNvPr id="103742" name="Rectangle 318"/>
          <p:cNvSpPr/>
          <p:nvPr/>
        </p:nvSpPr>
        <p:spPr>
          <a:xfrm>
            <a:off x="539552" y="5238237"/>
            <a:ext cx="8208962" cy="925061"/>
          </a:xfrm>
          <a:prstGeom prst="rect">
            <a:avLst/>
          </a:prstGeom>
          <a:noFill/>
          <a:ln w="25400">
            <a:noFill/>
          </a:ln>
        </p:spPr>
        <p:txBody>
          <a:bodyPr>
            <a:spAutoFit/>
          </a:bodyPr>
          <a:lstStyle/>
          <a:p>
            <a:pPr lvl="1" eaLnBrk="1" hangingPunct="1"/>
            <a:r>
              <a:rPr lang="en-US" altLang="zh-CN" sz="1600" dirty="0">
                <a:latin typeface="Times New Roman" panose="02020603050405020304" pitchFamily="18" charset="0"/>
              </a:rPr>
              <a:t>SELECT Student.Sno, Sname  FROM Student, SC  WHERE Student.Sno=SC.Sno AND SC.Cno=2 AND SC.Grade&gt;90 and student.ssex=‘</a:t>
            </a:r>
            <a:r>
              <a:rPr lang="zh-CN" altLang="en-US" sz="1600" dirty="0">
                <a:latin typeface="Times New Roman" panose="02020603050405020304" pitchFamily="18" charset="0"/>
              </a:rPr>
              <a:t>男’</a:t>
            </a:r>
          </a:p>
        </p:txBody>
      </p:sp>
      <p:sp>
        <p:nvSpPr>
          <p:cNvPr id="103743" name="Rectangle 319"/>
          <p:cNvSpPr/>
          <p:nvPr/>
        </p:nvSpPr>
        <p:spPr>
          <a:xfrm>
            <a:off x="611188" y="5877272"/>
            <a:ext cx="8208962" cy="1300997"/>
          </a:xfrm>
          <a:prstGeom prst="rect">
            <a:avLst/>
          </a:prstGeom>
          <a:noFill/>
          <a:ln w="25400">
            <a:noFill/>
          </a:ln>
        </p:spPr>
        <p:txBody>
          <a:bodyPr>
            <a:spAutoFit/>
          </a:bodyPr>
          <a:lstStyle/>
          <a:p>
            <a:pPr lvl="1" eaLnBrk="1" hangingPunct="1"/>
            <a:r>
              <a:rPr lang="en-US" altLang="zh-CN" sz="1600" dirty="0">
                <a:latin typeface="Times New Roman" panose="02020603050405020304" pitchFamily="18" charset="0"/>
              </a:rPr>
              <a:t>SELECT Student.Sno, Sname  FROM Student inner join sc on student.sno=sc.sno where  SC.Cno=2 AND SC.Grade&gt;90 and student.ssex=‘</a:t>
            </a:r>
            <a:r>
              <a:rPr lang="zh-CN" altLang="en-US" sz="1600" dirty="0">
                <a:latin typeface="Times New Roman" panose="02020603050405020304" pitchFamily="18" charset="0"/>
              </a:rPr>
              <a:t>男’</a:t>
            </a:r>
            <a:endParaRPr lang="zh-CN" altLang="en-US" sz="1200" dirty="0">
              <a:latin typeface="Times New Roman" panose="02020603050405020304" pitchFamily="18" charset="0"/>
            </a:endParaRPr>
          </a:p>
          <a:p>
            <a:pPr lvl="1" eaLnBrk="1" hangingPunct="1"/>
            <a:endParaRPr lang="zh-CN" altLang="en-US" sz="1200" dirty="0">
              <a:latin typeface="Times New Roman" panose="02020603050405020304" pitchFamily="18" charset="0"/>
            </a:endParaRPr>
          </a:p>
        </p:txBody>
      </p:sp>
    </p:spTree>
    <p:extLst>
      <p:ext uri="{BB962C8B-B14F-4D97-AF65-F5344CB8AC3E}">
        <p14:creationId xmlns:p14="http://schemas.microsoft.com/office/powerpoint/2010/main" val="94656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3741"/>
                                        </p:tgtEl>
                                        <p:attrNameLst>
                                          <p:attrName>style.visibility</p:attrName>
                                        </p:attrNameLst>
                                      </p:cBhvr>
                                      <p:to>
                                        <p:strVal val="visible"/>
                                      </p:to>
                                    </p:set>
                                    <p:animEffect transition="in" filter="wipe(left)">
                                      <p:cBhvr>
                                        <p:cTn id="7" dur="500"/>
                                        <p:tgtEl>
                                          <p:spTgt spid="1037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742"/>
                                        </p:tgtEl>
                                        <p:attrNameLst>
                                          <p:attrName>style.visibility</p:attrName>
                                        </p:attrNameLst>
                                      </p:cBhvr>
                                      <p:to>
                                        <p:strVal val="visible"/>
                                      </p:to>
                                    </p:set>
                                    <p:animEffect transition="in" filter="wipe(left)">
                                      <p:cBhvr>
                                        <p:cTn id="12" dur="500"/>
                                        <p:tgtEl>
                                          <p:spTgt spid="1037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3743"/>
                                        </p:tgtEl>
                                        <p:attrNameLst>
                                          <p:attrName>style.visibility</p:attrName>
                                        </p:attrNameLst>
                                      </p:cBhvr>
                                      <p:to>
                                        <p:strVal val="visible"/>
                                      </p:to>
                                    </p:set>
                                    <p:animEffect transition="in" filter="wipe(left)">
                                      <p:cBhvr>
                                        <p:cTn id="17" dur="500"/>
                                        <p:tgtEl>
                                          <p:spTgt spid="103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42" grpId="0"/>
      <p:bldP spid="103743"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ln/>
        </p:spPr>
        <p:txBody>
          <a:bodyPr vert="horz" wrap="square" lIns="91440" tIns="45720" rIns="91440" bIns="45720" anchor="ctr"/>
          <a:lstStyle/>
          <a:p>
            <a:r>
              <a:rPr lang="zh-CN" altLang="en-US" sz="3200" dirty="0">
                <a:ea typeface="宋体" panose="02010600030101010101" pitchFamily="2" charset="-122"/>
              </a:rPr>
              <a:t>查询男同学的选课情况？</a:t>
            </a:r>
          </a:p>
        </p:txBody>
      </p:sp>
      <p:sp>
        <p:nvSpPr>
          <p:cNvPr id="111619" name="Rectangle 3"/>
          <p:cNvSpPr>
            <a:spLocks noGrp="1"/>
          </p:cNvSpPr>
          <p:nvPr>
            <p:ph idx="1"/>
          </p:nvPr>
        </p:nvSpPr>
        <p:spPr>
          <a:xfrm>
            <a:off x="468313" y="4437063"/>
            <a:ext cx="8229600" cy="1687512"/>
          </a:xfrm>
          <a:ln/>
        </p:spPr>
        <p:txBody>
          <a:bodyPr vert="horz" wrap="square" lIns="91440" tIns="45720" rIns="91440" bIns="45720" anchor="t"/>
          <a:lstStyle/>
          <a:p>
            <a:pPr marL="0" indent="0">
              <a:buNone/>
            </a:pPr>
            <a:endParaRPr lang="zh-CN" altLang="en-US" sz="2400" dirty="0">
              <a:ea typeface="宋体" panose="02010600030101010101" pitchFamily="2" charset="-122"/>
            </a:endParaRPr>
          </a:p>
        </p:txBody>
      </p:sp>
      <p:pic>
        <p:nvPicPr>
          <p:cNvPr id="111620" name="Picture 4"/>
          <p:cNvPicPr>
            <a:picLocks noChangeAspect="1"/>
          </p:cNvPicPr>
          <p:nvPr/>
        </p:nvPicPr>
        <p:blipFill>
          <a:blip r:embed="rId2"/>
          <a:stretch>
            <a:fillRect/>
          </a:stretch>
        </p:blipFill>
        <p:spPr>
          <a:xfrm>
            <a:off x="971552" y="1484313"/>
            <a:ext cx="7070725" cy="2705100"/>
          </a:xfrm>
          <a:prstGeom prst="rect">
            <a:avLst/>
          </a:prstGeom>
          <a:noFill/>
          <a:ln w="25400">
            <a:noFill/>
          </a:ln>
        </p:spPr>
      </p:pic>
    </p:spTree>
    <p:extLst>
      <p:ext uri="{BB962C8B-B14F-4D97-AF65-F5344CB8AC3E}">
        <p14:creationId xmlns:p14="http://schemas.microsoft.com/office/powerpoint/2010/main" val="27729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1620"/>
                                        </p:tgtEl>
                                        <p:attrNameLst>
                                          <p:attrName>style.visibility</p:attrName>
                                        </p:attrNameLst>
                                      </p:cBhvr>
                                      <p:to>
                                        <p:strVal val="visible"/>
                                      </p:to>
                                    </p:set>
                                    <p:animEffect transition="in" filter="wipe(left)">
                                      <p:cBhvr>
                                        <p:cTn id="7" dur="500"/>
                                        <p:tgtEl>
                                          <p:spTgt spid="1116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nodePh="1">
                                  <p:stCondLst>
                                    <p:cond delay="0"/>
                                  </p:stCondLst>
                                  <p:endCondLst>
                                    <p:cond evt="begin" delay="0">
                                      <p:tn val="10"/>
                                    </p:cond>
                                  </p:endCondLst>
                                  <p:childTnLst>
                                    <p:set>
                                      <p:cBhvr>
                                        <p:cTn id="11" dur="1" fill="hold">
                                          <p:stCondLst>
                                            <p:cond delay="0"/>
                                          </p:stCondLst>
                                        </p:cTn>
                                        <p:tgtEl>
                                          <p:spTgt spid="111619">
                                            <p:txEl>
                                              <p:pRg st="0" end="0"/>
                                            </p:txEl>
                                          </p:spTgt>
                                        </p:tgtEl>
                                        <p:attrNameLst>
                                          <p:attrName>style.visibility</p:attrName>
                                        </p:attrNameLst>
                                      </p:cBhvr>
                                      <p:to>
                                        <p:strVal val="visible"/>
                                      </p:to>
                                    </p:set>
                                    <p:animEffect transition="in" filter="wipe(left)">
                                      <p:cBhvr>
                                        <p:cTn id="12" dur="500"/>
                                        <p:tgtEl>
                                          <p:spTgt spid="1116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9FF18-5D19-4CF4-B9A0-B33084D890F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BE5E806-2949-41FF-AB6B-3702542C86DC}"/>
              </a:ext>
            </a:extLst>
          </p:cNvPr>
          <p:cNvSpPr>
            <a:spLocks noGrp="1"/>
          </p:cNvSpPr>
          <p:nvPr>
            <p:ph idx="1"/>
          </p:nvPr>
        </p:nvSpPr>
        <p:spPr/>
        <p:txBody>
          <a:bodyPr/>
          <a:lstStyle/>
          <a:p>
            <a:endParaRPr lang="zh-CN" altLang="en-US"/>
          </a:p>
        </p:txBody>
      </p:sp>
      <p:grpSp>
        <p:nvGrpSpPr>
          <p:cNvPr id="4" name="组合 3">
            <a:extLst>
              <a:ext uri="{FF2B5EF4-FFF2-40B4-BE49-F238E27FC236}">
                <a16:creationId xmlns:a16="http://schemas.microsoft.com/office/drawing/2014/main" id="{A635CCC4-144E-47B6-A3A6-C62EEBCEF908}"/>
              </a:ext>
            </a:extLst>
          </p:cNvPr>
          <p:cNvGrpSpPr/>
          <p:nvPr/>
        </p:nvGrpSpPr>
        <p:grpSpPr>
          <a:xfrm>
            <a:off x="108298" y="116632"/>
            <a:ext cx="8856984" cy="3182969"/>
            <a:chOff x="684265" y="1580218"/>
            <a:chExt cx="7776864" cy="3182969"/>
          </a:xfrm>
        </p:grpSpPr>
        <p:sp>
          <p:nvSpPr>
            <p:cNvPr id="5" name="文本框 4">
              <a:extLst>
                <a:ext uri="{FF2B5EF4-FFF2-40B4-BE49-F238E27FC236}">
                  <a16:creationId xmlns:a16="http://schemas.microsoft.com/office/drawing/2014/main" id="{6BFD3945-B489-47E9-AE08-AB8FE30D9016}"/>
                </a:ext>
              </a:extLst>
            </p:cNvPr>
            <p:cNvSpPr txBox="1"/>
            <p:nvPr/>
          </p:nvSpPr>
          <p:spPr>
            <a:xfrm>
              <a:off x="751147" y="1580218"/>
              <a:ext cx="64091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连接</a:t>
              </a:r>
            </a:p>
          </p:txBody>
        </p:sp>
        <p:sp>
          <p:nvSpPr>
            <p:cNvPr id="6" name="文本框 5">
              <a:extLst>
                <a:ext uri="{FF2B5EF4-FFF2-40B4-BE49-F238E27FC236}">
                  <a16:creationId xmlns:a16="http://schemas.microsoft.com/office/drawing/2014/main" id="{B0611C2E-1873-4A31-95FF-AA72F6944275}"/>
                </a:ext>
              </a:extLst>
            </p:cNvPr>
            <p:cNvSpPr txBox="1"/>
            <p:nvPr/>
          </p:nvSpPr>
          <p:spPr>
            <a:xfrm>
              <a:off x="684265" y="1988840"/>
              <a:ext cx="7776864" cy="2774347"/>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STUDENT.SNO=SC.SNO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AND</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STUDENT.SSEX=‘</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男</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429296773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E4608-9E83-4981-9719-B145DC42FF9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3A2904-4EE4-46DF-9C87-31D6EA6F5DBD}"/>
              </a:ext>
            </a:extLst>
          </p:cNvPr>
          <p:cNvSpPr>
            <a:spLocks noGrp="1"/>
          </p:cNvSpPr>
          <p:nvPr>
            <p:ph idx="1"/>
          </p:nvPr>
        </p:nvSpPr>
        <p:spPr/>
        <p:txBody>
          <a:bodyPr/>
          <a:lstStyle/>
          <a:p>
            <a:endParaRPr lang="zh-CN" altLang="en-US"/>
          </a:p>
        </p:txBody>
      </p:sp>
      <p:grpSp>
        <p:nvGrpSpPr>
          <p:cNvPr id="4" name="组合 3">
            <a:extLst>
              <a:ext uri="{FF2B5EF4-FFF2-40B4-BE49-F238E27FC236}">
                <a16:creationId xmlns:a16="http://schemas.microsoft.com/office/drawing/2014/main" id="{6EB3B863-446F-4E5C-A83E-0219A5C69F1E}"/>
              </a:ext>
            </a:extLst>
          </p:cNvPr>
          <p:cNvGrpSpPr/>
          <p:nvPr/>
        </p:nvGrpSpPr>
        <p:grpSpPr>
          <a:xfrm>
            <a:off x="108298" y="116632"/>
            <a:ext cx="8856985" cy="3867054"/>
            <a:chOff x="684265" y="1580218"/>
            <a:chExt cx="7776864" cy="3867054"/>
          </a:xfrm>
        </p:grpSpPr>
        <p:sp>
          <p:nvSpPr>
            <p:cNvPr id="5" name="文本框 4">
              <a:extLst>
                <a:ext uri="{FF2B5EF4-FFF2-40B4-BE49-F238E27FC236}">
                  <a16:creationId xmlns:a16="http://schemas.microsoft.com/office/drawing/2014/main" id="{D4541B56-81BB-40C7-B254-882E2FF35F03}"/>
                </a:ext>
              </a:extLst>
            </p:cNvPr>
            <p:cNvSpPr txBox="1"/>
            <p:nvPr/>
          </p:nvSpPr>
          <p:spPr>
            <a:xfrm>
              <a:off x="751147" y="1580218"/>
              <a:ext cx="64091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连接</a:t>
              </a:r>
            </a:p>
          </p:txBody>
        </p:sp>
        <p:sp>
          <p:nvSpPr>
            <p:cNvPr id="6" name="文本框 5">
              <a:extLst>
                <a:ext uri="{FF2B5EF4-FFF2-40B4-BE49-F238E27FC236}">
                  <a16:creationId xmlns:a16="http://schemas.microsoft.com/office/drawing/2014/main" id="{F6A0BCC1-DFA1-49CF-9C31-2CA510B467B6}"/>
                </a:ext>
              </a:extLst>
            </p:cNvPr>
            <p:cNvSpPr txBox="1"/>
            <p:nvPr/>
          </p:nvSpPr>
          <p:spPr>
            <a:xfrm>
              <a:off x="684265" y="1988840"/>
              <a:ext cx="7776864" cy="3458432"/>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INNER JOIN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ON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STUDENT.SNO=SC.SNO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STUDENT.SSEX=‘</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男</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13871268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ln/>
        </p:spPr>
        <p:txBody>
          <a:bodyPr vert="horz" wrap="square" lIns="91440" tIns="45720" rIns="91440" bIns="45720" anchor="ctr"/>
          <a:lstStyle/>
          <a:p>
            <a:r>
              <a:rPr lang="zh-CN" altLang="en-US" sz="3200" dirty="0">
                <a:ea typeface="宋体" panose="02010600030101010101" pitchFamily="2" charset="-122"/>
              </a:rPr>
              <a:t>查询男同学的选课情况？</a:t>
            </a:r>
          </a:p>
        </p:txBody>
      </p:sp>
      <p:sp>
        <p:nvSpPr>
          <p:cNvPr id="111619" name="Rectangle 3"/>
          <p:cNvSpPr>
            <a:spLocks noGrp="1"/>
          </p:cNvSpPr>
          <p:nvPr>
            <p:ph idx="1"/>
          </p:nvPr>
        </p:nvSpPr>
        <p:spPr>
          <a:xfrm>
            <a:off x="468313" y="4437063"/>
            <a:ext cx="8229600" cy="1687512"/>
          </a:xfrm>
          <a:ln/>
        </p:spPr>
        <p:txBody>
          <a:bodyPr vert="horz" wrap="square" lIns="91440" tIns="45720" rIns="91440" bIns="45720" anchor="t"/>
          <a:lstStyle/>
          <a:p>
            <a:r>
              <a:rPr lang="en-US" altLang="zh-CN" sz="2400" dirty="0">
                <a:ea typeface="宋体" panose="02010600030101010101" pitchFamily="2" charset="-122"/>
              </a:rPr>
              <a:t>Select * from student,sc where student.sno = sc.sno and student.ssex=‘</a:t>
            </a:r>
            <a:r>
              <a:rPr lang="zh-CN" altLang="en-US" sz="2400" dirty="0">
                <a:ea typeface="宋体" panose="02010600030101010101" pitchFamily="2" charset="-122"/>
              </a:rPr>
              <a:t>男’；</a:t>
            </a:r>
          </a:p>
          <a:p>
            <a:r>
              <a:rPr lang="en-US" altLang="zh-CN" sz="2400" dirty="0">
                <a:ea typeface="宋体" panose="02010600030101010101" pitchFamily="2" charset="-122"/>
              </a:rPr>
              <a:t>Select * from student inner join sc on student.sno =sc.sno where student.ssex=‘</a:t>
            </a:r>
            <a:r>
              <a:rPr lang="zh-CN" altLang="en-US" sz="2400" dirty="0">
                <a:ea typeface="宋体" panose="02010600030101010101" pitchFamily="2" charset="-122"/>
              </a:rPr>
              <a:t>男’</a:t>
            </a:r>
          </a:p>
        </p:txBody>
      </p:sp>
      <p:pic>
        <p:nvPicPr>
          <p:cNvPr id="111620" name="Picture 4"/>
          <p:cNvPicPr>
            <a:picLocks noChangeAspect="1"/>
          </p:cNvPicPr>
          <p:nvPr/>
        </p:nvPicPr>
        <p:blipFill>
          <a:blip r:embed="rId2"/>
          <a:stretch>
            <a:fillRect/>
          </a:stretch>
        </p:blipFill>
        <p:spPr>
          <a:xfrm>
            <a:off x="971552" y="1484313"/>
            <a:ext cx="7070725" cy="2705100"/>
          </a:xfrm>
          <a:prstGeom prst="rect">
            <a:avLst/>
          </a:prstGeom>
          <a:noFill/>
          <a:ln w="25400">
            <a:noFill/>
          </a:ln>
        </p:spPr>
      </p:pic>
    </p:spTree>
    <p:extLst>
      <p:ext uri="{BB962C8B-B14F-4D97-AF65-F5344CB8AC3E}">
        <p14:creationId xmlns:p14="http://schemas.microsoft.com/office/powerpoint/2010/main" val="103764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1620"/>
                                        </p:tgtEl>
                                        <p:attrNameLst>
                                          <p:attrName>style.visibility</p:attrName>
                                        </p:attrNameLst>
                                      </p:cBhvr>
                                      <p:to>
                                        <p:strVal val="visible"/>
                                      </p:to>
                                    </p:set>
                                    <p:animEffect transition="in" filter="wipe(left)">
                                      <p:cBhvr>
                                        <p:cTn id="7" dur="500"/>
                                        <p:tgtEl>
                                          <p:spTgt spid="1116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1619">
                                            <p:txEl>
                                              <p:pRg st="0" end="0"/>
                                            </p:txEl>
                                          </p:spTgt>
                                        </p:tgtEl>
                                        <p:attrNameLst>
                                          <p:attrName>style.visibility</p:attrName>
                                        </p:attrNameLst>
                                      </p:cBhvr>
                                      <p:to>
                                        <p:strVal val="visible"/>
                                      </p:to>
                                    </p:set>
                                    <p:animEffect transition="in" filter="wipe(left)">
                                      <p:cBhvr>
                                        <p:cTn id="12" dur="500"/>
                                        <p:tgtEl>
                                          <p:spTgt spid="1116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1619">
                                            <p:txEl>
                                              <p:pRg st="1" end="1"/>
                                            </p:txEl>
                                          </p:spTgt>
                                        </p:tgtEl>
                                        <p:attrNameLst>
                                          <p:attrName>style.visibility</p:attrName>
                                        </p:attrNameLst>
                                      </p:cBhvr>
                                      <p:to>
                                        <p:strVal val="visible"/>
                                      </p:to>
                                    </p:set>
                                    <p:animEffect transition="in" filter="wipe(left)">
                                      <p:cBhvr>
                                        <p:cTn id="17" dur="500"/>
                                        <p:tgtEl>
                                          <p:spTgt spid="1116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ln/>
        </p:spPr>
        <p:txBody>
          <a:bodyPr vert="horz" wrap="square" lIns="91440" tIns="45720" rIns="91440" bIns="45720" anchor="ctr"/>
          <a:lstStyle/>
          <a:p>
            <a:r>
              <a:rPr lang="en-US" altLang="zh-CN" dirty="0">
                <a:ea typeface="宋体" panose="02010600030101010101" pitchFamily="2" charset="-122"/>
              </a:rPr>
              <a:t>(2)FROM</a:t>
            </a:r>
            <a:r>
              <a:rPr lang="zh-CN" altLang="en-US" dirty="0">
                <a:ea typeface="宋体" panose="02010600030101010101" pitchFamily="2" charset="-122"/>
              </a:rPr>
              <a:t>子句中的连接查询 </a:t>
            </a:r>
          </a:p>
        </p:txBody>
      </p:sp>
      <p:sp>
        <p:nvSpPr>
          <p:cNvPr id="13315" name="Rectangle 3"/>
          <p:cNvSpPr>
            <a:spLocks noGrp="1"/>
          </p:cNvSpPr>
          <p:nvPr>
            <p:ph idx="1"/>
          </p:nvPr>
        </p:nvSpPr>
        <p:spPr>
          <a:ln/>
        </p:spPr>
        <p:txBody>
          <a:bodyPr vert="horz" wrap="square" lIns="91440" tIns="45720" rIns="91440" bIns="45720" anchor="t"/>
          <a:lstStyle/>
          <a:p>
            <a:pPr>
              <a:lnSpc>
                <a:spcPct val="140000"/>
              </a:lnSpc>
            </a:pPr>
            <a:r>
              <a:rPr lang="en-US" altLang="zh-CN" sz="2400" b="1" dirty="0">
                <a:ea typeface="宋体" panose="02010600030101010101" pitchFamily="2" charset="-122"/>
              </a:rPr>
              <a:t>SQL-92</a:t>
            </a:r>
            <a:r>
              <a:rPr lang="zh-CN" altLang="en-US" sz="2400" b="1" dirty="0">
                <a:ea typeface="宋体" panose="02010600030101010101" pitchFamily="2" charset="-122"/>
              </a:rPr>
              <a:t>标准所定义的</a:t>
            </a:r>
            <a:r>
              <a:rPr lang="en-US" altLang="zh-CN" sz="2400" b="1" dirty="0">
                <a:ea typeface="宋体" panose="02010600030101010101" pitchFamily="2" charset="-122"/>
              </a:rPr>
              <a:t>FROM</a:t>
            </a:r>
            <a:r>
              <a:rPr lang="zh-CN" altLang="en-US" sz="2400" b="1" dirty="0">
                <a:ea typeface="宋体" panose="02010600030101010101" pitchFamily="2" charset="-122"/>
              </a:rPr>
              <a:t>子句的连接语法格式为：</a:t>
            </a:r>
          </a:p>
          <a:p>
            <a:pPr lvl="1">
              <a:lnSpc>
                <a:spcPct val="140000"/>
              </a:lnSpc>
              <a:buNone/>
            </a:pPr>
            <a:r>
              <a:rPr lang="en-US" altLang="zh-CN" sz="2000" b="1" dirty="0">
                <a:solidFill>
                  <a:srgbClr val="C00000"/>
                </a:solidFill>
                <a:ea typeface="宋体" panose="02010600030101010101" pitchFamily="2" charset="-122"/>
              </a:rPr>
              <a:t>FROM    join_table    </a:t>
            </a:r>
            <a:r>
              <a:rPr lang="en-US" altLang="zh-CN" sz="2000" b="1" dirty="0">
                <a:solidFill>
                  <a:schemeClr val="tx2"/>
                </a:solidFill>
                <a:ea typeface="宋体" panose="02010600030101010101" pitchFamily="2" charset="-122"/>
              </a:rPr>
              <a:t>join_type</a:t>
            </a:r>
            <a:r>
              <a:rPr lang="en-US" altLang="zh-CN" sz="2000" b="1" dirty="0">
                <a:solidFill>
                  <a:srgbClr val="C00000"/>
                </a:solidFill>
                <a:ea typeface="宋体" panose="02010600030101010101" pitchFamily="2" charset="-122"/>
              </a:rPr>
              <a:t>     join_table  </a:t>
            </a:r>
          </a:p>
          <a:p>
            <a:pPr lvl="1">
              <a:lnSpc>
                <a:spcPct val="140000"/>
              </a:lnSpc>
              <a:buNone/>
            </a:pPr>
            <a:r>
              <a:rPr lang="en-US" altLang="zh-CN" sz="2000" b="1" dirty="0">
                <a:solidFill>
                  <a:srgbClr val="C00000"/>
                </a:solidFill>
                <a:ea typeface="宋体" panose="02010600030101010101" pitchFamily="2" charset="-122"/>
              </a:rPr>
              <a:t>               [</a:t>
            </a:r>
            <a:r>
              <a:rPr lang="en-US" altLang="zh-CN" sz="2000" b="1" dirty="0">
                <a:solidFill>
                  <a:schemeClr val="tx2"/>
                </a:solidFill>
                <a:ea typeface="宋体" panose="02010600030101010101" pitchFamily="2" charset="-122"/>
              </a:rPr>
              <a:t>ON</a:t>
            </a:r>
            <a:r>
              <a:rPr lang="en-US" altLang="zh-CN" sz="2000" b="1" dirty="0">
                <a:solidFill>
                  <a:srgbClr val="C00000"/>
                </a:solidFill>
                <a:ea typeface="宋体" panose="02010600030101010101" pitchFamily="2" charset="-122"/>
              </a:rPr>
              <a:t> (join_condition)]</a:t>
            </a:r>
          </a:p>
          <a:p>
            <a:pPr>
              <a:lnSpc>
                <a:spcPct val="140000"/>
              </a:lnSpc>
            </a:pPr>
            <a:r>
              <a:rPr lang="zh-CN" altLang="en-US" sz="2400" b="1" dirty="0">
                <a:ea typeface="宋体" panose="02010600030101010101" pitchFamily="2" charset="-122"/>
              </a:rPr>
              <a:t>其中</a:t>
            </a:r>
            <a:r>
              <a:rPr lang="en-US" altLang="zh-CN" sz="2400" b="1" dirty="0">
                <a:ea typeface="宋体" panose="02010600030101010101" pitchFamily="2" charset="-122"/>
              </a:rPr>
              <a:t>join_table</a:t>
            </a:r>
            <a:r>
              <a:rPr lang="zh-CN" altLang="en-US" sz="2400" b="1" dirty="0">
                <a:ea typeface="宋体" panose="02010600030101010101" pitchFamily="2" charset="-122"/>
              </a:rPr>
              <a:t>指出参与连接操作的表名，连接可以对同一个表操作，也可以对多表操作，对同一个表操作的连接又称做自连接。</a:t>
            </a:r>
          </a:p>
          <a:p>
            <a:pPr>
              <a:lnSpc>
                <a:spcPct val="140000"/>
              </a:lnSpc>
            </a:pPr>
            <a:r>
              <a:rPr lang="en-US" altLang="zh-CN" sz="2400" b="1" dirty="0">
                <a:ea typeface="宋体" panose="02010600030101010101" pitchFamily="2" charset="-122"/>
              </a:rPr>
              <a:t>join_type</a:t>
            </a:r>
            <a:r>
              <a:rPr lang="zh-CN" altLang="en-US" sz="2400" b="1" dirty="0">
                <a:ea typeface="宋体" panose="02010600030101010101" pitchFamily="2" charset="-122"/>
              </a:rPr>
              <a:t>指出连接类型，可分为三种：内连接、外连接和交叉连接。</a:t>
            </a:r>
          </a:p>
        </p:txBody>
      </p:sp>
    </p:spTree>
    <p:extLst>
      <p:ext uri="{BB962C8B-B14F-4D97-AF65-F5344CB8AC3E}">
        <p14:creationId xmlns:p14="http://schemas.microsoft.com/office/powerpoint/2010/main" val="180599974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914400" y="44624"/>
            <a:ext cx="7391400" cy="563563"/>
          </a:xfrm>
          <a:ln/>
        </p:spPr>
        <p:txBody>
          <a:bodyPr vert="horz" wrap="square" lIns="91440" tIns="45720" rIns="91440" bIns="45720" anchor="ctr"/>
          <a:lstStyle/>
          <a:p>
            <a:r>
              <a:rPr lang="en-US" altLang="zh-CN" dirty="0">
                <a:ea typeface="宋体" panose="02010600030101010101" pitchFamily="2" charset="-122"/>
              </a:rPr>
              <a:t>(2)FROM</a:t>
            </a:r>
            <a:r>
              <a:rPr lang="zh-CN" altLang="en-US" dirty="0">
                <a:ea typeface="宋体" panose="02010600030101010101" pitchFamily="2" charset="-122"/>
              </a:rPr>
              <a:t>子句中的连接查询</a:t>
            </a:r>
          </a:p>
        </p:txBody>
      </p:sp>
      <p:sp>
        <p:nvSpPr>
          <p:cNvPr id="17410" name="Rectangle 3"/>
          <p:cNvSpPr>
            <a:spLocks noGrp="1"/>
          </p:cNvSpPr>
          <p:nvPr>
            <p:ph idx="1"/>
          </p:nvPr>
        </p:nvSpPr>
        <p:spPr bwMode="auto">
          <a:xfrm>
            <a:off x="395288" y="517376"/>
            <a:ext cx="8229600" cy="4495800"/>
          </a:xfrm>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50000"/>
              </a:lnSpc>
              <a:defRPr/>
            </a:pPr>
            <a:r>
              <a:rPr lang="zh-CN" altLang="en-US" sz="2000" noProof="1">
                <a:gradFill>
                  <a:gsLst>
                    <a:gs pos="0">
                      <a:srgbClr val="FE4444"/>
                    </a:gs>
                    <a:gs pos="100000">
                      <a:srgbClr val="832B2B"/>
                    </a:gs>
                  </a:gsLst>
                  <a:lin scaled="0"/>
                </a:gradFill>
                <a:ea typeface="宋体" panose="02010600030101010101" pitchFamily="2" charset="-122"/>
              </a:rPr>
              <a:t>内连接</a:t>
            </a:r>
            <a:r>
              <a:rPr lang="en-US" altLang="zh-CN" sz="2000" noProof="1">
                <a:gradFill>
                  <a:gsLst>
                    <a:gs pos="0">
                      <a:srgbClr val="FE4444"/>
                    </a:gs>
                    <a:gs pos="100000">
                      <a:srgbClr val="832B2B"/>
                    </a:gs>
                  </a:gsLst>
                  <a:lin scaled="0"/>
                </a:gradFill>
                <a:ea typeface="宋体" panose="02010600030101010101" pitchFamily="2" charset="-122"/>
              </a:rPr>
              <a:t>(INNER JOIN)</a:t>
            </a:r>
            <a:r>
              <a:rPr lang="zh-CN" altLang="en-US" sz="2000" noProof="1">
                <a:ea typeface="宋体" panose="02010600030101010101" pitchFamily="2" charset="-122"/>
              </a:rPr>
              <a:t>使用比较运算符进行表间某</a:t>
            </a:r>
            <a:r>
              <a:rPr lang="en-US" altLang="zh-CN" sz="2000" noProof="1">
                <a:ea typeface="宋体" panose="02010600030101010101" pitchFamily="2" charset="-122"/>
              </a:rPr>
              <a:t>(</a:t>
            </a:r>
            <a:r>
              <a:rPr lang="zh-CN" altLang="en-US" sz="2000" noProof="1">
                <a:ea typeface="宋体" panose="02010600030101010101" pitchFamily="2" charset="-122"/>
              </a:rPr>
              <a:t>些</a:t>
            </a:r>
            <a:r>
              <a:rPr lang="en-US" altLang="zh-CN" sz="2000" noProof="1">
                <a:ea typeface="宋体" panose="02010600030101010101" pitchFamily="2" charset="-122"/>
              </a:rPr>
              <a:t>)</a:t>
            </a:r>
            <a:r>
              <a:rPr lang="zh-CN" altLang="en-US" sz="2000" noProof="1">
                <a:ea typeface="宋体" panose="02010600030101010101" pitchFamily="2" charset="-122"/>
              </a:rPr>
              <a:t>列数据的比较操作，并列出这些表中与连接条件相匹配的数据行。根据所使用的比较方式不同，内连接又分为等</a:t>
            </a:r>
            <a:r>
              <a:rPr lang="zh-CN" altLang="en-US" sz="2000" noProof="1">
                <a:solidFill>
                  <a:schemeClr val="tx2"/>
                </a:solidFill>
                <a:ea typeface="宋体" panose="02010600030101010101" pitchFamily="2" charset="-122"/>
              </a:rPr>
              <a:t>值连接、自然连接和不等值连接</a:t>
            </a:r>
            <a:r>
              <a:rPr lang="zh-CN" altLang="en-US" sz="2000" noProof="1">
                <a:ea typeface="宋体" panose="02010600030101010101" pitchFamily="2" charset="-122"/>
              </a:rPr>
              <a:t>三种。</a:t>
            </a:r>
          </a:p>
          <a:p>
            <a:pPr>
              <a:lnSpc>
                <a:spcPct val="150000"/>
              </a:lnSpc>
              <a:defRPr/>
            </a:pPr>
            <a:r>
              <a:rPr lang="zh-CN" altLang="en-US" sz="2000" noProof="1">
                <a:gradFill>
                  <a:gsLst>
                    <a:gs pos="0">
                      <a:srgbClr val="FE4444"/>
                    </a:gs>
                    <a:gs pos="100000">
                      <a:srgbClr val="832B2B"/>
                    </a:gs>
                  </a:gsLst>
                  <a:lin scaled="0"/>
                </a:gradFill>
                <a:ea typeface="宋体" panose="02010600030101010101" pitchFamily="2" charset="-122"/>
              </a:rPr>
              <a:t>外连接</a:t>
            </a:r>
            <a:r>
              <a:rPr lang="zh-CN" altLang="en-US" sz="2000" noProof="1">
                <a:ea typeface="宋体" panose="02010600030101010101" pitchFamily="2" charset="-122"/>
              </a:rPr>
              <a:t>分为</a:t>
            </a:r>
            <a:r>
              <a:rPr lang="zh-CN" altLang="en-US" sz="2000" noProof="1">
                <a:solidFill>
                  <a:schemeClr val="tx2"/>
                </a:solidFill>
                <a:ea typeface="宋体" panose="02010600030101010101" pitchFamily="2" charset="-122"/>
              </a:rPr>
              <a:t>左外连接</a:t>
            </a:r>
            <a:r>
              <a:rPr lang="en-US" altLang="zh-CN" sz="2000" noProof="1">
                <a:ea typeface="宋体" panose="02010600030101010101" pitchFamily="2" charset="-122"/>
              </a:rPr>
              <a:t>(LEFT OUTER JOIN</a:t>
            </a:r>
            <a:r>
              <a:rPr lang="zh-CN" altLang="en-US" sz="2000" noProof="1">
                <a:ea typeface="宋体" panose="02010600030101010101" pitchFamily="2" charset="-122"/>
              </a:rPr>
              <a:t>或</a:t>
            </a:r>
            <a:r>
              <a:rPr lang="en-US" altLang="zh-CN" sz="2000" noProof="1">
                <a:ea typeface="宋体" panose="02010600030101010101" pitchFamily="2" charset="-122"/>
              </a:rPr>
              <a:t>LEFT JOIN)</a:t>
            </a:r>
            <a:r>
              <a:rPr lang="zh-CN" altLang="en-US" sz="2000" noProof="1">
                <a:ea typeface="宋体" panose="02010600030101010101" pitchFamily="2" charset="-122"/>
              </a:rPr>
              <a:t>、</a:t>
            </a:r>
            <a:r>
              <a:rPr lang="zh-CN" altLang="en-US" sz="2000" noProof="1">
                <a:solidFill>
                  <a:schemeClr val="tx2"/>
                </a:solidFill>
                <a:ea typeface="宋体" panose="02010600030101010101" pitchFamily="2" charset="-122"/>
              </a:rPr>
              <a:t>右外连接</a:t>
            </a:r>
            <a:r>
              <a:rPr lang="en-US" altLang="zh-CN" sz="2000" noProof="1">
                <a:ea typeface="宋体" panose="02010600030101010101" pitchFamily="2" charset="-122"/>
              </a:rPr>
              <a:t>(RIGHT OUTER JOIN</a:t>
            </a:r>
            <a:r>
              <a:rPr lang="zh-CN" altLang="en-US" sz="2000" noProof="1">
                <a:ea typeface="宋体" panose="02010600030101010101" pitchFamily="2" charset="-122"/>
              </a:rPr>
              <a:t>或</a:t>
            </a:r>
            <a:r>
              <a:rPr lang="en-US" altLang="zh-CN" sz="2000" noProof="1">
                <a:ea typeface="宋体" panose="02010600030101010101" pitchFamily="2" charset="-122"/>
              </a:rPr>
              <a:t>RIGHT JOIN)</a:t>
            </a:r>
            <a:r>
              <a:rPr lang="zh-CN" altLang="en-US" sz="2000" noProof="1">
                <a:ea typeface="宋体" panose="02010600030101010101" pitchFamily="2" charset="-122"/>
              </a:rPr>
              <a:t>和</a:t>
            </a:r>
            <a:r>
              <a:rPr lang="zh-CN" altLang="en-US" sz="2000" noProof="1">
                <a:solidFill>
                  <a:schemeClr val="tx2"/>
                </a:solidFill>
                <a:ea typeface="宋体" panose="02010600030101010101" pitchFamily="2" charset="-122"/>
              </a:rPr>
              <a:t>全外连接</a:t>
            </a:r>
            <a:r>
              <a:rPr lang="en-US" altLang="zh-CN" sz="2000" noProof="1">
                <a:ea typeface="宋体" panose="02010600030101010101" pitchFamily="2" charset="-122"/>
              </a:rPr>
              <a:t>(FULL OUTER JOIN</a:t>
            </a:r>
            <a:r>
              <a:rPr lang="zh-CN" altLang="en-US" sz="2000" noProof="1">
                <a:ea typeface="宋体" panose="02010600030101010101" pitchFamily="2" charset="-122"/>
              </a:rPr>
              <a:t>或</a:t>
            </a:r>
            <a:r>
              <a:rPr lang="en-US" altLang="zh-CN" sz="2000" noProof="1">
                <a:ea typeface="宋体" panose="02010600030101010101" pitchFamily="2" charset="-122"/>
              </a:rPr>
              <a:t>FULL JOIN)</a:t>
            </a:r>
            <a:r>
              <a:rPr lang="zh-CN" altLang="en-US" sz="2000" noProof="1">
                <a:ea typeface="宋体" panose="02010600030101010101" pitchFamily="2" charset="-122"/>
              </a:rPr>
              <a:t>三种。与内连接不同的是，外连接不只列出与连接条件相匹配的行，而是列出左表</a:t>
            </a:r>
            <a:r>
              <a:rPr lang="en-US" altLang="zh-CN" sz="2000" noProof="1">
                <a:ea typeface="宋体" panose="02010600030101010101" pitchFamily="2" charset="-122"/>
              </a:rPr>
              <a:t>(</a:t>
            </a:r>
            <a:r>
              <a:rPr lang="zh-CN" altLang="en-US" sz="2000" noProof="1">
                <a:ea typeface="宋体" panose="02010600030101010101" pitchFamily="2" charset="-122"/>
              </a:rPr>
              <a:t>左外连接时</a:t>
            </a:r>
            <a:r>
              <a:rPr lang="en-US" altLang="zh-CN" sz="2000" noProof="1">
                <a:ea typeface="宋体" panose="02010600030101010101" pitchFamily="2" charset="-122"/>
              </a:rPr>
              <a:t>)</a:t>
            </a:r>
            <a:r>
              <a:rPr lang="zh-CN" altLang="en-US" sz="2000" noProof="1">
                <a:ea typeface="宋体" panose="02010600030101010101" pitchFamily="2" charset="-122"/>
              </a:rPr>
              <a:t>、右表</a:t>
            </a:r>
            <a:r>
              <a:rPr lang="en-US" altLang="zh-CN" sz="2000" noProof="1">
                <a:ea typeface="宋体" panose="02010600030101010101" pitchFamily="2" charset="-122"/>
              </a:rPr>
              <a:t>(</a:t>
            </a:r>
            <a:r>
              <a:rPr lang="zh-CN" altLang="en-US" sz="2000" noProof="1">
                <a:ea typeface="宋体" panose="02010600030101010101" pitchFamily="2" charset="-122"/>
              </a:rPr>
              <a:t>右外连接时</a:t>
            </a:r>
            <a:r>
              <a:rPr lang="en-US" altLang="zh-CN" sz="2000" noProof="1">
                <a:ea typeface="宋体" panose="02010600030101010101" pitchFamily="2" charset="-122"/>
              </a:rPr>
              <a:t>)</a:t>
            </a:r>
            <a:r>
              <a:rPr lang="zh-CN" altLang="en-US" sz="2000" noProof="1">
                <a:ea typeface="宋体" panose="02010600030101010101" pitchFamily="2" charset="-122"/>
              </a:rPr>
              <a:t>或两个表</a:t>
            </a:r>
            <a:r>
              <a:rPr lang="en-US" altLang="zh-CN" sz="2000" noProof="1">
                <a:ea typeface="宋体" panose="02010600030101010101" pitchFamily="2" charset="-122"/>
              </a:rPr>
              <a:t>(</a:t>
            </a:r>
            <a:r>
              <a:rPr lang="zh-CN" altLang="en-US" sz="2000" noProof="1">
                <a:ea typeface="宋体" panose="02010600030101010101" pitchFamily="2" charset="-122"/>
              </a:rPr>
              <a:t>全外连接时</a:t>
            </a:r>
            <a:r>
              <a:rPr lang="en-US" altLang="zh-CN" sz="2000" noProof="1">
                <a:ea typeface="宋体" panose="02010600030101010101" pitchFamily="2" charset="-122"/>
              </a:rPr>
              <a:t>)</a:t>
            </a:r>
            <a:r>
              <a:rPr lang="zh-CN" altLang="en-US" sz="2000" noProof="1">
                <a:ea typeface="宋体" panose="02010600030101010101" pitchFamily="2" charset="-122"/>
              </a:rPr>
              <a:t>中被舍弃的数据行。</a:t>
            </a:r>
          </a:p>
          <a:p>
            <a:pPr>
              <a:lnSpc>
                <a:spcPct val="150000"/>
              </a:lnSpc>
              <a:defRPr/>
            </a:pPr>
            <a:r>
              <a:rPr lang="zh-CN" altLang="en-US" sz="2000" noProof="1">
                <a:ea typeface="宋体" panose="02010600030101010101" pitchFamily="2" charset="-122"/>
              </a:rPr>
              <a:t>交叉连接</a:t>
            </a:r>
            <a:r>
              <a:rPr lang="en-US" altLang="zh-CN" sz="2000" noProof="1">
                <a:ea typeface="宋体" panose="02010600030101010101" pitchFamily="2" charset="-122"/>
              </a:rPr>
              <a:t>(CROSS JOIN)</a:t>
            </a:r>
            <a:r>
              <a:rPr lang="zh-CN" altLang="en-US" sz="2000" noProof="1">
                <a:ea typeface="宋体" panose="02010600030101010101" pitchFamily="2" charset="-122"/>
              </a:rPr>
              <a:t>没有</a:t>
            </a:r>
            <a:r>
              <a:rPr lang="en-US" altLang="zh-CN" sz="2000" noProof="1">
                <a:ea typeface="宋体" panose="02010600030101010101" pitchFamily="2" charset="-122"/>
              </a:rPr>
              <a:t>ON</a:t>
            </a:r>
            <a:r>
              <a:rPr lang="zh-CN" altLang="en-US" sz="2000" noProof="1">
                <a:ea typeface="宋体" panose="02010600030101010101" pitchFamily="2" charset="-122"/>
              </a:rPr>
              <a:t>子句，它返回连接表中所有数据行的笛卡尔积，其结果集合中的数据行数等于第一个表中符合查询条件的数据行数乘以第二个表中符合查询条件的数据行数。</a:t>
            </a:r>
          </a:p>
          <a:p>
            <a:pPr>
              <a:lnSpc>
                <a:spcPct val="150000"/>
              </a:lnSpc>
              <a:defRPr/>
            </a:pPr>
            <a:r>
              <a:rPr lang="zh-CN" altLang="en-US" sz="2000" noProof="1">
                <a:ea typeface="宋体" panose="02010600030101010101" pitchFamily="2" charset="-122"/>
              </a:rPr>
              <a:t>连接操作中的</a:t>
            </a:r>
            <a:r>
              <a:rPr lang="en-US" altLang="zh-CN" sz="2000" noProof="1">
                <a:ea typeface="宋体" panose="02010600030101010101" pitchFamily="2" charset="-122"/>
              </a:rPr>
              <a:t>ON (join_condition) </a:t>
            </a:r>
            <a:r>
              <a:rPr lang="zh-CN" altLang="en-US" sz="2000" noProof="1">
                <a:ea typeface="宋体" panose="02010600030101010101" pitchFamily="2" charset="-122"/>
              </a:rPr>
              <a:t>子句指出连接条件，它由被连接表中的列和比较运算符、逻辑运算符等构成。</a:t>
            </a:r>
          </a:p>
        </p:txBody>
      </p:sp>
    </p:spTree>
    <p:extLst>
      <p:ext uri="{BB962C8B-B14F-4D97-AF65-F5344CB8AC3E}">
        <p14:creationId xmlns:p14="http://schemas.microsoft.com/office/powerpoint/2010/main" val="333874273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①内连接</a:t>
            </a:r>
          </a:p>
        </p:txBody>
      </p:sp>
      <p:sp>
        <p:nvSpPr>
          <p:cNvPr id="15363" name="Rectangle 3"/>
          <p:cNvSpPr>
            <a:spLocks noGrp="1"/>
          </p:cNvSpPr>
          <p:nvPr>
            <p:ph idx="1"/>
          </p:nvPr>
        </p:nvSpPr>
        <p:spPr>
          <a:ln/>
        </p:spPr>
        <p:txBody>
          <a:bodyPr vert="horz" wrap="square" lIns="91440" tIns="45720" rIns="91440" bIns="45720" anchor="t"/>
          <a:lstStyle/>
          <a:p>
            <a:pPr>
              <a:lnSpc>
                <a:spcPct val="90000"/>
              </a:lnSpc>
            </a:pPr>
            <a:r>
              <a:rPr lang="zh-CN" altLang="en-US" sz="2400" dirty="0">
                <a:ea typeface="宋体" panose="02010600030101010101" pitchFamily="2" charset="-122"/>
              </a:rPr>
              <a:t>内连接查询操作列出与连接条件匹配的数据行，它使用比较运算符比较被连接列的列值。内连接分三种：</a:t>
            </a:r>
          </a:p>
          <a:p>
            <a:pPr>
              <a:lnSpc>
                <a:spcPct val="90000"/>
              </a:lnSpc>
            </a:pPr>
            <a:r>
              <a:rPr lang="zh-CN" altLang="en-US" sz="2400" dirty="0">
                <a:solidFill>
                  <a:schemeClr val="tx2"/>
                </a:solidFill>
                <a:ea typeface="宋体" panose="02010600030101010101" pitchFamily="2" charset="-122"/>
              </a:rPr>
              <a:t>等值连接：</a:t>
            </a:r>
            <a:r>
              <a:rPr lang="zh-CN" altLang="en-US" sz="2400" dirty="0">
                <a:ea typeface="宋体" panose="02010600030101010101" pitchFamily="2" charset="-122"/>
              </a:rPr>
              <a:t>在连接条件中使用等于号</a:t>
            </a:r>
            <a:r>
              <a:rPr lang="en-US" altLang="zh-CN" sz="2400" dirty="0">
                <a:ea typeface="宋体" panose="02010600030101010101" pitchFamily="2" charset="-122"/>
              </a:rPr>
              <a:t>(=)</a:t>
            </a:r>
            <a:r>
              <a:rPr lang="zh-CN" altLang="en-US" sz="2400" dirty="0">
                <a:ea typeface="宋体" panose="02010600030101010101" pitchFamily="2" charset="-122"/>
              </a:rPr>
              <a:t>运算符比较被连接列的列值，其查询结果中列出被连接表中的所有列，包括其中的重复列。</a:t>
            </a:r>
          </a:p>
          <a:p>
            <a:pPr>
              <a:lnSpc>
                <a:spcPct val="90000"/>
              </a:lnSpc>
            </a:pPr>
            <a:r>
              <a:rPr lang="zh-CN" altLang="en-US" sz="2400" dirty="0">
                <a:solidFill>
                  <a:schemeClr val="tx2"/>
                </a:solidFill>
                <a:ea typeface="宋体" panose="02010600030101010101" pitchFamily="2" charset="-122"/>
              </a:rPr>
              <a:t>不等值连接：</a:t>
            </a:r>
            <a:r>
              <a:rPr lang="zh-CN" altLang="en-US" sz="2400" dirty="0">
                <a:ea typeface="宋体" panose="02010600030101010101" pitchFamily="2" charset="-122"/>
              </a:rPr>
              <a:t>在连接条件使用除等于运算符以外的其它比较运算符比较被连接列的列值。这些运算符包括</a:t>
            </a:r>
            <a:r>
              <a:rPr lang="en-US" altLang="zh-CN" sz="2400" dirty="0">
                <a:ea typeface="宋体" panose="02010600030101010101" pitchFamily="2" charset="-122"/>
              </a:rPr>
              <a:t>&gt;</a:t>
            </a:r>
            <a:r>
              <a:rPr lang="zh-CN" altLang="en-US" sz="2400" dirty="0">
                <a:ea typeface="宋体" panose="02010600030101010101" pitchFamily="2" charset="-122"/>
              </a:rPr>
              <a:t>、</a:t>
            </a:r>
            <a:r>
              <a:rPr lang="en-US" altLang="zh-CN" sz="2400" dirty="0">
                <a:ea typeface="宋体" panose="02010600030101010101" pitchFamily="2" charset="-122"/>
              </a:rPr>
              <a:t>&gt;=</a:t>
            </a:r>
            <a:r>
              <a:rPr lang="zh-CN" altLang="en-US" sz="2400" dirty="0">
                <a:ea typeface="宋体" panose="02010600030101010101" pitchFamily="2" charset="-122"/>
              </a:rPr>
              <a:t>、</a:t>
            </a:r>
            <a:r>
              <a:rPr lang="en-US" altLang="zh-CN" sz="2400" dirty="0">
                <a:ea typeface="宋体" panose="02010600030101010101" pitchFamily="2" charset="-122"/>
              </a:rPr>
              <a:t>&lt;=</a:t>
            </a:r>
            <a:r>
              <a:rPr lang="zh-CN" altLang="en-US" sz="2400" dirty="0">
                <a:ea typeface="宋体" panose="02010600030101010101" pitchFamily="2" charset="-122"/>
              </a:rPr>
              <a:t>、</a:t>
            </a:r>
            <a:r>
              <a:rPr lang="en-US" altLang="zh-CN" sz="2400" dirty="0">
                <a:ea typeface="宋体" panose="02010600030101010101" pitchFamily="2" charset="-122"/>
              </a:rPr>
              <a:t>&lt;</a:t>
            </a:r>
            <a:r>
              <a:rPr lang="zh-CN" altLang="en-US" sz="2400" dirty="0">
                <a:ea typeface="宋体" panose="02010600030101010101" pitchFamily="2" charset="-122"/>
              </a:rPr>
              <a:t>、</a:t>
            </a:r>
            <a:r>
              <a:rPr lang="en-US" altLang="zh-CN" sz="2400" dirty="0">
                <a:ea typeface="宋体" panose="02010600030101010101" pitchFamily="2" charset="-122"/>
              </a:rPr>
              <a:t>!&gt;</a:t>
            </a:r>
            <a:r>
              <a:rPr lang="zh-CN" altLang="en-US" sz="2400" dirty="0">
                <a:ea typeface="宋体" panose="02010600030101010101" pitchFamily="2" charset="-122"/>
              </a:rPr>
              <a:t>、</a:t>
            </a:r>
            <a:r>
              <a:rPr lang="en-US" altLang="zh-CN" sz="2400" dirty="0">
                <a:ea typeface="宋体" panose="02010600030101010101" pitchFamily="2" charset="-122"/>
              </a:rPr>
              <a:t>!&lt;</a:t>
            </a:r>
            <a:r>
              <a:rPr lang="zh-CN" altLang="en-US" sz="2400" dirty="0">
                <a:ea typeface="宋体" panose="02010600030101010101" pitchFamily="2" charset="-122"/>
              </a:rPr>
              <a:t>和</a:t>
            </a:r>
            <a:r>
              <a:rPr lang="en-US" altLang="zh-CN" sz="2400" dirty="0">
                <a:ea typeface="宋体" panose="02010600030101010101" pitchFamily="2" charset="-122"/>
              </a:rPr>
              <a:t>&lt;&gt;</a:t>
            </a:r>
            <a:r>
              <a:rPr lang="zh-CN" altLang="en-US" sz="2400" dirty="0">
                <a:ea typeface="宋体" panose="02010600030101010101" pitchFamily="2" charset="-122"/>
              </a:rPr>
              <a:t>。</a:t>
            </a:r>
          </a:p>
          <a:p>
            <a:pPr>
              <a:lnSpc>
                <a:spcPct val="90000"/>
              </a:lnSpc>
            </a:pPr>
            <a:r>
              <a:rPr lang="zh-CN" altLang="en-US" sz="2400" dirty="0">
                <a:ea typeface="宋体" panose="02010600030101010101" pitchFamily="2" charset="-122"/>
              </a:rPr>
              <a:t>自</a:t>
            </a:r>
            <a:r>
              <a:rPr lang="zh-CN" altLang="en-US" sz="2400" dirty="0">
                <a:solidFill>
                  <a:schemeClr val="tx2"/>
                </a:solidFill>
                <a:ea typeface="宋体" panose="02010600030101010101" pitchFamily="2" charset="-122"/>
              </a:rPr>
              <a:t>然连接：</a:t>
            </a:r>
            <a:r>
              <a:rPr lang="zh-CN" altLang="en-US" sz="2400" dirty="0">
                <a:ea typeface="宋体" panose="02010600030101010101" pitchFamily="2" charset="-122"/>
              </a:rPr>
              <a:t>在连接条件中使用等于</a:t>
            </a:r>
            <a:r>
              <a:rPr lang="en-US" altLang="zh-CN" sz="2400" dirty="0">
                <a:ea typeface="宋体" panose="02010600030101010101" pitchFamily="2" charset="-122"/>
              </a:rPr>
              <a:t>(=)</a:t>
            </a:r>
            <a:r>
              <a:rPr lang="zh-CN" altLang="en-US" sz="2400" dirty="0">
                <a:ea typeface="宋体" panose="02010600030101010101" pitchFamily="2" charset="-122"/>
              </a:rPr>
              <a:t>运算符比较被连接列的列值，但它使用选择列表指出查询结果集合中所包括的列，并</a:t>
            </a:r>
            <a:r>
              <a:rPr lang="zh-CN" altLang="en-US" sz="2400" dirty="0">
                <a:solidFill>
                  <a:schemeClr val="tx2"/>
                </a:solidFill>
                <a:ea typeface="宋体" panose="02010600030101010101" pitchFamily="2" charset="-122"/>
              </a:rPr>
              <a:t>删除连接表中的重复列</a:t>
            </a:r>
            <a:r>
              <a:rPr lang="zh-CN" altLang="en-US" sz="2400" dirty="0">
                <a:ea typeface="宋体" panose="02010600030101010101" pitchFamily="2" charset="-122"/>
              </a:rPr>
              <a:t>。</a:t>
            </a:r>
          </a:p>
        </p:txBody>
      </p:sp>
    </p:spTree>
    <p:extLst>
      <p:ext uri="{BB962C8B-B14F-4D97-AF65-F5344CB8AC3E}">
        <p14:creationId xmlns:p14="http://schemas.microsoft.com/office/powerpoint/2010/main" val="139175895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①内连接</a:t>
            </a:r>
          </a:p>
        </p:txBody>
      </p:sp>
      <p:sp>
        <p:nvSpPr>
          <p:cNvPr id="19458" name="Rectangle 3"/>
          <p:cNvSpPr>
            <a:spLocks noGrp="1"/>
          </p:cNvSpPr>
          <p:nvPr>
            <p:ph idx="1"/>
          </p:nvPr>
        </p:nvSpPr>
        <p:spPr bwMode="auto">
          <a:xfrm>
            <a:off x="457202" y="1828800"/>
            <a:ext cx="8435975" cy="4495800"/>
          </a:xfrm>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defRPr/>
            </a:pPr>
            <a:r>
              <a:rPr lang="zh-CN" altLang="en-US" b="1" noProof="1">
                <a:ea typeface="宋体" panose="02010600030101010101" pitchFamily="2" charset="-122"/>
              </a:rPr>
              <a:t>例</a:t>
            </a:r>
            <a:r>
              <a:rPr lang="en-US" altLang="zh-CN" b="1" noProof="1">
                <a:ea typeface="宋体" panose="02010600030101010101" pitchFamily="2" charset="-122"/>
              </a:rPr>
              <a:t>3-53</a:t>
            </a:r>
            <a:r>
              <a:rPr lang="zh-CN" altLang="en-US" noProof="1">
                <a:ea typeface="宋体" panose="02010600030101010101" pitchFamily="2" charset="-122"/>
              </a:rPr>
              <a:t>使用等值连接查询选修了课程的学生全部信息。</a:t>
            </a:r>
          </a:p>
          <a:p>
            <a:pPr>
              <a:lnSpc>
                <a:spcPct val="90000"/>
              </a:lnSpc>
              <a:buNone/>
              <a:defRPr/>
            </a:pPr>
            <a:r>
              <a:rPr lang="zh-CN" altLang="en-US" noProof="1">
                <a:ea typeface="宋体" panose="02010600030101010101" pitchFamily="2" charset="-122"/>
              </a:rPr>
              <a:t>　　</a:t>
            </a:r>
            <a:endParaRPr lang="en-US" altLang="zh-CN" noProof="1">
              <a:ea typeface="宋体" panose="02010600030101010101" pitchFamily="2" charset="-122"/>
            </a:endParaRPr>
          </a:p>
          <a:p>
            <a:pPr>
              <a:lnSpc>
                <a:spcPct val="90000"/>
              </a:lnSpc>
              <a:buNone/>
              <a:defRPr/>
            </a:pPr>
            <a:endParaRPr lang="en-US" altLang="zh-CN" noProof="1">
              <a:ea typeface="宋体" panose="02010600030101010101" pitchFamily="2" charset="-122"/>
            </a:endParaRPr>
          </a:p>
          <a:p>
            <a:pPr>
              <a:lnSpc>
                <a:spcPct val="90000"/>
              </a:lnSpc>
              <a:buNone/>
              <a:defRPr/>
            </a:pPr>
            <a:endParaRPr lang="en-US" altLang="zh-CN" noProof="1">
              <a:ea typeface="宋体" panose="02010600030101010101" pitchFamily="2" charset="-122"/>
            </a:endParaRPr>
          </a:p>
          <a:p>
            <a:pPr>
              <a:lnSpc>
                <a:spcPct val="90000"/>
              </a:lnSpc>
              <a:defRPr/>
            </a:pPr>
            <a:r>
              <a:rPr lang="zh-CN" altLang="en-US" noProof="1">
                <a:ea typeface="宋体" panose="02010600030101010101" pitchFamily="2" charset="-122"/>
              </a:rPr>
              <a:t>使用自然连接例</a:t>
            </a:r>
            <a:r>
              <a:rPr lang="en-US" altLang="zh-CN" noProof="1">
                <a:ea typeface="宋体" panose="02010600030101010101" pitchFamily="2" charset="-122"/>
              </a:rPr>
              <a:t>3-53</a:t>
            </a:r>
            <a:r>
              <a:rPr lang="zh-CN" altLang="en-US" noProof="1">
                <a:ea typeface="宋体" panose="02010600030101010101" pitchFamily="2" charset="-122"/>
              </a:rPr>
              <a:t>应为：</a:t>
            </a:r>
          </a:p>
          <a:p>
            <a:pPr>
              <a:lnSpc>
                <a:spcPct val="90000"/>
              </a:lnSpc>
              <a:buNone/>
              <a:defRPr/>
            </a:pPr>
            <a:r>
              <a:rPr lang="en-US" altLang="zh-CN" noProof="1">
                <a:ea typeface="宋体" panose="02010600030101010101" pitchFamily="2" charset="-122"/>
              </a:rPr>
              <a:t>       </a:t>
            </a:r>
          </a:p>
        </p:txBody>
      </p:sp>
      <p:grpSp>
        <p:nvGrpSpPr>
          <p:cNvPr id="4" name="组合 3">
            <a:extLst>
              <a:ext uri="{FF2B5EF4-FFF2-40B4-BE49-F238E27FC236}">
                <a16:creationId xmlns:a16="http://schemas.microsoft.com/office/drawing/2014/main" id="{227079CF-72ED-4617-AB48-C49BCFEC6A0C}"/>
              </a:ext>
            </a:extLst>
          </p:cNvPr>
          <p:cNvGrpSpPr/>
          <p:nvPr/>
        </p:nvGrpSpPr>
        <p:grpSpPr>
          <a:xfrm>
            <a:off x="108298" y="2859351"/>
            <a:ext cx="8856984" cy="788670"/>
            <a:chOff x="684265" y="1580218"/>
            <a:chExt cx="7776864" cy="788670"/>
          </a:xfrm>
        </p:grpSpPr>
        <p:sp>
          <p:nvSpPr>
            <p:cNvPr id="5" name="文本框 4">
              <a:extLst>
                <a:ext uri="{FF2B5EF4-FFF2-40B4-BE49-F238E27FC236}">
                  <a16:creationId xmlns:a16="http://schemas.microsoft.com/office/drawing/2014/main" id="{8F1E4E3A-31E2-48F0-8558-04835763AEDB}"/>
                </a:ext>
              </a:extLst>
            </p:cNvPr>
            <p:cNvSpPr txBox="1"/>
            <p:nvPr/>
          </p:nvSpPr>
          <p:spPr>
            <a:xfrm>
              <a:off x="751147" y="1580218"/>
              <a:ext cx="64091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连接</a:t>
              </a:r>
            </a:p>
          </p:txBody>
        </p:sp>
        <p:sp>
          <p:nvSpPr>
            <p:cNvPr id="6" name="文本框 5">
              <a:extLst>
                <a:ext uri="{FF2B5EF4-FFF2-40B4-BE49-F238E27FC236}">
                  <a16:creationId xmlns:a16="http://schemas.microsoft.com/office/drawing/2014/main" id="{7FF64DE6-C461-49A2-AE98-A4B9938AFA23}"/>
                </a:ext>
              </a:extLst>
            </p:cNvPr>
            <p:cNvSpPr txBox="1"/>
            <p:nvPr/>
          </p:nvSpPr>
          <p:spPr>
            <a:xfrm>
              <a:off x="684265"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 FROM STUDENT JOIN SC ON STUDENT.SNO=SC.SNO;</a:t>
              </a:r>
            </a:p>
          </p:txBody>
        </p:sp>
      </p:grpSp>
      <p:grpSp>
        <p:nvGrpSpPr>
          <p:cNvPr id="7" name="组合 6">
            <a:extLst>
              <a:ext uri="{FF2B5EF4-FFF2-40B4-BE49-F238E27FC236}">
                <a16:creationId xmlns:a16="http://schemas.microsoft.com/office/drawing/2014/main" id="{2CC36656-5CB3-43FD-8FCC-4FAC2D977688}"/>
              </a:ext>
            </a:extLst>
          </p:cNvPr>
          <p:cNvGrpSpPr/>
          <p:nvPr/>
        </p:nvGrpSpPr>
        <p:grpSpPr>
          <a:xfrm>
            <a:off x="108298" y="4591975"/>
            <a:ext cx="8856984" cy="1073705"/>
            <a:chOff x="684265" y="1580218"/>
            <a:chExt cx="7776864" cy="1073705"/>
          </a:xfrm>
        </p:grpSpPr>
        <p:sp>
          <p:nvSpPr>
            <p:cNvPr id="8" name="文本框 7">
              <a:extLst>
                <a:ext uri="{FF2B5EF4-FFF2-40B4-BE49-F238E27FC236}">
                  <a16:creationId xmlns:a16="http://schemas.microsoft.com/office/drawing/2014/main" id="{1572081F-DE7D-46A8-90C2-E85309350AE5}"/>
                </a:ext>
              </a:extLst>
            </p:cNvPr>
            <p:cNvSpPr txBox="1"/>
            <p:nvPr/>
          </p:nvSpPr>
          <p:spPr>
            <a:xfrm>
              <a:off x="751147" y="1580218"/>
              <a:ext cx="64091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连接</a:t>
              </a:r>
            </a:p>
          </p:txBody>
        </p:sp>
        <p:sp>
          <p:nvSpPr>
            <p:cNvPr id="9" name="文本框 8">
              <a:extLst>
                <a:ext uri="{FF2B5EF4-FFF2-40B4-BE49-F238E27FC236}">
                  <a16:creationId xmlns:a16="http://schemas.microsoft.com/office/drawing/2014/main" id="{C0100E81-414C-49F7-AF2B-E89AAA5DDD45}"/>
                </a:ext>
              </a:extLst>
            </p:cNvPr>
            <p:cNvSpPr txBox="1"/>
            <p:nvPr/>
          </p:nvSpPr>
          <p:spPr>
            <a:xfrm>
              <a:off x="684265" y="1988840"/>
              <a:ext cx="7776864" cy="665083"/>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a:solidFill>
                    <a:schemeClr val="accent1">
                      <a:lumMod val="75000"/>
                    </a:schemeClr>
                  </a:solidFill>
                  <a:latin typeface="Courier New" panose="02070309020205020404" pitchFamily="49" charset="0"/>
                  <a:cs typeface="Courier New" panose="02070309020205020404" pitchFamily="49" charset="0"/>
                </a:rPr>
                <a:t>SELECT STUDENT.*, CNO, GRADE FROM STUDENT JOIN SC ON 	STUDENT.SNO=SC.SNO;</a:t>
              </a:r>
              <a:endParaRPr lang="en-US" altLang="zh-CN" sz="1800" b="1" dirty="0">
                <a:solidFill>
                  <a:schemeClr val="accent1">
                    <a:lumMod val="7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758076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0483" name="Rectangle 1026"/>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3.2 </a:t>
            </a:r>
            <a:r>
              <a:rPr lang="zh-CN" altLang="en-US" sz="3200" dirty="0">
                <a:ea typeface="宋体" panose="02010600030101010101" pitchFamily="2" charset="-122"/>
              </a:rPr>
              <a:t>学生</a:t>
            </a:r>
            <a:r>
              <a:rPr lang="en-US" altLang="zh-CN" sz="3200" dirty="0">
                <a:ea typeface="宋体" panose="02010600030101010101" pitchFamily="2" charset="-122"/>
              </a:rPr>
              <a:t>-</a:t>
            </a:r>
            <a:r>
              <a:rPr lang="zh-CN" altLang="en-US" sz="3200" dirty="0">
                <a:ea typeface="宋体" panose="02010600030101010101" pitchFamily="2" charset="-122"/>
              </a:rPr>
              <a:t>课程 数据库</a:t>
            </a:r>
          </a:p>
        </p:txBody>
      </p:sp>
      <p:sp>
        <p:nvSpPr>
          <p:cNvPr id="20484" name="Rectangle 1027"/>
          <p:cNvSpPr>
            <a:spLocks noGrp="1"/>
          </p:cNvSpPr>
          <p:nvPr>
            <p:ph idx="1"/>
          </p:nvPr>
        </p:nvSpPr>
        <p:spPr>
          <a:ln/>
        </p:spPr>
        <p:txBody>
          <a:bodyPr vert="horz" wrap="square" lIns="91440" tIns="45720" rIns="91440" bIns="45720" anchor="t"/>
          <a:lstStyle/>
          <a:p>
            <a:pPr eaLnBrk="1" hangingPunct="1">
              <a:lnSpc>
                <a:spcPct val="150000"/>
              </a:lnSpc>
            </a:pPr>
            <a:r>
              <a:rPr lang="zh-CN" altLang="en-US" dirty="0">
                <a:ea typeface="宋体" panose="02010600030101010101" pitchFamily="2" charset="-122"/>
              </a:rPr>
              <a:t>学生</a:t>
            </a:r>
            <a:r>
              <a:rPr lang="en-US" altLang="zh-CN" dirty="0">
                <a:ea typeface="宋体" panose="02010600030101010101" pitchFamily="2" charset="-122"/>
              </a:rPr>
              <a:t>-</a:t>
            </a:r>
            <a:r>
              <a:rPr lang="zh-CN" altLang="en-US" dirty="0">
                <a:ea typeface="宋体" panose="02010600030101010101" pitchFamily="2" charset="-122"/>
              </a:rPr>
              <a:t>课程模式 </a:t>
            </a:r>
            <a:r>
              <a:rPr lang="en-US" altLang="zh-CN" dirty="0">
                <a:ea typeface="宋体" panose="02010600030101010101" pitchFamily="2" charset="-122"/>
              </a:rPr>
              <a:t>S-T :    </a:t>
            </a:r>
          </a:p>
          <a:p>
            <a:pPr eaLnBrk="1" hangingPunct="1">
              <a:lnSpc>
                <a:spcPct val="150000"/>
              </a:lnSpc>
              <a:buNone/>
            </a:pPr>
            <a:r>
              <a:rPr lang="en-US" altLang="zh-CN" dirty="0">
                <a:ea typeface="宋体" panose="02010600030101010101" pitchFamily="2" charset="-122"/>
              </a:rPr>
              <a:t>    </a:t>
            </a:r>
            <a:r>
              <a:rPr lang="zh-CN" altLang="en-US" dirty="0">
                <a:ea typeface="宋体" panose="02010600030101010101" pitchFamily="2" charset="-122"/>
              </a:rPr>
              <a:t>学生表：</a:t>
            </a:r>
            <a:r>
              <a:rPr lang="en-US" altLang="zh-CN" dirty="0">
                <a:ea typeface="宋体" panose="02010600030101010101" pitchFamily="2" charset="-122"/>
              </a:rPr>
              <a:t>Student(</a:t>
            </a:r>
            <a:r>
              <a:rPr lang="en-US" altLang="zh-CN" u="sng" dirty="0">
                <a:ea typeface="宋体" panose="02010600030101010101" pitchFamily="2" charset="-122"/>
              </a:rPr>
              <a:t>Sno</a:t>
            </a:r>
            <a:r>
              <a:rPr lang="en-US" altLang="zh-CN" dirty="0">
                <a:ea typeface="宋体" panose="02010600030101010101" pitchFamily="2" charset="-122"/>
              </a:rPr>
              <a:t>,Sname,Ssex,Sage,Sdept)</a:t>
            </a:r>
          </a:p>
          <a:p>
            <a:pPr eaLnBrk="1" hangingPunct="1">
              <a:lnSpc>
                <a:spcPct val="150000"/>
              </a:lnSpc>
              <a:buNone/>
            </a:pPr>
            <a:r>
              <a:rPr lang="en-US" altLang="zh-CN" dirty="0">
                <a:ea typeface="宋体" panose="02010600030101010101" pitchFamily="2" charset="-122"/>
              </a:rPr>
              <a:t>    </a:t>
            </a:r>
            <a:r>
              <a:rPr lang="zh-CN" altLang="en-US" dirty="0">
                <a:ea typeface="宋体" panose="02010600030101010101" pitchFamily="2" charset="-122"/>
              </a:rPr>
              <a:t>课程表：</a:t>
            </a:r>
            <a:r>
              <a:rPr lang="en-US" altLang="zh-CN" dirty="0">
                <a:ea typeface="宋体" panose="02010600030101010101" pitchFamily="2" charset="-122"/>
              </a:rPr>
              <a:t>Course(</a:t>
            </a:r>
            <a:r>
              <a:rPr lang="en-US" altLang="zh-CN" u="sng" dirty="0">
                <a:ea typeface="宋体" panose="02010600030101010101" pitchFamily="2" charset="-122"/>
              </a:rPr>
              <a:t>Cno</a:t>
            </a:r>
            <a:r>
              <a:rPr lang="en-US" altLang="zh-CN" dirty="0">
                <a:ea typeface="宋体" panose="02010600030101010101" pitchFamily="2" charset="-122"/>
              </a:rPr>
              <a:t>,Cname,Cpno,Ccredit)</a:t>
            </a:r>
          </a:p>
          <a:p>
            <a:pPr eaLnBrk="1" hangingPunct="1">
              <a:lnSpc>
                <a:spcPct val="150000"/>
              </a:lnSpc>
              <a:buNone/>
            </a:pPr>
            <a:r>
              <a:rPr lang="en-US" altLang="zh-CN" dirty="0">
                <a:ea typeface="宋体" panose="02010600030101010101" pitchFamily="2" charset="-122"/>
              </a:rPr>
              <a:t>    </a:t>
            </a:r>
            <a:r>
              <a:rPr lang="zh-CN" altLang="en-US" dirty="0">
                <a:ea typeface="宋体" panose="02010600030101010101" pitchFamily="2" charset="-122"/>
              </a:rPr>
              <a:t>学生选课表：</a:t>
            </a:r>
            <a:r>
              <a:rPr lang="en-US" altLang="zh-CN" dirty="0">
                <a:ea typeface="宋体" panose="02010600030101010101" pitchFamily="2" charset="-122"/>
              </a:rPr>
              <a:t>SC(</a:t>
            </a:r>
            <a:r>
              <a:rPr lang="en-US" altLang="zh-CN" u="sng" dirty="0">
                <a:ea typeface="宋体" panose="02010600030101010101" pitchFamily="2" charset="-122"/>
              </a:rPr>
              <a:t>Sno,Cno</a:t>
            </a:r>
            <a:r>
              <a:rPr lang="en-US" altLang="zh-CN" dirty="0">
                <a:ea typeface="宋体" panose="02010600030101010101" pitchFamily="2" charset="-122"/>
              </a:rPr>
              <a:t>,Grade)</a:t>
            </a:r>
          </a:p>
          <a:p>
            <a:pPr eaLnBrk="1" hangingPunct="1">
              <a:buNone/>
            </a:pPr>
            <a:r>
              <a:rPr lang="en-US" altLang="zh-CN" dirty="0">
                <a:ea typeface="宋体" panose="02010600030101010101" pitchFamily="2" charset="-122"/>
              </a:rPr>
              <a:t>    </a:t>
            </a:r>
          </a:p>
          <a:p>
            <a:pPr eaLnBrk="1" hangingPunct="1">
              <a:buNone/>
            </a:pPr>
            <a:endParaRPr lang="en-US" altLang="zh-CN" dirty="0">
              <a:ea typeface="宋体" panose="02010600030101010101" pitchFamily="2" charset="-122"/>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①内连接</a:t>
            </a:r>
          </a:p>
        </p:txBody>
      </p:sp>
      <p:sp>
        <p:nvSpPr>
          <p:cNvPr id="19458" name="Rectangle 3"/>
          <p:cNvSpPr>
            <a:spLocks noGrp="1"/>
          </p:cNvSpPr>
          <p:nvPr>
            <p:ph idx="1"/>
          </p:nvPr>
        </p:nvSpPr>
        <p:spPr bwMode="auto">
          <a:xfrm>
            <a:off x="457202" y="1828800"/>
            <a:ext cx="8435975" cy="4495800"/>
          </a:xfrm>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defRPr/>
            </a:pPr>
            <a:r>
              <a:rPr lang="zh-CN" altLang="en-US" b="1" noProof="1">
                <a:ea typeface="宋体" panose="02010600030101010101" pitchFamily="2" charset="-122"/>
              </a:rPr>
              <a:t>例</a:t>
            </a:r>
            <a:r>
              <a:rPr lang="en-US" altLang="zh-CN" b="1" noProof="1">
                <a:ea typeface="宋体" panose="02010600030101010101" pitchFamily="2" charset="-122"/>
              </a:rPr>
              <a:t>3-53</a:t>
            </a:r>
            <a:r>
              <a:rPr lang="zh-CN" altLang="en-US" noProof="1">
                <a:ea typeface="宋体" panose="02010600030101010101" pitchFamily="2" charset="-122"/>
              </a:rPr>
              <a:t>使用等值连接查询选修了课程的学生全部信息。</a:t>
            </a:r>
          </a:p>
          <a:p>
            <a:pPr>
              <a:lnSpc>
                <a:spcPct val="90000"/>
              </a:lnSpc>
              <a:buNone/>
              <a:defRPr/>
            </a:pPr>
            <a:r>
              <a:rPr lang="zh-CN" altLang="en-US" noProof="1">
                <a:ea typeface="宋体" panose="02010600030101010101" pitchFamily="2" charset="-122"/>
              </a:rPr>
              <a:t>　　</a:t>
            </a:r>
            <a:r>
              <a:rPr lang="en-US" altLang="zh-CN" noProof="1">
                <a:ea typeface="宋体" panose="02010600030101010101" pitchFamily="2" charset="-122"/>
              </a:rPr>
              <a:t>SELECT </a:t>
            </a:r>
            <a:r>
              <a:rPr lang="en-US" altLang="zh-CN" noProof="1">
                <a:gradFill>
                  <a:gsLst>
                    <a:gs pos="0">
                      <a:srgbClr val="FE4444"/>
                    </a:gs>
                    <a:gs pos="100000">
                      <a:srgbClr val="832B2B"/>
                    </a:gs>
                  </a:gsLst>
                  <a:lin scaled="0"/>
                </a:gradFill>
                <a:ea typeface="宋体" panose="02010600030101010101" pitchFamily="2" charset="-122"/>
              </a:rPr>
              <a:t>*</a:t>
            </a:r>
            <a:endParaRPr lang="en-US" altLang="zh-CN" noProof="1">
              <a:ea typeface="宋体" panose="02010600030101010101" pitchFamily="2" charset="-122"/>
            </a:endParaRPr>
          </a:p>
          <a:p>
            <a:pPr>
              <a:lnSpc>
                <a:spcPct val="90000"/>
              </a:lnSpc>
              <a:buNone/>
              <a:defRPr/>
            </a:pPr>
            <a:r>
              <a:rPr lang="zh-CN" altLang="en-US" noProof="1">
                <a:ea typeface="宋体" panose="02010600030101010101" pitchFamily="2" charset="-122"/>
              </a:rPr>
              <a:t>　　</a:t>
            </a:r>
            <a:r>
              <a:rPr lang="en-US" altLang="zh-CN" noProof="1">
                <a:ea typeface="宋体" panose="02010600030101010101" pitchFamily="2" charset="-122"/>
              </a:rPr>
              <a:t>FROM </a:t>
            </a:r>
            <a:r>
              <a:rPr lang="en-US" altLang="zh-CN" noProof="1">
                <a:solidFill>
                  <a:schemeClr val="tx2"/>
                </a:solidFill>
                <a:ea typeface="宋体" panose="02010600030101010101" pitchFamily="2" charset="-122"/>
              </a:rPr>
              <a:t>Student INNER JOIN Sc</a:t>
            </a:r>
          </a:p>
          <a:p>
            <a:pPr>
              <a:lnSpc>
                <a:spcPct val="90000"/>
              </a:lnSpc>
              <a:buNone/>
              <a:defRPr/>
            </a:pPr>
            <a:r>
              <a:rPr lang="zh-CN" altLang="en-US" noProof="1">
                <a:ea typeface="宋体" panose="02010600030101010101" pitchFamily="2" charset="-122"/>
              </a:rPr>
              <a:t>　　</a:t>
            </a:r>
            <a:r>
              <a:rPr lang="en-US" altLang="zh-CN" noProof="1">
                <a:ea typeface="宋体" panose="02010600030101010101" pitchFamily="2" charset="-122"/>
              </a:rPr>
              <a:t>ON Student.Sno=Sc.Sno;</a:t>
            </a:r>
          </a:p>
          <a:p>
            <a:pPr>
              <a:lnSpc>
                <a:spcPct val="90000"/>
              </a:lnSpc>
              <a:defRPr/>
            </a:pPr>
            <a:r>
              <a:rPr lang="zh-CN" altLang="en-US" noProof="1">
                <a:ea typeface="宋体" panose="02010600030101010101" pitchFamily="2" charset="-122"/>
              </a:rPr>
              <a:t>使用自然连接例</a:t>
            </a:r>
            <a:r>
              <a:rPr lang="en-US" altLang="zh-CN" noProof="1">
                <a:ea typeface="宋体" panose="02010600030101010101" pitchFamily="2" charset="-122"/>
              </a:rPr>
              <a:t>3-53</a:t>
            </a:r>
            <a:r>
              <a:rPr lang="zh-CN" altLang="en-US" noProof="1">
                <a:ea typeface="宋体" panose="02010600030101010101" pitchFamily="2" charset="-122"/>
              </a:rPr>
              <a:t>应为：</a:t>
            </a:r>
          </a:p>
          <a:p>
            <a:pPr>
              <a:lnSpc>
                <a:spcPct val="90000"/>
              </a:lnSpc>
              <a:buNone/>
              <a:defRPr/>
            </a:pPr>
            <a:r>
              <a:rPr lang="en-US" altLang="zh-CN" noProof="1">
                <a:ea typeface="宋体" panose="02010600030101010101" pitchFamily="2" charset="-122"/>
              </a:rPr>
              <a:t>       SELECT </a:t>
            </a:r>
            <a:r>
              <a:rPr lang="en-US" altLang="zh-CN" noProof="1">
                <a:gradFill>
                  <a:gsLst>
                    <a:gs pos="0">
                      <a:srgbClr val="FE4444"/>
                    </a:gs>
                    <a:gs pos="100000">
                      <a:srgbClr val="832B2B"/>
                    </a:gs>
                  </a:gsLst>
                  <a:lin scaled="0"/>
                </a:gradFill>
                <a:ea typeface="宋体" panose="02010600030101010101" pitchFamily="2" charset="-122"/>
              </a:rPr>
              <a:t>Student.*,Cno,Grade</a:t>
            </a:r>
          </a:p>
          <a:p>
            <a:pPr>
              <a:lnSpc>
                <a:spcPct val="90000"/>
              </a:lnSpc>
              <a:buNone/>
              <a:defRPr/>
            </a:pPr>
            <a:r>
              <a:rPr lang="zh-CN" altLang="en-US" noProof="1">
                <a:ea typeface="宋体" panose="02010600030101010101" pitchFamily="2" charset="-122"/>
              </a:rPr>
              <a:t>　　</a:t>
            </a:r>
            <a:r>
              <a:rPr lang="en-US" altLang="zh-CN" noProof="1">
                <a:ea typeface="宋体" panose="02010600030101010101" pitchFamily="2" charset="-122"/>
              </a:rPr>
              <a:t>FROM Student INNER JOIN Sc</a:t>
            </a:r>
          </a:p>
          <a:p>
            <a:pPr>
              <a:lnSpc>
                <a:spcPct val="90000"/>
              </a:lnSpc>
              <a:buNone/>
              <a:defRPr/>
            </a:pPr>
            <a:r>
              <a:rPr lang="zh-CN" altLang="en-US" noProof="1">
                <a:ea typeface="宋体" panose="02010600030101010101" pitchFamily="2" charset="-122"/>
              </a:rPr>
              <a:t>　　</a:t>
            </a:r>
            <a:r>
              <a:rPr lang="en-US" altLang="zh-CN" noProof="1">
                <a:ea typeface="宋体" panose="02010600030101010101" pitchFamily="2" charset="-122"/>
              </a:rPr>
              <a:t>ON Student.Sno=Sc.Sno;</a:t>
            </a:r>
          </a:p>
        </p:txBody>
      </p:sp>
    </p:spTree>
    <p:extLst>
      <p:ext uri="{BB962C8B-B14F-4D97-AF65-F5344CB8AC3E}">
        <p14:creationId xmlns:p14="http://schemas.microsoft.com/office/powerpoint/2010/main" val="107499401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②外连接</a:t>
            </a:r>
          </a:p>
        </p:txBody>
      </p:sp>
      <p:sp>
        <p:nvSpPr>
          <p:cNvPr id="17411" name="Rectangle 3"/>
          <p:cNvSpPr>
            <a:spLocks noGrp="1"/>
          </p:cNvSpPr>
          <p:nvPr>
            <p:ph idx="1"/>
          </p:nvPr>
        </p:nvSpPr>
        <p:spPr>
          <a:xfrm>
            <a:off x="457202" y="1828800"/>
            <a:ext cx="8435975" cy="4495800"/>
          </a:xfrm>
          <a:ln/>
        </p:spPr>
        <p:txBody>
          <a:bodyPr vert="horz" wrap="square" lIns="91440" tIns="45720" rIns="91440" bIns="45720" anchor="t"/>
          <a:lstStyle/>
          <a:p>
            <a:pPr algn="just">
              <a:lnSpc>
                <a:spcPct val="90000"/>
              </a:lnSpc>
            </a:pPr>
            <a:r>
              <a:rPr lang="zh-CN" altLang="en-US" sz="2400" dirty="0">
                <a:ea typeface="宋体" panose="02010600030101010101" pitchFamily="2" charset="-122"/>
              </a:rPr>
              <a:t>内连接时，返回查询结果集合中的仅是符合查询条件</a:t>
            </a:r>
            <a:r>
              <a:rPr lang="en-US" altLang="zh-CN" sz="2400" dirty="0">
                <a:ea typeface="宋体" panose="02010600030101010101" pitchFamily="2" charset="-122"/>
              </a:rPr>
              <a:t>( WHERE </a:t>
            </a:r>
            <a:r>
              <a:rPr lang="zh-CN" altLang="en-US" sz="2400" dirty="0">
                <a:ea typeface="宋体" panose="02010600030101010101" pitchFamily="2" charset="-122"/>
              </a:rPr>
              <a:t>搜索条件或 </a:t>
            </a:r>
            <a:r>
              <a:rPr lang="en-US" altLang="zh-CN" sz="2400" dirty="0">
                <a:ea typeface="宋体" panose="02010600030101010101" pitchFamily="2" charset="-122"/>
              </a:rPr>
              <a:t>HAVING </a:t>
            </a:r>
            <a:r>
              <a:rPr lang="zh-CN" altLang="en-US" sz="2400" dirty="0">
                <a:ea typeface="宋体" panose="02010600030101010101" pitchFamily="2" charset="-122"/>
              </a:rPr>
              <a:t>条件</a:t>
            </a:r>
            <a:r>
              <a:rPr lang="en-US" altLang="zh-CN" sz="2400" dirty="0">
                <a:ea typeface="宋体" panose="02010600030101010101" pitchFamily="2" charset="-122"/>
              </a:rPr>
              <a:t>)</a:t>
            </a:r>
            <a:r>
              <a:rPr lang="zh-CN" altLang="en-US" sz="2400" dirty="0">
                <a:ea typeface="宋体" panose="02010600030101010101" pitchFamily="2" charset="-122"/>
              </a:rPr>
              <a:t>和连接条件的行。而采用外连接时，它返回到查询结果集合中的不仅包含符合连接条件的行，而且还包括左表</a:t>
            </a:r>
            <a:r>
              <a:rPr lang="en-US" altLang="zh-CN" sz="2400" dirty="0">
                <a:ea typeface="宋体" panose="02010600030101010101" pitchFamily="2" charset="-122"/>
              </a:rPr>
              <a:t>(</a:t>
            </a:r>
            <a:r>
              <a:rPr lang="zh-CN" altLang="en-US" sz="2400" dirty="0">
                <a:ea typeface="宋体" panose="02010600030101010101" pitchFamily="2" charset="-122"/>
              </a:rPr>
              <a:t>左外连接时</a:t>
            </a:r>
            <a:r>
              <a:rPr lang="en-US" altLang="zh-CN" sz="2400" dirty="0">
                <a:ea typeface="宋体" panose="02010600030101010101" pitchFamily="2" charset="-122"/>
              </a:rPr>
              <a:t>)</a:t>
            </a:r>
            <a:r>
              <a:rPr lang="zh-CN" altLang="en-US" sz="2400" dirty="0">
                <a:ea typeface="宋体" panose="02010600030101010101" pitchFamily="2" charset="-122"/>
              </a:rPr>
              <a:t>、右表</a:t>
            </a:r>
            <a:r>
              <a:rPr lang="en-US" altLang="zh-CN" sz="2400" dirty="0">
                <a:ea typeface="宋体" panose="02010600030101010101" pitchFamily="2" charset="-122"/>
              </a:rPr>
              <a:t>(</a:t>
            </a:r>
            <a:r>
              <a:rPr lang="zh-CN" altLang="en-US" sz="2400" dirty="0">
                <a:ea typeface="宋体" panose="02010600030101010101" pitchFamily="2" charset="-122"/>
              </a:rPr>
              <a:t>右外连接时</a:t>
            </a:r>
            <a:r>
              <a:rPr lang="en-US" altLang="zh-CN" sz="2400" dirty="0">
                <a:ea typeface="宋体" panose="02010600030101010101" pitchFamily="2" charset="-122"/>
              </a:rPr>
              <a:t>)</a:t>
            </a:r>
            <a:r>
              <a:rPr lang="zh-CN" altLang="en-US" sz="2400" dirty="0">
                <a:ea typeface="宋体" panose="02010600030101010101" pitchFamily="2" charset="-122"/>
              </a:rPr>
              <a:t>或两个边接表</a:t>
            </a:r>
            <a:r>
              <a:rPr lang="en-US" altLang="zh-CN" sz="2400" dirty="0">
                <a:ea typeface="宋体" panose="02010600030101010101" pitchFamily="2" charset="-122"/>
              </a:rPr>
              <a:t>(</a:t>
            </a:r>
            <a:r>
              <a:rPr lang="zh-CN" altLang="en-US" sz="2400" dirty="0">
                <a:ea typeface="宋体" panose="02010600030101010101" pitchFamily="2" charset="-122"/>
              </a:rPr>
              <a:t>全外连接</a:t>
            </a:r>
            <a:r>
              <a:rPr lang="en-US" altLang="zh-CN" sz="2400" dirty="0">
                <a:ea typeface="宋体" panose="02010600030101010101" pitchFamily="2" charset="-122"/>
              </a:rPr>
              <a:t>)</a:t>
            </a:r>
            <a:r>
              <a:rPr lang="zh-CN" altLang="en-US" sz="2400" dirty="0">
                <a:ea typeface="宋体" panose="02010600030101010101" pitchFamily="2" charset="-122"/>
              </a:rPr>
              <a:t>中的所有数据行。</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107940417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②外连接</a:t>
            </a:r>
          </a:p>
        </p:txBody>
      </p:sp>
      <p:sp>
        <p:nvSpPr>
          <p:cNvPr id="17411" name="Rectangle 3"/>
          <p:cNvSpPr>
            <a:spLocks noGrp="1"/>
          </p:cNvSpPr>
          <p:nvPr>
            <p:ph idx="1"/>
          </p:nvPr>
        </p:nvSpPr>
        <p:spPr>
          <a:xfrm>
            <a:off x="457202" y="1828800"/>
            <a:ext cx="8435975" cy="4495800"/>
          </a:xfrm>
          <a:ln/>
        </p:spPr>
        <p:txBody>
          <a:bodyPr vert="horz" wrap="square" lIns="91440" tIns="45720" rIns="91440" bIns="45720" anchor="t"/>
          <a:lstStyle/>
          <a:p>
            <a:pPr>
              <a:lnSpc>
                <a:spcPct val="90000"/>
              </a:lnSpc>
            </a:pPr>
            <a:r>
              <a:rPr lang="zh-CN" altLang="en-US" sz="2400" b="1" dirty="0">
                <a:ea typeface="宋体" panose="02010600030101010101" pitchFamily="2" charset="-122"/>
              </a:rPr>
              <a:t>例</a:t>
            </a:r>
            <a:r>
              <a:rPr lang="en-US" altLang="zh-CN" sz="2400" b="1" dirty="0">
                <a:ea typeface="宋体" panose="02010600030101010101" pitchFamily="2" charset="-122"/>
              </a:rPr>
              <a:t>3-54</a:t>
            </a:r>
            <a:r>
              <a:rPr lang="zh-CN" altLang="en-US" sz="2400" dirty="0">
                <a:ea typeface="宋体" panose="02010600030101010101" pitchFamily="2" charset="-122"/>
              </a:rPr>
              <a:t>使用左外连接将</a:t>
            </a:r>
            <a:r>
              <a:rPr lang="en-US" altLang="zh-CN" sz="2400" dirty="0">
                <a:ea typeface="宋体" panose="02010600030101010101" pitchFamily="2" charset="-122"/>
              </a:rPr>
              <a:t>Student</a:t>
            </a:r>
            <a:r>
              <a:rPr lang="zh-CN" altLang="en-US" sz="2400" dirty="0">
                <a:ea typeface="宋体" panose="02010600030101010101" pitchFamily="2" charset="-122"/>
              </a:rPr>
              <a:t>和</a:t>
            </a:r>
            <a:r>
              <a:rPr lang="en-US" altLang="zh-CN" sz="2400" dirty="0">
                <a:ea typeface="宋体" panose="02010600030101010101" pitchFamily="2" charset="-122"/>
              </a:rPr>
              <a:t>Sc</a:t>
            </a:r>
            <a:r>
              <a:rPr lang="zh-CN" altLang="en-US" sz="2400" dirty="0">
                <a:ea typeface="宋体" panose="02010600030101010101" pitchFamily="2" charset="-122"/>
              </a:rPr>
              <a:t>表中的信息连接起来。</a:t>
            </a:r>
          </a:p>
          <a:p>
            <a:pPr>
              <a:lnSpc>
                <a:spcPct val="90000"/>
              </a:lnSpc>
              <a:buNone/>
            </a:pPr>
            <a:r>
              <a:rPr lang="zh-CN" altLang="en-US" sz="2400" dirty="0">
                <a:ea typeface="宋体" panose="02010600030101010101" pitchFamily="2" charset="-122"/>
              </a:rPr>
              <a:t>　　</a:t>
            </a:r>
            <a:endParaRPr lang="en-US" altLang="zh-CN" sz="2400" dirty="0">
              <a:ea typeface="宋体" panose="02010600030101010101" pitchFamily="2" charset="-122"/>
            </a:endParaRPr>
          </a:p>
        </p:txBody>
      </p:sp>
      <p:grpSp>
        <p:nvGrpSpPr>
          <p:cNvPr id="4" name="组合 3">
            <a:extLst>
              <a:ext uri="{FF2B5EF4-FFF2-40B4-BE49-F238E27FC236}">
                <a16:creationId xmlns:a16="http://schemas.microsoft.com/office/drawing/2014/main" id="{10012305-E92B-4BB2-AFE7-0E6CD0AB097A}"/>
              </a:ext>
            </a:extLst>
          </p:cNvPr>
          <p:cNvGrpSpPr/>
          <p:nvPr/>
        </p:nvGrpSpPr>
        <p:grpSpPr>
          <a:xfrm>
            <a:off x="107504" y="2276872"/>
            <a:ext cx="8856984" cy="3182969"/>
            <a:chOff x="684265" y="1580218"/>
            <a:chExt cx="7776864" cy="3182969"/>
          </a:xfrm>
        </p:grpSpPr>
        <p:sp>
          <p:nvSpPr>
            <p:cNvPr id="5" name="文本框 4">
              <a:extLst>
                <a:ext uri="{FF2B5EF4-FFF2-40B4-BE49-F238E27FC236}">
                  <a16:creationId xmlns:a16="http://schemas.microsoft.com/office/drawing/2014/main" id="{08C24315-0858-4877-A56E-3799915F3E60}"/>
                </a:ext>
              </a:extLst>
            </p:cNvPr>
            <p:cNvSpPr txBox="1"/>
            <p:nvPr/>
          </p:nvSpPr>
          <p:spPr>
            <a:xfrm>
              <a:off x="751147" y="1580218"/>
              <a:ext cx="64091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连接</a:t>
              </a:r>
            </a:p>
          </p:txBody>
        </p:sp>
        <p:sp>
          <p:nvSpPr>
            <p:cNvPr id="6" name="文本框 5">
              <a:extLst>
                <a:ext uri="{FF2B5EF4-FFF2-40B4-BE49-F238E27FC236}">
                  <a16:creationId xmlns:a16="http://schemas.microsoft.com/office/drawing/2014/main" id="{A8746D1C-E7EA-47EC-8CB2-491400E19A6B}"/>
                </a:ext>
              </a:extLst>
            </p:cNvPr>
            <p:cNvSpPr txBox="1"/>
            <p:nvPr/>
          </p:nvSpPr>
          <p:spPr>
            <a:xfrm>
              <a:off x="684265" y="1988840"/>
              <a:ext cx="7776864" cy="2774347"/>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LEFT JOIN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ON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STUDENT.SNO=SC.SNO;</a:t>
              </a:r>
            </a:p>
          </p:txBody>
        </p:sp>
      </p:grpSp>
    </p:spTree>
    <p:extLst>
      <p:ext uri="{BB962C8B-B14F-4D97-AF65-F5344CB8AC3E}">
        <p14:creationId xmlns:p14="http://schemas.microsoft.com/office/powerpoint/2010/main" val="386670436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②外连接</a:t>
            </a:r>
          </a:p>
        </p:txBody>
      </p:sp>
      <p:sp>
        <p:nvSpPr>
          <p:cNvPr id="17411" name="Rectangle 3"/>
          <p:cNvSpPr>
            <a:spLocks noGrp="1"/>
          </p:cNvSpPr>
          <p:nvPr>
            <p:ph idx="1"/>
          </p:nvPr>
        </p:nvSpPr>
        <p:spPr>
          <a:xfrm>
            <a:off x="457202" y="1828800"/>
            <a:ext cx="8435975" cy="4495800"/>
          </a:xfrm>
          <a:ln/>
        </p:spPr>
        <p:txBody>
          <a:bodyPr vert="horz" wrap="square" lIns="91440" tIns="45720" rIns="91440" bIns="45720" anchor="t"/>
          <a:lstStyle/>
          <a:p>
            <a:pPr algn="just">
              <a:lnSpc>
                <a:spcPct val="90000"/>
              </a:lnSpc>
            </a:pPr>
            <a:r>
              <a:rPr lang="zh-CN" altLang="en-US" sz="2400" dirty="0">
                <a:ea typeface="宋体" panose="02010600030101010101" pitchFamily="2" charset="-122"/>
              </a:rPr>
              <a:t>内连接时，返回查询结果集合中的仅是符合查询条件</a:t>
            </a:r>
            <a:r>
              <a:rPr lang="en-US" altLang="zh-CN" sz="2400" dirty="0">
                <a:ea typeface="宋体" panose="02010600030101010101" pitchFamily="2" charset="-122"/>
              </a:rPr>
              <a:t>( WHERE </a:t>
            </a:r>
            <a:r>
              <a:rPr lang="zh-CN" altLang="en-US" sz="2400" dirty="0">
                <a:ea typeface="宋体" panose="02010600030101010101" pitchFamily="2" charset="-122"/>
              </a:rPr>
              <a:t>搜索条件或 </a:t>
            </a:r>
            <a:r>
              <a:rPr lang="en-US" altLang="zh-CN" sz="2400" dirty="0">
                <a:ea typeface="宋体" panose="02010600030101010101" pitchFamily="2" charset="-122"/>
              </a:rPr>
              <a:t>HAVING </a:t>
            </a:r>
            <a:r>
              <a:rPr lang="zh-CN" altLang="en-US" sz="2400" dirty="0">
                <a:ea typeface="宋体" panose="02010600030101010101" pitchFamily="2" charset="-122"/>
              </a:rPr>
              <a:t>条件</a:t>
            </a:r>
            <a:r>
              <a:rPr lang="en-US" altLang="zh-CN" sz="2400" dirty="0">
                <a:ea typeface="宋体" panose="02010600030101010101" pitchFamily="2" charset="-122"/>
              </a:rPr>
              <a:t>)</a:t>
            </a:r>
            <a:r>
              <a:rPr lang="zh-CN" altLang="en-US" sz="2400" dirty="0">
                <a:ea typeface="宋体" panose="02010600030101010101" pitchFamily="2" charset="-122"/>
              </a:rPr>
              <a:t>和连接条件的行。而采用外连接时，它返回到查询结果集合中的不仅包含符合连接条件的行，而且还包括左表</a:t>
            </a:r>
            <a:r>
              <a:rPr lang="en-US" altLang="zh-CN" sz="2400" dirty="0">
                <a:ea typeface="宋体" panose="02010600030101010101" pitchFamily="2" charset="-122"/>
              </a:rPr>
              <a:t>(</a:t>
            </a:r>
            <a:r>
              <a:rPr lang="zh-CN" altLang="en-US" sz="2400" dirty="0">
                <a:ea typeface="宋体" panose="02010600030101010101" pitchFamily="2" charset="-122"/>
              </a:rPr>
              <a:t>左外连接时</a:t>
            </a:r>
            <a:r>
              <a:rPr lang="en-US" altLang="zh-CN" sz="2400" dirty="0">
                <a:ea typeface="宋体" panose="02010600030101010101" pitchFamily="2" charset="-122"/>
              </a:rPr>
              <a:t>)</a:t>
            </a:r>
            <a:r>
              <a:rPr lang="zh-CN" altLang="en-US" sz="2400" dirty="0">
                <a:ea typeface="宋体" panose="02010600030101010101" pitchFamily="2" charset="-122"/>
              </a:rPr>
              <a:t>、右表</a:t>
            </a:r>
            <a:r>
              <a:rPr lang="en-US" altLang="zh-CN" sz="2400" dirty="0">
                <a:ea typeface="宋体" panose="02010600030101010101" pitchFamily="2" charset="-122"/>
              </a:rPr>
              <a:t>(</a:t>
            </a:r>
            <a:r>
              <a:rPr lang="zh-CN" altLang="en-US" sz="2400" dirty="0">
                <a:ea typeface="宋体" panose="02010600030101010101" pitchFamily="2" charset="-122"/>
              </a:rPr>
              <a:t>右外连接时</a:t>
            </a:r>
            <a:r>
              <a:rPr lang="en-US" altLang="zh-CN" sz="2400" dirty="0">
                <a:ea typeface="宋体" panose="02010600030101010101" pitchFamily="2" charset="-122"/>
              </a:rPr>
              <a:t>)</a:t>
            </a:r>
            <a:r>
              <a:rPr lang="zh-CN" altLang="en-US" sz="2400" dirty="0">
                <a:ea typeface="宋体" panose="02010600030101010101" pitchFamily="2" charset="-122"/>
              </a:rPr>
              <a:t>或两个边接表</a:t>
            </a:r>
            <a:r>
              <a:rPr lang="en-US" altLang="zh-CN" sz="2400" dirty="0">
                <a:ea typeface="宋体" panose="02010600030101010101" pitchFamily="2" charset="-122"/>
              </a:rPr>
              <a:t>(</a:t>
            </a:r>
            <a:r>
              <a:rPr lang="zh-CN" altLang="en-US" sz="2400" dirty="0">
                <a:ea typeface="宋体" panose="02010600030101010101" pitchFamily="2" charset="-122"/>
              </a:rPr>
              <a:t>全外连接</a:t>
            </a:r>
            <a:r>
              <a:rPr lang="en-US" altLang="zh-CN" sz="2400" dirty="0">
                <a:ea typeface="宋体" panose="02010600030101010101" pitchFamily="2" charset="-122"/>
              </a:rPr>
              <a:t>)</a:t>
            </a:r>
            <a:r>
              <a:rPr lang="zh-CN" altLang="en-US" sz="2400" dirty="0">
                <a:ea typeface="宋体" panose="02010600030101010101" pitchFamily="2" charset="-122"/>
              </a:rPr>
              <a:t>中的所有数据行。</a:t>
            </a:r>
            <a:endParaRPr lang="zh-CN" altLang="en-US" sz="2400" b="1" dirty="0">
              <a:ea typeface="宋体" panose="02010600030101010101" pitchFamily="2" charset="-122"/>
            </a:endParaRPr>
          </a:p>
          <a:p>
            <a:pPr algn="just">
              <a:lnSpc>
                <a:spcPct val="90000"/>
              </a:lnSpc>
              <a:buNone/>
            </a:pPr>
            <a:endParaRPr lang="zh-CN" altLang="en-US" sz="2400" b="1" dirty="0">
              <a:ea typeface="宋体" panose="02010600030101010101" pitchFamily="2" charset="-122"/>
            </a:endParaRPr>
          </a:p>
          <a:p>
            <a:pPr>
              <a:lnSpc>
                <a:spcPct val="90000"/>
              </a:lnSpc>
              <a:buNone/>
            </a:pPr>
            <a:r>
              <a:rPr lang="zh-CN" altLang="en-US" sz="2400" b="1" dirty="0">
                <a:ea typeface="宋体" panose="02010600030101010101" pitchFamily="2" charset="-122"/>
              </a:rPr>
              <a:t>    例</a:t>
            </a:r>
            <a:r>
              <a:rPr lang="en-US" altLang="zh-CN" sz="2400" b="1" dirty="0">
                <a:ea typeface="宋体" panose="02010600030101010101" pitchFamily="2" charset="-122"/>
              </a:rPr>
              <a:t>3-54</a:t>
            </a:r>
            <a:r>
              <a:rPr lang="zh-CN" altLang="en-US" sz="2400" dirty="0">
                <a:ea typeface="宋体" panose="02010600030101010101" pitchFamily="2" charset="-122"/>
              </a:rPr>
              <a:t>使用左外连接将</a:t>
            </a:r>
            <a:r>
              <a:rPr lang="en-US" altLang="zh-CN" sz="2400" dirty="0">
                <a:ea typeface="宋体" panose="02010600030101010101" pitchFamily="2" charset="-122"/>
              </a:rPr>
              <a:t>Student</a:t>
            </a:r>
            <a:r>
              <a:rPr lang="zh-CN" altLang="en-US" sz="2400" dirty="0">
                <a:ea typeface="宋体" panose="02010600030101010101" pitchFamily="2" charset="-122"/>
              </a:rPr>
              <a:t>和</a:t>
            </a:r>
            <a:r>
              <a:rPr lang="en-US" altLang="zh-CN" sz="2400" dirty="0">
                <a:ea typeface="宋体" panose="02010600030101010101" pitchFamily="2" charset="-122"/>
              </a:rPr>
              <a:t>Sc</a:t>
            </a:r>
            <a:r>
              <a:rPr lang="zh-CN" altLang="en-US" sz="2400" dirty="0">
                <a:ea typeface="宋体" panose="02010600030101010101" pitchFamily="2" charset="-122"/>
              </a:rPr>
              <a:t>表中的信息连接起来。</a:t>
            </a:r>
          </a:p>
          <a:p>
            <a:pPr>
              <a:lnSpc>
                <a:spcPct val="90000"/>
              </a:lnSpc>
              <a:buNone/>
            </a:pPr>
            <a:r>
              <a:rPr lang="zh-CN" altLang="en-US" sz="2400" dirty="0">
                <a:ea typeface="宋体" panose="02010600030101010101" pitchFamily="2" charset="-122"/>
              </a:rPr>
              <a:t>　　</a:t>
            </a:r>
            <a:r>
              <a:rPr lang="en-US" altLang="zh-CN" sz="2400" dirty="0">
                <a:ea typeface="宋体" panose="02010600030101010101" pitchFamily="2" charset="-122"/>
              </a:rPr>
              <a:t>SELECT * </a:t>
            </a:r>
          </a:p>
          <a:p>
            <a:pPr>
              <a:lnSpc>
                <a:spcPct val="90000"/>
              </a:lnSpc>
              <a:buNone/>
            </a:pPr>
            <a:r>
              <a:rPr lang="en-US" altLang="zh-CN" sz="2400" dirty="0">
                <a:ea typeface="宋体" panose="02010600030101010101" pitchFamily="2" charset="-122"/>
              </a:rPr>
              <a:t>       FROM Student LEFT JOIN Sc</a:t>
            </a:r>
          </a:p>
          <a:p>
            <a:pPr>
              <a:lnSpc>
                <a:spcPct val="90000"/>
              </a:lnSpc>
              <a:buNone/>
            </a:pPr>
            <a:r>
              <a:rPr lang="zh-CN" altLang="en-US" sz="2400" dirty="0">
                <a:ea typeface="宋体" panose="02010600030101010101" pitchFamily="2" charset="-122"/>
              </a:rPr>
              <a:t>　　</a:t>
            </a:r>
            <a:r>
              <a:rPr lang="en-US" altLang="zh-CN" sz="2400" dirty="0">
                <a:ea typeface="宋体" panose="02010600030101010101" pitchFamily="2" charset="-122"/>
              </a:rPr>
              <a:t>ON Student.Sno=Sc.Sno;</a:t>
            </a:r>
          </a:p>
        </p:txBody>
      </p:sp>
    </p:spTree>
    <p:extLst>
      <p:ext uri="{BB962C8B-B14F-4D97-AF65-F5344CB8AC3E}">
        <p14:creationId xmlns:p14="http://schemas.microsoft.com/office/powerpoint/2010/main" val="32511976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③交叉连接</a:t>
            </a:r>
          </a:p>
        </p:txBody>
      </p:sp>
      <p:sp>
        <p:nvSpPr>
          <p:cNvPr id="18435" name="Rectangle 3"/>
          <p:cNvSpPr>
            <a:spLocks noGrp="1"/>
          </p:cNvSpPr>
          <p:nvPr>
            <p:ph idx="1"/>
          </p:nvPr>
        </p:nvSpPr>
        <p:spPr>
          <a:ln/>
        </p:spPr>
        <p:txBody>
          <a:bodyPr vert="horz" wrap="square" lIns="91440" tIns="45720" rIns="91440" bIns="45720" anchor="t"/>
          <a:lstStyle/>
          <a:p>
            <a:pPr>
              <a:lnSpc>
                <a:spcPct val="140000"/>
              </a:lnSpc>
            </a:pPr>
            <a:r>
              <a:rPr lang="zh-CN" altLang="en-US" dirty="0">
                <a:ea typeface="宋体" panose="02010600030101010101" pitchFamily="2" charset="-122"/>
              </a:rPr>
              <a:t>交叉连接不带</a:t>
            </a:r>
            <a:r>
              <a:rPr lang="en-US" altLang="zh-CN" dirty="0">
                <a:ea typeface="宋体" panose="02010600030101010101" pitchFamily="2" charset="-122"/>
              </a:rPr>
              <a:t>WHERE </a:t>
            </a:r>
            <a:r>
              <a:rPr lang="zh-CN" altLang="en-US" dirty="0">
                <a:ea typeface="宋体" panose="02010600030101010101" pitchFamily="2" charset="-122"/>
              </a:rPr>
              <a:t>子句，它返回被连接的两个表所有数据行的笛卡尔积 。</a:t>
            </a:r>
            <a:endParaRPr lang="en-US" altLang="zh-CN" dirty="0">
              <a:ea typeface="宋体" panose="02010600030101010101" pitchFamily="2" charset="-122"/>
            </a:endParaRPr>
          </a:p>
          <a:p>
            <a:pPr>
              <a:lnSpc>
                <a:spcPct val="140000"/>
              </a:lnSpc>
            </a:pPr>
            <a:endParaRPr lang="zh-CN" altLang="en-US" dirty="0">
              <a:ea typeface="宋体" panose="02010600030101010101" pitchFamily="2" charset="-122"/>
            </a:endParaRPr>
          </a:p>
        </p:txBody>
      </p:sp>
      <p:grpSp>
        <p:nvGrpSpPr>
          <p:cNvPr id="4" name="组合 3">
            <a:extLst>
              <a:ext uri="{FF2B5EF4-FFF2-40B4-BE49-F238E27FC236}">
                <a16:creationId xmlns:a16="http://schemas.microsoft.com/office/drawing/2014/main" id="{3409CCA1-6E07-43B7-9E24-AD228A55F2AD}"/>
              </a:ext>
            </a:extLst>
          </p:cNvPr>
          <p:cNvGrpSpPr/>
          <p:nvPr/>
        </p:nvGrpSpPr>
        <p:grpSpPr>
          <a:xfrm>
            <a:off x="108298" y="2859351"/>
            <a:ext cx="8856984" cy="2498883"/>
            <a:chOff x="684265" y="1580218"/>
            <a:chExt cx="7776864" cy="2498883"/>
          </a:xfrm>
        </p:grpSpPr>
        <p:sp>
          <p:nvSpPr>
            <p:cNvPr id="5" name="文本框 4">
              <a:extLst>
                <a:ext uri="{FF2B5EF4-FFF2-40B4-BE49-F238E27FC236}">
                  <a16:creationId xmlns:a16="http://schemas.microsoft.com/office/drawing/2014/main" id="{3F5DA19A-24E8-4AAE-BC9B-B6C567BA7133}"/>
                </a:ext>
              </a:extLst>
            </p:cNvPr>
            <p:cNvSpPr txBox="1"/>
            <p:nvPr/>
          </p:nvSpPr>
          <p:spPr>
            <a:xfrm>
              <a:off x="751147" y="1580218"/>
              <a:ext cx="64091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连接</a:t>
              </a:r>
            </a:p>
          </p:txBody>
        </p:sp>
        <p:sp>
          <p:nvSpPr>
            <p:cNvPr id="6" name="文本框 5">
              <a:extLst>
                <a:ext uri="{FF2B5EF4-FFF2-40B4-BE49-F238E27FC236}">
                  <a16:creationId xmlns:a16="http://schemas.microsoft.com/office/drawing/2014/main" id="{4F0FA366-6F92-4436-BD44-01ACF9DAA6DF}"/>
                </a:ext>
              </a:extLst>
            </p:cNvPr>
            <p:cNvSpPr txBox="1"/>
            <p:nvPr/>
          </p:nvSpPr>
          <p:spPr>
            <a:xfrm>
              <a:off x="684265" y="1988840"/>
              <a:ext cx="7776864" cy="209026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CROSS JOIN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COURSE;</a:t>
              </a:r>
            </a:p>
          </p:txBody>
        </p:sp>
      </p:grpSp>
    </p:spTree>
    <p:extLst>
      <p:ext uri="{BB962C8B-B14F-4D97-AF65-F5344CB8AC3E}">
        <p14:creationId xmlns:p14="http://schemas.microsoft.com/office/powerpoint/2010/main" val="71694198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③交叉连接</a:t>
            </a:r>
          </a:p>
        </p:txBody>
      </p:sp>
      <p:sp>
        <p:nvSpPr>
          <p:cNvPr id="18435" name="Rectangle 3"/>
          <p:cNvSpPr>
            <a:spLocks noGrp="1"/>
          </p:cNvSpPr>
          <p:nvPr>
            <p:ph idx="1"/>
          </p:nvPr>
        </p:nvSpPr>
        <p:spPr>
          <a:ln/>
        </p:spPr>
        <p:txBody>
          <a:bodyPr vert="horz" wrap="square" lIns="91440" tIns="45720" rIns="91440" bIns="45720" anchor="t"/>
          <a:lstStyle/>
          <a:p>
            <a:pPr>
              <a:lnSpc>
                <a:spcPct val="140000"/>
              </a:lnSpc>
            </a:pPr>
            <a:r>
              <a:rPr lang="zh-CN" altLang="en-US" dirty="0">
                <a:ea typeface="宋体" panose="02010600030101010101" pitchFamily="2" charset="-122"/>
              </a:rPr>
              <a:t>交叉连接不带</a:t>
            </a:r>
            <a:r>
              <a:rPr lang="en-US" altLang="zh-CN" dirty="0">
                <a:ea typeface="宋体" panose="02010600030101010101" pitchFamily="2" charset="-122"/>
              </a:rPr>
              <a:t>WHERE </a:t>
            </a:r>
            <a:r>
              <a:rPr lang="zh-CN" altLang="en-US" dirty="0">
                <a:ea typeface="宋体" panose="02010600030101010101" pitchFamily="2" charset="-122"/>
              </a:rPr>
              <a:t>子句，它返回被连接的两个表所有数据行的笛卡尔积 。</a:t>
            </a:r>
          </a:p>
          <a:p>
            <a:pPr lvl="1">
              <a:lnSpc>
                <a:spcPct val="140000"/>
              </a:lnSpc>
              <a:buNone/>
            </a:pPr>
            <a:endParaRPr lang="en-US" altLang="zh-CN" dirty="0">
              <a:ea typeface="宋体" panose="02010600030101010101" pitchFamily="2" charset="-122"/>
            </a:endParaRPr>
          </a:p>
          <a:p>
            <a:pPr lvl="1">
              <a:lnSpc>
                <a:spcPct val="140000"/>
              </a:lnSpc>
              <a:buNone/>
            </a:pPr>
            <a:r>
              <a:rPr lang="en-US" altLang="zh-CN" dirty="0">
                <a:ea typeface="宋体" panose="02010600030101010101" pitchFamily="2" charset="-122"/>
              </a:rPr>
              <a:t>SELECT *</a:t>
            </a:r>
          </a:p>
          <a:p>
            <a:pPr lvl="1">
              <a:lnSpc>
                <a:spcPct val="140000"/>
              </a:lnSpc>
              <a:buNone/>
            </a:pPr>
            <a:r>
              <a:rPr lang="en-US" altLang="zh-CN" dirty="0">
                <a:ea typeface="宋体" panose="02010600030101010101" pitchFamily="2" charset="-122"/>
              </a:rPr>
              <a:t>FROM </a:t>
            </a:r>
            <a:r>
              <a:rPr lang="en-US" altLang="zh-CN" dirty="0">
                <a:solidFill>
                  <a:schemeClr val="tx2"/>
                </a:solidFill>
                <a:ea typeface="宋体" panose="02010600030101010101" pitchFamily="2" charset="-122"/>
              </a:rPr>
              <a:t>Student CROSS JOIN Course</a:t>
            </a:r>
            <a:r>
              <a:rPr lang="en-US" altLang="zh-CN" dirty="0">
                <a:ea typeface="宋体" panose="02010600030101010101" pitchFamily="2" charset="-122"/>
              </a:rPr>
              <a:t>;</a:t>
            </a:r>
          </a:p>
        </p:txBody>
      </p:sp>
    </p:spTree>
    <p:extLst>
      <p:ext uri="{BB962C8B-B14F-4D97-AF65-F5344CB8AC3E}">
        <p14:creationId xmlns:p14="http://schemas.microsoft.com/office/powerpoint/2010/main" val="41410433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p:nvPr/>
        </p:nvSpPr>
        <p:spPr>
          <a:xfrm>
            <a:off x="533400" y="548680"/>
            <a:ext cx="8147050" cy="4113242"/>
          </a:xfrm>
          <a:prstGeom prst="rect">
            <a:avLst/>
          </a:prstGeom>
          <a:noFill/>
          <a:ln w="9525">
            <a:noFill/>
          </a:ln>
        </p:spPr>
        <p:txBody>
          <a:bodyPr>
            <a:spAutoFit/>
          </a:bodyPr>
          <a:lstStyle/>
          <a:p>
            <a:pPr algn="ctr"/>
            <a:endParaRPr lang="zh-CN" altLang="en-US" sz="4800" dirty="0">
              <a:latin typeface="Arial Black" panose="020B0A04020102020204" pitchFamily="34" charset="0"/>
              <a:ea typeface="隶书" pitchFamily="49" charset="-122"/>
            </a:endParaRPr>
          </a:p>
          <a:p>
            <a:pPr algn="ctr"/>
            <a:r>
              <a:rPr lang="zh-CN" altLang="en-US" sz="4800" dirty="0">
                <a:latin typeface="Arial Black" panose="020B0A04020102020204" pitchFamily="34" charset="0"/>
                <a:ea typeface="隶书" pitchFamily="49" charset="-122"/>
              </a:rPr>
              <a:t>数据库系统原理</a:t>
            </a:r>
            <a:endParaRPr lang="zh-CN" altLang="en-US" sz="4400" dirty="0">
              <a:latin typeface="Times New Roman" panose="02020603050405020304" pitchFamily="18" charset="0"/>
            </a:endParaRPr>
          </a:p>
          <a:p>
            <a:pPr algn="ctr"/>
            <a:r>
              <a:rPr lang="zh-CN" altLang="en-US" sz="4400" dirty="0">
                <a:solidFill>
                  <a:schemeClr val="tx2"/>
                </a:solidFill>
                <a:latin typeface="楷体_GB2312" pitchFamily="49" charset="-122"/>
                <a:ea typeface="楷体_GB2312" pitchFamily="49" charset="-122"/>
              </a:rPr>
              <a:t>第三章 关系数据库标准语言</a:t>
            </a:r>
            <a:r>
              <a:rPr lang="en-US" altLang="zh-CN" sz="4400" dirty="0">
                <a:solidFill>
                  <a:schemeClr val="tx2"/>
                </a:solidFill>
                <a:latin typeface="楷体_GB2312" pitchFamily="49" charset="-122"/>
                <a:ea typeface="楷体_GB2312" pitchFamily="49" charset="-122"/>
              </a:rPr>
              <a:t>SQL</a:t>
            </a:r>
          </a:p>
        </p:txBody>
      </p:sp>
    </p:spTree>
    <p:extLst>
      <p:ext uri="{BB962C8B-B14F-4D97-AF65-F5344CB8AC3E}">
        <p14:creationId xmlns:p14="http://schemas.microsoft.com/office/powerpoint/2010/main" val="4123858429"/>
      </p:ext>
    </p:extLst>
  </p:cSld>
  <p:clrMapOvr>
    <a:masterClrMapping/>
  </p:clrMapOvr>
  <p:transition>
    <p:wipe dir="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ln/>
        </p:spPr>
        <p:txBody>
          <a:bodyPr vert="horz" wrap="square" lIns="91440" tIns="45720" rIns="91440" bIns="45720" anchor="ctr"/>
          <a:lstStyle/>
          <a:p>
            <a:r>
              <a:rPr lang="en-US" altLang="zh-CN" dirty="0">
                <a:ea typeface="宋体" panose="02010600030101010101" pitchFamily="2" charset="-122"/>
              </a:rPr>
              <a:t>3.4  </a:t>
            </a:r>
            <a:r>
              <a:rPr lang="zh-CN" altLang="en-US" dirty="0">
                <a:ea typeface="宋体" panose="02010600030101010101" pitchFamily="2" charset="-122"/>
              </a:rPr>
              <a:t>数据查询 </a:t>
            </a:r>
          </a:p>
        </p:txBody>
      </p:sp>
      <p:sp>
        <p:nvSpPr>
          <p:cNvPr id="3075" name="Rectangle 3"/>
          <p:cNvSpPr>
            <a:spLocks noGrp="1"/>
          </p:cNvSpPr>
          <p:nvPr>
            <p:ph idx="1"/>
          </p:nvPr>
        </p:nvSpPr>
        <p:spPr>
          <a:xfrm>
            <a:off x="827088" y="1905000"/>
            <a:ext cx="6107112" cy="4038600"/>
          </a:xfrm>
          <a:ln/>
        </p:spPr>
        <p:txBody>
          <a:bodyPr vert="horz" wrap="square" lIns="91440" tIns="45720" rIns="91440" bIns="45720" anchor="t"/>
          <a:lstStyle/>
          <a:p>
            <a:pPr algn="just">
              <a:lnSpc>
                <a:spcPct val="140000"/>
              </a:lnSpc>
            </a:pPr>
            <a:r>
              <a:rPr lang="en-US" altLang="zh-CN" b="1" dirty="0">
                <a:ea typeface="宋体" panose="02010600030101010101" pitchFamily="2" charset="-122"/>
              </a:rPr>
              <a:t>3.4.1 SELECT</a:t>
            </a:r>
            <a:r>
              <a:rPr lang="zh-CN" altLang="en-US" b="1" dirty="0">
                <a:ea typeface="宋体" panose="02010600030101010101" pitchFamily="2" charset="-122"/>
              </a:rPr>
              <a:t>的基本应用</a:t>
            </a:r>
          </a:p>
          <a:p>
            <a:pPr algn="just">
              <a:lnSpc>
                <a:spcPct val="140000"/>
              </a:lnSpc>
            </a:pPr>
            <a:r>
              <a:rPr lang="en-US" altLang="zh-CN" b="1" dirty="0">
                <a:ea typeface="宋体" panose="02010600030101010101" pitchFamily="2" charset="-122"/>
              </a:rPr>
              <a:t>3.4.2 </a:t>
            </a:r>
            <a:r>
              <a:rPr lang="zh-CN" altLang="en-US" b="1" dirty="0">
                <a:ea typeface="宋体" panose="02010600030101010101" pitchFamily="2" charset="-122"/>
              </a:rPr>
              <a:t>连接查询</a:t>
            </a:r>
          </a:p>
          <a:p>
            <a:pPr algn="just">
              <a:lnSpc>
                <a:spcPct val="140000"/>
              </a:lnSpc>
            </a:pPr>
            <a:r>
              <a:rPr lang="en-US" altLang="zh-CN" b="1" dirty="0">
                <a:solidFill>
                  <a:schemeClr val="tx2"/>
                </a:solidFill>
                <a:ea typeface="宋体" panose="02010600030101010101" pitchFamily="2" charset="-122"/>
              </a:rPr>
              <a:t>3.4.3 </a:t>
            </a:r>
            <a:r>
              <a:rPr lang="zh-CN" altLang="en-US" b="1" dirty="0">
                <a:solidFill>
                  <a:schemeClr val="tx2"/>
                </a:solidFill>
                <a:ea typeface="宋体" panose="02010600030101010101" pitchFamily="2" charset="-122"/>
              </a:rPr>
              <a:t>嵌套查询</a:t>
            </a:r>
          </a:p>
          <a:p>
            <a:pPr algn="just">
              <a:lnSpc>
                <a:spcPct val="140000"/>
              </a:lnSpc>
            </a:pPr>
            <a:r>
              <a:rPr lang="en-US" altLang="zh-CN" b="1" dirty="0">
                <a:ea typeface="宋体" panose="02010600030101010101" pitchFamily="2" charset="-122"/>
              </a:rPr>
              <a:t>3.4.4 </a:t>
            </a:r>
            <a:r>
              <a:rPr lang="zh-CN" altLang="en-US" b="1" dirty="0">
                <a:ea typeface="宋体" panose="02010600030101010101" pitchFamily="2" charset="-122"/>
              </a:rPr>
              <a:t>集合查询</a:t>
            </a:r>
          </a:p>
          <a:p>
            <a:pPr algn="just">
              <a:lnSpc>
                <a:spcPct val="140000"/>
              </a:lnSpc>
              <a:buNone/>
            </a:pPr>
            <a:endParaRPr lang="zh-CN" altLang="en-US" b="1" dirty="0">
              <a:ea typeface="宋体" panose="02010600030101010101" pitchFamily="2" charset="-122"/>
            </a:endParaRPr>
          </a:p>
          <a:p>
            <a:pPr algn="just">
              <a:buNone/>
            </a:pPr>
            <a:r>
              <a:rPr lang="zh-CN" altLang="en-US" dirty="0">
                <a:ea typeface="宋体" panose="02010600030101010101" pitchFamily="2" charset="-122"/>
              </a:rPr>
              <a:t> </a:t>
            </a:r>
          </a:p>
        </p:txBody>
      </p:sp>
    </p:spTree>
    <p:extLst>
      <p:ext uri="{BB962C8B-B14F-4D97-AF65-F5344CB8AC3E}">
        <p14:creationId xmlns:p14="http://schemas.microsoft.com/office/powerpoint/2010/main" val="336709662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ln/>
        </p:spPr>
        <p:txBody>
          <a:bodyPr vert="horz" wrap="square" lIns="91440" tIns="45720" rIns="91440" bIns="45720" anchor="ctr"/>
          <a:lstStyle/>
          <a:p>
            <a:r>
              <a:rPr lang="en-US" altLang="zh-CN" b="0" dirty="0">
                <a:ea typeface="宋体" panose="02010600030101010101" pitchFamily="2" charset="-122"/>
              </a:rPr>
              <a:t>3.4.3 </a:t>
            </a:r>
            <a:r>
              <a:rPr lang="zh-CN" altLang="en-US" b="0" dirty="0">
                <a:ea typeface="宋体" panose="02010600030101010101" pitchFamily="2" charset="-122"/>
              </a:rPr>
              <a:t>嵌套查询</a:t>
            </a:r>
          </a:p>
        </p:txBody>
      </p:sp>
      <p:sp>
        <p:nvSpPr>
          <p:cNvPr id="4099" name="Rectangle 3"/>
          <p:cNvSpPr>
            <a:spLocks noGrp="1"/>
          </p:cNvSpPr>
          <p:nvPr>
            <p:ph idx="1"/>
          </p:nvPr>
        </p:nvSpPr>
        <p:spPr>
          <a:ln/>
        </p:spPr>
        <p:txBody>
          <a:bodyPr vert="horz" wrap="square" lIns="91440" tIns="45720" rIns="91440" bIns="45720" anchor="t"/>
          <a:lstStyle/>
          <a:p>
            <a:pPr>
              <a:lnSpc>
                <a:spcPct val="90000"/>
              </a:lnSpc>
            </a:pPr>
            <a:r>
              <a:rPr lang="zh-CN" altLang="en-US" sz="2400" b="1" dirty="0">
                <a:ea typeface="宋体" panose="02010600030101010101" pitchFamily="2" charset="-122"/>
              </a:rPr>
              <a:t>嵌套查询是将其他查询嵌套在另一个查询里面的查询，嵌套在查询中的查询称为子查询。当然，子查询本身也可以是嵌套查询，这样就可以形成更深层次的查询。</a:t>
            </a:r>
          </a:p>
          <a:p>
            <a:pPr>
              <a:lnSpc>
                <a:spcPct val="90000"/>
              </a:lnSpc>
            </a:pPr>
            <a:endParaRPr lang="zh-CN" altLang="en-US" sz="2400" b="1" dirty="0">
              <a:ea typeface="宋体" panose="02010600030101010101" pitchFamily="2" charset="-122"/>
            </a:endParaRPr>
          </a:p>
          <a:p>
            <a:pPr>
              <a:lnSpc>
                <a:spcPct val="90000"/>
              </a:lnSpc>
            </a:pPr>
            <a:r>
              <a:rPr lang="zh-CN" altLang="en-US" sz="2400" b="1" dirty="0">
                <a:ea typeface="宋体" panose="02010600030101010101" pitchFamily="2" charset="-122"/>
              </a:rPr>
              <a:t>子查询通常出现在</a:t>
            </a:r>
            <a:r>
              <a:rPr lang="en-US" altLang="zh-CN" sz="2400" b="1" dirty="0">
                <a:ea typeface="宋体" panose="02010600030101010101" pitchFamily="2" charset="-122"/>
              </a:rPr>
              <a:t>WHERE</a:t>
            </a:r>
            <a:r>
              <a:rPr lang="zh-CN" altLang="en-US" sz="2400" b="1" dirty="0">
                <a:ea typeface="宋体" panose="02010600030101010101" pitchFamily="2" charset="-122"/>
              </a:rPr>
              <a:t>子句中，有时候也出现</a:t>
            </a:r>
            <a:r>
              <a:rPr lang="en-US" altLang="zh-CN" sz="2400" b="1" dirty="0">
                <a:ea typeface="宋体" panose="02010600030101010101" pitchFamily="2" charset="-122"/>
              </a:rPr>
              <a:t>FROM</a:t>
            </a:r>
            <a:r>
              <a:rPr lang="zh-CN" altLang="en-US" sz="2400" b="1" dirty="0">
                <a:ea typeface="宋体" panose="02010600030101010101" pitchFamily="2" charset="-122"/>
              </a:rPr>
              <a:t>子句中，有时候也出现在</a:t>
            </a:r>
            <a:r>
              <a:rPr lang="en-US" altLang="zh-CN" sz="2400" b="1" dirty="0">
                <a:ea typeface="宋体" panose="02010600030101010101" pitchFamily="2" charset="-122"/>
              </a:rPr>
              <a:t>HAVING</a:t>
            </a:r>
            <a:r>
              <a:rPr lang="zh-CN" altLang="en-US" sz="2400" b="1" dirty="0">
                <a:ea typeface="宋体" panose="02010600030101010101" pitchFamily="2" charset="-122"/>
              </a:rPr>
              <a:t>短语中。</a:t>
            </a:r>
            <a:endParaRPr lang="en-US" altLang="zh-CN" sz="2400" b="1" dirty="0">
              <a:ea typeface="宋体" panose="02010600030101010101" pitchFamily="2" charset="-122"/>
            </a:endParaRPr>
          </a:p>
          <a:p>
            <a:pPr>
              <a:lnSpc>
                <a:spcPct val="90000"/>
              </a:lnSpc>
              <a:buNone/>
            </a:pPr>
            <a:endParaRPr lang="zh-CN" altLang="en-US" sz="2400" b="1" dirty="0">
              <a:ea typeface="宋体" panose="02010600030101010101" pitchFamily="2" charset="-122"/>
            </a:endParaRPr>
          </a:p>
          <a:p>
            <a:pPr>
              <a:lnSpc>
                <a:spcPct val="90000"/>
              </a:lnSpc>
            </a:pPr>
            <a:r>
              <a:rPr lang="zh-CN" altLang="en-US" sz="2400" b="1" dirty="0">
                <a:ea typeface="宋体" panose="02010600030101010101" pitchFamily="2" charset="-122"/>
              </a:rPr>
              <a:t>子查询的</a:t>
            </a:r>
            <a:r>
              <a:rPr lang="en-US" altLang="zh-CN" sz="2400" b="1" dirty="0">
                <a:ea typeface="宋体" panose="02010600030101010101" pitchFamily="2" charset="-122"/>
              </a:rPr>
              <a:t>SELECT</a:t>
            </a:r>
            <a:r>
              <a:rPr lang="zh-CN" altLang="en-US" sz="2400" b="1" dirty="0">
                <a:ea typeface="宋体" panose="02010600030101010101" pitchFamily="2" charset="-122"/>
              </a:rPr>
              <a:t>语句中不能使用</a:t>
            </a:r>
            <a:r>
              <a:rPr lang="en-US" altLang="zh-CN" sz="2400" b="1" dirty="0">
                <a:ea typeface="宋体" panose="02010600030101010101" pitchFamily="2" charset="-122"/>
              </a:rPr>
              <a:t>ORDER BY</a:t>
            </a:r>
            <a:r>
              <a:rPr lang="zh-CN" altLang="en-US" sz="2400" b="1" dirty="0">
                <a:ea typeface="宋体" panose="02010600030101010101" pitchFamily="2" charset="-122"/>
              </a:rPr>
              <a:t>子句，</a:t>
            </a:r>
            <a:r>
              <a:rPr lang="en-US" altLang="zh-CN" sz="2400" b="1" dirty="0">
                <a:ea typeface="宋体" panose="02010600030101010101" pitchFamily="2" charset="-122"/>
              </a:rPr>
              <a:t>ORDER BY</a:t>
            </a:r>
            <a:r>
              <a:rPr lang="zh-CN" altLang="en-US" sz="2400" b="1" dirty="0">
                <a:ea typeface="宋体" panose="02010600030101010101" pitchFamily="2" charset="-122"/>
              </a:rPr>
              <a:t>子句永远只能对最终查询结果排序。 </a:t>
            </a:r>
          </a:p>
        </p:txBody>
      </p:sp>
    </p:spTree>
    <p:extLst>
      <p:ext uri="{BB962C8B-B14F-4D97-AF65-F5344CB8AC3E}">
        <p14:creationId xmlns:p14="http://schemas.microsoft.com/office/powerpoint/2010/main" val="187021637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AF87DA1-8B46-40D4-B5EE-CD4D64467B48}"/>
              </a:ext>
            </a:extLst>
          </p:cNvPr>
          <p:cNvSpPr>
            <a:spLocks noGrp="1"/>
          </p:cNvSpPr>
          <p:nvPr>
            <p:ph idx="1"/>
          </p:nvPr>
        </p:nvSpPr>
        <p:spPr>
          <a:xfrm>
            <a:off x="457200" y="1052736"/>
            <a:ext cx="8229600" cy="4495800"/>
          </a:xfrm>
        </p:spPr>
        <p:txBody>
          <a:bodyPr/>
          <a:lstStyle/>
          <a:p>
            <a:r>
              <a:rPr lang="zh-CN" altLang="en-US" dirty="0"/>
              <a:t>成绩大于</a:t>
            </a:r>
            <a:r>
              <a:rPr lang="en-US" altLang="zh-CN" dirty="0"/>
              <a:t>90</a:t>
            </a:r>
            <a:r>
              <a:rPr lang="zh-CN" altLang="en-US" dirty="0"/>
              <a:t>分的学生姓名</a:t>
            </a:r>
          </a:p>
        </p:txBody>
      </p:sp>
      <p:grpSp>
        <p:nvGrpSpPr>
          <p:cNvPr id="4" name="组合 3">
            <a:extLst>
              <a:ext uri="{FF2B5EF4-FFF2-40B4-BE49-F238E27FC236}">
                <a16:creationId xmlns:a16="http://schemas.microsoft.com/office/drawing/2014/main" id="{85203D9A-0592-423E-9E2F-CEB4BB962BDB}"/>
              </a:ext>
            </a:extLst>
          </p:cNvPr>
          <p:cNvGrpSpPr/>
          <p:nvPr/>
        </p:nvGrpSpPr>
        <p:grpSpPr>
          <a:xfrm>
            <a:off x="108298" y="1572816"/>
            <a:ext cx="8856984" cy="4893183"/>
            <a:chOff x="684265" y="1580218"/>
            <a:chExt cx="7776864" cy="4893183"/>
          </a:xfrm>
        </p:grpSpPr>
        <p:sp>
          <p:nvSpPr>
            <p:cNvPr id="5" name="文本框 4">
              <a:extLst>
                <a:ext uri="{FF2B5EF4-FFF2-40B4-BE49-F238E27FC236}">
                  <a16:creationId xmlns:a16="http://schemas.microsoft.com/office/drawing/2014/main" id="{6C4ECD0D-0C5F-48D4-BDFF-908B1CC6CCEB}"/>
                </a:ext>
              </a:extLst>
            </p:cNvPr>
            <p:cNvSpPr txBox="1"/>
            <p:nvPr/>
          </p:nvSpPr>
          <p:spPr>
            <a:xfrm>
              <a:off x="751147" y="1580218"/>
              <a:ext cx="64091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连接</a:t>
              </a:r>
            </a:p>
          </p:txBody>
        </p:sp>
        <p:sp>
          <p:nvSpPr>
            <p:cNvPr id="6" name="文本框 5">
              <a:extLst>
                <a:ext uri="{FF2B5EF4-FFF2-40B4-BE49-F238E27FC236}">
                  <a16:creationId xmlns:a16="http://schemas.microsoft.com/office/drawing/2014/main" id="{3E22B022-5E79-42B6-B2DE-41FF58059E45}"/>
                </a:ext>
              </a:extLst>
            </p:cNvPr>
            <p:cNvSpPr txBox="1"/>
            <p:nvPr/>
          </p:nvSpPr>
          <p:spPr>
            <a:xfrm>
              <a:off x="684265" y="1988840"/>
              <a:ext cx="7776864" cy="448456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SNAME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IN(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GRADE&gt;90</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1469726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3"/>
          <p:cNvPicPr>
            <a:picLocks noChangeAspect="1"/>
          </p:cNvPicPr>
          <p:nvPr>
            <p:custDataLst>
              <p:tags r:id="rId1"/>
            </p:custDataLst>
          </p:nvPr>
        </p:nvPicPr>
        <p:blipFill>
          <a:blip r:embed="rId3"/>
          <a:stretch>
            <a:fillRect/>
          </a:stretch>
        </p:blipFill>
        <p:spPr>
          <a:xfrm>
            <a:off x="1735140" y="349250"/>
            <a:ext cx="5419725" cy="2209800"/>
          </a:xfrm>
          <a:prstGeom prst="rect">
            <a:avLst/>
          </a:prstGeom>
          <a:noFill/>
          <a:ln w="9525">
            <a:noFill/>
          </a:ln>
        </p:spPr>
      </p:pic>
      <p:pic>
        <p:nvPicPr>
          <p:cNvPr id="21507" name="图片 4"/>
          <p:cNvPicPr>
            <a:picLocks noChangeAspect="1"/>
          </p:cNvPicPr>
          <p:nvPr/>
        </p:nvPicPr>
        <p:blipFill>
          <a:blip r:embed="rId4"/>
          <a:stretch>
            <a:fillRect/>
          </a:stretch>
        </p:blipFill>
        <p:spPr>
          <a:xfrm>
            <a:off x="387352" y="2795588"/>
            <a:ext cx="4276725" cy="3524250"/>
          </a:xfrm>
          <a:prstGeom prst="rect">
            <a:avLst/>
          </a:prstGeom>
          <a:noFill/>
          <a:ln w="9525">
            <a:noFill/>
          </a:ln>
        </p:spPr>
      </p:pic>
      <p:pic>
        <p:nvPicPr>
          <p:cNvPr id="21508" name="图片 5"/>
          <p:cNvPicPr>
            <a:picLocks noChangeAspect="1"/>
          </p:cNvPicPr>
          <p:nvPr/>
        </p:nvPicPr>
        <p:blipFill>
          <a:blip r:embed="rId5"/>
          <a:stretch>
            <a:fillRect/>
          </a:stretch>
        </p:blipFill>
        <p:spPr>
          <a:xfrm>
            <a:off x="4956177" y="3121027"/>
            <a:ext cx="3910013" cy="2873375"/>
          </a:xfrm>
          <a:prstGeom prst="rect">
            <a:avLst/>
          </a:prstGeom>
          <a:noFill/>
          <a:ln w="9525">
            <a:noFill/>
          </a:ln>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ln/>
        </p:spPr>
        <p:txBody>
          <a:bodyPr vert="horz" wrap="square" lIns="91440" tIns="45720" rIns="91440" bIns="45720" anchor="ctr"/>
          <a:lstStyle/>
          <a:p>
            <a:r>
              <a:rPr lang="en-US" altLang="zh-CN" b="0" dirty="0">
                <a:ea typeface="宋体" panose="02010600030101010101" pitchFamily="2" charset="-122"/>
              </a:rPr>
              <a:t>3.4.3 </a:t>
            </a:r>
            <a:r>
              <a:rPr lang="zh-CN" altLang="en-US" b="0" dirty="0">
                <a:ea typeface="宋体" panose="02010600030101010101" pitchFamily="2" charset="-122"/>
              </a:rPr>
              <a:t>嵌套查询</a:t>
            </a:r>
          </a:p>
        </p:txBody>
      </p:sp>
      <p:sp>
        <p:nvSpPr>
          <p:cNvPr id="5123" name="Rectangle 3"/>
          <p:cNvSpPr>
            <a:spLocks noGrp="1"/>
          </p:cNvSpPr>
          <p:nvPr>
            <p:ph idx="1"/>
          </p:nvPr>
        </p:nvSpPr>
        <p:spPr>
          <a:xfrm>
            <a:off x="457200" y="1268760"/>
            <a:ext cx="8229600" cy="4495800"/>
          </a:xfrm>
          <a:ln/>
        </p:spPr>
        <p:txBody>
          <a:bodyPr vert="horz" wrap="square" lIns="91440" tIns="45720" rIns="91440" bIns="45720" anchor="t"/>
          <a:lstStyle/>
          <a:p>
            <a:pPr>
              <a:buNone/>
            </a:pPr>
            <a:r>
              <a:rPr lang="zh-CN" altLang="en-US" b="1" dirty="0">
                <a:ea typeface="宋体" panose="02010600030101010101" pitchFamily="2" charset="-122"/>
              </a:rPr>
              <a:t>例：查询选修课程号为</a:t>
            </a:r>
            <a:r>
              <a:rPr lang="en-US" altLang="zh-CN" b="1" dirty="0">
                <a:ea typeface="宋体" panose="02010600030101010101" pitchFamily="2" charset="-122"/>
              </a:rPr>
              <a:t>2</a:t>
            </a:r>
            <a:r>
              <a:rPr lang="zh-CN" altLang="en-US" b="1" dirty="0">
                <a:ea typeface="宋体" panose="02010600030101010101" pitchFamily="2" charset="-122"/>
              </a:rPr>
              <a:t>的学生的姓名。</a:t>
            </a:r>
            <a:endParaRPr lang="en-US" altLang="zh-CN" b="1" dirty="0">
              <a:ea typeface="宋体" panose="02010600030101010101" pitchFamily="2" charset="-122"/>
            </a:endParaRPr>
          </a:p>
        </p:txBody>
      </p:sp>
      <p:grpSp>
        <p:nvGrpSpPr>
          <p:cNvPr id="4" name="组合 3">
            <a:extLst>
              <a:ext uri="{FF2B5EF4-FFF2-40B4-BE49-F238E27FC236}">
                <a16:creationId xmlns:a16="http://schemas.microsoft.com/office/drawing/2014/main" id="{25D1C9C1-443B-4306-8AC5-B74384F9F745}"/>
              </a:ext>
            </a:extLst>
          </p:cNvPr>
          <p:cNvGrpSpPr/>
          <p:nvPr/>
        </p:nvGrpSpPr>
        <p:grpSpPr>
          <a:xfrm>
            <a:off x="107504" y="1772816"/>
            <a:ext cx="3743622" cy="4893183"/>
            <a:chOff x="684265" y="1580218"/>
            <a:chExt cx="7776864" cy="4893183"/>
          </a:xfrm>
        </p:grpSpPr>
        <p:sp>
          <p:nvSpPr>
            <p:cNvPr id="5" name="文本框 4">
              <a:extLst>
                <a:ext uri="{FF2B5EF4-FFF2-40B4-BE49-F238E27FC236}">
                  <a16:creationId xmlns:a16="http://schemas.microsoft.com/office/drawing/2014/main" id="{9DDF856B-B05E-4E5F-AEF4-22F3164D13B4}"/>
                </a:ext>
              </a:extLst>
            </p:cNvPr>
            <p:cNvSpPr txBox="1"/>
            <p:nvPr/>
          </p:nvSpPr>
          <p:spPr>
            <a:xfrm>
              <a:off x="751148" y="1580218"/>
              <a:ext cx="1578572"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嵌套</a:t>
              </a:r>
            </a:p>
          </p:txBody>
        </p:sp>
        <p:sp>
          <p:nvSpPr>
            <p:cNvPr id="6" name="文本框 5">
              <a:extLst>
                <a:ext uri="{FF2B5EF4-FFF2-40B4-BE49-F238E27FC236}">
                  <a16:creationId xmlns:a16="http://schemas.microsoft.com/office/drawing/2014/main" id="{0DCB1B0E-377D-4A0B-AA6A-0435D22DD23D}"/>
                </a:ext>
              </a:extLst>
            </p:cNvPr>
            <p:cNvSpPr txBox="1"/>
            <p:nvPr/>
          </p:nvSpPr>
          <p:spPr>
            <a:xfrm>
              <a:off x="684265" y="1988840"/>
              <a:ext cx="7776864" cy="448456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SNAME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IN(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CNO=2</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grpSp>
        <p:nvGrpSpPr>
          <p:cNvPr id="7" name="组合 6">
            <a:extLst>
              <a:ext uri="{FF2B5EF4-FFF2-40B4-BE49-F238E27FC236}">
                <a16:creationId xmlns:a16="http://schemas.microsoft.com/office/drawing/2014/main" id="{B63090D6-288A-4424-9A5D-09E61B34607E}"/>
              </a:ext>
            </a:extLst>
          </p:cNvPr>
          <p:cNvGrpSpPr/>
          <p:nvPr/>
        </p:nvGrpSpPr>
        <p:grpSpPr>
          <a:xfrm>
            <a:off x="4168626" y="1772816"/>
            <a:ext cx="3743622" cy="3182969"/>
            <a:chOff x="684265" y="1580218"/>
            <a:chExt cx="7776864" cy="3182969"/>
          </a:xfrm>
        </p:grpSpPr>
        <p:sp>
          <p:nvSpPr>
            <p:cNvPr id="8" name="文本框 7">
              <a:extLst>
                <a:ext uri="{FF2B5EF4-FFF2-40B4-BE49-F238E27FC236}">
                  <a16:creationId xmlns:a16="http://schemas.microsoft.com/office/drawing/2014/main" id="{FEBF98C0-CEB7-4E20-BC90-C71830828F3F}"/>
                </a:ext>
              </a:extLst>
            </p:cNvPr>
            <p:cNvSpPr txBox="1"/>
            <p:nvPr/>
          </p:nvSpPr>
          <p:spPr>
            <a:xfrm>
              <a:off x="751148" y="1580218"/>
              <a:ext cx="142898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连接</a:t>
              </a:r>
            </a:p>
          </p:txBody>
        </p:sp>
        <p:sp>
          <p:nvSpPr>
            <p:cNvPr id="9" name="文本框 8">
              <a:extLst>
                <a:ext uri="{FF2B5EF4-FFF2-40B4-BE49-F238E27FC236}">
                  <a16:creationId xmlns:a16="http://schemas.microsoft.com/office/drawing/2014/main" id="{68C4BFB8-E574-40FB-9756-864D46F32655}"/>
                </a:ext>
              </a:extLst>
            </p:cNvPr>
            <p:cNvSpPr txBox="1"/>
            <p:nvPr/>
          </p:nvSpPr>
          <p:spPr>
            <a:xfrm>
              <a:off x="684265" y="1988840"/>
              <a:ext cx="7776864" cy="2774347"/>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SNAME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 JOIN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ON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STUDENT.SNO=SC.SNO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CNO=2;</a:t>
              </a:r>
            </a:p>
          </p:txBody>
        </p:sp>
      </p:grpSp>
    </p:spTree>
    <p:extLst>
      <p:ext uri="{BB962C8B-B14F-4D97-AF65-F5344CB8AC3E}">
        <p14:creationId xmlns:p14="http://schemas.microsoft.com/office/powerpoint/2010/main" val="377498960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ln/>
        </p:spPr>
        <p:txBody>
          <a:bodyPr vert="horz" wrap="square" lIns="91440" tIns="45720" rIns="91440" bIns="45720" anchor="ctr"/>
          <a:lstStyle/>
          <a:p>
            <a:r>
              <a:rPr lang="en-US" altLang="zh-CN" b="0" dirty="0">
                <a:ea typeface="宋体" panose="02010600030101010101" pitchFamily="2" charset="-122"/>
              </a:rPr>
              <a:t>3.4.3 </a:t>
            </a:r>
            <a:r>
              <a:rPr lang="zh-CN" altLang="en-US" b="0" dirty="0">
                <a:ea typeface="宋体" panose="02010600030101010101" pitchFamily="2" charset="-122"/>
              </a:rPr>
              <a:t>嵌套查询</a:t>
            </a:r>
          </a:p>
        </p:txBody>
      </p:sp>
      <p:sp>
        <p:nvSpPr>
          <p:cNvPr id="5123" name="Rectangle 3"/>
          <p:cNvSpPr>
            <a:spLocks noGrp="1"/>
          </p:cNvSpPr>
          <p:nvPr>
            <p:ph idx="1"/>
          </p:nvPr>
        </p:nvSpPr>
        <p:spPr>
          <a:ln/>
        </p:spPr>
        <p:txBody>
          <a:bodyPr vert="horz" wrap="square" lIns="91440" tIns="45720" rIns="91440" bIns="45720" anchor="t"/>
          <a:lstStyle/>
          <a:p>
            <a:pPr>
              <a:buNone/>
            </a:pPr>
            <a:r>
              <a:rPr lang="zh-CN" altLang="en-US" b="1" dirty="0">
                <a:ea typeface="宋体" panose="02010600030101010101" pitchFamily="2" charset="-122"/>
              </a:rPr>
              <a:t>例：查询选修课程号为</a:t>
            </a:r>
            <a:r>
              <a:rPr lang="en-US" altLang="zh-CN" b="1" dirty="0">
                <a:ea typeface="宋体" panose="02010600030101010101" pitchFamily="2" charset="-122"/>
              </a:rPr>
              <a:t>2</a:t>
            </a:r>
            <a:r>
              <a:rPr lang="zh-CN" altLang="en-US" b="1" dirty="0">
                <a:ea typeface="宋体" panose="02010600030101010101" pitchFamily="2" charset="-122"/>
              </a:rPr>
              <a:t>的学生的姓名。</a:t>
            </a:r>
            <a:endParaRPr lang="en-US" altLang="zh-CN" b="1" dirty="0">
              <a:ea typeface="宋体" panose="02010600030101010101" pitchFamily="2" charset="-122"/>
            </a:endParaRPr>
          </a:p>
          <a:p>
            <a:pPr>
              <a:buNone/>
            </a:pPr>
            <a:r>
              <a:rPr lang="en-US" altLang="zh-CN" b="1" dirty="0">
                <a:ea typeface="宋体" panose="02010600030101010101" pitchFamily="2" charset="-122"/>
              </a:rPr>
              <a:t>SELECT Sname            /*</a:t>
            </a:r>
            <a:r>
              <a:rPr lang="zh-CN" altLang="en-US" b="1" dirty="0">
                <a:ea typeface="宋体" panose="02010600030101010101" pitchFamily="2" charset="-122"/>
              </a:rPr>
              <a:t>外层查询或父查询*</a:t>
            </a:r>
            <a:r>
              <a:rPr lang="en-US" altLang="zh-CN" b="1" dirty="0">
                <a:ea typeface="宋体" panose="02010600030101010101" pitchFamily="2" charset="-122"/>
              </a:rPr>
              <a:t>/</a:t>
            </a:r>
          </a:p>
          <a:p>
            <a:pPr>
              <a:buNone/>
            </a:pPr>
            <a:r>
              <a:rPr lang="en-US" altLang="zh-CN" b="1" dirty="0">
                <a:ea typeface="宋体" panose="02010600030101010101" pitchFamily="2" charset="-122"/>
              </a:rPr>
              <a:t>FROM Student</a:t>
            </a:r>
          </a:p>
          <a:p>
            <a:pPr>
              <a:buNone/>
            </a:pPr>
            <a:r>
              <a:rPr lang="en-US" altLang="zh-CN" b="1" dirty="0">
                <a:ea typeface="宋体" panose="02010600030101010101" pitchFamily="2" charset="-122"/>
              </a:rPr>
              <a:t>WHERE Sno IN </a:t>
            </a:r>
          </a:p>
          <a:p>
            <a:pPr>
              <a:buNone/>
            </a:pPr>
            <a:r>
              <a:rPr lang="en-US" altLang="zh-CN" b="1" dirty="0">
                <a:ea typeface="宋体" panose="02010600030101010101" pitchFamily="2" charset="-122"/>
              </a:rPr>
              <a:t>      (SELECT Sno          /*</a:t>
            </a:r>
            <a:r>
              <a:rPr lang="zh-CN" altLang="en-US" b="1" dirty="0">
                <a:ea typeface="宋体" panose="02010600030101010101" pitchFamily="2" charset="-122"/>
              </a:rPr>
              <a:t>内层查询或子查询*</a:t>
            </a:r>
            <a:r>
              <a:rPr lang="en-US" altLang="zh-CN" b="1" dirty="0">
                <a:ea typeface="宋体" panose="02010600030101010101" pitchFamily="2" charset="-122"/>
              </a:rPr>
              <a:t>/</a:t>
            </a:r>
          </a:p>
          <a:p>
            <a:pPr>
              <a:buNone/>
            </a:pPr>
            <a:r>
              <a:rPr lang="en-US" altLang="zh-CN" b="1" dirty="0">
                <a:ea typeface="宋体" panose="02010600030101010101" pitchFamily="2" charset="-122"/>
              </a:rPr>
              <a:t>      FROM SC  WHERE Cno=2); </a:t>
            </a:r>
          </a:p>
        </p:txBody>
      </p:sp>
    </p:spTree>
    <p:extLst>
      <p:ext uri="{BB962C8B-B14F-4D97-AF65-F5344CB8AC3E}">
        <p14:creationId xmlns:p14="http://schemas.microsoft.com/office/powerpoint/2010/main" val="130480065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ln/>
        </p:spPr>
        <p:txBody>
          <a:bodyPr vert="horz" wrap="square" lIns="91440" tIns="45720" rIns="91440" bIns="45720" anchor="ctr"/>
          <a:lstStyle/>
          <a:p>
            <a:r>
              <a:rPr lang="en-US" altLang="zh-CN" b="0" dirty="0">
                <a:ea typeface="宋体" panose="02010600030101010101" pitchFamily="2" charset="-122"/>
              </a:rPr>
              <a:t>3.4.3 </a:t>
            </a:r>
            <a:r>
              <a:rPr lang="zh-CN" altLang="en-US" b="0" dirty="0">
                <a:ea typeface="宋体" panose="02010600030101010101" pitchFamily="2" charset="-122"/>
              </a:rPr>
              <a:t>嵌套查询</a:t>
            </a:r>
          </a:p>
        </p:txBody>
      </p:sp>
      <p:sp>
        <p:nvSpPr>
          <p:cNvPr id="6147" name="Rectangle 3"/>
          <p:cNvSpPr>
            <a:spLocks noGrp="1"/>
          </p:cNvSpPr>
          <p:nvPr>
            <p:ph idx="1"/>
          </p:nvPr>
        </p:nvSpPr>
        <p:spPr>
          <a:ln/>
        </p:spPr>
        <p:txBody>
          <a:bodyPr vert="horz" wrap="square" lIns="91440" tIns="45720" rIns="91440" bIns="45720" anchor="t"/>
          <a:lstStyle/>
          <a:p>
            <a:pPr>
              <a:lnSpc>
                <a:spcPct val="130000"/>
              </a:lnSpc>
            </a:pPr>
            <a:r>
              <a:rPr lang="zh-CN" altLang="en-US" b="1" dirty="0">
                <a:ea typeface="宋体" panose="02010600030101010101" pitchFamily="2" charset="-122"/>
              </a:rPr>
              <a:t>子查询都在其父查询处理前求解，它的执行不依赖于父查询的任何条件，这类查询叫做</a:t>
            </a:r>
            <a:r>
              <a:rPr lang="zh-CN" altLang="en-US" b="1" dirty="0">
                <a:solidFill>
                  <a:srgbClr val="FF3300"/>
                </a:solidFill>
                <a:ea typeface="宋体" panose="02010600030101010101" pitchFamily="2" charset="-122"/>
              </a:rPr>
              <a:t>不相关子查询</a:t>
            </a:r>
            <a:r>
              <a:rPr lang="zh-CN" altLang="en-US" b="1" dirty="0">
                <a:ea typeface="宋体" panose="02010600030101010101" pitchFamily="2" charset="-122"/>
              </a:rPr>
              <a:t>。每个子查询仅执行一次，子查询的结果集为父查询的</a:t>
            </a:r>
            <a:r>
              <a:rPr lang="en-US" altLang="zh-CN" b="1" dirty="0">
                <a:ea typeface="宋体" panose="02010600030101010101" pitchFamily="2" charset="-122"/>
              </a:rPr>
              <a:t>WHERE</a:t>
            </a:r>
            <a:r>
              <a:rPr lang="zh-CN" altLang="en-US" b="1" dirty="0">
                <a:ea typeface="宋体" panose="02010600030101010101" pitchFamily="2" charset="-122"/>
              </a:rPr>
              <a:t>条件所用。</a:t>
            </a:r>
          </a:p>
          <a:p>
            <a:pPr>
              <a:lnSpc>
                <a:spcPct val="130000"/>
              </a:lnSpc>
            </a:pPr>
            <a:r>
              <a:rPr lang="zh-CN" altLang="en-US" b="1" dirty="0">
                <a:ea typeface="宋体" panose="02010600030101010101" pitchFamily="2" charset="-122"/>
              </a:rPr>
              <a:t>有的查询中，子查询的执行依赖于父查询的某个条件，子查询不只执行一次。这类子查询的查询条件往往依赖于其父查询的某属性值，称为</a:t>
            </a:r>
            <a:r>
              <a:rPr lang="zh-CN" altLang="en-US" b="1" dirty="0">
                <a:solidFill>
                  <a:srgbClr val="FF3300"/>
                </a:solidFill>
                <a:ea typeface="宋体" panose="02010600030101010101" pitchFamily="2" charset="-122"/>
              </a:rPr>
              <a:t>相关子查询</a:t>
            </a:r>
            <a:r>
              <a:rPr lang="zh-CN" altLang="en-US" b="1" dirty="0">
                <a:ea typeface="宋体" panose="02010600030101010101" pitchFamily="2" charset="-122"/>
              </a:rPr>
              <a:t>。</a:t>
            </a:r>
          </a:p>
        </p:txBody>
      </p:sp>
    </p:spTree>
    <p:extLst>
      <p:ext uri="{BB962C8B-B14F-4D97-AF65-F5344CB8AC3E}">
        <p14:creationId xmlns:p14="http://schemas.microsoft.com/office/powerpoint/2010/main" val="41515903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嵌套查询求解方法</a:t>
            </a:r>
          </a:p>
        </p:txBody>
      </p:sp>
      <p:sp>
        <p:nvSpPr>
          <p:cNvPr id="7171" name="Rectangle 3"/>
          <p:cNvSpPr>
            <a:spLocks noGrp="1"/>
          </p:cNvSpPr>
          <p:nvPr>
            <p:ph idx="1"/>
          </p:nvPr>
        </p:nvSpPr>
        <p:spPr>
          <a:ln/>
        </p:spPr>
        <p:txBody>
          <a:bodyPr vert="horz" wrap="square" lIns="91440" tIns="45720" rIns="91440" bIns="45720" anchor="t"/>
          <a:lstStyle/>
          <a:p>
            <a:pPr>
              <a:lnSpc>
                <a:spcPct val="200000"/>
              </a:lnSpc>
            </a:pPr>
            <a:r>
              <a:rPr lang="zh-CN" altLang="en-US" b="1" dirty="0">
                <a:ea typeface="宋体" panose="02010600030101010101" pitchFamily="2" charset="-122"/>
              </a:rPr>
              <a:t>不相关子查询（能使用连接）：</a:t>
            </a:r>
          </a:p>
          <a:p>
            <a:pPr>
              <a:lnSpc>
                <a:spcPct val="200000"/>
              </a:lnSpc>
              <a:buNone/>
            </a:pPr>
            <a:r>
              <a:rPr lang="zh-CN" altLang="en-US" b="1" dirty="0">
                <a:ea typeface="宋体" panose="02010600030101010101" pitchFamily="2" charset="-122"/>
              </a:rPr>
              <a:t>    子查询的查询条件不依赖于父查询</a:t>
            </a:r>
          </a:p>
          <a:p>
            <a:pPr lvl="1">
              <a:lnSpc>
                <a:spcPct val="200000"/>
              </a:lnSpc>
              <a:buSzPct val="75000"/>
              <a:buFont typeface="Wingdings" panose="05000000000000000000" pitchFamily="2" charset="2"/>
              <a:buChar char="n"/>
            </a:pPr>
            <a:r>
              <a:rPr lang="zh-CN" altLang="en-US" b="1" dirty="0">
                <a:ea typeface="宋体" panose="02010600030101010101" pitchFamily="2" charset="-122"/>
              </a:rPr>
              <a:t>由里向外 逐层处理。即每个子查询在上一级查询处理之前求解，子查询的结果用于建立其父查询的查找条件。</a:t>
            </a:r>
          </a:p>
          <a:p>
            <a:pPr>
              <a:lnSpc>
                <a:spcPct val="110000"/>
              </a:lnSpc>
            </a:pPr>
            <a:endParaRPr lang="zh-CN" altLang="en-US" sz="2400" dirty="0">
              <a:ea typeface="宋体" panose="02010600030101010101" pitchFamily="2" charset="-122"/>
            </a:endParaRPr>
          </a:p>
        </p:txBody>
      </p:sp>
    </p:spTree>
    <p:extLst>
      <p:ext uri="{BB962C8B-B14F-4D97-AF65-F5344CB8AC3E}">
        <p14:creationId xmlns:p14="http://schemas.microsoft.com/office/powerpoint/2010/main" val="416331005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嵌套查询求解方法（续）</a:t>
            </a:r>
          </a:p>
        </p:txBody>
      </p:sp>
      <p:sp>
        <p:nvSpPr>
          <p:cNvPr id="8195" name="Rectangle 3"/>
          <p:cNvSpPr>
            <a:spLocks noGrp="1"/>
          </p:cNvSpPr>
          <p:nvPr>
            <p:ph idx="1"/>
          </p:nvPr>
        </p:nvSpPr>
        <p:spPr>
          <a:ln/>
        </p:spPr>
        <p:txBody>
          <a:bodyPr vert="horz" wrap="square" lIns="91440" tIns="45720" rIns="91440" bIns="45720" anchor="t"/>
          <a:lstStyle/>
          <a:p>
            <a:pPr>
              <a:lnSpc>
                <a:spcPct val="160000"/>
              </a:lnSpc>
            </a:pPr>
            <a:r>
              <a:rPr lang="zh-CN" altLang="en-US" b="1" dirty="0">
                <a:ea typeface="宋体" panose="02010600030101010101" pitchFamily="2" charset="-122"/>
              </a:rPr>
              <a:t>相关子查询：子查询的查询条件依赖于父查询</a:t>
            </a:r>
          </a:p>
          <a:p>
            <a:pPr lvl="1">
              <a:lnSpc>
                <a:spcPct val="160000"/>
              </a:lnSpc>
            </a:pPr>
            <a:r>
              <a:rPr lang="zh-CN" altLang="en-US" b="1" dirty="0">
                <a:ea typeface="宋体" panose="02010600030101010101" pitchFamily="2" charset="-122"/>
              </a:rPr>
              <a:t>首先取外层查询中表的第一个元组，根据它与内层查询相关的属性值处理内层查询，若</a:t>
            </a:r>
            <a:r>
              <a:rPr lang="en-US" altLang="zh-CN" b="1" dirty="0">
                <a:ea typeface="宋体" panose="02010600030101010101" pitchFamily="2" charset="-122"/>
              </a:rPr>
              <a:t>WHERE</a:t>
            </a:r>
            <a:r>
              <a:rPr lang="zh-CN" altLang="en-US" b="1" dirty="0">
                <a:ea typeface="宋体" panose="02010600030101010101" pitchFamily="2" charset="-122"/>
              </a:rPr>
              <a:t>子句返回值为真，则取此元组放入结果表</a:t>
            </a:r>
          </a:p>
          <a:p>
            <a:pPr lvl="1">
              <a:lnSpc>
                <a:spcPct val="160000"/>
              </a:lnSpc>
            </a:pPr>
            <a:r>
              <a:rPr lang="zh-CN" altLang="en-US" b="1" dirty="0">
                <a:ea typeface="宋体" panose="02010600030101010101" pitchFamily="2" charset="-122"/>
              </a:rPr>
              <a:t>然后再取外层表的下一个元组</a:t>
            </a:r>
          </a:p>
          <a:p>
            <a:pPr lvl="1">
              <a:lnSpc>
                <a:spcPct val="160000"/>
              </a:lnSpc>
            </a:pPr>
            <a:r>
              <a:rPr lang="zh-CN" altLang="en-US" b="1" dirty="0">
                <a:ea typeface="宋体" panose="02010600030101010101" pitchFamily="2" charset="-122"/>
              </a:rPr>
              <a:t>重复这一过程，直至外层表全部检查完为止</a:t>
            </a:r>
          </a:p>
        </p:txBody>
      </p:sp>
    </p:spTree>
    <p:extLst>
      <p:ext uri="{BB962C8B-B14F-4D97-AF65-F5344CB8AC3E}">
        <p14:creationId xmlns:p14="http://schemas.microsoft.com/office/powerpoint/2010/main" val="307572442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ln/>
        </p:spPr>
        <p:txBody>
          <a:bodyPr vert="horz" wrap="square" lIns="91440" tIns="45720" rIns="91440" bIns="45720" anchor="ctr"/>
          <a:lstStyle/>
          <a:p>
            <a:r>
              <a:rPr lang="en-US" altLang="zh-CN" dirty="0">
                <a:ea typeface="宋体" panose="02010600030101010101" pitchFamily="2" charset="-122"/>
              </a:rPr>
              <a:t>3.4.3  </a:t>
            </a:r>
            <a:r>
              <a:rPr lang="zh-CN" altLang="en-US" dirty="0">
                <a:ea typeface="宋体" panose="02010600030101010101" pitchFamily="2" charset="-122"/>
              </a:rPr>
              <a:t>嵌套查询</a:t>
            </a:r>
          </a:p>
        </p:txBody>
      </p:sp>
      <p:sp>
        <p:nvSpPr>
          <p:cNvPr id="9219" name="Rectangle 3"/>
          <p:cNvSpPr>
            <a:spLocks noGrp="1"/>
          </p:cNvSpPr>
          <p:nvPr>
            <p:ph idx="1"/>
          </p:nvPr>
        </p:nvSpPr>
        <p:spPr>
          <a:ln/>
        </p:spPr>
        <p:txBody>
          <a:bodyPr vert="horz" wrap="square" lIns="91440" tIns="45720" rIns="91440" bIns="45720" anchor="t"/>
          <a:lstStyle/>
          <a:p>
            <a:pPr>
              <a:lnSpc>
                <a:spcPct val="130000"/>
              </a:lnSpc>
              <a:buNone/>
            </a:pPr>
            <a:r>
              <a:rPr lang="zh-CN" altLang="en-US" b="1" dirty="0">
                <a:solidFill>
                  <a:schemeClr val="accent1"/>
                </a:solidFill>
                <a:ea typeface="宋体" panose="02010600030101010101" pitchFamily="2" charset="-122"/>
              </a:rPr>
              <a:t>一、带有比较运算符的子查询</a:t>
            </a:r>
          </a:p>
          <a:p>
            <a:pPr>
              <a:lnSpc>
                <a:spcPct val="130000"/>
              </a:lnSpc>
              <a:buNone/>
            </a:pPr>
            <a:r>
              <a:rPr lang="zh-CN" altLang="en-US" b="1" dirty="0">
                <a:ea typeface="宋体" panose="02010600030101010101" pitchFamily="2" charset="-122"/>
              </a:rPr>
              <a:t>二、带有</a:t>
            </a:r>
            <a:r>
              <a:rPr lang="en-US" altLang="zh-CN" b="1" dirty="0">
                <a:ea typeface="宋体" panose="02010600030101010101" pitchFamily="2" charset="-122"/>
              </a:rPr>
              <a:t>IN</a:t>
            </a:r>
            <a:r>
              <a:rPr lang="zh-CN" altLang="en-US" b="1" dirty="0">
                <a:ea typeface="宋体" panose="02010600030101010101" pitchFamily="2" charset="-122"/>
              </a:rPr>
              <a:t>谓词的子查询 </a:t>
            </a:r>
          </a:p>
          <a:p>
            <a:pPr>
              <a:lnSpc>
                <a:spcPct val="130000"/>
              </a:lnSpc>
              <a:buNone/>
            </a:pPr>
            <a:r>
              <a:rPr lang="zh-CN" altLang="en-US" b="1" dirty="0">
                <a:ea typeface="宋体" panose="02010600030101010101" pitchFamily="2" charset="-122"/>
              </a:rPr>
              <a:t>三、 带有</a:t>
            </a:r>
            <a:r>
              <a:rPr lang="en-US" altLang="zh-CN" b="1" dirty="0">
                <a:ea typeface="宋体" panose="02010600030101010101" pitchFamily="2" charset="-122"/>
              </a:rPr>
              <a:t>between..and..</a:t>
            </a:r>
            <a:r>
              <a:rPr lang="zh-CN" altLang="en-US" b="1" dirty="0">
                <a:ea typeface="宋体" panose="02010600030101010101" pitchFamily="2" charset="-122"/>
              </a:rPr>
              <a:t>的子查询</a:t>
            </a:r>
          </a:p>
          <a:p>
            <a:pPr>
              <a:lnSpc>
                <a:spcPct val="130000"/>
              </a:lnSpc>
              <a:buNone/>
            </a:pPr>
            <a:r>
              <a:rPr lang="zh-CN" altLang="en-US" b="1" dirty="0">
                <a:ea typeface="宋体" panose="02010600030101010101" pitchFamily="2" charset="-122"/>
              </a:rPr>
              <a:t>四、带有</a:t>
            </a:r>
            <a:r>
              <a:rPr lang="en-US" altLang="zh-CN" b="1" dirty="0">
                <a:ea typeface="宋体" panose="02010600030101010101" pitchFamily="2" charset="-122"/>
              </a:rPr>
              <a:t>ANY</a:t>
            </a:r>
            <a:r>
              <a:rPr lang="zh-CN" altLang="en-US" b="1" dirty="0">
                <a:ea typeface="宋体" panose="02010600030101010101" pitchFamily="2" charset="-122"/>
              </a:rPr>
              <a:t>（</a:t>
            </a:r>
            <a:r>
              <a:rPr lang="en-US" altLang="zh-CN" b="1" dirty="0">
                <a:ea typeface="宋体" panose="02010600030101010101" pitchFamily="2" charset="-122"/>
              </a:rPr>
              <a:t>SOME</a:t>
            </a:r>
            <a:r>
              <a:rPr lang="zh-CN" altLang="en-US" b="1" dirty="0">
                <a:ea typeface="宋体" panose="02010600030101010101" pitchFamily="2" charset="-122"/>
              </a:rPr>
              <a:t>）或</a:t>
            </a:r>
            <a:r>
              <a:rPr lang="en-US" altLang="zh-CN" b="1" dirty="0">
                <a:ea typeface="宋体" panose="02010600030101010101" pitchFamily="2" charset="-122"/>
              </a:rPr>
              <a:t>ALL</a:t>
            </a:r>
            <a:r>
              <a:rPr lang="zh-CN" altLang="en-US" b="1" dirty="0">
                <a:ea typeface="宋体" panose="02010600030101010101" pitchFamily="2" charset="-122"/>
              </a:rPr>
              <a:t>谓词的子查询</a:t>
            </a:r>
          </a:p>
          <a:p>
            <a:pPr>
              <a:lnSpc>
                <a:spcPct val="130000"/>
              </a:lnSpc>
              <a:buNone/>
            </a:pPr>
            <a:r>
              <a:rPr lang="zh-CN" altLang="en-US" b="1" dirty="0">
                <a:ea typeface="宋体" panose="02010600030101010101" pitchFamily="2" charset="-122"/>
              </a:rPr>
              <a:t>五、 带有</a:t>
            </a:r>
            <a:r>
              <a:rPr lang="en-US" altLang="zh-CN" b="1" dirty="0">
                <a:ea typeface="宋体" panose="02010600030101010101" pitchFamily="2" charset="-122"/>
              </a:rPr>
              <a:t>EXISTS</a:t>
            </a:r>
            <a:r>
              <a:rPr lang="zh-CN" altLang="en-US" b="1" dirty="0">
                <a:ea typeface="宋体" panose="02010600030101010101" pitchFamily="2" charset="-122"/>
              </a:rPr>
              <a:t>谓词的子查询（除）</a:t>
            </a:r>
          </a:p>
          <a:p>
            <a:pPr>
              <a:lnSpc>
                <a:spcPct val="130000"/>
              </a:lnSpc>
              <a:buNone/>
            </a:pPr>
            <a:endParaRPr lang="zh-CN" altLang="en-US" b="1" dirty="0">
              <a:ea typeface="宋体" panose="02010600030101010101" pitchFamily="2" charset="-122"/>
            </a:endParaRPr>
          </a:p>
        </p:txBody>
      </p:sp>
    </p:spTree>
    <p:extLst>
      <p:ext uri="{BB962C8B-B14F-4D97-AF65-F5344CB8AC3E}">
        <p14:creationId xmlns:p14="http://schemas.microsoft.com/office/powerpoint/2010/main" val="340772139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一、带有比较运算符的子查询</a:t>
            </a:r>
          </a:p>
        </p:txBody>
      </p:sp>
      <p:sp>
        <p:nvSpPr>
          <p:cNvPr id="10243" name="Rectangle 3"/>
          <p:cNvSpPr>
            <a:spLocks noGrp="1"/>
          </p:cNvSpPr>
          <p:nvPr>
            <p:ph idx="1"/>
          </p:nvPr>
        </p:nvSpPr>
        <p:spPr>
          <a:xfrm>
            <a:off x="457200" y="1268760"/>
            <a:ext cx="8229600" cy="4495800"/>
          </a:xfrm>
          <a:ln/>
        </p:spPr>
        <p:txBody>
          <a:bodyPr vert="horz" wrap="square" lIns="91440" tIns="45720" rIns="91440" bIns="45720" anchor="t"/>
          <a:lstStyle/>
          <a:p>
            <a:pPr>
              <a:lnSpc>
                <a:spcPct val="140000"/>
              </a:lnSpc>
            </a:pPr>
            <a:r>
              <a:rPr lang="zh-CN" altLang="en-US" sz="1800" b="1" dirty="0">
                <a:ea typeface="宋体" panose="02010600030101010101" pitchFamily="2" charset="-122"/>
              </a:rPr>
              <a:t>例</a:t>
            </a:r>
            <a:r>
              <a:rPr lang="en-US" altLang="zh-CN" sz="1800" b="1" dirty="0">
                <a:ea typeface="宋体" panose="02010600030101010101" pitchFamily="2" charset="-122"/>
              </a:rPr>
              <a:t>3-55 </a:t>
            </a:r>
            <a:r>
              <a:rPr lang="zh-CN" altLang="en-US" sz="2000" b="1" dirty="0">
                <a:ea typeface="宋体" panose="02010600030101010101" pitchFamily="2" charset="-122"/>
              </a:rPr>
              <a:t>查询与“刘晨”在同一个系学习的学生。</a:t>
            </a:r>
          </a:p>
        </p:txBody>
      </p:sp>
      <p:grpSp>
        <p:nvGrpSpPr>
          <p:cNvPr id="4" name="组合 3">
            <a:extLst>
              <a:ext uri="{FF2B5EF4-FFF2-40B4-BE49-F238E27FC236}">
                <a16:creationId xmlns:a16="http://schemas.microsoft.com/office/drawing/2014/main" id="{FDA994B8-8AE7-4851-B8F2-41F9B5D2DF60}"/>
              </a:ext>
            </a:extLst>
          </p:cNvPr>
          <p:cNvGrpSpPr/>
          <p:nvPr/>
        </p:nvGrpSpPr>
        <p:grpSpPr>
          <a:xfrm>
            <a:off x="108298" y="1700809"/>
            <a:ext cx="8856984" cy="4893182"/>
            <a:chOff x="684265" y="1580219"/>
            <a:chExt cx="7776864" cy="4893182"/>
          </a:xfrm>
        </p:grpSpPr>
        <p:sp>
          <p:nvSpPr>
            <p:cNvPr id="5" name="文本框 4">
              <a:extLst>
                <a:ext uri="{FF2B5EF4-FFF2-40B4-BE49-F238E27FC236}">
                  <a16:creationId xmlns:a16="http://schemas.microsoft.com/office/drawing/2014/main" id="{02957F93-23DD-4E2F-B0B5-872BA5086856}"/>
                </a:ext>
              </a:extLst>
            </p:cNvPr>
            <p:cNvSpPr txBox="1"/>
            <p:nvPr/>
          </p:nvSpPr>
          <p:spPr>
            <a:xfrm>
              <a:off x="751147" y="1580219"/>
              <a:ext cx="64091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嵌套</a:t>
              </a:r>
            </a:p>
          </p:txBody>
        </p:sp>
        <p:sp>
          <p:nvSpPr>
            <p:cNvPr id="6" name="文本框 5">
              <a:extLst>
                <a:ext uri="{FF2B5EF4-FFF2-40B4-BE49-F238E27FC236}">
                  <a16:creationId xmlns:a16="http://schemas.microsoft.com/office/drawing/2014/main" id="{83A2A15E-2CEE-4245-8E2F-90BAD5CC9064}"/>
                </a:ext>
              </a:extLst>
            </p:cNvPr>
            <p:cNvSpPr txBox="1"/>
            <p:nvPr/>
          </p:nvSpPr>
          <p:spPr>
            <a:xfrm>
              <a:off x="684265" y="1988840"/>
              <a:ext cx="7776864" cy="448456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SNAME, SDEPT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SDEPT IN(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SDEPT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SNAME=‘</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刘晨</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230663094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914400" y="764704"/>
            <a:ext cx="7391400" cy="563563"/>
          </a:xfrm>
          <a:ln/>
        </p:spPr>
        <p:txBody>
          <a:bodyPr vert="horz" wrap="square" lIns="91440" tIns="45720" rIns="91440" bIns="45720" anchor="ctr"/>
          <a:lstStyle/>
          <a:p>
            <a:r>
              <a:rPr lang="zh-CN" altLang="en-US" dirty="0">
                <a:ea typeface="宋体" panose="02010600030101010101" pitchFamily="2" charset="-122"/>
              </a:rPr>
              <a:t>一、带有比较运算符的子查询</a:t>
            </a:r>
          </a:p>
        </p:txBody>
      </p:sp>
      <p:sp>
        <p:nvSpPr>
          <p:cNvPr id="10243" name="Rectangle 3"/>
          <p:cNvSpPr>
            <a:spLocks noGrp="1"/>
          </p:cNvSpPr>
          <p:nvPr>
            <p:ph idx="1"/>
          </p:nvPr>
        </p:nvSpPr>
        <p:spPr>
          <a:xfrm>
            <a:off x="457200" y="1669504"/>
            <a:ext cx="8229600" cy="4495800"/>
          </a:xfrm>
          <a:ln/>
        </p:spPr>
        <p:txBody>
          <a:bodyPr vert="horz" wrap="square" lIns="91440" tIns="45720" rIns="91440" bIns="45720" anchor="t"/>
          <a:lstStyle/>
          <a:p>
            <a:pPr>
              <a:lnSpc>
                <a:spcPct val="140000"/>
              </a:lnSpc>
            </a:pPr>
            <a:r>
              <a:rPr lang="zh-CN" altLang="en-US" sz="1800" b="1" dirty="0">
                <a:ea typeface="宋体" panose="02010600030101010101" pitchFamily="2" charset="-122"/>
              </a:rPr>
              <a:t>例</a:t>
            </a:r>
            <a:r>
              <a:rPr lang="en-US" altLang="zh-CN" sz="1800" b="1" dirty="0">
                <a:ea typeface="宋体" panose="02010600030101010101" pitchFamily="2" charset="-122"/>
              </a:rPr>
              <a:t>3-55 </a:t>
            </a:r>
            <a:r>
              <a:rPr lang="zh-CN" altLang="en-US" sz="2000" b="1" dirty="0">
                <a:ea typeface="宋体" panose="02010600030101010101" pitchFamily="2" charset="-122"/>
              </a:rPr>
              <a:t>查询与“刘晨”在同一个系学习的学生。</a:t>
            </a:r>
          </a:p>
        </p:txBody>
      </p:sp>
      <p:grpSp>
        <p:nvGrpSpPr>
          <p:cNvPr id="4" name="组合 3">
            <a:extLst>
              <a:ext uri="{FF2B5EF4-FFF2-40B4-BE49-F238E27FC236}">
                <a16:creationId xmlns:a16="http://schemas.microsoft.com/office/drawing/2014/main" id="{FDA994B8-8AE7-4851-B8F2-41F9B5D2DF60}"/>
              </a:ext>
            </a:extLst>
          </p:cNvPr>
          <p:cNvGrpSpPr/>
          <p:nvPr/>
        </p:nvGrpSpPr>
        <p:grpSpPr>
          <a:xfrm>
            <a:off x="108298" y="2262255"/>
            <a:ext cx="8856984" cy="3182969"/>
            <a:chOff x="684265" y="1580218"/>
            <a:chExt cx="7776864" cy="3182969"/>
          </a:xfrm>
        </p:grpSpPr>
        <p:sp>
          <p:nvSpPr>
            <p:cNvPr id="5" name="文本框 4">
              <a:extLst>
                <a:ext uri="{FF2B5EF4-FFF2-40B4-BE49-F238E27FC236}">
                  <a16:creationId xmlns:a16="http://schemas.microsoft.com/office/drawing/2014/main" id="{02957F93-23DD-4E2F-B0B5-872BA5086856}"/>
                </a:ext>
              </a:extLst>
            </p:cNvPr>
            <p:cNvSpPr txBox="1"/>
            <p:nvPr/>
          </p:nvSpPr>
          <p:spPr>
            <a:xfrm>
              <a:off x="751147" y="1580218"/>
              <a:ext cx="64091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连接</a:t>
              </a:r>
            </a:p>
          </p:txBody>
        </p:sp>
        <p:sp>
          <p:nvSpPr>
            <p:cNvPr id="6" name="文本框 5">
              <a:extLst>
                <a:ext uri="{FF2B5EF4-FFF2-40B4-BE49-F238E27FC236}">
                  <a16:creationId xmlns:a16="http://schemas.microsoft.com/office/drawing/2014/main" id="{83A2A15E-2CEE-4245-8E2F-90BAD5CC9064}"/>
                </a:ext>
              </a:extLst>
            </p:cNvPr>
            <p:cNvSpPr txBox="1"/>
            <p:nvPr/>
          </p:nvSpPr>
          <p:spPr>
            <a:xfrm>
              <a:off x="684265" y="1988840"/>
              <a:ext cx="7776864" cy="2774347"/>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S1.SNO, S1.SNAME, S1.SDEPT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 S1, STUDENT S2</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S1.SDEPT=S2.SDEPT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AND</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S2.SNAME=‘</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刘晨</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206311464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一、带有比较运算符的子查询</a:t>
            </a:r>
          </a:p>
        </p:txBody>
      </p:sp>
      <p:sp>
        <p:nvSpPr>
          <p:cNvPr id="10243" name="Rectangle 3"/>
          <p:cNvSpPr>
            <a:spLocks noGrp="1"/>
          </p:cNvSpPr>
          <p:nvPr>
            <p:ph idx="1"/>
          </p:nvPr>
        </p:nvSpPr>
        <p:spPr>
          <a:ln/>
        </p:spPr>
        <p:txBody>
          <a:bodyPr vert="horz" wrap="square" lIns="91440" tIns="45720" rIns="91440" bIns="45720" anchor="t"/>
          <a:lstStyle/>
          <a:p>
            <a:pPr>
              <a:lnSpc>
                <a:spcPct val="140000"/>
              </a:lnSpc>
              <a:buNone/>
            </a:pPr>
            <a:r>
              <a:rPr lang="zh-CN" altLang="en-US" sz="1800" b="1" dirty="0">
                <a:ea typeface="宋体" panose="02010600030101010101" pitchFamily="2" charset="-122"/>
              </a:rPr>
              <a:t>如果确切知道子查询返回的是单值，可以用</a:t>
            </a:r>
            <a:r>
              <a:rPr lang="en-US" altLang="zh-CN" sz="1800" b="1" dirty="0">
                <a:ea typeface="宋体" panose="02010600030101010101" pitchFamily="2" charset="-122"/>
              </a:rPr>
              <a:t>=</a:t>
            </a:r>
            <a:r>
              <a:rPr lang="zh-CN" altLang="en-US" sz="1800" b="1" dirty="0">
                <a:ea typeface="宋体" panose="02010600030101010101" pitchFamily="2" charset="-122"/>
              </a:rPr>
              <a:t>、</a:t>
            </a:r>
            <a:r>
              <a:rPr lang="en-US" altLang="zh-CN" sz="1800" b="1" dirty="0">
                <a:ea typeface="宋体" panose="02010600030101010101" pitchFamily="2" charset="-122"/>
              </a:rPr>
              <a:t>&gt;</a:t>
            </a:r>
            <a:r>
              <a:rPr lang="zh-CN" altLang="en-US" sz="1800" b="1" dirty="0">
                <a:ea typeface="宋体" panose="02010600030101010101" pitchFamily="2" charset="-122"/>
              </a:rPr>
              <a:t>、</a:t>
            </a:r>
            <a:r>
              <a:rPr lang="en-US" altLang="zh-CN" sz="1800" b="1" dirty="0">
                <a:ea typeface="宋体" panose="02010600030101010101" pitchFamily="2" charset="-122"/>
              </a:rPr>
              <a:t>&gt;=</a:t>
            </a:r>
            <a:r>
              <a:rPr lang="zh-CN" altLang="en-US" sz="1800" b="1" dirty="0">
                <a:ea typeface="宋体" panose="02010600030101010101" pitchFamily="2" charset="-122"/>
              </a:rPr>
              <a:t>、</a:t>
            </a:r>
            <a:r>
              <a:rPr lang="en-US" altLang="zh-CN" sz="1800" b="1" dirty="0">
                <a:ea typeface="宋体" panose="02010600030101010101" pitchFamily="2" charset="-122"/>
              </a:rPr>
              <a:t>&lt;</a:t>
            </a:r>
            <a:r>
              <a:rPr lang="zh-CN" altLang="en-US" sz="1800" b="1" dirty="0">
                <a:ea typeface="宋体" panose="02010600030101010101" pitchFamily="2" charset="-122"/>
              </a:rPr>
              <a:t>、</a:t>
            </a:r>
            <a:r>
              <a:rPr lang="en-US" altLang="zh-CN" sz="1800" b="1" dirty="0">
                <a:ea typeface="宋体" panose="02010600030101010101" pitchFamily="2" charset="-122"/>
              </a:rPr>
              <a:t>&lt;=</a:t>
            </a:r>
            <a:r>
              <a:rPr lang="zh-CN" altLang="en-US" sz="1800" b="1" dirty="0">
                <a:ea typeface="宋体" panose="02010600030101010101" pitchFamily="2" charset="-122"/>
              </a:rPr>
              <a:t>、</a:t>
            </a:r>
            <a:r>
              <a:rPr lang="en-US" altLang="zh-CN" sz="1800" b="1" dirty="0">
                <a:ea typeface="宋体" panose="02010600030101010101" pitchFamily="2" charset="-122"/>
              </a:rPr>
              <a:t>&lt;&gt;</a:t>
            </a:r>
            <a:r>
              <a:rPr lang="zh-CN" altLang="en-US" sz="1800" b="1" dirty="0">
                <a:ea typeface="宋体" panose="02010600030101010101" pitchFamily="2" charset="-122"/>
              </a:rPr>
              <a:t>比较运算符</a:t>
            </a:r>
          </a:p>
          <a:p>
            <a:pPr>
              <a:lnSpc>
                <a:spcPct val="140000"/>
              </a:lnSpc>
              <a:buNone/>
            </a:pPr>
            <a:r>
              <a:rPr lang="zh-CN" altLang="en-US" sz="1800" b="1" dirty="0">
                <a:ea typeface="宋体" panose="02010600030101010101" pitchFamily="2" charset="-122"/>
              </a:rPr>
              <a:t>连接子查询和主查询。</a:t>
            </a:r>
            <a:endParaRPr lang="en-US" altLang="zh-CN" sz="2000" b="1" dirty="0">
              <a:ea typeface="宋体" panose="02010600030101010101" pitchFamily="2" charset="-122"/>
            </a:endParaRPr>
          </a:p>
          <a:p>
            <a:pPr>
              <a:lnSpc>
                <a:spcPct val="140000"/>
              </a:lnSpc>
              <a:buNone/>
            </a:pPr>
            <a:r>
              <a:rPr lang="zh-CN" altLang="en-US" sz="1800" b="1" dirty="0">
                <a:ea typeface="宋体" panose="02010600030101010101" pitchFamily="2" charset="-122"/>
              </a:rPr>
              <a:t>例</a:t>
            </a:r>
            <a:r>
              <a:rPr lang="en-US" altLang="zh-CN" sz="1800" b="1" dirty="0">
                <a:ea typeface="宋体" panose="02010600030101010101" pitchFamily="2" charset="-122"/>
              </a:rPr>
              <a:t>3-55 </a:t>
            </a:r>
            <a:r>
              <a:rPr lang="zh-CN" altLang="en-US" sz="2000" b="1" dirty="0">
                <a:ea typeface="宋体" panose="02010600030101010101" pitchFamily="2" charset="-122"/>
              </a:rPr>
              <a:t>查询与“刘晨”在同一个系学习的学生。</a:t>
            </a:r>
          </a:p>
          <a:p>
            <a:pPr>
              <a:lnSpc>
                <a:spcPct val="140000"/>
              </a:lnSpc>
              <a:buNone/>
            </a:pPr>
            <a:r>
              <a:rPr lang="zh-CN" altLang="en-US" sz="2400" b="1" dirty="0">
                <a:ea typeface="宋体" panose="02010600030101010101" pitchFamily="2" charset="-122"/>
              </a:rPr>
              <a:t>   </a:t>
            </a:r>
            <a:r>
              <a:rPr lang="zh-CN" altLang="en-US" sz="2000" b="1" dirty="0">
                <a:ea typeface="宋体" panose="02010600030101010101" pitchFamily="2" charset="-122"/>
              </a:rPr>
              <a:t>此查询要求可以分步来完成</a:t>
            </a:r>
            <a:endParaRPr lang="zh-CN" altLang="en-US" sz="2400" b="1" dirty="0">
              <a:ea typeface="宋体" panose="02010600030101010101" pitchFamily="2" charset="-122"/>
            </a:endParaRPr>
          </a:p>
          <a:p>
            <a:pPr>
              <a:lnSpc>
                <a:spcPct val="140000"/>
              </a:lnSpc>
              <a:buNone/>
            </a:pPr>
            <a:r>
              <a:rPr lang="zh-CN" altLang="en-US" sz="2000" b="1" dirty="0">
                <a:ea typeface="宋体" panose="02010600030101010101" pitchFamily="2" charset="-122"/>
              </a:rPr>
              <a:t> </a:t>
            </a:r>
            <a:r>
              <a:rPr lang="zh-CN" altLang="en-US" sz="2000" b="1" dirty="0">
                <a:solidFill>
                  <a:schemeClr val="tx2"/>
                </a:solidFill>
                <a:ea typeface="宋体" panose="02010600030101010101" pitchFamily="2" charset="-122"/>
              </a:rPr>
              <a:t>   ① 确定“刘晨”所在系名  </a:t>
            </a:r>
            <a:r>
              <a:rPr lang="zh-CN" altLang="en-US" sz="2000" b="1" dirty="0">
                <a:ea typeface="宋体" panose="02010600030101010101" pitchFamily="2" charset="-122"/>
              </a:rPr>
              <a:t>           </a:t>
            </a:r>
          </a:p>
          <a:p>
            <a:pPr>
              <a:lnSpc>
                <a:spcPct val="140000"/>
              </a:lnSpc>
              <a:buNone/>
            </a:pPr>
            <a:r>
              <a:rPr lang="zh-CN" altLang="en-US" sz="2000" b="1" dirty="0">
                <a:ea typeface="宋体" panose="02010600030101010101" pitchFamily="2" charset="-122"/>
              </a:rPr>
              <a:t>        </a:t>
            </a:r>
            <a:r>
              <a:rPr lang="en-US" altLang="zh-CN" sz="1800" b="1" dirty="0">
                <a:ea typeface="宋体" panose="02010600030101010101" pitchFamily="2" charset="-122"/>
              </a:rPr>
              <a:t>SELECT  </a:t>
            </a:r>
            <a:r>
              <a:rPr lang="en-US" altLang="zh-CN" sz="1800" b="1" dirty="0" err="1">
                <a:ea typeface="宋体" panose="02010600030101010101" pitchFamily="2" charset="-122"/>
              </a:rPr>
              <a:t>Sdept</a:t>
            </a:r>
            <a:r>
              <a:rPr lang="en-US" altLang="zh-CN" sz="1800" b="1" dirty="0">
                <a:ea typeface="宋体" panose="02010600030101010101" pitchFamily="2" charset="-122"/>
              </a:rPr>
              <a:t>  </a:t>
            </a:r>
          </a:p>
          <a:p>
            <a:pPr>
              <a:lnSpc>
                <a:spcPct val="140000"/>
              </a:lnSpc>
              <a:buNone/>
            </a:pPr>
            <a:r>
              <a:rPr lang="en-US" altLang="zh-CN" sz="1800" b="1" dirty="0">
                <a:ea typeface="宋体" panose="02010600030101010101" pitchFamily="2" charset="-122"/>
              </a:rPr>
              <a:t>         FROM     Student                            </a:t>
            </a:r>
          </a:p>
          <a:p>
            <a:pPr>
              <a:lnSpc>
                <a:spcPct val="140000"/>
              </a:lnSpc>
              <a:buNone/>
            </a:pPr>
            <a:r>
              <a:rPr lang="en-US" altLang="zh-CN" sz="1800" b="1" dirty="0">
                <a:ea typeface="宋体" panose="02010600030101010101" pitchFamily="2" charset="-122"/>
              </a:rPr>
              <a:t>         WHERE  </a:t>
            </a:r>
            <a:r>
              <a:rPr lang="en-US" altLang="zh-CN" sz="1800" b="1" dirty="0" err="1">
                <a:ea typeface="宋体" panose="02010600030101010101" pitchFamily="2" charset="-122"/>
              </a:rPr>
              <a:t>Sname</a:t>
            </a:r>
            <a:r>
              <a:rPr lang="en-US" altLang="zh-CN" sz="1800" b="1" dirty="0">
                <a:ea typeface="宋体" panose="02010600030101010101" pitchFamily="2" charset="-122"/>
              </a:rPr>
              <a:t>= ' </a:t>
            </a:r>
            <a:r>
              <a:rPr lang="zh-CN" altLang="en-US" sz="1800" b="1" dirty="0">
                <a:ea typeface="宋体" panose="02010600030101010101" pitchFamily="2" charset="-122"/>
              </a:rPr>
              <a:t>刘晨 </a:t>
            </a:r>
            <a:r>
              <a:rPr lang="en-US" altLang="zh-CN" sz="1800" b="1" dirty="0">
                <a:ea typeface="宋体" panose="02010600030101010101" pitchFamily="2" charset="-122"/>
              </a:rPr>
              <a:t>'</a:t>
            </a:r>
            <a:r>
              <a:rPr lang="zh-CN" altLang="en-US" sz="1800" b="1" dirty="0">
                <a:ea typeface="宋体" panose="02010600030101010101" pitchFamily="2" charset="-122"/>
              </a:rPr>
              <a:t>；</a:t>
            </a:r>
          </a:p>
          <a:p>
            <a:pPr>
              <a:lnSpc>
                <a:spcPct val="140000"/>
              </a:lnSpc>
              <a:buNone/>
            </a:pPr>
            <a:r>
              <a:rPr lang="zh-CN" altLang="en-US" sz="1800" b="1" dirty="0">
                <a:ea typeface="宋体" panose="02010600030101010101" pitchFamily="2" charset="-122"/>
              </a:rPr>
              <a:t>	    结果为： </a:t>
            </a:r>
            <a:r>
              <a:rPr lang="en-US" altLang="zh-CN" sz="1800" b="1" dirty="0">
                <a:ea typeface="宋体" panose="02010600030101010101" pitchFamily="2" charset="-122"/>
              </a:rPr>
              <a:t>CS</a:t>
            </a:r>
          </a:p>
        </p:txBody>
      </p:sp>
    </p:spTree>
    <p:extLst>
      <p:ext uri="{BB962C8B-B14F-4D97-AF65-F5344CB8AC3E}">
        <p14:creationId xmlns:p14="http://schemas.microsoft.com/office/powerpoint/2010/main" val="73274030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带有比较运算符的子查询（续）</a:t>
            </a:r>
          </a:p>
        </p:txBody>
      </p:sp>
      <p:sp>
        <p:nvSpPr>
          <p:cNvPr id="11267" name="Rectangle 3"/>
          <p:cNvSpPr>
            <a:spLocks noGrp="1"/>
          </p:cNvSpPr>
          <p:nvPr>
            <p:ph type="body" sz="half" idx="1"/>
          </p:nvPr>
        </p:nvSpPr>
        <p:spPr>
          <a:xfrm>
            <a:off x="457202" y="1828802"/>
            <a:ext cx="6562725" cy="2320925"/>
          </a:xfrm>
          <a:ln/>
        </p:spPr>
        <p:txBody>
          <a:bodyPr vert="horz" wrap="square" lIns="91440" tIns="45720" rIns="91440" bIns="45720" anchor="t"/>
          <a:lstStyle/>
          <a:p>
            <a:pPr>
              <a:buClr>
                <a:schemeClr val="hlink"/>
              </a:buClr>
              <a:buSzTx/>
              <a:buFont typeface="Wingdings" panose="05000000000000000000" pitchFamily="2" charset="2"/>
              <a:buNone/>
            </a:pPr>
            <a:r>
              <a:rPr lang="zh-CN" altLang="en-US" sz="2400" b="1" dirty="0">
                <a:solidFill>
                  <a:schemeClr val="tx2"/>
                </a:solidFill>
                <a:ea typeface="宋体" panose="02010600030101010101" pitchFamily="2" charset="-122"/>
              </a:rPr>
              <a:t>② 查找所有在</a:t>
            </a:r>
            <a:r>
              <a:rPr lang="en-US" altLang="zh-CN" sz="2400" b="1" dirty="0">
                <a:solidFill>
                  <a:schemeClr val="tx2"/>
                </a:solidFill>
                <a:ea typeface="宋体" panose="02010600030101010101" pitchFamily="2" charset="-122"/>
              </a:rPr>
              <a:t>CS</a:t>
            </a:r>
            <a:r>
              <a:rPr lang="zh-CN" altLang="en-US" sz="2400" b="1" dirty="0">
                <a:solidFill>
                  <a:schemeClr val="tx2"/>
                </a:solidFill>
                <a:ea typeface="宋体" panose="02010600030101010101" pitchFamily="2" charset="-122"/>
              </a:rPr>
              <a:t>系学习的学生。</a:t>
            </a:r>
            <a:r>
              <a:rPr lang="zh-CN" altLang="en-US" sz="2400" b="1" dirty="0">
                <a:ea typeface="宋体" panose="02010600030101010101" pitchFamily="2" charset="-122"/>
              </a:rPr>
              <a:t>    </a:t>
            </a:r>
          </a:p>
          <a:p>
            <a:pPr>
              <a:buClr>
                <a:schemeClr val="hlink"/>
              </a:buClr>
              <a:buSzTx/>
              <a:buFont typeface="Wingdings" panose="05000000000000000000" pitchFamily="2" charset="2"/>
              <a:buNone/>
            </a:pPr>
            <a:r>
              <a:rPr lang="zh-CN" altLang="en-US" sz="2400" b="1" dirty="0">
                <a:ea typeface="宋体" panose="02010600030101010101" pitchFamily="2" charset="-122"/>
              </a:rPr>
              <a:t>        </a:t>
            </a:r>
            <a:r>
              <a:rPr lang="en-US" altLang="zh-CN" sz="2400" b="1" dirty="0">
                <a:ea typeface="宋体" panose="02010600030101010101" pitchFamily="2" charset="-122"/>
              </a:rPr>
              <a:t>SELECT   Sno</a:t>
            </a:r>
            <a:r>
              <a:rPr lang="zh-CN" altLang="en-US" sz="2400" b="1" dirty="0">
                <a:ea typeface="宋体" panose="02010600030101010101" pitchFamily="2" charset="-122"/>
              </a:rPr>
              <a:t>，</a:t>
            </a:r>
            <a:r>
              <a:rPr lang="en-US" altLang="zh-CN" sz="2400" b="1" dirty="0">
                <a:ea typeface="宋体" panose="02010600030101010101" pitchFamily="2" charset="-122"/>
              </a:rPr>
              <a:t>Sname</a:t>
            </a:r>
            <a:r>
              <a:rPr lang="zh-CN" altLang="en-US" sz="2400" b="1" dirty="0">
                <a:ea typeface="宋体" panose="02010600030101010101" pitchFamily="2" charset="-122"/>
              </a:rPr>
              <a:t>，</a:t>
            </a:r>
            <a:r>
              <a:rPr lang="en-US" altLang="zh-CN" sz="2400" b="1" dirty="0">
                <a:ea typeface="宋体" panose="02010600030101010101" pitchFamily="2" charset="-122"/>
              </a:rPr>
              <a:t>Sdept     </a:t>
            </a:r>
          </a:p>
          <a:p>
            <a:pPr>
              <a:buClr>
                <a:schemeClr val="hlink"/>
              </a:buClr>
              <a:buSzTx/>
              <a:buFont typeface="Wingdings" panose="05000000000000000000" pitchFamily="2" charset="2"/>
              <a:buNone/>
            </a:pPr>
            <a:r>
              <a:rPr lang="en-US" altLang="zh-CN" sz="2400" b="1" dirty="0">
                <a:ea typeface="宋体" panose="02010600030101010101" pitchFamily="2" charset="-122"/>
              </a:rPr>
              <a:t>        FROM      Student                 </a:t>
            </a:r>
          </a:p>
          <a:p>
            <a:pPr>
              <a:buClr>
                <a:schemeClr val="hlink"/>
              </a:buClr>
              <a:buSzTx/>
              <a:buFont typeface="Wingdings" panose="05000000000000000000" pitchFamily="2" charset="2"/>
              <a:buNone/>
            </a:pPr>
            <a:r>
              <a:rPr lang="en-US" altLang="zh-CN" sz="2400" b="1" dirty="0">
                <a:ea typeface="宋体" panose="02010600030101010101" pitchFamily="2" charset="-122"/>
              </a:rPr>
              <a:t>        WHERE  Sdept= ' CS '</a:t>
            </a:r>
            <a:r>
              <a:rPr lang="zh-CN" altLang="en-US" sz="2400" b="1" dirty="0">
                <a:ea typeface="宋体" panose="02010600030101010101" pitchFamily="2" charset="-122"/>
              </a:rPr>
              <a:t>； </a:t>
            </a:r>
          </a:p>
          <a:p>
            <a:pPr>
              <a:lnSpc>
                <a:spcPct val="150000"/>
              </a:lnSpc>
              <a:buClr>
                <a:schemeClr val="hlink"/>
              </a:buClr>
              <a:buSzTx/>
              <a:buFont typeface="Wingdings" panose="05000000000000000000" pitchFamily="2" charset="2"/>
              <a:buNone/>
            </a:pPr>
            <a:r>
              <a:rPr lang="zh-CN" altLang="en-US" sz="2000" b="1" dirty="0">
                <a:ea typeface="宋体" panose="02010600030101010101" pitchFamily="2" charset="-122"/>
              </a:rPr>
              <a:t>结果为：</a:t>
            </a:r>
          </a:p>
        </p:txBody>
      </p:sp>
      <p:graphicFrame>
        <p:nvGraphicFramePr>
          <p:cNvPr id="380932" name="Group 4"/>
          <p:cNvGraphicFramePr>
            <a:graphicFrameLocks noGrp="1"/>
          </p:cNvGraphicFramePr>
          <p:nvPr>
            <p:ph type="tbl" idx="4294967295"/>
          </p:nvPr>
        </p:nvGraphicFramePr>
        <p:xfrm>
          <a:off x="900113" y="4292602"/>
          <a:ext cx="6985000" cy="1728789"/>
        </p:xfrm>
        <a:graphic>
          <a:graphicData uri="http://schemas.openxmlformats.org/drawingml/2006/table">
            <a:tbl>
              <a:tblPr/>
              <a:tblGrid>
                <a:gridCol w="2081212">
                  <a:extLst>
                    <a:ext uri="{9D8B030D-6E8A-4147-A177-3AD203B41FA5}">
                      <a16:colId xmlns:a16="http://schemas.microsoft.com/office/drawing/2014/main" val="20000"/>
                    </a:ext>
                  </a:extLst>
                </a:gridCol>
                <a:gridCol w="2390775">
                  <a:extLst>
                    <a:ext uri="{9D8B030D-6E8A-4147-A177-3AD203B41FA5}">
                      <a16:colId xmlns:a16="http://schemas.microsoft.com/office/drawing/2014/main" val="20001"/>
                    </a:ext>
                  </a:extLst>
                </a:gridCol>
                <a:gridCol w="2513013">
                  <a:extLst>
                    <a:ext uri="{9D8B030D-6E8A-4147-A177-3AD203B41FA5}">
                      <a16:colId xmlns:a16="http://schemas.microsoft.com/office/drawing/2014/main" val="20002"/>
                    </a:ext>
                  </a:extLst>
                </a:gridCol>
              </a:tblGrid>
              <a:tr h="576263">
                <a:tc>
                  <a:txBody>
                    <a:bodyPr/>
                    <a:lstStyle/>
                    <a:p>
                      <a:pPr marL="342900" marR="0" lvl="0" indent="-34290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Sno</a:t>
                      </a:r>
                    </a:p>
                  </a:txBody>
                  <a:tcPr anchor="ctr" horzOverflow="overflow">
                    <a:lnL cap="flat">
                      <a:noFill/>
                    </a:lnL>
                    <a:lnR>
                      <a:noFill/>
                    </a:lnR>
                    <a:lnT cap="fla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Sname</a:t>
                      </a:r>
                    </a:p>
                  </a:txBody>
                  <a:tcPr anchor="ctr"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Sdept</a:t>
                      </a:r>
                    </a:p>
                  </a:txBody>
                  <a:tcPr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76263">
                <a:tc>
                  <a:txBody>
                    <a:bodyPr/>
                    <a:lstStyle/>
                    <a:p>
                      <a:pPr marL="342900" marR="0" lvl="0" indent="-34290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200215121</a:t>
                      </a: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李勇</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CS</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576263">
                <a:tc>
                  <a:txBody>
                    <a:bodyPr/>
                    <a:lstStyle/>
                    <a:p>
                      <a:pPr marL="342900" marR="0" lvl="0" indent="-34290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200215122</a:t>
                      </a:r>
                    </a:p>
                  </a:txBody>
                  <a:tcPr anchor="ctr" horzOverflow="overflow">
                    <a:lnL cap="flat">
                      <a:noFill/>
                    </a:lnL>
                    <a:lnR>
                      <a:noFill/>
                    </a:lnR>
                    <a:lnT>
                      <a:noFill/>
                    </a:lnT>
                    <a:lnB cap="flat">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刘晨</a:t>
                      </a:r>
                    </a:p>
                  </a:txBody>
                  <a:tcPr anchor="ct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CS</a:t>
                      </a:r>
                    </a:p>
                  </a:txBody>
                  <a:tcPr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278" name="Line 26"/>
          <p:cNvSpPr/>
          <p:nvPr/>
        </p:nvSpPr>
        <p:spPr>
          <a:xfrm>
            <a:off x="1258888" y="4868863"/>
            <a:ext cx="6121400" cy="0"/>
          </a:xfrm>
          <a:prstGeom prst="line">
            <a:avLst/>
          </a:prstGeom>
          <a:ln w="9525" cap="flat" cmpd="sng">
            <a:solidFill>
              <a:schemeClr val="tx1"/>
            </a:solidFill>
            <a:prstDash val="solid"/>
            <a:headEnd type="none" w="med" len="med"/>
            <a:tailEnd type="none" w="med" len="med"/>
          </a:ln>
        </p:spPr>
      </p:sp>
    </p:spTree>
    <p:extLst>
      <p:ext uri="{BB962C8B-B14F-4D97-AF65-F5344CB8AC3E}">
        <p14:creationId xmlns:p14="http://schemas.microsoft.com/office/powerpoint/2010/main" val="3284069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6147" name="Rectangle 2"/>
          <p:cNvSpPr>
            <a:spLocks noGrp="1"/>
          </p:cNvSpPr>
          <p:nvPr>
            <p:ph type="title"/>
          </p:nvPr>
        </p:nvSpPr>
        <p:spPr>
          <a:ln/>
        </p:spPr>
        <p:txBody>
          <a:bodyPr vert="horz" wrap="square" lIns="91440" tIns="45720" rIns="91440" bIns="45720" anchor="ctr"/>
          <a:lstStyle/>
          <a:p>
            <a:pPr eaLnBrk="1" hangingPunct="1"/>
            <a:r>
              <a:rPr lang="zh-CN" altLang="en-US" sz="3200" dirty="0">
                <a:ea typeface="宋体" panose="02010600030101010101" pitchFamily="2" charset="-122"/>
              </a:rPr>
              <a:t>第三章</a:t>
            </a:r>
            <a:r>
              <a:rPr lang="zh-CN" altLang="en-US" sz="3200" dirty="0">
                <a:ea typeface="黑体" panose="02010609060101010101" pitchFamily="49" charset="-122"/>
              </a:rPr>
              <a:t>  </a:t>
            </a:r>
            <a:r>
              <a:rPr lang="zh-CN" altLang="en-US" sz="3200" dirty="0">
                <a:ea typeface="宋体" panose="02010600030101010101" pitchFamily="2" charset="-122"/>
              </a:rPr>
              <a:t>关系数据库标准语言</a:t>
            </a:r>
            <a:r>
              <a:rPr lang="en-US" altLang="zh-CN" sz="3200" dirty="0">
                <a:ea typeface="黑体" panose="02010609060101010101" pitchFamily="49" charset="-122"/>
              </a:rPr>
              <a:t>SQL</a:t>
            </a:r>
          </a:p>
        </p:txBody>
      </p:sp>
      <p:sp>
        <p:nvSpPr>
          <p:cNvPr id="6148" name="Rectangle 3"/>
          <p:cNvSpPr>
            <a:spLocks noGrp="1"/>
          </p:cNvSpPr>
          <p:nvPr>
            <p:ph idx="1"/>
          </p:nvPr>
        </p:nvSpPr>
        <p:spPr>
          <a:xfrm>
            <a:off x="971550" y="1685925"/>
            <a:ext cx="6508750" cy="4191000"/>
          </a:xfrm>
          <a:ln/>
        </p:spPr>
        <p:txBody>
          <a:bodyPr vert="horz" wrap="square" lIns="91440" tIns="45720" rIns="91440" bIns="45720" anchor="t"/>
          <a:lstStyle/>
          <a:p>
            <a:pPr algn="just" eaLnBrk="1" hangingPunct="1">
              <a:lnSpc>
                <a:spcPct val="130000"/>
              </a:lnSpc>
              <a:buNone/>
            </a:pPr>
            <a:r>
              <a:rPr lang="en-US" altLang="zh-CN" sz="2400" b="1" dirty="0">
                <a:ea typeface="宋体" panose="02010600030101010101" pitchFamily="2" charset="-122"/>
              </a:rPr>
              <a:t>3.1 SQL</a:t>
            </a:r>
            <a:r>
              <a:rPr lang="zh-CN" altLang="en-US" sz="2400" b="1" dirty="0">
                <a:ea typeface="宋体" panose="02010600030101010101" pitchFamily="2" charset="-122"/>
              </a:rPr>
              <a:t>概述</a:t>
            </a:r>
          </a:p>
          <a:p>
            <a:pPr algn="just" eaLnBrk="1" hangingPunct="1">
              <a:lnSpc>
                <a:spcPct val="130000"/>
              </a:lnSpc>
              <a:buNone/>
            </a:pPr>
            <a:r>
              <a:rPr lang="en-US" altLang="zh-CN" sz="2400" b="1" dirty="0">
                <a:ea typeface="宋体" panose="02010600030101010101" pitchFamily="2" charset="-122"/>
              </a:rPr>
              <a:t>3.2 </a:t>
            </a:r>
            <a:r>
              <a:rPr lang="zh-CN" altLang="en-US" sz="2400" b="1" dirty="0">
                <a:ea typeface="宋体" panose="02010600030101010101" pitchFamily="2" charset="-122"/>
              </a:rPr>
              <a:t>学生</a:t>
            </a:r>
            <a:r>
              <a:rPr lang="en-US" altLang="zh-CN" sz="2400" b="1" dirty="0">
                <a:ea typeface="宋体" panose="02010600030101010101" pitchFamily="2" charset="-122"/>
              </a:rPr>
              <a:t>-</a:t>
            </a:r>
            <a:r>
              <a:rPr lang="zh-CN" altLang="en-US" sz="2400" b="1" dirty="0">
                <a:ea typeface="宋体" panose="02010600030101010101" pitchFamily="2" charset="-122"/>
              </a:rPr>
              <a:t>课程数据库</a:t>
            </a:r>
          </a:p>
          <a:p>
            <a:pPr algn="just" eaLnBrk="1" hangingPunct="1">
              <a:lnSpc>
                <a:spcPct val="130000"/>
              </a:lnSpc>
              <a:buNone/>
            </a:pPr>
            <a:r>
              <a:rPr lang="en-US" altLang="zh-CN" sz="2400" b="1" dirty="0">
                <a:solidFill>
                  <a:srgbClr val="3333FF"/>
                </a:solidFill>
                <a:ea typeface="宋体" panose="02010600030101010101" pitchFamily="2" charset="-122"/>
              </a:rPr>
              <a:t>3.3 </a:t>
            </a:r>
            <a:r>
              <a:rPr lang="zh-CN" altLang="en-US" sz="2400" b="1" dirty="0">
                <a:solidFill>
                  <a:srgbClr val="3333FF"/>
                </a:solidFill>
                <a:ea typeface="宋体" panose="02010600030101010101" pitchFamily="2" charset="-122"/>
              </a:rPr>
              <a:t>数据定义</a:t>
            </a:r>
          </a:p>
          <a:p>
            <a:pPr algn="just" eaLnBrk="1" hangingPunct="1">
              <a:lnSpc>
                <a:spcPct val="130000"/>
              </a:lnSpc>
              <a:buNone/>
            </a:pPr>
            <a:r>
              <a:rPr lang="en-US" altLang="zh-CN" sz="2400" b="1" dirty="0">
                <a:ea typeface="宋体" panose="02010600030101010101" pitchFamily="2" charset="-122"/>
              </a:rPr>
              <a:t>3.4 </a:t>
            </a:r>
            <a:r>
              <a:rPr lang="zh-CN" altLang="en-US" sz="2400" b="1" dirty="0">
                <a:ea typeface="宋体" panose="02010600030101010101" pitchFamily="2" charset="-122"/>
              </a:rPr>
              <a:t>数据查询</a:t>
            </a:r>
          </a:p>
          <a:p>
            <a:pPr algn="just" eaLnBrk="1" hangingPunct="1">
              <a:lnSpc>
                <a:spcPct val="130000"/>
              </a:lnSpc>
              <a:buNone/>
            </a:pPr>
            <a:r>
              <a:rPr lang="en-US" altLang="zh-CN" sz="2400" b="1" dirty="0">
                <a:ea typeface="宋体" panose="02010600030101010101" pitchFamily="2" charset="-122"/>
              </a:rPr>
              <a:t>3.5 </a:t>
            </a:r>
            <a:r>
              <a:rPr lang="zh-CN" altLang="en-US" sz="2400" b="1" dirty="0">
                <a:ea typeface="宋体" panose="02010600030101010101" pitchFamily="2" charset="-122"/>
              </a:rPr>
              <a:t>数据更新</a:t>
            </a:r>
          </a:p>
          <a:p>
            <a:pPr algn="just" eaLnBrk="1" hangingPunct="1">
              <a:lnSpc>
                <a:spcPct val="130000"/>
              </a:lnSpc>
              <a:buNone/>
            </a:pPr>
            <a:r>
              <a:rPr lang="en-US" altLang="zh-CN" sz="2400" b="1" dirty="0">
                <a:ea typeface="宋体" panose="02010600030101010101" pitchFamily="2" charset="-122"/>
              </a:rPr>
              <a:t>3.6 </a:t>
            </a:r>
            <a:r>
              <a:rPr lang="zh-CN" altLang="en-US" sz="2400" b="1" dirty="0">
                <a:ea typeface="宋体" panose="02010600030101010101" pitchFamily="2" charset="-122"/>
              </a:rPr>
              <a:t>空值的处理</a:t>
            </a:r>
          </a:p>
          <a:p>
            <a:pPr algn="just" eaLnBrk="1" hangingPunct="1">
              <a:lnSpc>
                <a:spcPct val="130000"/>
              </a:lnSpc>
              <a:buNone/>
            </a:pPr>
            <a:r>
              <a:rPr lang="en-US" altLang="zh-CN" sz="2400" b="1" dirty="0">
                <a:ea typeface="宋体" panose="02010600030101010101" pitchFamily="2" charset="-122"/>
              </a:rPr>
              <a:t>3.7 </a:t>
            </a:r>
            <a:r>
              <a:rPr lang="zh-CN" altLang="en-US" sz="2400" b="1" dirty="0">
                <a:ea typeface="宋体" panose="02010600030101010101" pitchFamily="2" charset="-122"/>
              </a:rPr>
              <a:t>视图</a:t>
            </a:r>
            <a:endParaRPr lang="en-US" altLang="zh-CN" sz="2400" b="1" dirty="0">
              <a:ea typeface="宋体" panose="02010600030101010101" pitchFamily="2" charset="-122"/>
            </a:endParaRPr>
          </a:p>
        </p:txBody>
      </p:sp>
    </p:spTree>
    <p:extLst>
      <p:ext uri="{BB962C8B-B14F-4D97-AF65-F5344CB8AC3E}">
        <p14:creationId xmlns:p14="http://schemas.microsoft.com/office/powerpoint/2010/main" val="87284236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带有比较运算符的子查询（续）</a:t>
            </a:r>
          </a:p>
        </p:txBody>
      </p:sp>
      <p:sp>
        <p:nvSpPr>
          <p:cNvPr id="381955" name="Rectangle 3"/>
          <p:cNvSpPr>
            <a:spLocks noGrp="1"/>
          </p:cNvSpPr>
          <p:nvPr>
            <p:ph idx="1"/>
          </p:nvPr>
        </p:nvSpPr>
        <p:spPr>
          <a:ln/>
        </p:spPr>
        <p:txBody>
          <a:bodyPr vert="horz" wrap="square" lIns="91440" tIns="45720" rIns="91440" bIns="45720" anchor="t"/>
          <a:lstStyle/>
          <a:p>
            <a:pPr>
              <a:lnSpc>
                <a:spcPct val="90000"/>
              </a:lnSpc>
              <a:buNone/>
            </a:pPr>
            <a:r>
              <a:rPr lang="zh-CN" altLang="en-US" sz="2400" b="1" dirty="0">
                <a:ea typeface="宋体" panose="02010600030101010101" pitchFamily="2" charset="-122"/>
              </a:rPr>
              <a:t>将第一步查询嵌入到第二步查询的条件中</a:t>
            </a:r>
          </a:p>
          <a:p>
            <a:pPr>
              <a:lnSpc>
                <a:spcPct val="140000"/>
              </a:lnSpc>
              <a:buNone/>
            </a:pPr>
            <a:r>
              <a:rPr lang="zh-CN" altLang="en-US" sz="2400" b="1" dirty="0">
                <a:ea typeface="宋体" panose="02010600030101010101" pitchFamily="2" charset="-122"/>
              </a:rPr>
              <a:t>    </a:t>
            </a:r>
            <a:r>
              <a:rPr lang="en-US" altLang="zh-CN" sz="2400" b="1" dirty="0">
                <a:ea typeface="宋体" panose="02010600030101010101" pitchFamily="2" charset="-122"/>
              </a:rPr>
              <a:t>SELECT Sno</a:t>
            </a:r>
            <a:r>
              <a:rPr lang="zh-CN" altLang="en-US" sz="2400" b="1" dirty="0">
                <a:ea typeface="宋体" panose="02010600030101010101" pitchFamily="2" charset="-122"/>
              </a:rPr>
              <a:t>，</a:t>
            </a:r>
            <a:r>
              <a:rPr lang="en-US" altLang="zh-CN" sz="2400" b="1" dirty="0">
                <a:ea typeface="宋体" panose="02010600030101010101" pitchFamily="2" charset="-122"/>
              </a:rPr>
              <a:t>Sname</a:t>
            </a:r>
            <a:r>
              <a:rPr lang="zh-CN" altLang="en-US" sz="2400" b="1" dirty="0">
                <a:ea typeface="宋体" panose="02010600030101010101" pitchFamily="2" charset="-122"/>
              </a:rPr>
              <a:t>，</a:t>
            </a:r>
            <a:r>
              <a:rPr lang="en-US" altLang="zh-CN" sz="2400" b="1" dirty="0">
                <a:ea typeface="宋体" panose="02010600030101010101" pitchFamily="2" charset="-122"/>
              </a:rPr>
              <a:t>Sdept</a:t>
            </a:r>
          </a:p>
          <a:p>
            <a:pPr>
              <a:lnSpc>
                <a:spcPct val="90000"/>
              </a:lnSpc>
              <a:buNone/>
            </a:pPr>
            <a:r>
              <a:rPr lang="en-US" altLang="zh-CN" sz="2400" b="1" dirty="0">
                <a:ea typeface="宋体" panose="02010600030101010101" pitchFamily="2" charset="-122"/>
              </a:rPr>
              <a:t>    	FROM Student</a:t>
            </a:r>
          </a:p>
          <a:p>
            <a:pPr>
              <a:lnSpc>
                <a:spcPct val="90000"/>
              </a:lnSpc>
              <a:buNone/>
            </a:pPr>
            <a:r>
              <a:rPr lang="en-US" altLang="zh-CN" sz="2400" b="1" dirty="0">
                <a:ea typeface="宋体" panose="02010600030101010101" pitchFamily="2" charset="-122"/>
              </a:rPr>
              <a:t>   	WHERE Sdept  </a:t>
            </a:r>
            <a:r>
              <a:rPr lang="en-US" altLang="zh-CN" sz="2400" b="1" dirty="0">
                <a:solidFill>
                  <a:srgbClr val="FF00FF"/>
                </a:solidFill>
                <a:ea typeface="宋体" panose="02010600030101010101" pitchFamily="2" charset="-122"/>
              </a:rPr>
              <a:t>=</a:t>
            </a:r>
          </a:p>
          <a:p>
            <a:pPr>
              <a:lnSpc>
                <a:spcPct val="90000"/>
              </a:lnSpc>
              <a:buNone/>
            </a:pPr>
            <a:r>
              <a:rPr lang="en-US" altLang="zh-CN" sz="2400" b="1" dirty="0">
                <a:ea typeface="宋体" panose="02010600030101010101" pitchFamily="2" charset="-122"/>
              </a:rPr>
              <a:t>                  (SELECT Sdept</a:t>
            </a:r>
          </a:p>
          <a:p>
            <a:pPr>
              <a:lnSpc>
                <a:spcPct val="90000"/>
              </a:lnSpc>
              <a:buNone/>
            </a:pPr>
            <a:r>
              <a:rPr lang="en-US" altLang="zh-CN" sz="2400" b="1" dirty="0">
                <a:ea typeface="宋体" panose="02010600030101010101" pitchFamily="2" charset="-122"/>
              </a:rPr>
              <a:t>                   FROM Student</a:t>
            </a:r>
          </a:p>
          <a:p>
            <a:pPr>
              <a:lnSpc>
                <a:spcPct val="90000"/>
              </a:lnSpc>
              <a:buNone/>
            </a:pPr>
            <a:r>
              <a:rPr lang="en-US" altLang="zh-CN" sz="2400" b="1" dirty="0">
                <a:ea typeface="宋体" panose="02010600030101010101" pitchFamily="2" charset="-122"/>
              </a:rPr>
              <a:t>                   WHERE Sname= ‘ </a:t>
            </a:r>
            <a:r>
              <a:rPr lang="zh-CN" altLang="en-US" sz="2400" b="1" dirty="0">
                <a:ea typeface="宋体" panose="02010600030101010101" pitchFamily="2" charset="-122"/>
              </a:rPr>
              <a:t>刘晨 ’</a:t>
            </a:r>
            <a:r>
              <a:rPr lang="en-US" altLang="zh-CN" sz="2400" b="1" dirty="0">
                <a:ea typeface="宋体" panose="02010600030101010101" pitchFamily="2" charset="-122"/>
              </a:rPr>
              <a:t>)</a:t>
            </a:r>
            <a:r>
              <a:rPr lang="zh-CN" altLang="en-US" sz="2400" b="1" dirty="0">
                <a:ea typeface="宋体" panose="02010600030101010101" pitchFamily="2" charset="-122"/>
              </a:rPr>
              <a:t>；</a:t>
            </a:r>
          </a:p>
          <a:p>
            <a:pPr>
              <a:lnSpc>
                <a:spcPct val="140000"/>
              </a:lnSpc>
              <a:buNone/>
            </a:pPr>
            <a:r>
              <a:rPr lang="zh-CN" altLang="en-US" sz="2400" b="1" dirty="0">
                <a:ea typeface="宋体" panose="02010600030101010101" pitchFamily="2" charset="-122"/>
              </a:rPr>
              <a:t>    此查询为</a:t>
            </a:r>
            <a:r>
              <a:rPr lang="zh-CN" altLang="en-US" sz="2400" b="1" dirty="0">
                <a:solidFill>
                  <a:schemeClr val="accent1"/>
                </a:solidFill>
                <a:ea typeface="宋体" panose="02010600030101010101" pitchFamily="2" charset="-122"/>
              </a:rPr>
              <a:t>不相关子查询</a:t>
            </a:r>
            <a:r>
              <a:rPr lang="zh-CN" altLang="en-US" sz="2400" b="1" dirty="0">
                <a:ea typeface="宋体" panose="02010600030101010101" pitchFamily="2" charset="-122"/>
              </a:rPr>
              <a:t>。</a:t>
            </a:r>
          </a:p>
        </p:txBody>
      </p:sp>
      <p:sp>
        <p:nvSpPr>
          <p:cNvPr id="12292" name="AutoShape 4">
            <a:hlinkClick r:id="" action="ppaction://hlinkshowjump?jump=nextslide"/>
          </p:cNvPr>
          <p:cNvSpPr/>
          <p:nvPr/>
        </p:nvSpPr>
        <p:spPr>
          <a:xfrm>
            <a:off x="8153400" y="6248400"/>
            <a:ext cx="304800" cy="304800"/>
          </a:xfrm>
          <a:prstGeom prst="actionButtonForwardNext">
            <a:avLst/>
          </a:prstGeom>
          <a:noFill/>
          <a:ln w="28575">
            <a:noFill/>
          </a:ln>
        </p:spPr>
        <p:txBody>
          <a:bodyPr wrap="none" lIns="90000" tIns="46800" rIns="90000" bIns="46800" anchor="ctr"/>
          <a:lstStyle/>
          <a:p>
            <a:pPr algn="ctr"/>
            <a:endParaRPr lang="zh-CN" altLang="en-US" dirty="0">
              <a:latin typeface="Times New Roman" panose="02020603050405020304" pitchFamily="18" charset="0"/>
            </a:endParaRPr>
          </a:p>
        </p:txBody>
      </p:sp>
      <p:sp>
        <p:nvSpPr>
          <p:cNvPr id="12293" name="Text Box 5"/>
          <p:cNvSpPr txBox="1"/>
          <p:nvPr/>
        </p:nvSpPr>
        <p:spPr>
          <a:xfrm>
            <a:off x="7605290" y="6068176"/>
            <a:ext cx="181822" cy="665248"/>
          </a:xfrm>
          <a:prstGeom prst="rect">
            <a:avLst/>
          </a:prstGeom>
          <a:noFill/>
          <a:ln w="28575">
            <a:noFill/>
          </a:ln>
        </p:spPr>
        <p:txBody>
          <a:bodyPr wrap="none" lIns="90000" tIns="46800" rIns="90000" bIns="46800" anchor="ctr">
            <a:spAutoFit/>
          </a:bodyPr>
          <a:lstStyle/>
          <a:p>
            <a:pPr algn="ctr">
              <a:spcBef>
                <a:spcPct val="50000"/>
              </a:spcBef>
            </a:pP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96654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1955">
                                            <p:txEl>
                                              <p:pRg st="1" end="1"/>
                                            </p:txEl>
                                          </p:spTgt>
                                        </p:tgtEl>
                                        <p:attrNameLst>
                                          <p:attrName>style.visibility</p:attrName>
                                        </p:attrNameLst>
                                      </p:cBhvr>
                                      <p:to>
                                        <p:strVal val="visible"/>
                                      </p:to>
                                    </p:set>
                                    <p:animEffect transition="in" filter="blinds(horizontal)">
                                      <p:cBhvr>
                                        <p:cTn id="7" dur="500"/>
                                        <p:tgtEl>
                                          <p:spTgt spid="38195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1955">
                                            <p:txEl>
                                              <p:pRg st="2" end="2"/>
                                            </p:txEl>
                                          </p:spTgt>
                                        </p:tgtEl>
                                        <p:attrNameLst>
                                          <p:attrName>style.visibility</p:attrName>
                                        </p:attrNameLst>
                                      </p:cBhvr>
                                      <p:to>
                                        <p:strVal val="visible"/>
                                      </p:to>
                                    </p:set>
                                    <p:animEffect transition="in" filter="blinds(horizontal)">
                                      <p:cBhvr>
                                        <p:cTn id="10" dur="500"/>
                                        <p:tgtEl>
                                          <p:spTgt spid="38195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81955">
                                            <p:txEl>
                                              <p:pRg st="3" end="3"/>
                                            </p:txEl>
                                          </p:spTgt>
                                        </p:tgtEl>
                                        <p:attrNameLst>
                                          <p:attrName>style.visibility</p:attrName>
                                        </p:attrNameLst>
                                      </p:cBhvr>
                                      <p:to>
                                        <p:strVal val="visible"/>
                                      </p:to>
                                    </p:set>
                                    <p:animEffect transition="in" filter="blinds(horizontal)">
                                      <p:cBhvr>
                                        <p:cTn id="13" dur="500"/>
                                        <p:tgtEl>
                                          <p:spTgt spid="38195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81955">
                                            <p:txEl>
                                              <p:pRg st="4" end="4"/>
                                            </p:txEl>
                                          </p:spTgt>
                                        </p:tgtEl>
                                        <p:attrNameLst>
                                          <p:attrName>style.visibility</p:attrName>
                                        </p:attrNameLst>
                                      </p:cBhvr>
                                      <p:to>
                                        <p:strVal val="visible"/>
                                      </p:to>
                                    </p:set>
                                    <p:animEffect transition="in" filter="blinds(horizontal)">
                                      <p:cBhvr>
                                        <p:cTn id="16" dur="500"/>
                                        <p:tgtEl>
                                          <p:spTgt spid="38195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81955">
                                            <p:txEl>
                                              <p:pRg st="5" end="5"/>
                                            </p:txEl>
                                          </p:spTgt>
                                        </p:tgtEl>
                                        <p:attrNameLst>
                                          <p:attrName>style.visibility</p:attrName>
                                        </p:attrNameLst>
                                      </p:cBhvr>
                                      <p:to>
                                        <p:strVal val="visible"/>
                                      </p:to>
                                    </p:set>
                                    <p:animEffect transition="in" filter="blinds(horizontal)">
                                      <p:cBhvr>
                                        <p:cTn id="19" dur="500"/>
                                        <p:tgtEl>
                                          <p:spTgt spid="381955">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81955">
                                            <p:txEl>
                                              <p:pRg st="6" end="6"/>
                                            </p:txEl>
                                          </p:spTgt>
                                        </p:tgtEl>
                                        <p:attrNameLst>
                                          <p:attrName>style.visibility</p:attrName>
                                        </p:attrNameLst>
                                      </p:cBhvr>
                                      <p:to>
                                        <p:strVal val="visible"/>
                                      </p:to>
                                    </p:set>
                                    <p:animEffect transition="in" filter="blinds(horizontal)">
                                      <p:cBhvr>
                                        <p:cTn id="22" dur="500"/>
                                        <p:tgtEl>
                                          <p:spTgt spid="38195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1955">
                                            <p:txEl>
                                              <p:pRg st="7" end="7"/>
                                            </p:txEl>
                                          </p:spTgt>
                                        </p:tgtEl>
                                        <p:attrNameLst>
                                          <p:attrName>style.visibility</p:attrName>
                                        </p:attrNameLst>
                                      </p:cBhvr>
                                      <p:to>
                                        <p:strVal val="visible"/>
                                      </p:to>
                                    </p:set>
                                    <p:animEffect transition="in" filter="blinds(horizontal)">
                                      <p:cBhvr>
                                        <p:cTn id="27" dur="500"/>
                                        <p:tgtEl>
                                          <p:spTgt spid="3819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带有比较运算符的子查询（续）</a:t>
            </a:r>
          </a:p>
        </p:txBody>
      </p:sp>
      <p:sp>
        <p:nvSpPr>
          <p:cNvPr id="382979" name="Rectangle 3"/>
          <p:cNvSpPr>
            <a:spLocks noGrp="1"/>
          </p:cNvSpPr>
          <p:nvPr>
            <p:ph idx="1"/>
          </p:nvPr>
        </p:nvSpPr>
        <p:spPr>
          <a:ln/>
        </p:spPr>
        <p:txBody>
          <a:bodyPr vert="horz" wrap="square" lIns="91440" tIns="45720" rIns="91440" bIns="45720" anchor="t"/>
          <a:lstStyle/>
          <a:p>
            <a:pPr>
              <a:lnSpc>
                <a:spcPct val="160000"/>
              </a:lnSpc>
              <a:buNone/>
            </a:pPr>
            <a:r>
              <a:rPr lang="zh-CN" altLang="en-US" dirty="0">
                <a:ea typeface="宋体" panose="02010600030101010101" pitchFamily="2" charset="-122"/>
              </a:rPr>
              <a:t> 用自身连接完成</a:t>
            </a:r>
            <a:r>
              <a:rPr lang="en-US" altLang="zh-CN" dirty="0">
                <a:ea typeface="宋体" panose="02010600030101010101" pitchFamily="2" charset="-122"/>
              </a:rPr>
              <a:t>[</a:t>
            </a:r>
            <a:r>
              <a:rPr lang="zh-CN" altLang="en-US" dirty="0">
                <a:ea typeface="宋体" panose="02010600030101010101" pitchFamily="2" charset="-122"/>
              </a:rPr>
              <a:t>例</a:t>
            </a:r>
            <a:r>
              <a:rPr lang="en-US" altLang="zh-CN" dirty="0">
                <a:ea typeface="宋体" panose="02010600030101010101" pitchFamily="2" charset="-122"/>
              </a:rPr>
              <a:t>3-55]</a:t>
            </a:r>
            <a:r>
              <a:rPr lang="zh-CN" altLang="en-US" dirty="0">
                <a:ea typeface="宋体" panose="02010600030101010101" pitchFamily="2" charset="-122"/>
              </a:rPr>
              <a:t>查询要求</a:t>
            </a:r>
          </a:p>
          <a:p>
            <a:pPr>
              <a:lnSpc>
                <a:spcPct val="160000"/>
              </a:lnSpc>
              <a:buNone/>
            </a:pPr>
            <a:r>
              <a:rPr lang="zh-CN" altLang="en-US" dirty="0">
                <a:ea typeface="宋体" panose="02010600030101010101" pitchFamily="2" charset="-122"/>
              </a:rPr>
              <a:t>     </a:t>
            </a:r>
            <a:r>
              <a:rPr lang="en-US" altLang="zh-CN" sz="2400" dirty="0">
                <a:ea typeface="宋体" panose="02010600030101010101" pitchFamily="2" charset="-122"/>
              </a:rPr>
              <a:t>SELECT  </a:t>
            </a:r>
            <a:r>
              <a:rPr lang="en-US" altLang="zh-CN" sz="2400" dirty="0">
                <a:solidFill>
                  <a:srgbClr val="D75B5B"/>
                </a:solidFill>
                <a:ea typeface="宋体" panose="02010600030101010101" pitchFamily="2" charset="-122"/>
              </a:rPr>
              <a:t>S1</a:t>
            </a:r>
            <a:r>
              <a:rPr lang="en-US" altLang="zh-CN" sz="2400" dirty="0">
                <a:ea typeface="宋体" panose="02010600030101010101" pitchFamily="2" charset="-122"/>
              </a:rPr>
              <a:t>.Sno</a:t>
            </a:r>
            <a:r>
              <a:rPr lang="zh-CN" altLang="en-US" sz="2400" dirty="0">
                <a:ea typeface="宋体" panose="02010600030101010101" pitchFamily="2" charset="-122"/>
              </a:rPr>
              <a:t>，</a:t>
            </a:r>
            <a:r>
              <a:rPr lang="en-US" altLang="zh-CN" sz="2400" dirty="0">
                <a:solidFill>
                  <a:srgbClr val="D75B5B"/>
                </a:solidFill>
                <a:ea typeface="宋体" panose="02010600030101010101" pitchFamily="2" charset="-122"/>
              </a:rPr>
              <a:t>S1</a:t>
            </a:r>
            <a:r>
              <a:rPr lang="en-US" altLang="zh-CN" sz="2400" dirty="0">
                <a:ea typeface="宋体" panose="02010600030101010101" pitchFamily="2" charset="-122"/>
              </a:rPr>
              <a:t>.Sname</a:t>
            </a:r>
            <a:r>
              <a:rPr lang="zh-CN" altLang="en-US" sz="2400" dirty="0">
                <a:ea typeface="宋体" panose="02010600030101010101" pitchFamily="2" charset="-122"/>
              </a:rPr>
              <a:t>，</a:t>
            </a:r>
            <a:r>
              <a:rPr lang="en-US" altLang="zh-CN" sz="2400" dirty="0">
                <a:solidFill>
                  <a:srgbClr val="D75B5B"/>
                </a:solidFill>
                <a:ea typeface="宋体" panose="02010600030101010101" pitchFamily="2" charset="-122"/>
              </a:rPr>
              <a:t>S1</a:t>
            </a:r>
            <a:r>
              <a:rPr lang="en-US" altLang="zh-CN" sz="2400" dirty="0">
                <a:ea typeface="宋体" panose="02010600030101010101" pitchFamily="2" charset="-122"/>
              </a:rPr>
              <a:t>.Sdept</a:t>
            </a:r>
          </a:p>
          <a:p>
            <a:pPr>
              <a:lnSpc>
                <a:spcPct val="160000"/>
              </a:lnSpc>
              <a:buNone/>
            </a:pPr>
            <a:r>
              <a:rPr lang="en-US" altLang="zh-CN" sz="2400" dirty="0">
                <a:ea typeface="宋体" panose="02010600030101010101" pitchFamily="2" charset="-122"/>
              </a:rPr>
              <a:t>      FROM     Student </a:t>
            </a:r>
            <a:r>
              <a:rPr lang="en-US" altLang="zh-CN" sz="2400" dirty="0">
                <a:solidFill>
                  <a:srgbClr val="D75B5B"/>
                </a:solidFill>
                <a:ea typeface="宋体" panose="02010600030101010101" pitchFamily="2" charset="-122"/>
              </a:rPr>
              <a:t>S1</a:t>
            </a:r>
            <a:r>
              <a:rPr lang="zh-CN" altLang="en-US" sz="2400" dirty="0">
                <a:ea typeface="宋体" panose="02010600030101010101" pitchFamily="2" charset="-122"/>
              </a:rPr>
              <a:t>，</a:t>
            </a:r>
            <a:r>
              <a:rPr lang="en-US" altLang="zh-CN" sz="2400" dirty="0">
                <a:ea typeface="宋体" panose="02010600030101010101" pitchFamily="2" charset="-122"/>
              </a:rPr>
              <a:t>Student </a:t>
            </a:r>
            <a:r>
              <a:rPr lang="en-US" altLang="zh-CN" sz="2400" dirty="0">
                <a:solidFill>
                  <a:srgbClr val="D75B5B"/>
                </a:solidFill>
                <a:ea typeface="宋体" panose="02010600030101010101" pitchFamily="2" charset="-122"/>
              </a:rPr>
              <a:t>S2</a:t>
            </a:r>
            <a:endParaRPr lang="en-US" altLang="zh-CN" sz="2400" dirty="0">
              <a:ea typeface="宋体" panose="02010600030101010101" pitchFamily="2" charset="-122"/>
            </a:endParaRPr>
          </a:p>
          <a:p>
            <a:pPr>
              <a:lnSpc>
                <a:spcPct val="160000"/>
              </a:lnSpc>
              <a:buNone/>
            </a:pPr>
            <a:r>
              <a:rPr lang="en-US" altLang="zh-CN" sz="2400" dirty="0">
                <a:ea typeface="宋体" panose="02010600030101010101" pitchFamily="2" charset="-122"/>
              </a:rPr>
              <a:t>      WHERE  </a:t>
            </a:r>
            <a:r>
              <a:rPr lang="en-US" altLang="zh-CN" sz="2400" dirty="0">
                <a:solidFill>
                  <a:srgbClr val="D75B5B"/>
                </a:solidFill>
                <a:ea typeface="宋体" panose="02010600030101010101" pitchFamily="2" charset="-122"/>
              </a:rPr>
              <a:t>S1</a:t>
            </a:r>
            <a:r>
              <a:rPr lang="en-US" altLang="zh-CN" sz="2400" dirty="0">
                <a:ea typeface="宋体" panose="02010600030101010101" pitchFamily="2" charset="-122"/>
              </a:rPr>
              <a:t>.Sdept = </a:t>
            </a:r>
            <a:r>
              <a:rPr lang="en-US" altLang="zh-CN" sz="2400" dirty="0">
                <a:solidFill>
                  <a:srgbClr val="D75B5B"/>
                </a:solidFill>
                <a:ea typeface="宋体" panose="02010600030101010101" pitchFamily="2" charset="-122"/>
              </a:rPr>
              <a:t>S2</a:t>
            </a:r>
            <a:r>
              <a:rPr lang="en-US" altLang="zh-CN" sz="2400" dirty="0">
                <a:ea typeface="宋体" panose="02010600030101010101" pitchFamily="2" charset="-122"/>
              </a:rPr>
              <a:t>.Sdept  AND</a:t>
            </a:r>
          </a:p>
          <a:p>
            <a:pPr>
              <a:lnSpc>
                <a:spcPct val="160000"/>
              </a:lnSpc>
              <a:buNone/>
            </a:pPr>
            <a:r>
              <a:rPr lang="en-US" altLang="zh-CN" sz="2400" dirty="0">
                <a:ea typeface="宋体" panose="02010600030101010101" pitchFamily="2" charset="-122"/>
              </a:rPr>
              <a:t>                      </a:t>
            </a:r>
            <a:r>
              <a:rPr lang="en-US" altLang="zh-CN" sz="2400" dirty="0">
                <a:solidFill>
                  <a:srgbClr val="D75B5B"/>
                </a:solidFill>
                <a:ea typeface="宋体" panose="02010600030101010101" pitchFamily="2" charset="-122"/>
              </a:rPr>
              <a:t>S2</a:t>
            </a:r>
            <a:r>
              <a:rPr lang="en-US" altLang="zh-CN" sz="2400" dirty="0">
                <a:ea typeface="宋体" panose="02010600030101010101" pitchFamily="2" charset="-122"/>
              </a:rPr>
              <a:t>.Sname = '</a:t>
            </a:r>
            <a:r>
              <a:rPr lang="zh-CN" altLang="en-US" sz="2400" dirty="0">
                <a:ea typeface="宋体" panose="02010600030101010101" pitchFamily="2" charset="-122"/>
              </a:rPr>
              <a:t>刘晨</a:t>
            </a:r>
            <a:r>
              <a:rPr lang="en-US" altLang="zh-CN" sz="2400" dirty="0">
                <a:ea typeface="宋体" panose="02010600030101010101" pitchFamily="2" charset="-122"/>
              </a:rPr>
              <a:t>'</a:t>
            </a:r>
            <a:r>
              <a:rPr lang="zh-CN" altLang="en-US" sz="2400" dirty="0">
                <a:ea typeface="宋体" panose="02010600030101010101" pitchFamily="2" charset="-122"/>
              </a:rPr>
              <a:t>；</a:t>
            </a:r>
          </a:p>
          <a:p>
            <a:pPr>
              <a:buNone/>
            </a:pPr>
            <a:endParaRPr lang="zh-CN" altLang="en-US" dirty="0">
              <a:ea typeface="宋体" panose="02010600030101010101" pitchFamily="2" charset="-122"/>
            </a:endParaRPr>
          </a:p>
        </p:txBody>
      </p:sp>
    </p:spTree>
    <p:extLst>
      <p:ext uri="{BB962C8B-B14F-4D97-AF65-F5344CB8AC3E}">
        <p14:creationId xmlns:p14="http://schemas.microsoft.com/office/powerpoint/2010/main" val="109756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2979">
                                            <p:txEl>
                                              <p:pRg st="1" end="1"/>
                                            </p:txEl>
                                          </p:spTgt>
                                        </p:tgtEl>
                                        <p:attrNameLst>
                                          <p:attrName>style.visibility</p:attrName>
                                        </p:attrNameLst>
                                      </p:cBhvr>
                                      <p:to>
                                        <p:strVal val="visible"/>
                                      </p:to>
                                    </p:set>
                                    <p:animEffect transition="in" filter="blinds(horizontal)">
                                      <p:cBhvr>
                                        <p:cTn id="7" dur="500"/>
                                        <p:tgtEl>
                                          <p:spTgt spid="38297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2979">
                                            <p:txEl>
                                              <p:pRg st="2" end="2"/>
                                            </p:txEl>
                                          </p:spTgt>
                                        </p:tgtEl>
                                        <p:attrNameLst>
                                          <p:attrName>style.visibility</p:attrName>
                                        </p:attrNameLst>
                                      </p:cBhvr>
                                      <p:to>
                                        <p:strVal val="visible"/>
                                      </p:to>
                                    </p:set>
                                    <p:animEffect transition="in" filter="blinds(horizontal)">
                                      <p:cBhvr>
                                        <p:cTn id="10" dur="500"/>
                                        <p:tgtEl>
                                          <p:spTgt spid="38297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82979">
                                            <p:txEl>
                                              <p:pRg st="3" end="3"/>
                                            </p:txEl>
                                          </p:spTgt>
                                        </p:tgtEl>
                                        <p:attrNameLst>
                                          <p:attrName>style.visibility</p:attrName>
                                        </p:attrNameLst>
                                      </p:cBhvr>
                                      <p:to>
                                        <p:strVal val="visible"/>
                                      </p:to>
                                    </p:set>
                                    <p:animEffect transition="in" filter="blinds(horizontal)">
                                      <p:cBhvr>
                                        <p:cTn id="13" dur="500"/>
                                        <p:tgtEl>
                                          <p:spTgt spid="38297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82979">
                                            <p:txEl>
                                              <p:pRg st="4" end="4"/>
                                            </p:txEl>
                                          </p:spTgt>
                                        </p:tgtEl>
                                        <p:attrNameLst>
                                          <p:attrName>style.visibility</p:attrName>
                                        </p:attrNameLst>
                                      </p:cBhvr>
                                      <p:to>
                                        <p:strVal val="visible"/>
                                      </p:to>
                                    </p:set>
                                    <p:animEffect transition="in" filter="blinds(horizontal)">
                                      <p:cBhvr>
                                        <p:cTn id="16" dur="500"/>
                                        <p:tgtEl>
                                          <p:spTgt spid="3829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ln/>
        </p:spPr>
        <p:txBody>
          <a:bodyPr vert="horz" wrap="square" lIns="91440" tIns="45720" rIns="91440" bIns="45720" anchor="ctr"/>
          <a:lstStyle/>
          <a:p>
            <a:r>
              <a:rPr lang="zh-CN" altLang="en-US" sz="3200" dirty="0">
                <a:ea typeface="宋体" panose="02010600030101010101" pitchFamily="2" charset="-122"/>
              </a:rPr>
              <a:t>带有比较运算符的子查询（续）</a:t>
            </a:r>
          </a:p>
        </p:txBody>
      </p:sp>
      <p:sp>
        <p:nvSpPr>
          <p:cNvPr id="33794" name="Rectangle 3"/>
          <p:cNvSpPr>
            <a:spLocks noGrp="1"/>
          </p:cNvSpPr>
          <p:nvPr>
            <p:ph idx="1"/>
          </p:nvPr>
        </p:nvSpPr>
        <p:spPr bwMode="auto">
          <a:xfrm>
            <a:off x="217011" y="1124744"/>
            <a:ext cx="8818691" cy="4495800"/>
          </a:xfrm>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60000"/>
              </a:lnSpc>
              <a:buNone/>
              <a:defRPr/>
            </a:pPr>
            <a:r>
              <a:rPr lang="zh-CN" altLang="en-US" sz="2400" b="1" noProof="1">
                <a:ea typeface="宋体" panose="02010600030101010101" pitchFamily="2" charset="-122"/>
              </a:rPr>
              <a:t>［例］找出每个学生超过他选修的所有课程平均成绩的课程号。</a:t>
            </a:r>
          </a:p>
          <a:p>
            <a:pPr>
              <a:lnSpc>
                <a:spcPct val="160000"/>
              </a:lnSpc>
              <a:buNone/>
              <a:defRPr/>
            </a:pPr>
            <a:r>
              <a:rPr lang="zh-CN" altLang="en-US" b="1" noProof="1">
                <a:ea typeface="宋体" panose="02010600030101010101" pitchFamily="2" charset="-122"/>
              </a:rPr>
              <a:t>   </a:t>
            </a:r>
            <a:endParaRPr lang="en-US" altLang="zh-CN" sz="2400" b="1" noProof="1">
              <a:ea typeface="宋体" panose="02010600030101010101" pitchFamily="2" charset="-122"/>
            </a:endParaRPr>
          </a:p>
        </p:txBody>
      </p:sp>
      <p:grpSp>
        <p:nvGrpSpPr>
          <p:cNvPr id="5" name="组合 4">
            <a:extLst>
              <a:ext uri="{FF2B5EF4-FFF2-40B4-BE49-F238E27FC236}">
                <a16:creationId xmlns:a16="http://schemas.microsoft.com/office/drawing/2014/main" id="{9AF0F72D-5797-4AB1-9FC0-1FD45A12BFC4}"/>
              </a:ext>
            </a:extLst>
          </p:cNvPr>
          <p:cNvGrpSpPr/>
          <p:nvPr/>
        </p:nvGrpSpPr>
        <p:grpSpPr>
          <a:xfrm>
            <a:off x="108298" y="1772816"/>
            <a:ext cx="8856984" cy="4893181"/>
            <a:chOff x="684265" y="1580220"/>
            <a:chExt cx="7776864" cy="4893181"/>
          </a:xfrm>
        </p:grpSpPr>
        <p:sp>
          <p:nvSpPr>
            <p:cNvPr id="6" name="文本框 5">
              <a:extLst>
                <a:ext uri="{FF2B5EF4-FFF2-40B4-BE49-F238E27FC236}">
                  <a16:creationId xmlns:a16="http://schemas.microsoft.com/office/drawing/2014/main" id="{81EBAA09-3E07-4DCF-8434-E36ED8AA7C5F}"/>
                </a:ext>
              </a:extLst>
            </p:cNvPr>
            <p:cNvSpPr txBox="1"/>
            <p:nvPr/>
          </p:nvSpPr>
          <p:spPr>
            <a:xfrm>
              <a:off x="751147" y="1580220"/>
              <a:ext cx="1260178"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相关子查询</a:t>
              </a:r>
            </a:p>
          </p:txBody>
        </p:sp>
        <p:sp>
          <p:nvSpPr>
            <p:cNvPr id="7" name="文本框 6">
              <a:extLst>
                <a:ext uri="{FF2B5EF4-FFF2-40B4-BE49-F238E27FC236}">
                  <a16:creationId xmlns:a16="http://schemas.microsoft.com/office/drawing/2014/main" id="{C5A2ADEA-A302-4808-9781-062FAE1E5FB1}"/>
                </a:ext>
              </a:extLst>
            </p:cNvPr>
            <p:cNvSpPr txBox="1"/>
            <p:nvPr/>
          </p:nvSpPr>
          <p:spPr>
            <a:xfrm>
              <a:off x="684265" y="1988840"/>
              <a:ext cx="7776864" cy="448456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CNO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 X</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GRADE&gt;=(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AVG(GRADE)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 Y</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Y.SNO=X.SNO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221926155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ln/>
        </p:spPr>
        <p:txBody>
          <a:bodyPr vert="horz" wrap="square" lIns="91440" tIns="45720" rIns="91440" bIns="45720" anchor="ctr"/>
          <a:lstStyle/>
          <a:p>
            <a:r>
              <a:rPr lang="zh-CN" altLang="en-US" sz="3200" dirty="0">
                <a:ea typeface="宋体" panose="02010600030101010101" pitchFamily="2" charset="-122"/>
              </a:rPr>
              <a:t>带有比较运算符的子查询（续）</a:t>
            </a:r>
          </a:p>
        </p:txBody>
      </p:sp>
      <p:sp>
        <p:nvSpPr>
          <p:cNvPr id="33794" name="Rectangle 3"/>
          <p:cNvSpPr>
            <a:spLocks noGrp="1"/>
          </p:cNvSpPr>
          <p:nvPr>
            <p:ph idx="1"/>
          </p:nvPr>
        </p:nvSpPr>
        <p:spPr bwMode="auto">
          <a:xfrm>
            <a:off x="217807" y="1828800"/>
            <a:ext cx="8818691" cy="4495800"/>
          </a:xfrm>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60000"/>
              </a:lnSpc>
              <a:buNone/>
              <a:defRPr/>
            </a:pPr>
            <a:r>
              <a:rPr lang="zh-CN" altLang="en-US" sz="2400" b="1" noProof="1">
                <a:ea typeface="宋体" panose="02010600030101010101" pitchFamily="2" charset="-122"/>
              </a:rPr>
              <a:t>［例］找出每个学生超过他选修的所有课程平均成绩的课程号。</a:t>
            </a:r>
          </a:p>
          <a:p>
            <a:pPr>
              <a:lnSpc>
                <a:spcPct val="160000"/>
              </a:lnSpc>
              <a:buNone/>
              <a:defRPr/>
            </a:pPr>
            <a:r>
              <a:rPr lang="zh-CN" altLang="en-US" b="1" noProof="1">
                <a:ea typeface="宋体" panose="02010600030101010101" pitchFamily="2" charset="-122"/>
              </a:rPr>
              <a:t>   </a:t>
            </a:r>
            <a:r>
              <a:rPr lang="en-US" altLang="zh-CN" sz="2400" b="1" noProof="1">
                <a:ea typeface="宋体" panose="02010600030101010101" pitchFamily="2" charset="-122"/>
              </a:rPr>
              <a:t>SELECT Sno</a:t>
            </a:r>
            <a:r>
              <a:rPr lang="zh-CN" altLang="en-US" sz="2400" b="1" noProof="1">
                <a:ea typeface="宋体" panose="02010600030101010101" pitchFamily="2" charset="-122"/>
              </a:rPr>
              <a:t>， </a:t>
            </a:r>
            <a:r>
              <a:rPr lang="en-US" altLang="zh-CN" sz="2400" b="1" noProof="1">
                <a:ea typeface="宋体" panose="02010600030101010101" pitchFamily="2" charset="-122"/>
              </a:rPr>
              <a:t>Cno</a:t>
            </a:r>
          </a:p>
          <a:p>
            <a:pPr>
              <a:lnSpc>
                <a:spcPct val="160000"/>
              </a:lnSpc>
              <a:buNone/>
              <a:defRPr/>
            </a:pPr>
            <a:r>
              <a:rPr lang="en-US" altLang="zh-CN" sz="2400" b="1" noProof="1">
                <a:ea typeface="宋体" panose="02010600030101010101" pitchFamily="2" charset="-122"/>
              </a:rPr>
              <a:t>    FROM  </a:t>
            </a:r>
            <a:r>
              <a:rPr lang="en-US" altLang="zh-CN" sz="2400" b="1" noProof="1">
                <a:gradFill>
                  <a:gsLst>
                    <a:gs pos="0">
                      <a:srgbClr val="FE4444"/>
                    </a:gs>
                    <a:gs pos="100000">
                      <a:srgbClr val="832B2B"/>
                    </a:gs>
                  </a:gsLst>
                  <a:lin scaled="0"/>
                </a:gradFill>
                <a:ea typeface="宋体" panose="02010600030101010101" pitchFamily="2" charset="-122"/>
              </a:rPr>
              <a:t>SC  x</a:t>
            </a:r>
            <a:endParaRPr lang="en-US" altLang="zh-CN" sz="2400" b="1" noProof="1">
              <a:ea typeface="宋体" panose="02010600030101010101" pitchFamily="2" charset="-122"/>
            </a:endParaRPr>
          </a:p>
          <a:p>
            <a:pPr>
              <a:lnSpc>
                <a:spcPct val="160000"/>
              </a:lnSpc>
              <a:buNone/>
              <a:defRPr/>
            </a:pPr>
            <a:r>
              <a:rPr lang="en-US" altLang="zh-CN" sz="2400" b="1" noProof="1">
                <a:ea typeface="宋体" panose="02010600030101010101" pitchFamily="2" charset="-122"/>
              </a:rPr>
              <a:t>    WHERE Grade &gt;=(SELECT AVG(Grade) </a:t>
            </a:r>
          </a:p>
          <a:p>
            <a:pPr>
              <a:lnSpc>
                <a:spcPct val="160000"/>
              </a:lnSpc>
              <a:buNone/>
              <a:defRPr/>
            </a:pPr>
            <a:r>
              <a:rPr lang="en-US" altLang="zh-CN" sz="2400" b="1" noProof="1">
                <a:ea typeface="宋体" panose="02010600030101010101" pitchFamily="2" charset="-122"/>
              </a:rPr>
              <a:t>		                        FROM </a:t>
            </a:r>
            <a:r>
              <a:rPr lang="en-US" altLang="zh-CN" sz="2400" b="1" noProof="1">
                <a:gradFill>
                  <a:gsLst>
                    <a:gs pos="0">
                      <a:srgbClr val="FE4444"/>
                    </a:gs>
                    <a:gs pos="100000">
                      <a:srgbClr val="832B2B"/>
                    </a:gs>
                  </a:gsLst>
                  <a:lin scaled="0"/>
                </a:gradFill>
                <a:ea typeface="宋体" panose="02010600030101010101" pitchFamily="2" charset="-122"/>
              </a:rPr>
              <a:t> SC y</a:t>
            </a:r>
            <a:endParaRPr lang="en-US" altLang="zh-CN" sz="2400" b="1" noProof="1">
              <a:ea typeface="宋体" panose="02010600030101010101" pitchFamily="2" charset="-122"/>
            </a:endParaRPr>
          </a:p>
          <a:p>
            <a:pPr>
              <a:lnSpc>
                <a:spcPct val="160000"/>
              </a:lnSpc>
              <a:buNone/>
              <a:defRPr/>
            </a:pPr>
            <a:r>
              <a:rPr lang="en-US" altLang="zh-CN" sz="2400" b="1" noProof="1">
                <a:ea typeface="宋体" panose="02010600030101010101" pitchFamily="2" charset="-122"/>
              </a:rPr>
              <a:t>                                   WHERE y.Sno=x.Sno);</a:t>
            </a:r>
          </a:p>
        </p:txBody>
      </p:sp>
      <p:sp>
        <p:nvSpPr>
          <p:cNvPr id="384004" name="AutoShape 4"/>
          <p:cNvSpPr/>
          <p:nvPr/>
        </p:nvSpPr>
        <p:spPr>
          <a:xfrm>
            <a:off x="5364165" y="3068638"/>
            <a:ext cx="1944141" cy="792162"/>
          </a:xfrm>
          <a:prstGeom prst="wedgeRoundRectCallout">
            <a:avLst>
              <a:gd name="adj1" fmla="val -84417"/>
              <a:gd name="adj2" fmla="val 73648"/>
              <a:gd name="adj3" fmla="val 16667"/>
            </a:avLst>
          </a:prstGeom>
          <a:gradFill rotWithShape="0">
            <a:gsLst>
              <a:gs pos="0">
                <a:srgbClr val="CC99FF"/>
              </a:gs>
              <a:gs pos="100000">
                <a:srgbClr val="F4E8FF"/>
              </a:gs>
            </a:gsLst>
            <a:lin ang="5400000" scaled="1"/>
            <a:tileRect/>
          </a:gradFill>
          <a:ln w="25400" cap="flat" cmpd="sng">
            <a:solidFill>
              <a:srgbClr val="00CCFF"/>
            </a:solidFill>
            <a:prstDash val="solid"/>
            <a:miter/>
            <a:headEnd type="none" w="med" len="med"/>
            <a:tailEnd type="none" w="med" len="med"/>
          </a:ln>
        </p:spPr>
        <p:txBody>
          <a:bodyPr anchor="ctr"/>
          <a:lstStyle/>
          <a:p>
            <a:pPr marL="342900" indent="-342900" algn="ctr"/>
            <a:r>
              <a:rPr lang="zh-CN" altLang="en-US" dirty="0">
                <a:latin typeface="Times New Roman" panose="02020603050405020304" pitchFamily="18" charset="0"/>
              </a:rPr>
              <a:t>相关子查询 </a:t>
            </a:r>
          </a:p>
        </p:txBody>
      </p:sp>
    </p:spTree>
    <p:extLst>
      <p:ext uri="{BB962C8B-B14F-4D97-AF65-F5344CB8AC3E}">
        <p14:creationId xmlns:p14="http://schemas.microsoft.com/office/powerpoint/2010/main" val="18209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84004"/>
                                        </p:tgtEl>
                                        <p:attrNameLst>
                                          <p:attrName>style.visibility</p:attrName>
                                        </p:attrNameLst>
                                      </p:cBhvr>
                                      <p:to>
                                        <p:strVal val="visible"/>
                                      </p:to>
                                    </p:set>
                                    <p:animEffect transition="in" filter="slide(fromBottom)">
                                      <p:cBhvr>
                                        <p:cTn id="7" dur="500"/>
                                        <p:tgtEl>
                                          <p:spTgt spid="384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4" grpId="0" bldLvl="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ln/>
        </p:spPr>
        <p:txBody>
          <a:bodyPr vert="horz" wrap="square" lIns="91440" tIns="45720" rIns="91440" bIns="45720" anchor="ctr"/>
          <a:lstStyle/>
          <a:p>
            <a:r>
              <a:rPr lang="zh-CN" altLang="en-US" sz="3200" dirty="0">
                <a:ea typeface="宋体" panose="02010600030101010101" pitchFamily="2" charset="-122"/>
              </a:rPr>
              <a:t>带有比较运算符的子查询（续）</a:t>
            </a:r>
          </a:p>
        </p:txBody>
      </p:sp>
      <p:sp>
        <p:nvSpPr>
          <p:cNvPr id="15363" name="Rectangle 3"/>
          <p:cNvSpPr>
            <a:spLocks noGrp="1"/>
          </p:cNvSpPr>
          <p:nvPr>
            <p:ph idx="1"/>
          </p:nvPr>
        </p:nvSpPr>
        <p:spPr>
          <a:xfrm>
            <a:off x="457200" y="1600200"/>
            <a:ext cx="8229600" cy="4495800"/>
          </a:xfrm>
          <a:ln/>
        </p:spPr>
        <p:txBody>
          <a:bodyPr vert="horz" wrap="square" lIns="91440" tIns="45720" rIns="91440" bIns="45720" anchor="t"/>
          <a:lstStyle/>
          <a:p>
            <a:pPr>
              <a:lnSpc>
                <a:spcPct val="90000"/>
              </a:lnSpc>
            </a:pPr>
            <a:r>
              <a:rPr lang="zh-CN" altLang="en-US" b="1" dirty="0">
                <a:ea typeface="宋体" panose="02010600030101010101" pitchFamily="2" charset="-122"/>
              </a:rPr>
              <a:t>执行过程：</a:t>
            </a:r>
            <a:r>
              <a:rPr lang="zh-CN" altLang="en-US" sz="2400" b="1" dirty="0">
                <a:ea typeface="宋体" panose="02010600030101010101" pitchFamily="2" charset="-122"/>
              </a:rPr>
              <a:t> </a:t>
            </a:r>
          </a:p>
          <a:p>
            <a:pPr>
              <a:lnSpc>
                <a:spcPct val="90000"/>
              </a:lnSpc>
              <a:buNone/>
            </a:pPr>
            <a:r>
              <a:rPr lang="en-US" altLang="zh-CN" b="1" dirty="0">
                <a:ea typeface="宋体" panose="02010600030101010101" pitchFamily="2" charset="-122"/>
              </a:rPr>
              <a:t>1. </a:t>
            </a:r>
            <a:r>
              <a:rPr lang="zh-CN" altLang="en-US" b="1" dirty="0">
                <a:ea typeface="宋体" panose="02010600030101010101" pitchFamily="2" charset="-122"/>
              </a:rPr>
              <a:t>从外层查询中取出</a:t>
            </a:r>
            <a:r>
              <a:rPr lang="en-US" altLang="zh-CN" b="1" dirty="0">
                <a:ea typeface="宋体" panose="02010600030101010101" pitchFamily="2" charset="-122"/>
              </a:rPr>
              <a:t>SC</a:t>
            </a:r>
            <a:r>
              <a:rPr lang="zh-CN" altLang="en-US" b="1" dirty="0">
                <a:ea typeface="宋体" panose="02010600030101010101" pitchFamily="2" charset="-122"/>
              </a:rPr>
              <a:t>的一个元组</a:t>
            </a:r>
            <a:r>
              <a:rPr lang="en-US" altLang="zh-CN" b="1" dirty="0">
                <a:ea typeface="宋体" panose="02010600030101010101" pitchFamily="2" charset="-122"/>
              </a:rPr>
              <a:t>x</a:t>
            </a:r>
            <a:r>
              <a:rPr lang="zh-CN" altLang="en-US" b="1" dirty="0">
                <a:ea typeface="宋体" panose="02010600030101010101" pitchFamily="2" charset="-122"/>
              </a:rPr>
              <a:t>，将元组</a:t>
            </a:r>
            <a:r>
              <a:rPr lang="en-US" altLang="zh-CN" b="1" dirty="0">
                <a:ea typeface="宋体" panose="02010600030101010101" pitchFamily="2" charset="-122"/>
              </a:rPr>
              <a:t>x</a:t>
            </a:r>
            <a:r>
              <a:rPr lang="zh-CN" altLang="en-US" b="1" dirty="0">
                <a:ea typeface="宋体" panose="02010600030101010101" pitchFamily="2" charset="-122"/>
              </a:rPr>
              <a:t>的</a:t>
            </a:r>
            <a:r>
              <a:rPr lang="en-US" altLang="zh-CN" b="1" dirty="0">
                <a:ea typeface="宋体" panose="02010600030101010101" pitchFamily="2" charset="-122"/>
              </a:rPr>
              <a:t>Sno</a:t>
            </a:r>
            <a:r>
              <a:rPr lang="zh-CN" altLang="en-US" b="1" dirty="0">
                <a:ea typeface="宋体" panose="02010600030101010101" pitchFamily="2" charset="-122"/>
              </a:rPr>
              <a:t>值（</a:t>
            </a:r>
            <a:r>
              <a:rPr lang="en-US" altLang="zh-CN" b="1" dirty="0">
                <a:ea typeface="宋体" panose="02010600030101010101" pitchFamily="2" charset="-122"/>
              </a:rPr>
              <a:t>200215121</a:t>
            </a:r>
            <a:r>
              <a:rPr lang="zh-CN" altLang="en-US" b="1" dirty="0">
                <a:ea typeface="宋体" panose="02010600030101010101" pitchFamily="2" charset="-122"/>
              </a:rPr>
              <a:t>）传送给内层查询。</a:t>
            </a:r>
          </a:p>
          <a:p>
            <a:pPr>
              <a:lnSpc>
                <a:spcPct val="90000"/>
              </a:lnSpc>
              <a:buNone/>
            </a:pPr>
            <a:r>
              <a:rPr lang="zh-CN" altLang="en-US" b="1" dirty="0">
                <a:ea typeface="宋体" panose="02010600030101010101" pitchFamily="2" charset="-122"/>
              </a:rPr>
              <a:t>       </a:t>
            </a:r>
            <a:r>
              <a:rPr lang="en-US" altLang="zh-CN" b="1" dirty="0">
                <a:ea typeface="宋体" panose="02010600030101010101" pitchFamily="2" charset="-122"/>
              </a:rPr>
              <a:t>SELECT AVG(Grade)</a:t>
            </a:r>
          </a:p>
          <a:p>
            <a:pPr>
              <a:lnSpc>
                <a:spcPct val="90000"/>
              </a:lnSpc>
              <a:buNone/>
            </a:pPr>
            <a:r>
              <a:rPr lang="en-US" altLang="zh-CN" b="1" dirty="0">
                <a:ea typeface="宋体" panose="02010600030101010101" pitchFamily="2" charset="-122"/>
              </a:rPr>
              <a:t>       FROM SC y</a:t>
            </a:r>
          </a:p>
          <a:p>
            <a:pPr>
              <a:lnSpc>
                <a:spcPct val="90000"/>
              </a:lnSpc>
              <a:buNone/>
            </a:pPr>
            <a:r>
              <a:rPr lang="en-US" altLang="zh-CN" b="1" dirty="0">
                <a:ea typeface="宋体" panose="02010600030101010101" pitchFamily="2" charset="-122"/>
              </a:rPr>
              <a:t>       WHERE y.Sno='200215121';</a:t>
            </a:r>
          </a:p>
          <a:p>
            <a:pPr>
              <a:lnSpc>
                <a:spcPct val="90000"/>
              </a:lnSpc>
              <a:buNone/>
            </a:pPr>
            <a:r>
              <a:rPr lang="en-US" altLang="zh-CN" b="1" dirty="0">
                <a:ea typeface="宋体" panose="02010600030101010101" pitchFamily="2" charset="-122"/>
              </a:rPr>
              <a:t>2. </a:t>
            </a:r>
            <a:r>
              <a:rPr lang="zh-CN" altLang="en-US" b="1" dirty="0">
                <a:ea typeface="宋体" panose="02010600030101010101" pitchFamily="2" charset="-122"/>
              </a:rPr>
              <a:t>执行内层查询，得到值</a:t>
            </a:r>
            <a:r>
              <a:rPr lang="en-US" altLang="zh-CN" b="1" dirty="0">
                <a:ea typeface="宋体" panose="02010600030101010101" pitchFamily="2" charset="-122"/>
              </a:rPr>
              <a:t>88</a:t>
            </a:r>
            <a:r>
              <a:rPr lang="zh-CN" altLang="en-US" b="1" dirty="0">
                <a:ea typeface="宋体" panose="02010600030101010101" pitchFamily="2" charset="-122"/>
              </a:rPr>
              <a:t>（近似值），用</a:t>
            </a:r>
            <a:r>
              <a:rPr lang="en-US" altLang="zh-CN" b="1" dirty="0">
                <a:ea typeface="宋体" panose="02010600030101010101" pitchFamily="2" charset="-122"/>
              </a:rPr>
              <a:t>x</a:t>
            </a:r>
            <a:r>
              <a:rPr lang="zh-CN" altLang="en-US" b="1" dirty="0">
                <a:ea typeface="宋体" panose="02010600030101010101" pitchFamily="2" charset="-122"/>
              </a:rPr>
              <a:t>元组的</a:t>
            </a:r>
            <a:r>
              <a:rPr lang="en-US" altLang="zh-CN" b="1" dirty="0">
                <a:ea typeface="宋体" panose="02010600030101010101" pitchFamily="2" charset="-122"/>
              </a:rPr>
              <a:t>grade </a:t>
            </a:r>
            <a:r>
              <a:rPr lang="zh-CN" altLang="en-US" b="1" dirty="0">
                <a:ea typeface="宋体" panose="02010600030101010101" pitchFamily="2" charset="-122"/>
              </a:rPr>
              <a:t>和</a:t>
            </a:r>
            <a:r>
              <a:rPr lang="en-US" altLang="zh-CN" b="1" dirty="0">
                <a:ea typeface="宋体" panose="02010600030101010101" pitchFamily="2" charset="-122"/>
              </a:rPr>
              <a:t>88</a:t>
            </a:r>
            <a:r>
              <a:rPr lang="zh-CN" altLang="en-US" b="1" dirty="0">
                <a:ea typeface="宋体" panose="02010600030101010101" pitchFamily="2" charset="-122"/>
              </a:rPr>
              <a:t>比较，如果是真将该元组放入结果集中，否则从</a:t>
            </a:r>
            <a:r>
              <a:rPr lang="en-US" altLang="zh-CN" b="1" dirty="0">
                <a:ea typeface="宋体" panose="02010600030101010101" pitchFamily="2" charset="-122"/>
              </a:rPr>
              <a:t>SC</a:t>
            </a:r>
            <a:r>
              <a:rPr lang="zh-CN" altLang="en-US" b="1" dirty="0">
                <a:ea typeface="宋体" panose="02010600030101010101" pitchFamily="2" charset="-122"/>
              </a:rPr>
              <a:t>表取下一个元组</a:t>
            </a:r>
          </a:p>
          <a:p>
            <a:pPr>
              <a:lnSpc>
                <a:spcPct val="90000"/>
              </a:lnSpc>
              <a:buNone/>
            </a:pPr>
            <a:r>
              <a:rPr lang="zh-CN" altLang="en-US" b="1" dirty="0">
                <a:ea typeface="宋体" panose="02010600030101010101" pitchFamily="2" charset="-122"/>
              </a:rPr>
              <a:t>       </a:t>
            </a:r>
          </a:p>
        </p:txBody>
      </p:sp>
    </p:spTree>
    <p:extLst>
      <p:ext uri="{BB962C8B-B14F-4D97-AF65-F5344CB8AC3E}">
        <p14:creationId xmlns:p14="http://schemas.microsoft.com/office/powerpoint/2010/main" val="271218865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二、含有</a:t>
            </a:r>
            <a:r>
              <a:rPr lang="en-US" altLang="zh-CN" dirty="0">
                <a:ea typeface="宋体" panose="02010600030101010101" pitchFamily="2" charset="-122"/>
              </a:rPr>
              <a:t>IN</a:t>
            </a:r>
            <a:r>
              <a:rPr lang="zh-CN" altLang="en-US" dirty="0">
                <a:ea typeface="宋体" panose="02010600030101010101" pitchFamily="2" charset="-122"/>
              </a:rPr>
              <a:t>的子查询</a:t>
            </a:r>
          </a:p>
        </p:txBody>
      </p:sp>
      <p:sp>
        <p:nvSpPr>
          <p:cNvPr id="16387" name="Rectangle 3"/>
          <p:cNvSpPr>
            <a:spLocks noGrp="1"/>
          </p:cNvSpPr>
          <p:nvPr>
            <p:ph idx="1"/>
          </p:nvPr>
        </p:nvSpPr>
        <p:spPr>
          <a:ln/>
        </p:spPr>
        <p:txBody>
          <a:bodyPr vert="horz" wrap="square" lIns="91440" tIns="45720" rIns="91440" bIns="45720" anchor="t"/>
          <a:lstStyle/>
          <a:p>
            <a:r>
              <a:rPr lang="zh-CN" altLang="en-US" sz="2400" b="1" dirty="0">
                <a:ea typeface="宋体" panose="02010600030101010101" pitchFamily="2" charset="-122"/>
              </a:rPr>
              <a:t>带有</a:t>
            </a:r>
            <a:r>
              <a:rPr lang="en-US" altLang="zh-CN" sz="2400" b="1" dirty="0">
                <a:ea typeface="宋体" panose="02010600030101010101" pitchFamily="2" charset="-122"/>
              </a:rPr>
              <a:t>IN</a:t>
            </a:r>
            <a:r>
              <a:rPr lang="zh-CN" altLang="en-US" sz="2400" b="1" dirty="0">
                <a:ea typeface="宋体" panose="02010600030101010101" pitchFamily="2" charset="-122"/>
              </a:rPr>
              <a:t>谓词的子查询指的是父查询与子查询用谓词</a:t>
            </a:r>
            <a:r>
              <a:rPr lang="en-US" altLang="zh-CN" sz="2400" b="1" dirty="0">
                <a:ea typeface="宋体" panose="02010600030101010101" pitchFamily="2" charset="-122"/>
              </a:rPr>
              <a:t>IN</a:t>
            </a:r>
            <a:r>
              <a:rPr lang="zh-CN" altLang="en-US" sz="2400" b="1" dirty="0">
                <a:ea typeface="宋体" panose="02010600030101010101" pitchFamily="2" charset="-122"/>
              </a:rPr>
              <a:t>连接，判断某个属性列值是否在子查询的结果中。 </a:t>
            </a:r>
          </a:p>
          <a:p>
            <a:pPr>
              <a:buNone/>
            </a:pPr>
            <a:endParaRPr lang="zh-CN" altLang="en-US" sz="2400" b="1" dirty="0">
              <a:ea typeface="宋体" panose="02010600030101010101" pitchFamily="2" charset="-122"/>
            </a:endParaRPr>
          </a:p>
          <a:p>
            <a:pPr>
              <a:buNone/>
            </a:pPr>
            <a:r>
              <a:rPr lang="zh-CN" altLang="en-US" sz="2400" b="1" dirty="0">
                <a:ea typeface="宋体" panose="02010600030101010101" pitchFamily="2" charset="-122"/>
              </a:rPr>
              <a:t>例</a:t>
            </a:r>
            <a:r>
              <a:rPr lang="en-US" altLang="zh-CN" sz="2400" b="1" dirty="0">
                <a:ea typeface="宋体" panose="02010600030101010101" pitchFamily="2" charset="-122"/>
              </a:rPr>
              <a:t>3-56 </a:t>
            </a:r>
            <a:r>
              <a:rPr lang="zh-CN" altLang="en-US" sz="2400" b="1" dirty="0">
                <a:ea typeface="宋体" panose="02010600030101010101" pitchFamily="2" charset="-122"/>
              </a:rPr>
              <a:t>查询所有选修了</a:t>
            </a:r>
            <a:r>
              <a:rPr lang="en-US" altLang="zh-CN" sz="2400" b="1" dirty="0">
                <a:ea typeface="宋体" panose="02010600030101010101" pitchFamily="2" charset="-122"/>
              </a:rPr>
              <a:t>1</a:t>
            </a:r>
            <a:r>
              <a:rPr lang="zh-CN" altLang="en-US" sz="2400" b="1" dirty="0">
                <a:ea typeface="宋体" panose="02010600030101010101" pitchFamily="2" charset="-122"/>
              </a:rPr>
              <a:t>号课程的学生的学号、姓名。</a:t>
            </a:r>
          </a:p>
          <a:p>
            <a:pPr lvl="1">
              <a:buNone/>
            </a:pPr>
            <a:endParaRPr lang="zh-CN" altLang="en-US" b="1" dirty="0">
              <a:ea typeface="宋体" panose="02010600030101010101" pitchFamily="2" charset="-122"/>
            </a:endParaRPr>
          </a:p>
        </p:txBody>
      </p:sp>
      <p:grpSp>
        <p:nvGrpSpPr>
          <p:cNvPr id="4" name="组合 3">
            <a:extLst>
              <a:ext uri="{FF2B5EF4-FFF2-40B4-BE49-F238E27FC236}">
                <a16:creationId xmlns:a16="http://schemas.microsoft.com/office/drawing/2014/main" id="{E698C0AF-F555-48E8-AF2E-2D4A0642259B}"/>
              </a:ext>
            </a:extLst>
          </p:cNvPr>
          <p:cNvGrpSpPr/>
          <p:nvPr/>
        </p:nvGrpSpPr>
        <p:grpSpPr>
          <a:xfrm>
            <a:off x="108298" y="3504428"/>
            <a:ext cx="8856984" cy="4893181"/>
            <a:chOff x="684265" y="1580220"/>
            <a:chExt cx="7776864" cy="4893181"/>
          </a:xfrm>
        </p:grpSpPr>
        <p:sp>
          <p:nvSpPr>
            <p:cNvPr id="5" name="文本框 4">
              <a:extLst>
                <a:ext uri="{FF2B5EF4-FFF2-40B4-BE49-F238E27FC236}">
                  <a16:creationId xmlns:a16="http://schemas.microsoft.com/office/drawing/2014/main" id="{6A67EB41-6C0A-4C7D-8468-09AEC19F0482}"/>
                </a:ext>
              </a:extLst>
            </p:cNvPr>
            <p:cNvSpPr txBox="1"/>
            <p:nvPr/>
          </p:nvSpPr>
          <p:spPr>
            <a:xfrm>
              <a:off x="751147" y="1580220"/>
              <a:ext cx="817592"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子查询</a:t>
              </a:r>
            </a:p>
          </p:txBody>
        </p:sp>
        <p:sp>
          <p:nvSpPr>
            <p:cNvPr id="6" name="文本框 5">
              <a:extLst>
                <a:ext uri="{FF2B5EF4-FFF2-40B4-BE49-F238E27FC236}">
                  <a16:creationId xmlns:a16="http://schemas.microsoft.com/office/drawing/2014/main" id="{9D0F5F26-9A7A-4CF9-8A5F-3927BA1C53FB}"/>
                </a:ext>
              </a:extLst>
            </p:cNvPr>
            <p:cNvSpPr txBox="1"/>
            <p:nvPr/>
          </p:nvSpPr>
          <p:spPr>
            <a:xfrm>
              <a:off x="684265" y="1988840"/>
              <a:ext cx="7776864" cy="448456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SNAME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IN(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CNO=1</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138245912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二、含有</a:t>
            </a:r>
            <a:r>
              <a:rPr lang="en-US" altLang="zh-CN" dirty="0">
                <a:ea typeface="宋体" panose="02010600030101010101" pitchFamily="2" charset="-122"/>
              </a:rPr>
              <a:t>IN</a:t>
            </a:r>
            <a:r>
              <a:rPr lang="zh-CN" altLang="en-US" dirty="0">
                <a:ea typeface="宋体" panose="02010600030101010101" pitchFamily="2" charset="-122"/>
              </a:rPr>
              <a:t>的子查询</a:t>
            </a:r>
          </a:p>
        </p:txBody>
      </p:sp>
      <p:sp>
        <p:nvSpPr>
          <p:cNvPr id="16387" name="Rectangle 3"/>
          <p:cNvSpPr>
            <a:spLocks noGrp="1"/>
          </p:cNvSpPr>
          <p:nvPr>
            <p:ph idx="1"/>
          </p:nvPr>
        </p:nvSpPr>
        <p:spPr>
          <a:ln/>
        </p:spPr>
        <p:txBody>
          <a:bodyPr vert="horz" wrap="square" lIns="91440" tIns="45720" rIns="91440" bIns="45720" anchor="t"/>
          <a:lstStyle/>
          <a:p>
            <a:r>
              <a:rPr lang="zh-CN" altLang="en-US" sz="2400" b="1" dirty="0">
                <a:ea typeface="宋体" panose="02010600030101010101" pitchFamily="2" charset="-122"/>
              </a:rPr>
              <a:t>带有</a:t>
            </a:r>
            <a:r>
              <a:rPr lang="en-US" altLang="zh-CN" sz="2400" b="1" dirty="0">
                <a:ea typeface="宋体" panose="02010600030101010101" pitchFamily="2" charset="-122"/>
              </a:rPr>
              <a:t>IN</a:t>
            </a:r>
            <a:r>
              <a:rPr lang="zh-CN" altLang="en-US" sz="2400" b="1" dirty="0">
                <a:ea typeface="宋体" panose="02010600030101010101" pitchFamily="2" charset="-122"/>
              </a:rPr>
              <a:t>谓词的子查询指的是父查询与子查询用谓词</a:t>
            </a:r>
            <a:r>
              <a:rPr lang="en-US" altLang="zh-CN" sz="2400" b="1" dirty="0">
                <a:ea typeface="宋体" panose="02010600030101010101" pitchFamily="2" charset="-122"/>
              </a:rPr>
              <a:t>IN</a:t>
            </a:r>
            <a:r>
              <a:rPr lang="zh-CN" altLang="en-US" sz="2400" b="1" dirty="0">
                <a:ea typeface="宋体" panose="02010600030101010101" pitchFamily="2" charset="-122"/>
              </a:rPr>
              <a:t>连接，判断某个属性列值是否在子查询的结果中。 </a:t>
            </a:r>
          </a:p>
          <a:p>
            <a:pPr>
              <a:buNone/>
            </a:pPr>
            <a:endParaRPr lang="zh-CN" altLang="en-US" sz="2400" b="1" dirty="0">
              <a:ea typeface="宋体" panose="02010600030101010101" pitchFamily="2" charset="-122"/>
            </a:endParaRPr>
          </a:p>
          <a:p>
            <a:pPr>
              <a:buNone/>
            </a:pPr>
            <a:r>
              <a:rPr lang="zh-CN" altLang="en-US" sz="2400" b="1" dirty="0">
                <a:ea typeface="宋体" panose="02010600030101010101" pitchFamily="2" charset="-122"/>
              </a:rPr>
              <a:t>例</a:t>
            </a:r>
            <a:r>
              <a:rPr lang="en-US" altLang="zh-CN" sz="2400" b="1" dirty="0">
                <a:ea typeface="宋体" panose="02010600030101010101" pitchFamily="2" charset="-122"/>
              </a:rPr>
              <a:t>3-56 </a:t>
            </a:r>
            <a:r>
              <a:rPr lang="zh-CN" altLang="en-US" sz="2400" b="1" dirty="0">
                <a:ea typeface="宋体" panose="02010600030101010101" pitchFamily="2" charset="-122"/>
              </a:rPr>
              <a:t>查询所有选修了</a:t>
            </a:r>
            <a:r>
              <a:rPr lang="en-US" altLang="zh-CN" sz="2400" b="1" dirty="0">
                <a:ea typeface="宋体" panose="02010600030101010101" pitchFamily="2" charset="-122"/>
              </a:rPr>
              <a:t>1</a:t>
            </a:r>
            <a:r>
              <a:rPr lang="zh-CN" altLang="en-US" sz="2400" b="1" dirty="0">
                <a:ea typeface="宋体" panose="02010600030101010101" pitchFamily="2" charset="-122"/>
              </a:rPr>
              <a:t>号课程的学生的学号、姓名。</a:t>
            </a:r>
          </a:p>
          <a:p>
            <a:pPr lvl="1">
              <a:buNone/>
            </a:pPr>
            <a:r>
              <a:rPr lang="en-US" altLang="zh-CN" b="1" dirty="0">
                <a:ea typeface="宋体" panose="02010600030101010101" pitchFamily="2" charset="-122"/>
              </a:rPr>
              <a:t>SELECT Sno,Sname</a:t>
            </a:r>
          </a:p>
          <a:p>
            <a:pPr lvl="1">
              <a:buNone/>
            </a:pPr>
            <a:r>
              <a:rPr lang="en-US" altLang="zh-CN" b="1" dirty="0">
                <a:ea typeface="宋体" panose="02010600030101010101" pitchFamily="2" charset="-122"/>
              </a:rPr>
              <a:t>FROM Student </a:t>
            </a:r>
          </a:p>
          <a:p>
            <a:pPr lvl="1">
              <a:buNone/>
            </a:pPr>
            <a:r>
              <a:rPr lang="en-US" altLang="zh-CN" b="1" dirty="0">
                <a:ea typeface="宋体" panose="02010600030101010101" pitchFamily="2" charset="-122"/>
              </a:rPr>
              <a:t>WHERE Sno </a:t>
            </a:r>
            <a:r>
              <a:rPr lang="en-US" altLang="zh-CN" b="1" dirty="0">
                <a:solidFill>
                  <a:schemeClr val="tx2"/>
                </a:solidFill>
                <a:ea typeface="宋体" panose="02010600030101010101" pitchFamily="2" charset="-122"/>
              </a:rPr>
              <a:t>IN</a:t>
            </a:r>
            <a:r>
              <a:rPr lang="en-US" altLang="zh-CN" b="1" dirty="0">
                <a:ea typeface="宋体" panose="02010600030101010101" pitchFamily="2" charset="-122"/>
              </a:rPr>
              <a:t> </a:t>
            </a:r>
          </a:p>
          <a:p>
            <a:pPr lvl="1">
              <a:buNone/>
            </a:pPr>
            <a:r>
              <a:rPr lang="en-US" altLang="zh-CN" b="1" dirty="0">
                <a:ea typeface="宋体" panose="02010600030101010101" pitchFamily="2" charset="-122"/>
              </a:rPr>
              <a:t> (SELECT Sno </a:t>
            </a:r>
          </a:p>
          <a:p>
            <a:pPr lvl="1">
              <a:buNone/>
            </a:pPr>
            <a:r>
              <a:rPr lang="en-US" altLang="zh-CN" b="1" dirty="0">
                <a:ea typeface="宋体" panose="02010600030101010101" pitchFamily="2" charset="-122"/>
              </a:rPr>
              <a:t>    FROM SC </a:t>
            </a:r>
          </a:p>
          <a:p>
            <a:pPr lvl="1">
              <a:buNone/>
            </a:pPr>
            <a:r>
              <a:rPr lang="en-US" altLang="zh-CN" b="1" dirty="0">
                <a:ea typeface="宋体" panose="02010600030101010101" pitchFamily="2" charset="-122"/>
              </a:rPr>
              <a:t>    WHERE Cno=1)</a:t>
            </a:r>
            <a:r>
              <a:rPr lang="zh-CN" altLang="en-US" b="1" dirty="0">
                <a:ea typeface="宋体" panose="02010600030101010101" pitchFamily="2" charset="-122"/>
              </a:rPr>
              <a:t>；</a:t>
            </a:r>
          </a:p>
        </p:txBody>
      </p:sp>
    </p:spTree>
    <p:extLst>
      <p:ext uri="{BB962C8B-B14F-4D97-AF65-F5344CB8AC3E}">
        <p14:creationId xmlns:p14="http://schemas.microsoft.com/office/powerpoint/2010/main" val="233430029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二、含有</a:t>
            </a:r>
            <a:r>
              <a:rPr lang="en-US" altLang="zh-CN" dirty="0">
                <a:ea typeface="宋体" panose="02010600030101010101" pitchFamily="2" charset="-122"/>
              </a:rPr>
              <a:t>IN</a:t>
            </a:r>
            <a:r>
              <a:rPr lang="zh-CN" altLang="en-US" dirty="0">
                <a:ea typeface="宋体" panose="02010600030101010101" pitchFamily="2" charset="-122"/>
              </a:rPr>
              <a:t>的子查询</a:t>
            </a:r>
          </a:p>
        </p:txBody>
      </p:sp>
      <p:sp>
        <p:nvSpPr>
          <p:cNvPr id="17411" name="Rectangle 3"/>
          <p:cNvSpPr>
            <a:spLocks noGrp="1"/>
          </p:cNvSpPr>
          <p:nvPr>
            <p:ph idx="1"/>
          </p:nvPr>
        </p:nvSpPr>
        <p:spPr>
          <a:ln/>
        </p:spPr>
        <p:txBody>
          <a:bodyPr vert="horz" wrap="square" lIns="91440" tIns="45720" rIns="91440" bIns="45720" anchor="t"/>
          <a:lstStyle/>
          <a:p>
            <a:r>
              <a:rPr lang="zh-CN" altLang="en-US" dirty="0">
                <a:ea typeface="宋体" panose="02010600030101010101" pitchFamily="2" charset="-122"/>
              </a:rPr>
              <a:t>上面的例子也可以用连接查询来实现： </a:t>
            </a:r>
          </a:p>
        </p:txBody>
      </p:sp>
      <p:grpSp>
        <p:nvGrpSpPr>
          <p:cNvPr id="4" name="组合 3">
            <a:extLst>
              <a:ext uri="{FF2B5EF4-FFF2-40B4-BE49-F238E27FC236}">
                <a16:creationId xmlns:a16="http://schemas.microsoft.com/office/drawing/2014/main" id="{7EF9F073-BC85-4648-A5C5-9DE57F4AEE20}"/>
              </a:ext>
            </a:extLst>
          </p:cNvPr>
          <p:cNvGrpSpPr/>
          <p:nvPr/>
        </p:nvGrpSpPr>
        <p:grpSpPr>
          <a:xfrm>
            <a:off x="108298" y="2442287"/>
            <a:ext cx="8856984" cy="3182967"/>
            <a:chOff x="684265" y="1580220"/>
            <a:chExt cx="7776864" cy="3182967"/>
          </a:xfrm>
        </p:grpSpPr>
        <p:sp>
          <p:nvSpPr>
            <p:cNvPr id="5" name="文本框 4">
              <a:extLst>
                <a:ext uri="{FF2B5EF4-FFF2-40B4-BE49-F238E27FC236}">
                  <a16:creationId xmlns:a16="http://schemas.microsoft.com/office/drawing/2014/main" id="{7374071C-E60C-4A18-B758-14F6394E1500}"/>
                </a:ext>
              </a:extLst>
            </p:cNvPr>
            <p:cNvSpPr txBox="1"/>
            <p:nvPr/>
          </p:nvSpPr>
          <p:spPr>
            <a:xfrm>
              <a:off x="751147" y="1580220"/>
              <a:ext cx="1260178"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连接</a:t>
              </a:r>
            </a:p>
          </p:txBody>
        </p:sp>
        <p:sp>
          <p:nvSpPr>
            <p:cNvPr id="6" name="文本框 5">
              <a:extLst>
                <a:ext uri="{FF2B5EF4-FFF2-40B4-BE49-F238E27FC236}">
                  <a16:creationId xmlns:a16="http://schemas.microsoft.com/office/drawing/2014/main" id="{4201F0F4-A38F-4FCB-A87C-EB6EDF7E5E5F}"/>
                </a:ext>
              </a:extLst>
            </p:cNvPr>
            <p:cNvSpPr txBox="1"/>
            <p:nvPr/>
          </p:nvSpPr>
          <p:spPr>
            <a:xfrm>
              <a:off x="684265" y="1988840"/>
              <a:ext cx="7776864" cy="2774347"/>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SNAME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 JOIN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ON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STUDENT.SNO=SC.SNO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CNO=1;</a:t>
              </a:r>
            </a:p>
          </p:txBody>
        </p:sp>
      </p:grpSp>
    </p:spTree>
    <p:extLst>
      <p:ext uri="{BB962C8B-B14F-4D97-AF65-F5344CB8AC3E}">
        <p14:creationId xmlns:p14="http://schemas.microsoft.com/office/powerpoint/2010/main" val="166765173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二、含有</a:t>
            </a:r>
            <a:r>
              <a:rPr lang="en-US" altLang="zh-CN" dirty="0">
                <a:ea typeface="宋体" panose="02010600030101010101" pitchFamily="2" charset="-122"/>
              </a:rPr>
              <a:t>IN</a:t>
            </a:r>
            <a:r>
              <a:rPr lang="zh-CN" altLang="en-US" dirty="0">
                <a:ea typeface="宋体" panose="02010600030101010101" pitchFamily="2" charset="-122"/>
              </a:rPr>
              <a:t>的子查询</a:t>
            </a:r>
          </a:p>
        </p:txBody>
      </p:sp>
      <p:sp>
        <p:nvSpPr>
          <p:cNvPr id="17411" name="Rectangle 3"/>
          <p:cNvSpPr>
            <a:spLocks noGrp="1"/>
          </p:cNvSpPr>
          <p:nvPr>
            <p:ph idx="1"/>
          </p:nvPr>
        </p:nvSpPr>
        <p:spPr>
          <a:ln/>
        </p:spPr>
        <p:txBody>
          <a:bodyPr vert="horz" wrap="square" lIns="91440" tIns="45720" rIns="91440" bIns="45720" anchor="t"/>
          <a:lstStyle/>
          <a:p>
            <a:r>
              <a:rPr lang="zh-CN" altLang="en-US" dirty="0">
                <a:ea typeface="宋体" panose="02010600030101010101" pitchFamily="2" charset="-122"/>
              </a:rPr>
              <a:t>上面的例子也可以用连接查询来实现： </a:t>
            </a:r>
          </a:p>
          <a:p>
            <a:pPr lvl="1">
              <a:buNone/>
            </a:pPr>
            <a:endParaRPr lang="en-US" altLang="zh-CN" dirty="0">
              <a:ea typeface="宋体" panose="02010600030101010101" pitchFamily="2" charset="-122"/>
            </a:endParaRPr>
          </a:p>
          <a:p>
            <a:pPr lvl="1">
              <a:buNone/>
            </a:pPr>
            <a:r>
              <a:rPr lang="en-US" altLang="zh-CN" b="1" dirty="0">
                <a:ea typeface="宋体" panose="02010600030101010101" pitchFamily="2" charset="-122"/>
              </a:rPr>
              <a:t>SELECT Student.Sno,Sname </a:t>
            </a:r>
          </a:p>
          <a:p>
            <a:pPr lvl="1">
              <a:buNone/>
            </a:pPr>
            <a:r>
              <a:rPr lang="en-US" altLang="zh-CN" b="1" dirty="0">
                <a:ea typeface="宋体" panose="02010600030101010101" pitchFamily="2" charset="-122"/>
              </a:rPr>
              <a:t>FROM Student,SC </a:t>
            </a:r>
          </a:p>
          <a:p>
            <a:pPr lvl="1">
              <a:buNone/>
            </a:pPr>
            <a:r>
              <a:rPr lang="en-US" altLang="zh-CN" b="1" dirty="0">
                <a:ea typeface="宋体" panose="02010600030101010101" pitchFamily="2" charset="-122"/>
              </a:rPr>
              <a:t>WHERE Student.Sno=SC.Sno AND Cno=1;</a:t>
            </a:r>
          </a:p>
        </p:txBody>
      </p:sp>
    </p:spTree>
    <p:extLst>
      <p:ext uri="{BB962C8B-B14F-4D97-AF65-F5344CB8AC3E}">
        <p14:creationId xmlns:p14="http://schemas.microsoft.com/office/powerpoint/2010/main" val="134336569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ln/>
        </p:spPr>
        <p:txBody>
          <a:bodyPr vert="horz" wrap="square" lIns="91440" tIns="45720" rIns="91440" bIns="45720" anchor="ctr"/>
          <a:lstStyle/>
          <a:p>
            <a:r>
              <a:rPr lang="zh-CN" altLang="en-US" sz="3200" dirty="0">
                <a:ea typeface="宋体" panose="02010600030101010101" pitchFamily="2" charset="-122"/>
              </a:rPr>
              <a:t>三、含有</a:t>
            </a:r>
            <a:r>
              <a:rPr lang="en-US" altLang="zh-CN" sz="3200" dirty="0">
                <a:ea typeface="宋体" panose="02010600030101010101" pitchFamily="2" charset="-122"/>
              </a:rPr>
              <a:t>BETWEEN AND</a:t>
            </a:r>
            <a:r>
              <a:rPr lang="zh-CN" altLang="en-US" sz="3200" dirty="0">
                <a:ea typeface="宋体" panose="02010600030101010101" pitchFamily="2" charset="-122"/>
              </a:rPr>
              <a:t>的子查询</a:t>
            </a:r>
          </a:p>
        </p:txBody>
      </p:sp>
      <p:sp>
        <p:nvSpPr>
          <p:cNvPr id="18435" name="Rectangle 3"/>
          <p:cNvSpPr>
            <a:spLocks noGrp="1"/>
          </p:cNvSpPr>
          <p:nvPr>
            <p:ph idx="1"/>
          </p:nvPr>
        </p:nvSpPr>
        <p:spPr>
          <a:ln/>
        </p:spPr>
        <p:txBody>
          <a:bodyPr vert="horz" wrap="square" lIns="91440" tIns="45720" rIns="91440" bIns="45720" anchor="t"/>
          <a:lstStyle/>
          <a:p>
            <a:r>
              <a:rPr lang="zh-CN" altLang="en-US" sz="2400" b="1" dirty="0">
                <a:ea typeface="宋体" panose="02010600030101010101" pitchFamily="2" charset="-122"/>
              </a:rPr>
              <a:t>［</a:t>
            </a:r>
            <a:r>
              <a:rPr lang="en-US" altLang="zh-CN" sz="2400" b="1" dirty="0">
                <a:ea typeface="宋体" panose="02010600030101010101" pitchFamily="2" charset="-122"/>
              </a:rPr>
              <a:t>NOT</a:t>
            </a:r>
            <a:r>
              <a:rPr lang="zh-CN" altLang="en-US" sz="2400" b="1" dirty="0">
                <a:ea typeface="宋体" panose="02010600030101010101" pitchFamily="2" charset="-122"/>
              </a:rPr>
              <a:t>］</a:t>
            </a:r>
            <a:r>
              <a:rPr lang="en-US" altLang="zh-CN" sz="2400" b="1" dirty="0">
                <a:ea typeface="宋体" panose="02010600030101010101" pitchFamily="2" charset="-122"/>
              </a:rPr>
              <a:t>BETWEEN…AND </a:t>
            </a:r>
            <a:r>
              <a:rPr lang="zh-CN" altLang="en-US" sz="2400" b="1" dirty="0">
                <a:ea typeface="宋体" panose="02010600030101010101" pitchFamily="2" charset="-122"/>
              </a:rPr>
              <a:t>也可以作为嵌套查询的连接词。子查询可以跟在</a:t>
            </a:r>
            <a:r>
              <a:rPr lang="en-US" altLang="zh-CN" sz="2400" b="1" dirty="0">
                <a:ea typeface="宋体" panose="02010600030101010101" pitchFamily="2" charset="-122"/>
              </a:rPr>
              <a:t>BETWEEN</a:t>
            </a:r>
            <a:r>
              <a:rPr lang="zh-CN" altLang="en-US" sz="2400" b="1" dirty="0">
                <a:ea typeface="宋体" panose="02010600030101010101" pitchFamily="2" charset="-122"/>
              </a:rPr>
              <a:t>后面，也可以跟在</a:t>
            </a:r>
            <a:r>
              <a:rPr lang="en-US" altLang="zh-CN" sz="2400" b="1" dirty="0">
                <a:ea typeface="宋体" panose="02010600030101010101" pitchFamily="2" charset="-122"/>
              </a:rPr>
              <a:t>AND</a:t>
            </a:r>
            <a:r>
              <a:rPr lang="zh-CN" altLang="en-US" sz="2400" b="1" dirty="0">
                <a:ea typeface="宋体" panose="02010600030101010101" pitchFamily="2" charset="-122"/>
              </a:rPr>
              <a:t>后面。</a:t>
            </a:r>
          </a:p>
        </p:txBody>
      </p:sp>
    </p:spTree>
    <p:extLst>
      <p:ext uri="{BB962C8B-B14F-4D97-AF65-F5344CB8AC3E}">
        <p14:creationId xmlns:p14="http://schemas.microsoft.com/office/powerpoint/2010/main" val="3629296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CD08AE-5907-42EB-A38A-9614CA8DFE46}"/>
              </a:ext>
            </a:extLst>
          </p:cNvPr>
          <p:cNvSpPr>
            <a:spLocks noGrp="1"/>
          </p:cNvSpPr>
          <p:nvPr>
            <p:ph type="title"/>
          </p:nvPr>
        </p:nvSpPr>
        <p:spPr/>
        <p:txBody>
          <a:bodyPr/>
          <a:lstStyle/>
          <a:p>
            <a:r>
              <a:rPr lang="zh-CN" altLang="en-US" dirty="0"/>
              <a:t>阶段考试</a:t>
            </a:r>
          </a:p>
        </p:txBody>
      </p:sp>
      <p:sp>
        <p:nvSpPr>
          <p:cNvPr id="3" name="内容占位符 2">
            <a:extLst>
              <a:ext uri="{FF2B5EF4-FFF2-40B4-BE49-F238E27FC236}">
                <a16:creationId xmlns:a16="http://schemas.microsoft.com/office/drawing/2014/main" id="{95B3B969-D6A1-4535-9D09-265B7F45CC46}"/>
              </a:ext>
            </a:extLst>
          </p:cNvPr>
          <p:cNvSpPr>
            <a:spLocks noGrp="1"/>
          </p:cNvSpPr>
          <p:nvPr>
            <p:ph idx="1"/>
          </p:nvPr>
        </p:nvSpPr>
        <p:spPr/>
        <p:txBody>
          <a:bodyPr/>
          <a:lstStyle/>
          <a:p>
            <a:r>
              <a:rPr lang="zh-CN" altLang="en-US" dirty="0"/>
              <a:t>选择</a:t>
            </a:r>
            <a:r>
              <a:rPr lang="en-US" altLang="zh-CN" dirty="0"/>
              <a:t>10</a:t>
            </a:r>
            <a:r>
              <a:rPr lang="zh-CN" altLang="en-US" dirty="0"/>
              <a:t>个，</a:t>
            </a:r>
            <a:r>
              <a:rPr lang="en-US" altLang="zh-CN" dirty="0"/>
              <a:t>20</a:t>
            </a:r>
            <a:r>
              <a:rPr lang="zh-CN" altLang="en-US" dirty="0"/>
              <a:t>分</a:t>
            </a:r>
            <a:r>
              <a:rPr lang="en-US" altLang="zh-CN" dirty="0"/>
              <a:t>,ENG</a:t>
            </a:r>
          </a:p>
          <a:p>
            <a:r>
              <a:rPr lang="zh-CN" altLang="en-US" dirty="0"/>
              <a:t>填空</a:t>
            </a:r>
            <a:r>
              <a:rPr lang="en-US" altLang="zh-CN" dirty="0"/>
              <a:t>10</a:t>
            </a:r>
            <a:r>
              <a:rPr lang="zh-CN" altLang="en-US" dirty="0"/>
              <a:t>个，</a:t>
            </a:r>
            <a:r>
              <a:rPr lang="en-US" altLang="zh-CN" dirty="0"/>
              <a:t>10</a:t>
            </a:r>
            <a:r>
              <a:rPr lang="zh-CN" altLang="en-US" dirty="0"/>
              <a:t>分</a:t>
            </a:r>
            <a:r>
              <a:rPr lang="en-US" altLang="zh-CN" dirty="0"/>
              <a:t>,ENG</a:t>
            </a:r>
          </a:p>
          <a:p>
            <a:r>
              <a:rPr lang="zh-CN" altLang="en-US" dirty="0"/>
              <a:t>判断</a:t>
            </a:r>
            <a:r>
              <a:rPr lang="en-US" altLang="zh-CN" dirty="0"/>
              <a:t>10</a:t>
            </a:r>
            <a:r>
              <a:rPr lang="zh-CN" altLang="en-US" dirty="0"/>
              <a:t>个，</a:t>
            </a:r>
            <a:r>
              <a:rPr lang="en-US" altLang="zh-CN" dirty="0"/>
              <a:t>10</a:t>
            </a:r>
            <a:r>
              <a:rPr lang="zh-CN" altLang="en-US" dirty="0"/>
              <a:t>分</a:t>
            </a:r>
            <a:r>
              <a:rPr lang="en-US" altLang="zh-CN" dirty="0"/>
              <a:t>,ENG</a:t>
            </a:r>
          </a:p>
          <a:p>
            <a:r>
              <a:rPr lang="zh-CN" altLang="en-US" dirty="0"/>
              <a:t>综合分析题（文字性质简答题</a:t>
            </a:r>
            <a:r>
              <a:rPr lang="en-US" altLang="zh-CN" dirty="0"/>
              <a:t>(ENG)5~10</a:t>
            </a:r>
            <a:r>
              <a:rPr lang="zh-CN" altLang="en-US" dirty="0"/>
              <a:t>分、</a:t>
            </a:r>
            <a:r>
              <a:rPr lang="en-US" altLang="zh-CN" dirty="0"/>
              <a:t>ER</a:t>
            </a:r>
            <a:r>
              <a:rPr lang="zh-CN" altLang="en-US" dirty="0"/>
              <a:t>图</a:t>
            </a:r>
            <a:r>
              <a:rPr lang="en-US" altLang="zh-CN" dirty="0"/>
              <a:t>(ENG)10</a:t>
            </a:r>
            <a:r>
              <a:rPr lang="zh-CN" altLang="en-US" dirty="0"/>
              <a:t>分、关系代数</a:t>
            </a:r>
            <a:r>
              <a:rPr lang="en-US" altLang="zh-CN" dirty="0"/>
              <a:t>ENG(CHN)10</a:t>
            </a:r>
            <a:r>
              <a:rPr lang="zh-CN" altLang="en-US" dirty="0"/>
              <a:t>个</a:t>
            </a:r>
            <a:r>
              <a:rPr lang="en-US" altLang="zh-CN" dirty="0"/>
              <a:t>30</a:t>
            </a:r>
            <a:r>
              <a:rPr lang="zh-CN" altLang="en-US" dirty="0"/>
              <a:t>分、</a:t>
            </a:r>
            <a:r>
              <a:rPr lang="en-US" altLang="zh-CN" dirty="0"/>
              <a:t>SQL</a:t>
            </a:r>
            <a:r>
              <a:rPr lang="zh-CN" altLang="en-US" dirty="0"/>
              <a:t>创建表、完整性规则、索引、简单查询、更新、删除、插入</a:t>
            </a:r>
            <a:r>
              <a:rPr lang="en-US" altLang="zh-CN" dirty="0"/>
              <a:t>15</a:t>
            </a:r>
            <a:r>
              <a:rPr lang="zh-CN" altLang="en-US" dirty="0"/>
              <a:t>分）</a:t>
            </a:r>
          </a:p>
        </p:txBody>
      </p:sp>
    </p:spTree>
    <p:extLst>
      <p:ext uri="{BB962C8B-B14F-4D97-AF65-F5344CB8AC3E}">
        <p14:creationId xmlns:p14="http://schemas.microsoft.com/office/powerpoint/2010/main" val="2454608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7171" name="Rectangle 2"/>
          <p:cNvSpPr>
            <a:spLocks noGrp="1"/>
          </p:cNvSpPr>
          <p:nvPr>
            <p:ph type="title"/>
          </p:nvPr>
        </p:nvSpPr>
        <p:spPr>
          <a:ln/>
        </p:spPr>
        <p:txBody>
          <a:bodyPr vert="horz" wrap="square" lIns="91440" tIns="45720" rIns="91440" bIns="45720" anchor="ctr"/>
          <a:lstStyle/>
          <a:p>
            <a:pPr eaLnBrk="1" hangingPunct="1"/>
            <a:r>
              <a:rPr lang="en-US" altLang="zh-CN" dirty="0">
                <a:ea typeface="宋体" panose="02010600030101010101" pitchFamily="2" charset="-122"/>
              </a:rPr>
              <a:t>3.3  </a:t>
            </a:r>
            <a:r>
              <a:rPr lang="zh-CN" altLang="en-US" dirty="0">
                <a:ea typeface="宋体" panose="02010600030101010101" pitchFamily="2" charset="-122"/>
              </a:rPr>
              <a:t>数据定义 </a:t>
            </a:r>
          </a:p>
        </p:txBody>
      </p:sp>
      <p:graphicFrame>
        <p:nvGraphicFramePr>
          <p:cNvPr id="7172" name="Object 3"/>
          <p:cNvGraphicFramePr>
            <a:graphicFrameLocks noChangeAspect="1"/>
          </p:cNvGraphicFramePr>
          <p:nvPr/>
        </p:nvGraphicFramePr>
        <p:xfrm>
          <a:off x="-76200" y="2514602"/>
          <a:ext cx="9156700" cy="4187825"/>
        </p:xfrm>
        <a:graphic>
          <a:graphicData uri="http://schemas.openxmlformats.org/presentationml/2006/ole">
            <mc:AlternateContent xmlns:mc="http://schemas.openxmlformats.org/markup-compatibility/2006">
              <mc:Choice xmlns:v="urn:schemas-microsoft-com:vml" Requires="v">
                <p:oleObj spid="_x0000_s3143" r:id="rId3" imgW="5632450" imgH="1938655" progId="Word.Document.8">
                  <p:embed/>
                </p:oleObj>
              </mc:Choice>
              <mc:Fallback>
                <p:oleObj r:id="rId3" imgW="5632450" imgH="1938655" progId="Word.Document.8">
                  <p:embed/>
                  <p:pic>
                    <p:nvPicPr>
                      <p:cNvPr id="7172" name="Object 3"/>
                      <p:cNvPicPr/>
                      <p:nvPr/>
                    </p:nvPicPr>
                    <p:blipFill>
                      <a:blip r:embed="rId4"/>
                      <a:stretch>
                        <a:fillRect/>
                      </a:stretch>
                    </p:blipFill>
                    <p:spPr>
                      <a:xfrm>
                        <a:off x="-76200" y="2514602"/>
                        <a:ext cx="9156700" cy="4187825"/>
                      </a:xfrm>
                      <a:prstGeom prst="rect">
                        <a:avLst/>
                      </a:prstGeom>
                      <a:noFill/>
                      <a:ln w="38100">
                        <a:noFill/>
                        <a:miter/>
                      </a:ln>
                    </p:spPr>
                  </p:pic>
                </p:oleObj>
              </mc:Fallback>
            </mc:AlternateContent>
          </a:graphicData>
        </a:graphic>
      </p:graphicFrame>
      <p:sp>
        <p:nvSpPr>
          <p:cNvPr id="7173" name="Rectangle 4"/>
          <p:cNvSpPr/>
          <p:nvPr/>
        </p:nvSpPr>
        <p:spPr>
          <a:xfrm>
            <a:off x="395288" y="1843090"/>
            <a:ext cx="6305550" cy="460375"/>
          </a:xfrm>
          <a:prstGeom prst="rect">
            <a:avLst/>
          </a:prstGeom>
          <a:noFill/>
          <a:ln w="25400">
            <a:noFill/>
          </a:ln>
        </p:spPr>
        <p:txBody>
          <a:bodyPr wrap="none" anchor="ctr">
            <a:spAutoFit/>
          </a:bodyPr>
          <a:lstStyle/>
          <a:p>
            <a:pPr>
              <a:lnSpc>
                <a:spcPct val="100000"/>
              </a:lnSpc>
              <a:spcBef>
                <a:spcPct val="0"/>
              </a:spcBef>
              <a:buClrTx/>
              <a:buFontTx/>
            </a:pPr>
            <a:r>
              <a:rPr lang="en-US" altLang="zh-CN" sz="2200" dirty="0">
                <a:latin typeface="Times New Roman" panose="02020603050405020304" pitchFamily="18" charset="0"/>
              </a:rPr>
              <a:t>SQL</a:t>
            </a:r>
            <a:r>
              <a:rPr lang="zh-CN" altLang="en-US" sz="2200" dirty="0">
                <a:latin typeface="Times New Roman" panose="02020603050405020304" pitchFamily="18" charset="0"/>
              </a:rPr>
              <a:t>的数据定义功能</a:t>
            </a:r>
            <a:r>
              <a:rPr lang="en-US" altLang="zh-CN" sz="2200" dirty="0">
                <a:latin typeface="Times New Roman" panose="02020603050405020304" pitchFamily="18" charset="0"/>
              </a:rPr>
              <a:t>: </a:t>
            </a:r>
            <a:r>
              <a:rPr lang="zh-CN" altLang="en-US" sz="2200" dirty="0">
                <a:latin typeface="Times New Roman" panose="02020603050405020304" pitchFamily="18" charset="0"/>
              </a:rPr>
              <a:t>表定义、视图和索引的定义</a:t>
            </a:r>
            <a:r>
              <a:rPr lang="zh-CN" altLang="en-US" b="1" dirty="0">
                <a:latin typeface="Times New Roman" panose="02020603050405020304" pitchFamily="18" charset="0"/>
              </a:rPr>
              <a:t> </a:t>
            </a:r>
          </a:p>
        </p:txBody>
      </p:sp>
    </p:spTree>
    <p:extLst>
      <p:ext uri="{BB962C8B-B14F-4D97-AF65-F5344CB8AC3E}">
        <p14:creationId xmlns:p14="http://schemas.microsoft.com/office/powerpoint/2010/main" val="6142750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ln/>
        </p:spPr>
        <p:txBody>
          <a:bodyPr vert="horz" wrap="square" lIns="91440" tIns="45720" rIns="91440" bIns="45720" anchor="ctr"/>
          <a:lstStyle/>
          <a:p>
            <a:r>
              <a:rPr lang="zh-CN" altLang="en-US" sz="3200" dirty="0">
                <a:ea typeface="宋体" panose="02010600030101010101" pitchFamily="2" charset="-122"/>
              </a:rPr>
              <a:t>三、含有</a:t>
            </a:r>
            <a:r>
              <a:rPr lang="en-US" altLang="zh-CN" sz="3200" dirty="0">
                <a:ea typeface="宋体" panose="02010600030101010101" pitchFamily="2" charset="-122"/>
              </a:rPr>
              <a:t>BETWEEN AND</a:t>
            </a:r>
            <a:r>
              <a:rPr lang="zh-CN" altLang="en-US" sz="3200" dirty="0">
                <a:ea typeface="宋体" panose="02010600030101010101" pitchFamily="2" charset="-122"/>
              </a:rPr>
              <a:t>的子查询</a:t>
            </a:r>
          </a:p>
        </p:txBody>
      </p:sp>
      <p:sp>
        <p:nvSpPr>
          <p:cNvPr id="18435" name="Rectangle 3"/>
          <p:cNvSpPr>
            <a:spLocks noGrp="1"/>
          </p:cNvSpPr>
          <p:nvPr>
            <p:ph idx="1"/>
          </p:nvPr>
        </p:nvSpPr>
        <p:spPr>
          <a:xfrm>
            <a:off x="457200" y="1556792"/>
            <a:ext cx="8229600" cy="4495800"/>
          </a:xfrm>
          <a:ln/>
        </p:spPr>
        <p:txBody>
          <a:bodyPr vert="horz" wrap="square" lIns="91440" tIns="45720" rIns="91440" bIns="45720" anchor="t"/>
          <a:lstStyle/>
          <a:p>
            <a:r>
              <a:rPr lang="zh-CN" altLang="en-US" b="1" dirty="0">
                <a:ea typeface="宋体" panose="02010600030101010101" pitchFamily="2" charset="-122"/>
              </a:rPr>
              <a:t>例</a:t>
            </a:r>
            <a:r>
              <a:rPr lang="en-US" altLang="zh-CN" b="1" dirty="0">
                <a:ea typeface="宋体" panose="02010600030101010101" pitchFamily="2" charset="-122"/>
              </a:rPr>
              <a:t>3-57 </a:t>
            </a:r>
            <a:r>
              <a:rPr lang="zh-CN" altLang="en-US" b="1" dirty="0">
                <a:ea typeface="宋体" panose="02010600030101010101" pitchFamily="2" charset="-122"/>
              </a:rPr>
              <a:t>查找从</a:t>
            </a:r>
            <a:r>
              <a:rPr lang="en-US" altLang="zh-CN" b="1" dirty="0">
                <a:ea typeface="宋体" panose="02010600030101010101" pitchFamily="2" charset="-122"/>
              </a:rPr>
              <a:t>19</a:t>
            </a:r>
            <a:r>
              <a:rPr lang="zh-CN" altLang="en-US" b="1" dirty="0">
                <a:ea typeface="宋体" panose="02010600030101010101" pitchFamily="2" charset="-122"/>
              </a:rPr>
              <a:t>岁到</a:t>
            </a:r>
            <a:r>
              <a:rPr lang="en-US" altLang="zh-CN" b="1" dirty="0">
                <a:ea typeface="宋体" panose="02010600030101010101" pitchFamily="2" charset="-122"/>
              </a:rPr>
              <a:t>Student</a:t>
            </a:r>
            <a:r>
              <a:rPr lang="zh-CN" altLang="en-US" b="1" dirty="0">
                <a:ea typeface="宋体" panose="02010600030101010101" pitchFamily="2" charset="-122"/>
              </a:rPr>
              <a:t>表中年龄最大之间的学生学号和姓名。</a:t>
            </a:r>
          </a:p>
        </p:txBody>
      </p:sp>
      <p:grpSp>
        <p:nvGrpSpPr>
          <p:cNvPr id="4" name="组合 3">
            <a:extLst>
              <a:ext uri="{FF2B5EF4-FFF2-40B4-BE49-F238E27FC236}">
                <a16:creationId xmlns:a16="http://schemas.microsoft.com/office/drawing/2014/main" id="{E305066C-E94A-4AA5-94E8-F74E853531CE}"/>
              </a:ext>
            </a:extLst>
          </p:cNvPr>
          <p:cNvGrpSpPr/>
          <p:nvPr/>
        </p:nvGrpSpPr>
        <p:grpSpPr>
          <a:xfrm>
            <a:off x="108298" y="2492896"/>
            <a:ext cx="8856984" cy="4209095"/>
            <a:chOff x="684265" y="1580220"/>
            <a:chExt cx="7776864" cy="4209095"/>
          </a:xfrm>
        </p:grpSpPr>
        <p:sp>
          <p:nvSpPr>
            <p:cNvPr id="5" name="文本框 4">
              <a:extLst>
                <a:ext uri="{FF2B5EF4-FFF2-40B4-BE49-F238E27FC236}">
                  <a16:creationId xmlns:a16="http://schemas.microsoft.com/office/drawing/2014/main" id="{59FAD88F-BB9C-4BB4-ABDE-12F88CF13F55}"/>
                </a:ext>
              </a:extLst>
            </p:cNvPr>
            <p:cNvSpPr txBox="1"/>
            <p:nvPr/>
          </p:nvSpPr>
          <p:spPr>
            <a:xfrm>
              <a:off x="751147" y="1580220"/>
              <a:ext cx="1449858"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BETWEEN AND</a:t>
              </a:r>
              <a:endParaRPr lang="zh-CN" altLang="en-US" sz="1800" dirty="0">
                <a:solidFill>
                  <a:schemeClr val="bg1"/>
                </a:solidFill>
                <a:latin typeface="Consolas" panose="020B0609020204030204" pitchFamily="49" charset="0"/>
              </a:endParaRPr>
            </a:p>
          </p:txBody>
        </p:sp>
        <p:sp>
          <p:nvSpPr>
            <p:cNvPr id="6" name="文本框 5">
              <a:extLst>
                <a:ext uri="{FF2B5EF4-FFF2-40B4-BE49-F238E27FC236}">
                  <a16:creationId xmlns:a16="http://schemas.microsoft.com/office/drawing/2014/main" id="{4FA6DA61-F59F-48EF-AFD4-986960EFBD83}"/>
                </a:ext>
              </a:extLst>
            </p:cNvPr>
            <p:cNvSpPr txBox="1"/>
            <p:nvPr/>
          </p:nvSpPr>
          <p:spPr>
            <a:xfrm>
              <a:off x="684265" y="1988840"/>
              <a:ext cx="7776864" cy="3800475"/>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SNAME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SAGE BETWEEN 19 AND(</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MAX(SAGE)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364882397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ln/>
        </p:spPr>
        <p:txBody>
          <a:bodyPr vert="horz" wrap="square" lIns="91440" tIns="45720" rIns="91440" bIns="45720" anchor="ctr"/>
          <a:lstStyle/>
          <a:p>
            <a:r>
              <a:rPr lang="zh-CN" altLang="en-US" sz="3200" dirty="0">
                <a:ea typeface="宋体" panose="02010600030101010101" pitchFamily="2" charset="-122"/>
              </a:rPr>
              <a:t>三、含有</a:t>
            </a:r>
            <a:r>
              <a:rPr lang="en-US" altLang="zh-CN" sz="3200" dirty="0">
                <a:ea typeface="宋体" panose="02010600030101010101" pitchFamily="2" charset="-122"/>
              </a:rPr>
              <a:t>BETWEEN AND</a:t>
            </a:r>
            <a:r>
              <a:rPr lang="zh-CN" altLang="en-US" sz="3200" dirty="0">
                <a:ea typeface="宋体" panose="02010600030101010101" pitchFamily="2" charset="-122"/>
              </a:rPr>
              <a:t>的子查询</a:t>
            </a:r>
          </a:p>
        </p:txBody>
      </p:sp>
      <p:sp>
        <p:nvSpPr>
          <p:cNvPr id="18435" name="Rectangle 3"/>
          <p:cNvSpPr>
            <a:spLocks noGrp="1"/>
          </p:cNvSpPr>
          <p:nvPr>
            <p:ph idx="1"/>
          </p:nvPr>
        </p:nvSpPr>
        <p:spPr>
          <a:xfrm>
            <a:off x="457200" y="1556792"/>
            <a:ext cx="8229600" cy="4495800"/>
          </a:xfrm>
          <a:ln/>
        </p:spPr>
        <p:txBody>
          <a:bodyPr vert="horz" wrap="square" lIns="91440" tIns="45720" rIns="91440" bIns="45720" anchor="t"/>
          <a:lstStyle/>
          <a:p>
            <a:r>
              <a:rPr lang="zh-CN" altLang="en-US" b="1" dirty="0">
                <a:ea typeface="宋体" panose="02010600030101010101" pitchFamily="2" charset="-122"/>
              </a:rPr>
              <a:t>例</a:t>
            </a:r>
            <a:r>
              <a:rPr lang="en-US" altLang="zh-CN" b="1" dirty="0">
                <a:ea typeface="宋体" panose="02010600030101010101" pitchFamily="2" charset="-122"/>
              </a:rPr>
              <a:t>3-57 </a:t>
            </a:r>
            <a:r>
              <a:rPr lang="zh-CN" altLang="en-US" b="1" dirty="0">
                <a:ea typeface="宋体" panose="02010600030101010101" pitchFamily="2" charset="-122"/>
              </a:rPr>
              <a:t>查找从</a:t>
            </a:r>
            <a:r>
              <a:rPr lang="en-US" altLang="zh-CN" b="1" dirty="0">
                <a:ea typeface="宋体" panose="02010600030101010101" pitchFamily="2" charset="-122"/>
              </a:rPr>
              <a:t>19</a:t>
            </a:r>
            <a:r>
              <a:rPr lang="zh-CN" altLang="en-US" b="1" dirty="0">
                <a:ea typeface="宋体" panose="02010600030101010101" pitchFamily="2" charset="-122"/>
              </a:rPr>
              <a:t>岁到</a:t>
            </a:r>
            <a:r>
              <a:rPr lang="en-US" altLang="zh-CN" b="1" dirty="0">
                <a:ea typeface="宋体" panose="02010600030101010101" pitchFamily="2" charset="-122"/>
              </a:rPr>
              <a:t>Student</a:t>
            </a:r>
            <a:r>
              <a:rPr lang="zh-CN" altLang="en-US" b="1" dirty="0">
                <a:ea typeface="宋体" panose="02010600030101010101" pitchFamily="2" charset="-122"/>
              </a:rPr>
              <a:t>表中年龄最大之间的学生学号和姓名。</a:t>
            </a:r>
          </a:p>
        </p:txBody>
      </p:sp>
      <p:grpSp>
        <p:nvGrpSpPr>
          <p:cNvPr id="4" name="组合 3">
            <a:extLst>
              <a:ext uri="{FF2B5EF4-FFF2-40B4-BE49-F238E27FC236}">
                <a16:creationId xmlns:a16="http://schemas.microsoft.com/office/drawing/2014/main" id="{E305066C-E94A-4AA5-94E8-F74E853531CE}"/>
              </a:ext>
            </a:extLst>
          </p:cNvPr>
          <p:cNvGrpSpPr/>
          <p:nvPr/>
        </p:nvGrpSpPr>
        <p:grpSpPr>
          <a:xfrm>
            <a:off x="108298" y="2492896"/>
            <a:ext cx="8856984" cy="4209095"/>
            <a:chOff x="684265" y="1580220"/>
            <a:chExt cx="7776864" cy="4209095"/>
          </a:xfrm>
        </p:grpSpPr>
        <p:sp>
          <p:nvSpPr>
            <p:cNvPr id="5" name="文本框 4">
              <a:extLst>
                <a:ext uri="{FF2B5EF4-FFF2-40B4-BE49-F238E27FC236}">
                  <a16:creationId xmlns:a16="http://schemas.microsoft.com/office/drawing/2014/main" id="{59FAD88F-BB9C-4BB4-ABDE-12F88CF13F55}"/>
                </a:ext>
              </a:extLst>
            </p:cNvPr>
            <p:cNvSpPr txBox="1"/>
            <p:nvPr/>
          </p:nvSpPr>
          <p:spPr>
            <a:xfrm>
              <a:off x="751147" y="1580220"/>
              <a:ext cx="1449858"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BETWEEN AND</a:t>
              </a:r>
              <a:endParaRPr lang="zh-CN" altLang="en-US" sz="1800" dirty="0">
                <a:solidFill>
                  <a:schemeClr val="bg1"/>
                </a:solidFill>
                <a:latin typeface="Consolas" panose="020B0609020204030204" pitchFamily="49" charset="0"/>
              </a:endParaRPr>
            </a:p>
          </p:txBody>
        </p:sp>
        <p:sp>
          <p:nvSpPr>
            <p:cNvPr id="6" name="文本框 5">
              <a:extLst>
                <a:ext uri="{FF2B5EF4-FFF2-40B4-BE49-F238E27FC236}">
                  <a16:creationId xmlns:a16="http://schemas.microsoft.com/office/drawing/2014/main" id="{4FA6DA61-F59F-48EF-AFD4-986960EFBD83}"/>
                </a:ext>
              </a:extLst>
            </p:cNvPr>
            <p:cNvSpPr txBox="1"/>
            <p:nvPr/>
          </p:nvSpPr>
          <p:spPr>
            <a:xfrm>
              <a:off x="684265" y="1988840"/>
              <a:ext cx="7776864" cy="3800475"/>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SNAME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SAGE BETWEEN 19 AND(</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MAX(SAGE)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259354021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914400" y="260648"/>
            <a:ext cx="7391400" cy="563563"/>
          </a:xfrm>
          <a:ln/>
        </p:spPr>
        <p:txBody>
          <a:bodyPr vert="horz" wrap="square" lIns="91440" tIns="45720" rIns="91440" bIns="45720" anchor="ctr"/>
          <a:lstStyle/>
          <a:p>
            <a:r>
              <a:rPr lang="zh-CN" altLang="en-US" sz="3200" dirty="0">
                <a:ea typeface="宋体" panose="02010600030101010101" pitchFamily="2" charset="-122"/>
              </a:rPr>
              <a:t>三、含有</a:t>
            </a:r>
            <a:r>
              <a:rPr lang="en-US" altLang="zh-CN" sz="3200" dirty="0">
                <a:ea typeface="宋体" panose="02010600030101010101" pitchFamily="2" charset="-122"/>
              </a:rPr>
              <a:t>BETWEEN AND</a:t>
            </a:r>
            <a:r>
              <a:rPr lang="zh-CN" altLang="en-US" sz="3200" dirty="0">
                <a:ea typeface="宋体" panose="02010600030101010101" pitchFamily="2" charset="-122"/>
              </a:rPr>
              <a:t>的子查询</a:t>
            </a:r>
          </a:p>
        </p:txBody>
      </p:sp>
      <p:sp>
        <p:nvSpPr>
          <p:cNvPr id="18435" name="Rectangle 3"/>
          <p:cNvSpPr>
            <a:spLocks noGrp="1"/>
          </p:cNvSpPr>
          <p:nvPr>
            <p:ph idx="1"/>
          </p:nvPr>
        </p:nvSpPr>
        <p:spPr>
          <a:xfrm>
            <a:off x="457200" y="908720"/>
            <a:ext cx="8229600" cy="4495800"/>
          </a:xfrm>
          <a:ln/>
        </p:spPr>
        <p:txBody>
          <a:bodyPr vert="horz" wrap="square" lIns="91440" tIns="45720" rIns="91440" bIns="45720" anchor="t"/>
          <a:lstStyle/>
          <a:p>
            <a:r>
              <a:rPr lang="zh-CN" altLang="en-US" b="1" dirty="0">
                <a:ea typeface="宋体" panose="02010600030101010101" pitchFamily="2" charset="-122"/>
              </a:rPr>
              <a:t>例</a:t>
            </a:r>
            <a:r>
              <a:rPr lang="en-US" altLang="zh-CN" b="1" dirty="0">
                <a:ea typeface="宋体" panose="02010600030101010101" pitchFamily="2" charset="-122"/>
              </a:rPr>
              <a:t>3-57 </a:t>
            </a:r>
            <a:r>
              <a:rPr lang="zh-CN" altLang="en-US" b="1" dirty="0">
                <a:ea typeface="宋体" panose="02010600030101010101" pitchFamily="2" charset="-122"/>
              </a:rPr>
              <a:t>查找在某个系的从</a:t>
            </a:r>
            <a:r>
              <a:rPr lang="en-US" altLang="zh-CN" b="1" dirty="0">
                <a:ea typeface="宋体" panose="02010600030101010101" pitchFamily="2" charset="-122"/>
              </a:rPr>
              <a:t>19</a:t>
            </a:r>
            <a:r>
              <a:rPr lang="zh-CN" altLang="en-US" b="1" dirty="0">
                <a:ea typeface="宋体" panose="02010600030101010101" pitchFamily="2" charset="-122"/>
              </a:rPr>
              <a:t>岁到所在系中年龄最大之间的学生学号和姓名。</a:t>
            </a:r>
          </a:p>
        </p:txBody>
      </p:sp>
      <p:grpSp>
        <p:nvGrpSpPr>
          <p:cNvPr id="4" name="组合 3">
            <a:extLst>
              <a:ext uri="{FF2B5EF4-FFF2-40B4-BE49-F238E27FC236}">
                <a16:creationId xmlns:a16="http://schemas.microsoft.com/office/drawing/2014/main" id="{E305066C-E94A-4AA5-94E8-F74E853531CE}"/>
              </a:ext>
            </a:extLst>
          </p:cNvPr>
          <p:cNvGrpSpPr/>
          <p:nvPr/>
        </p:nvGrpSpPr>
        <p:grpSpPr>
          <a:xfrm>
            <a:off x="108298" y="1916832"/>
            <a:ext cx="8856984" cy="4893181"/>
            <a:chOff x="684265" y="1580220"/>
            <a:chExt cx="7776864" cy="4893181"/>
          </a:xfrm>
        </p:grpSpPr>
        <p:sp>
          <p:nvSpPr>
            <p:cNvPr id="5" name="文本框 4">
              <a:extLst>
                <a:ext uri="{FF2B5EF4-FFF2-40B4-BE49-F238E27FC236}">
                  <a16:creationId xmlns:a16="http://schemas.microsoft.com/office/drawing/2014/main" id="{59FAD88F-BB9C-4BB4-ABDE-12F88CF13F55}"/>
                </a:ext>
              </a:extLst>
            </p:cNvPr>
            <p:cNvSpPr txBox="1"/>
            <p:nvPr/>
          </p:nvSpPr>
          <p:spPr>
            <a:xfrm>
              <a:off x="751147" y="1580220"/>
              <a:ext cx="1260178"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相关子查询</a:t>
              </a:r>
            </a:p>
          </p:txBody>
        </p:sp>
        <p:sp>
          <p:nvSpPr>
            <p:cNvPr id="6" name="文本框 5">
              <a:extLst>
                <a:ext uri="{FF2B5EF4-FFF2-40B4-BE49-F238E27FC236}">
                  <a16:creationId xmlns:a16="http://schemas.microsoft.com/office/drawing/2014/main" id="{4FA6DA61-F59F-48EF-AFD4-986960EFBD83}"/>
                </a:ext>
              </a:extLst>
            </p:cNvPr>
            <p:cNvSpPr txBox="1"/>
            <p:nvPr/>
          </p:nvSpPr>
          <p:spPr>
            <a:xfrm>
              <a:off x="684265" y="1988840"/>
              <a:ext cx="7776864" cy="448456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SNAME, SDEPT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 X</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SAGE BETWEEN 19 AND(</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MAX(SAGE)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 Y</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X.SDEPT=Y.SDEPT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40694871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914400" y="260648"/>
            <a:ext cx="7391400" cy="563563"/>
          </a:xfrm>
          <a:ln/>
        </p:spPr>
        <p:txBody>
          <a:bodyPr vert="horz" wrap="square" lIns="91440" tIns="45720" rIns="91440" bIns="45720" anchor="ctr"/>
          <a:lstStyle/>
          <a:p>
            <a:r>
              <a:rPr lang="zh-CN" altLang="en-US" sz="3200" dirty="0">
                <a:ea typeface="宋体" panose="02010600030101010101" pitchFamily="2" charset="-122"/>
              </a:rPr>
              <a:t>三、含有</a:t>
            </a:r>
            <a:r>
              <a:rPr lang="en-US" altLang="zh-CN" sz="3200" dirty="0">
                <a:ea typeface="宋体" panose="02010600030101010101" pitchFamily="2" charset="-122"/>
              </a:rPr>
              <a:t>BETWEEN AND</a:t>
            </a:r>
            <a:r>
              <a:rPr lang="zh-CN" altLang="en-US" sz="3200" dirty="0">
                <a:ea typeface="宋体" panose="02010600030101010101" pitchFamily="2" charset="-122"/>
              </a:rPr>
              <a:t>的子查询</a:t>
            </a:r>
          </a:p>
        </p:txBody>
      </p:sp>
      <p:sp>
        <p:nvSpPr>
          <p:cNvPr id="18435" name="Rectangle 3"/>
          <p:cNvSpPr>
            <a:spLocks noGrp="1"/>
          </p:cNvSpPr>
          <p:nvPr>
            <p:ph idx="1"/>
          </p:nvPr>
        </p:nvSpPr>
        <p:spPr>
          <a:xfrm>
            <a:off x="457200" y="908720"/>
            <a:ext cx="8229600" cy="4495800"/>
          </a:xfrm>
          <a:ln/>
        </p:spPr>
        <p:txBody>
          <a:bodyPr vert="horz" wrap="square" lIns="91440" tIns="45720" rIns="91440" bIns="45720" anchor="t"/>
          <a:lstStyle/>
          <a:p>
            <a:r>
              <a:rPr lang="zh-CN" altLang="en-US" b="1" dirty="0">
                <a:ea typeface="宋体" panose="02010600030101010101" pitchFamily="2" charset="-122"/>
              </a:rPr>
              <a:t>例</a:t>
            </a:r>
            <a:r>
              <a:rPr lang="en-US" altLang="zh-CN" b="1" dirty="0">
                <a:ea typeface="宋体" panose="02010600030101010101" pitchFamily="2" charset="-122"/>
              </a:rPr>
              <a:t>3-57 </a:t>
            </a:r>
            <a:r>
              <a:rPr lang="zh-CN" altLang="en-US" b="1" dirty="0">
                <a:ea typeface="宋体" panose="02010600030101010101" pitchFamily="2" charset="-122"/>
              </a:rPr>
              <a:t>查找在所有系中从</a:t>
            </a:r>
            <a:r>
              <a:rPr lang="en-US" altLang="zh-CN" b="1" dirty="0">
                <a:ea typeface="宋体" panose="02010600030101010101" pitchFamily="2" charset="-122"/>
              </a:rPr>
              <a:t>19</a:t>
            </a:r>
            <a:r>
              <a:rPr lang="zh-CN" altLang="en-US" b="1" dirty="0">
                <a:ea typeface="宋体" panose="02010600030101010101" pitchFamily="2" charset="-122"/>
              </a:rPr>
              <a:t>岁到所在系中年龄最大之间的学生学号和姓名。</a:t>
            </a:r>
          </a:p>
        </p:txBody>
      </p:sp>
      <p:grpSp>
        <p:nvGrpSpPr>
          <p:cNvPr id="4" name="组合 3">
            <a:extLst>
              <a:ext uri="{FF2B5EF4-FFF2-40B4-BE49-F238E27FC236}">
                <a16:creationId xmlns:a16="http://schemas.microsoft.com/office/drawing/2014/main" id="{E305066C-E94A-4AA5-94E8-F74E853531CE}"/>
              </a:ext>
            </a:extLst>
          </p:cNvPr>
          <p:cNvGrpSpPr/>
          <p:nvPr/>
        </p:nvGrpSpPr>
        <p:grpSpPr>
          <a:xfrm>
            <a:off x="108298" y="1916832"/>
            <a:ext cx="8856984" cy="4893181"/>
            <a:chOff x="684265" y="1580220"/>
            <a:chExt cx="7776864" cy="4893181"/>
          </a:xfrm>
        </p:grpSpPr>
        <p:sp>
          <p:nvSpPr>
            <p:cNvPr id="5" name="文本框 4">
              <a:extLst>
                <a:ext uri="{FF2B5EF4-FFF2-40B4-BE49-F238E27FC236}">
                  <a16:creationId xmlns:a16="http://schemas.microsoft.com/office/drawing/2014/main" id="{59FAD88F-BB9C-4BB4-ABDE-12F88CF13F55}"/>
                </a:ext>
              </a:extLst>
            </p:cNvPr>
            <p:cNvSpPr txBox="1"/>
            <p:nvPr/>
          </p:nvSpPr>
          <p:spPr>
            <a:xfrm>
              <a:off x="751147" y="1580220"/>
              <a:ext cx="1260178"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相关子查询</a:t>
              </a:r>
            </a:p>
          </p:txBody>
        </p:sp>
        <p:sp>
          <p:nvSpPr>
            <p:cNvPr id="6" name="文本框 5">
              <a:extLst>
                <a:ext uri="{FF2B5EF4-FFF2-40B4-BE49-F238E27FC236}">
                  <a16:creationId xmlns:a16="http://schemas.microsoft.com/office/drawing/2014/main" id="{4FA6DA61-F59F-48EF-AFD4-986960EFBD83}"/>
                </a:ext>
              </a:extLst>
            </p:cNvPr>
            <p:cNvSpPr txBox="1"/>
            <p:nvPr/>
          </p:nvSpPr>
          <p:spPr>
            <a:xfrm>
              <a:off x="684265" y="1988840"/>
              <a:ext cx="7776864" cy="448456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SNAME, SDEPT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 X</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SAGE BETWEEN 19 AND(</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MAX(SAGE)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 Y</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Y.SDEPT=X.SDEPT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54875282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ln/>
        </p:spPr>
        <p:txBody>
          <a:bodyPr vert="horz" wrap="square" lIns="91440" tIns="45720" rIns="91440" bIns="45720" anchor="ctr"/>
          <a:lstStyle/>
          <a:p>
            <a:r>
              <a:rPr lang="zh-CN" altLang="en-US" sz="3200" dirty="0">
                <a:ea typeface="宋体" panose="02010600030101010101" pitchFamily="2" charset="-122"/>
              </a:rPr>
              <a:t>三、含有</a:t>
            </a:r>
            <a:r>
              <a:rPr lang="en-US" altLang="zh-CN" sz="3200" dirty="0">
                <a:ea typeface="宋体" panose="02010600030101010101" pitchFamily="2" charset="-122"/>
              </a:rPr>
              <a:t>BETWEEN AND</a:t>
            </a:r>
            <a:r>
              <a:rPr lang="zh-CN" altLang="en-US" sz="3200" dirty="0">
                <a:ea typeface="宋体" panose="02010600030101010101" pitchFamily="2" charset="-122"/>
              </a:rPr>
              <a:t>的子查询</a:t>
            </a:r>
          </a:p>
        </p:txBody>
      </p:sp>
      <p:sp>
        <p:nvSpPr>
          <p:cNvPr id="18435" name="Rectangle 3"/>
          <p:cNvSpPr>
            <a:spLocks noGrp="1"/>
          </p:cNvSpPr>
          <p:nvPr>
            <p:ph idx="1"/>
          </p:nvPr>
        </p:nvSpPr>
        <p:spPr>
          <a:ln/>
        </p:spPr>
        <p:txBody>
          <a:bodyPr vert="horz" wrap="square" lIns="91440" tIns="45720" rIns="91440" bIns="45720" anchor="t"/>
          <a:lstStyle/>
          <a:p>
            <a:r>
              <a:rPr lang="zh-CN" altLang="en-US" sz="2400" b="1" dirty="0">
                <a:ea typeface="宋体" panose="02010600030101010101" pitchFamily="2" charset="-122"/>
              </a:rPr>
              <a:t>［</a:t>
            </a:r>
            <a:r>
              <a:rPr lang="en-US" altLang="zh-CN" sz="2400" b="1" dirty="0">
                <a:ea typeface="宋体" panose="02010600030101010101" pitchFamily="2" charset="-122"/>
              </a:rPr>
              <a:t>NOT</a:t>
            </a:r>
            <a:r>
              <a:rPr lang="zh-CN" altLang="en-US" sz="2400" b="1" dirty="0">
                <a:ea typeface="宋体" panose="02010600030101010101" pitchFamily="2" charset="-122"/>
              </a:rPr>
              <a:t>］</a:t>
            </a:r>
            <a:r>
              <a:rPr lang="en-US" altLang="zh-CN" sz="2400" b="1" dirty="0">
                <a:ea typeface="宋体" panose="02010600030101010101" pitchFamily="2" charset="-122"/>
              </a:rPr>
              <a:t>BETWEEN…AND </a:t>
            </a:r>
            <a:r>
              <a:rPr lang="zh-CN" altLang="en-US" sz="2400" b="1" dirty="0">
                <a:ea typeface="宋体" panose="02010600030101010101" pitchFamily="2" charset="-122"/>
              </a:rPr>
              <a:t>也可以作为嵌套查询的连接词。子查询可以跟在</a:t>
            </a:r>
            <a:r>
              <a:rPr lang="en-US" altLang="zh-CN" sz="2400" b="1" dirty="0">
                <a:ea typeface="宋体" panose="02010600030101010101" pitchFamily="2" charset="-122"/>
              </a:rPr>
              <a:t>BETWEEN</a:t>
            </a:r>
            <a:r>
              <a:rPr lang="zh-CN" altLang="en-US" sz="2400" b="1" dirty="0">
                <a:ea typeface="宋体" panose="02010600030101010101" pitchFamily="2" charset="-122"/>
              </a:rPr>
              <a:t>后面，也可以跟在</a:t>
            </a:r>
            <a:r>
              <a:rPr lang="en-US" altLang="zh-CN" sz="2400" b="1" dirty="0">
                <a:ea typeface="宋体" panose="02010600030101010101" pitchFamily="2" charset="-122"/>
              </a:rPr>
              <a:t>AND</a:t>
            </a:r>
            <a:r>
              <a:rPr lang="zh-CN" altLang="en-US" sz="2400" b="1" dirty="0">
                <a:ea typeface="宋体" panose="02010600030101010101" pitchFamily="2" charset="-122"/>
              </a:rPr>
              <a:t>后面。</a:t>
            </a:r>
          </a:p>
          <a:p>
            <a:pPr lvl="1">
              <a:buNone/>
            </a:pPr>
            <a:r>
              <a:rPr lang="zh-CN" altLang="en-US" b="1" dirty="0">
                <a:ea typeface="宋体" panose="02010600030101010101" pitchFamily="2" charset="-122"/>
              </a:rPr>
              <a:t>例</a:t>
            </a:r>
            <a:r>
              <a:rPr lang="en-US" altLang="zh-CN" b="1" dirty="0">
                <a:ea typeface="宋体" panose="02010600030101010101" pitchFamily="2" charset="-122"/>
              </a:rPr>
              <a:t>3-57 </a:t>
            </a:r>
            <a:r>
              <a:rPr lang="zh-CN" altLang="en-US" b="1" dirty="0">
                <a:ea typeface="宋体" panose="02010600030101010101" pitchFamily="2" charset="-122"/>
              </a:rPr>
              <a:t>查找从</a:t>
            </a:r>
            <a:r>
              <a:rPr lang="en-US" altLang="zh-CN" b="1" dirty="0">
                <a:ea typeface="宋体" panose="02010600030101010101" pitchFamily="2" charset="-122"/>
              </a:rPr>
              <a:t>19</a:t>
            </a:r>
            <a:r>
              <a:rPr lang="zh-CN" altLang="en-US" b="1" dirty="0">
                <a:ea typeface="宋体" panose="02010600030101010101" pitchFamily="2" charset="-122"/>
              </a:rPr>
              <a:t>岁到</a:t>
            </a:r>
            <a:r>
              <a:rPr lang="en-US" altLang="zh-CN" b="1" dirty="0">
                <a:ea typeface="宋体" panose="02010600030101010101" pitchFamily="2" charset="-122"/>
              </a:rPr>
              <a:t>Student</a:t>
            </a:r>
            <a:r>
              <a:rPr lang="zh-CN" altLang="en-US" b="1" dirty="0">
                <a:ea typeface="宋体" panose="02010600030101010101" pitchFamily="2" charset="-122"/>
              </a:rPr>
              <a:t>表中年龄最大之间的学生学号和姓名。</a:t>
            </a:r>
          </a:p>
          <a:p>
            <a:pPr lvl="1">
              <a:buNone/>
            </a:pPr>
            <a:r>
              <a:rPr lang="en-US" altLang="zh-CN" b="1" dirty="0">
                <a:ea typeface="宋体" panose="02010600030101010101" pitchFamily="2" charset="-122"/>
              </a:rPr>
              <a:t>SELECT Sno,Sname </a:t>
            </a:r>
          </a:p>
          <a:p>
            <a:pPr lvl="1">
              <a:buNone/>
            </a:pPr>
            <a:r>
              <a:rPr lang="en-US" altLang="zh-CN" b="1" dirty="0">
                <a:ea typeface="宋体" panose="02010600030101010101" pitchFamily="2" charset="-122"/>
              </a:rPr>
              <a:t>FROM Student </a:t>
            </a:r>
          </a:p>
          <a:p>
            <a:pPr lvl="1">
              <a:buNone/>
            </a:pPr>
            <a:r>
              <a:rPr lang="en-US" altLang="zh-CN" b="1" dirty="0">
                <a:ea typeface="宋体" panose="02010600030101010101" pitchFamily="2" charset="-122"/>
              </a:rPr>
              <a:t>WHERE Sage BETWEEN 19 AND </a:t>
            </a:r>
          </a:p>
          <a:p>
            <a:pPr lvl="1">
              <a:buNone/>
            </a:pPr>
            <a:r>
              <a:rPr lang="en-US" altLang="zh-CN" b="1" dirty="0">
                <a:ea typeface="宋体" panose="02010600030101010101" pitchFamily="2" charset="-122"/>
              </a:rPr>
              <a:t>(SELECT MAX(Sage) </a:t>
            </a:r>
          </a:p>
          <a:p>
            <a:pPr lvl="1">
              <a:buNone/>
            </a:pPr>
            <a:r>
              <a:rPr lang="en-US" altLang="zh-CN" b="1" dirty="0">
                <a:ea typeface="宋体" panose="02010600030101010101" pitchFamily="2" charset="-122"/>
              </a:rPr>
              <a:t>FROM Student );</a:t>
            </a:r>
          </a:p>
        </p:txBody>
      </p:sp>
    </p:spTree>
    <p:extLst>
      <p:ext uri="{BB962C8B-B14F-4D97-AF65-F5344CB8AC3E}">
        <p14:creationId xmlns:p14="http://schemas.microsoft.com/office/powerpoint/2010/main" val="23525754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四、含有</a:t>
            </a:r>
            <a:r>
              <a:rPr lang="en-US" altLang="zh-CN" dirty="0">
                <a:ea typeface="宋体" panose="02010600030101010101" pitchFamily="2" charset="-122"/>
              </a:rPr>
              <a:t>ALL</a:t>
            </a:r>
            <a:r>
              <a:rPr lang="zh-CN" altLang="en-US" dirty="0">
                <a:ea typeface="宋体" panose="02010600030101010101" pitchFamily="2" charset="-122"/>
              </a:rPr>
              <a:t>和</a:t>
            </a:r>
            <a:r>
              <a:rPr lang="en-US" altLang="zh-CN" dirty="0">
                <a:ea typeface="宋体" panose="02010600030101010101" pitchFamily="2" charset="-122"/>
              </a:rPr>
              <a:t>ANY</a:t>
            </a:r>
            <a:r>
              <a:rPr lang="zh-CN" altLang="en-US" dirty="0">
                <a:ea typeface="宋体" panose="02010600030101010101" pitchFamily="2" charset="-122"/>
              </a:rPr>
              <a:t>的子查询</a:t>
            </a:r>
          </a:p>
        </p:txBody>
      </p:sp>
      <p:sp>
        <p:nvSpPr>
          <p:cNvPr id="38914" name="Rectangle 3"/>
          <p:cNvSpPr>
            <a:spLocks noGrp="1"/>
          </p:cNvSpPr>
          <p:nvPr>
            <p:ph idx="1"/>
          </p:nvPr>
        </p:nvSpPr>
        <p:spPr bwMode="auto">
          <a:xfrm>
            <a:off x="457202" y="1828800"/>
            <a:ext cx="8435975" cy="4495800"/>
          </a:xfrm>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r>
              <a:rPr lang="zh-CN" altLang="en-US" sz="2400" b="1" noProof="1">
                <a:ea typeface="宋体" panose="02010600030101010101" pitchFamily="2" charset="-122"/>
              </a:rPr>
              <a:t>当子查询返回多值时可以用</a:t>
            </a:r>
            <a:r>
              <a:rPr lang="en-US" altLang="zh-CN" sz="2400" b="1" noProof="1">
                <a:gradFill>
                  <a:gsLst>
                    <a:gs pos="0">
                      <a:srgbClr val="FE4444"/>
                    </a:gs>
                    <a:gs pos="100000">
                      <a:srgbClr val="832B2B"/>
                    </a:gs>
                  </a:gsLst>
                  <a:lin scaled="0"/>
                </a:gradFill>
                <a:ea typeface="宋体" panose="02010600030101010101" pitchFamily="2" charset="-122"/>
              </a:rPr>
              <a:t>ANY</a:t>
            </a:r>
            <a:r>
              <a:rPr lang="zh-CN" altLang="en-US" sz="2400" b="1" noProof="1">
                <a:ea typeface="宋体" panose="02010600030101010101" pitchFamily="2" charset="-122"/>
              </a:rPr>
              <a:t>或</a:t>
            </a:r>
            <a:r>
              <a:rPr lang="en-US" altLang="zh-CN" sz="2400" b="1" noProof="1">
                <a:gradFill>
                  <a:gsLst>
                    <a:gs pos="0">
                      <a:srgbClr val="FE4444"/>
                    </a:gs>
                    <a:gs pos="100000">
                      <a:srgbClr val="832B2B"/>
                    </a:gs>
                  </a:gsLst>
                  <a:lin scaled="0"/>
                </a:gradFill>
                <a:ea typeface="宋体" panose="02010600030101010101" pitchFamily="2" charset="-122"/>
              </a:rPr>
              <a:t>ALL</a:t>
            </a:r>
            <a:r>
              <a:rPr lang="zh-CN" altLang="en-US" sz="2400" b="1" noProof="1">
                <a:ea typeface="宋体" panose="02010600030101010101" pitchFamily="2" charset="-122"/>
              </a:rPr>
              <a:t>谓词来连接主查询，但要注意的是，在</a:t>
            </a:r>
            <a:r>
              <a:rPr lang="en-US" altLang="zh-CN" sz="2400" b="1" noProof="1">
                <a:ea typeface="宋体" panose="02010600030101010101" pitchFamily="2" charset="-122"/>
              </a:rPr>
              <a:t>ALL</a:t>
            </a:r>
            <a:r>
              <a:rPr lang="zh-CN" altLang="en-US" sz="2400" b="1" noProof="1">
                <a:ea typeface="宋体" panose="02010600030101010101" pitchFamily="2" charset="-122"/>
              </a:rPr>
              <a:t>或</a:t>
            </a:r>
            <a:r>
              <a:rPr lang="en-US" altLang="zh-CN" sz="2400" b="1" noProof="1">
                <a:ea typeface="宋体" panose="02010600030101010101" pitchFamily="2" charset="-122"/>
              </a:rPr>
              <a:t>ANY</a:t>
            </a:r>
            <a:r>
              <a:rPr lang="zh-CN" altLang="en-US" sz="2400" b="1" noProof="1">
                <a:ea typeface="宋体" panose="02010600030101010101" pitchFamily="2" charset="-122"/>
              </a:rPr>
              <a:t>前要加上比较运算符。</a:t>
            </a:r>
            <a:r>
              <a:rPr lang="en-US" altLang="zh-CN" sz="2400" b="1" noProof="1">
                <a:ea typeface="宋体" panose="02010600030101010101" pitchFamily="2" charset="-122"/>
              </a:rPr>
              <a:t>ALL</a:t>
            </a:r>
            <a:r>
              <a:rPr lang="zh-CN" altLang="en-US" sz="2400" b="1" noProof="1">
                <a:ea typeface="宋体" panose="02010600030101010101" pitchFamily="2" charset="-122"/>
              </a:rPr>
              <a:t>表示所有，</a:t>
            </a:r>
            <a:r>
              <a:rPr lang="en-US" altLang="zh-CN" sz="2400" b="1" noProof="1">
                <a:ea typeface="宋体" panose="02010600030101010101" pitchFamily="2" charset="-122"/>
              </a:rPr>
              <a:t>ANY</a:t>
            </a:r>
            <a:r>
              <a:rPr lang="zh-CN" altLang="en-US" sz="2400" b="1" noProof="1">
                <a:ea typeface="宋体" panose="02010600030101010101" pitchFamily="2" charset="-122"/>
              </a:rPr>
              <a:t>表示某一个 。</a:t>
            </a:r>
          </a:p>
          <a:p>
            <a:pPr>
              <a:defRPr/>
            </a:pPr>
            <a:r>
              <a:rPr lang="zh-CN" altLang="en-US" sz="2400" b="1" noProof="1">
                <a:ea typeface="宋体" panose="02010600030101010101" pitchFamily="2" charset="-122"/>
              </a:rPr>
              <a:t>例</a:t>
            </a:r>
            <a:r>
              <a:rPr lang="en-US" altLang="zh-CN" sz="2400" b="1" noProof="1">
                <a:ea typeface="宋体" panose="02010600030101010101" pitchFamily="2" charset="-122"/>
              </a:rPr>
              <a:t>3-58</a:t>
            </a:r>
            <a:r>
              <a:rPr lang="zh-CN" altLang="en-US" sz="2400" b="1" noProof="1">
                <a:ea typeface="宋体" panose="02010600030101010101" pitchFamily="2" charset="-122"/>
              </a:rPr>
              <a:t>查询年龄比数学系最小的学生还小的学生学号和姓名</a:t>
            </a:r>
          </a:p>
        </p:txBody>
      </p:sp>
      <p:grpSp>
        <p:nvGrpSpPr>
          <p:cNvPr id="4" name="组合 3">
            <a:extLst>
              <a:ext uri="{FF2B5EF4-FFF2-40B4-BE49-F238E27FC236}">
                <a16:creationId xmlns:a16="http://schemas.microsoft.com/office/drawing/2014/main" id="{5CD3E95D-0295-42A5-9BAE-6A978CAB692A}"/>
              </a:ext>
            </a:extLst>
          </p:cNvPr>
          <p:cNvGrpSpPr/>
          <p:nvPr/>
        </p:nvGrpSpPr>
        <p:grpSpPr>
          <a:xfrm>
            <a:off x="108298" y="3861048"/>
            <a:ext cx="8856984" cy="4893181"/>
            <a:chOff x="684265" y="1580220"/>
            <a:chExt cx="7776864" cy="4893181"/>
          </a:xfrm>
        </p:grpSpPr>
        <p:sp>
          <p:nvSpPr>
            <p:cNvPr id="5" name="文本框 4">
              <a:extLst>
                <a:ext uri="{FF2B5EF4-FFF2-40B4-BE49-F238E27FC236}">
                  <a16:creationId xmlns:a16="http://schemas.microsoft.com/office/drawing/2014/main" id="{EA8CDF88-0617-4AE0-84A1-EECFEAF2CE9E}"/>
                </a:ext>
              </a:extLst>
            </p:cNvPr>
            <p:cNvSpPr txBox="1"/>
            <p:nvPr/>
          </p:nvSpPr>
          <p:spPr>
            <a:xfrm>
              <a:off x="751147" y="1580220"/>
              <a:ext cx="1260178"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ALL</a:t>
              </a:r>
              <a:endParaRPr lang="zh-CN" altLang="en-US" sz="1800" dirty="0">
                <a:solidFill>
                  <a:schemeClr val="bg1"/>
                </a:solidFill>
                <a:latin typeface="Consolas" panose="020B0609020204030204" pitchFamily="49" charset="0"/>
              </a:endParaRPr>
            </a:p>
          </p:txBody>
        </p:sp>
        <p:sp>
          <p:nvSpPr>
            <p:cNvPr id="6" name="文本框 5">
              <a:extLst>
                <a:ext uri="{FF2B5EF4-FFF2-40B4-BE49-F238E27FC236}">
                  <a16:creationId xmlns:a16="http://schemas.microsoft.com/office/drawing/2014/main" id="{291C926A-4565-453D-9E2B-28733614C748}"/>
                </a:ext>
              </a:extLst>
            </p:cNvPr>
            <p:cNvSpPr txBox="1"/>
            <p:nvPr/>
          </p:nvSpPr>
          <p:spPr>
            <a:xfrm>
              <a:off x="684265" y="1988840"/>
              <a:ext cx="7776864" cy="448456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SNAME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SAGE &lt; ALL(</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SAGE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SDEPT=‘MA’</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87133930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四、含有</a:t>
            </a:r>
            <a:r>
              <a:rPr lang="en-US" altLang="zh-CN" dirty="0">
                <a:ea typeface="宋体" panose="02010600030101010101" pitchFamily="2" charset="-122"/>
              </a:rPr>
              <a:t>ALL</a:t>
            </a:r>
            <a:r>
              <a:rPr lang="zh-CN" altLang="en-US" dirty="0">
                <a:ea typeface="宋体" panose="02010600030101010101" pitchFamily="2" charset="-122"/>
              </a:rPr>
              <a:t>和</a:t>
            </a:r>
            <a:r>
              <a:rPr lang="en-US" altLang="zh-CN" dirty="0">
                <a:ea typeface="宋体" panose="02010600030101010101" pitchFamily="2" charset="-122"/>
              </a:rPr>
              <a:t>ANY</a:t>
            </a:r>
            <a:r>
              <a:rPr lang="zh-CN" altLang="en-US" dirty="0">
                <a:ea typeface="宋体" panose="02010600030101010101" pitchFamily="2" charset="-122"/>
              </a:rPr>
              <a:t>的子查询</a:t>
            </a:r>
          </a:p>
        </p:txBody>
      </p:sp>
      <p:sp>
        <p:nvSpPr>
          <p:cNvPr id="38914" name="Rectangle 3"/>
          <p:cNvSpPr>
            <a:spLocks noGrp="1"/>
          </p:cNvSpPr>
          <p:nvPr>
            <p:ph idx="1"/>
          </p:nvPr>
        </p:nvSpPr>
        <p:spPr bwMode="auto">
          <a:xfrm>
            <a:off x="457202" y="1828800"/>
            <a:ext cx="8435975" cy="4495800"/>
          </a:xfrm>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r>
              <a:rPr lang="zh-CN" altLang="en-US" sz="2400" b="1" noProof="1">
                <a:ea typeface="宋体" panose="02010600030101010101" pitchFamily="2" charset="-122"/>
              </a:rPr>
              <a:t>当子查询返回多值时可以用</a:t>
            </a:r>
            <a:r>
              <a:rPr lang="en-US" altLang="zh-CN" sz="2400" b="1" noProof="1">
                <a:gradFill>
                  <a:gsLst>
                    <a:gs pos="0">
                      <a:srgbClr val="FE4444"/>
                    </a:gs>
                    <a:gs pos="100000">
                      <a:srgbClr val="832B2B"/>
                    </a:gs>
                  </a:gsLst>
                  <a:lin scaled="0"/>
                </a:gradFill>
                <a:ea typeface="宋体" panose="02010600030101010101" pitchFamily="2" charset="-122"/>
              </a:rPr>
              <a:t>ANY</a:t>
            </a:r>
            <a:r>
              <a:rPr lang="zh-CN" altLang="en-US" sz="2400" b="1" noProof="1">
                <a:ea typeface="宋体" panose="02010600030101010101" pitchFamily="2" charset="-122"/>
              </a:rPr>
              <a:t>或</a:t>
            </a:r>
            <a:r>
              <a:rPr lang="en-US" altLang="zh-CN" sz="2400" b="1" noProof="1">
                <a:gradFill>
                  <a:gsLst>
                    <a:gs pos="0">
                      <a:srgbClr val="FE4444"/>
                    </a:gs>
                    <a:gs pos="100000">
                      <a:srgbClr val="832B2B"/>
                    </a:gs>
                  </a:gsLst>
                  <a:lin scaled="0"/>
                </a:gradFill>
                <a:ea typeface="宋体" panose="02010600030101010101" pitchFamily="2" charset="-122"/>
              </a:rPr>
              <a:t>ALL</a:t>
            </a:r>
            <a:r>
              <a:rPr lang="zh-CN" altLang="en-US" sz="2400" b="1" noProof="1">
                <a:ea typeface="宋体" panose="02010600030101010101" pitchFamily="2" charset="-122"/>
              </a:rPr>
              <a:t>谓词来连接主查询，但要注意的是，在</a:t>
            </a:r>
            <a:r>
              <a:rPr lang="en-US" altLang="zh-CN" sz="2400" b="1" noProof="1">
                <a:ea typeface="宋体" panose="02010600030101010101" pitchFamily="2" charset="-122"/>
              </a:rPr>
              <a:t>ALL</a:t>
            </a:r>
            <a:r>
              <a:rPr lang="zh-CN" altLang="en-US" sz="2400" b="1" noProof="1">
                <a:ea typeface="宋体" panose="02010600030101010101" pitchFamily="2" charset="-122"/>
              </a:rPr>
              <a:t>或</a:t>
            </a:r>
            <a:r>
              <a:rPr lang="en-US" altLang="zh-CN" sz="2400" b="1" noProof="1">
                <a:ea typeface="宋体" panose="02010600030101010101" pitchFamily="2" charset="-122"/>
              </a:rPr>
              <a:t>ANY</a:t>
            </a:r>
            <a:r>
              <a:rPr lang="zh-CN" altLang="en-US" sz="2400" b="1" noProof="1">
                <a:ea typeface="宋体" panose="02010600030101010101" pitchFamily="2" charset="-122"/>
              </a:rPr>
              <a:t>前要加上比较运算符。</a:t>
            </a:r>
            <a:r>
              <a:rPr lang="en-US" altLang="zh-CN" sz="2400" b="1" noProof="1">
                <a:ea typeface="宋体" panose="02010600030101010101" pitchFamily="2" charset="-122"/>
              </a:rPr>
              <a:t>ALL</a:t>
            </a:r>
            <a:r>
              <a:rPr lang="zh-CN" altLang="en-US" sz="2400" b="1" noProof="1">
                <a:ea typeface="宋体" panose="02010600030101010101" pitchFamily="2" charset="-122"/>
              </a:rPr>
              <a:t>表示所有，</a:t>
            </a:r>
            <a:r>
              <a:rPr lang="en-US" altLang="zh-CN" sz="2400" b="1" noProof="1">
                <a:ea typeface="宋体" panose="02010600030101010101" pitchFamily="2" charset="-122"/>
              </a:rPr>
              <a:t>ANY</a:t>
            </a:r>
            <a:r>
              <a:rPr lang="zh-CN" altLang="en-US" sz="2400" b="1" noProof="1">
                <a:ea typeface="宋体" panose="02010600030101010101" pitchFamily="2" charset="-122"/>
              </a:rPr>
              <a:t>表示某一个 。</a:t>
            </a:r>
          </a:p>
          <a:p>
            <a:pPr>
              <a:buNone/>
              <a:defRPr/>
            </a:pPr>
            <a:endParaRPr lang="zh-CN" altLang="en-US" sz="2400" b="1" noProof="1">
              <a:ea typeface="宋体" panose="02010600030101010101" pitchFamily="2" charset="-122"/>
            </a:endParaRPr>
          </a:p>
          <a:p>
            <a:pPr>
              <a:buNone/>
              <a:defRPr/>
            </a:pPr>
            <a:r>
              <a:rPr lang="zh-CN" altLang="en-US" sz="2400" b="1" noProof="1">
                <a:ea typeface="宋体" panose="02010600030101010101" pitchFamily="2" charset="-122"/>
              </a:rPr>
              <a:t>例</a:t>
            </a:r>
            <a:r>
              <a:rPr lang="en-US" altLang="zh-CN" sz="2400" b="1" noProof="1">
                <a:ea typeface="宋体" panose="02010600030101010101" pitchFamily="2" charset="-122"/>
              </a:rPr>
              <a:t>3-58</a:t>
            </a:r>
            <a:r>
              <a:rPr lang="zh-CN" altLang="en-US" sz="2400" b="1" noProof="1">
                <a:ea typeface="宋体" panose="02010600030101010101" pitchFamily="2" charset="-122"/>
              </a:rPr>
              <a:t>查询年龄比数学系最小的学生还小的学生学号和姓名。</a:t>
            </a:r>
          </a:p>
          <a:p>
            <a:pPr lvl="1">
              <a:buNone/>
              <a:defRPr/>
            </a:pPr>
            <a:r>
              <a:rPr lang="en-US" altLang="zh-CN" b="1" noProof="1">
                <a:ea typeface="宋体" panose="02010600030101010101" pitchFamily="2" charset="-122"/>
              </a:rPr>
              <a:t>SELECT Sno,Sname FROM Student </a:t>
            </a:r>
          </a:p>
          <a:p>
            <a:pPr lvl="1">
              <a:buNone/>
              <a:defRPr/>
            </a:pPr>
            <a:r>
              <a:rPr lang="en-US" altLang="zh-CN" b="1" noProof="1">
                <a:ea typeface="宋体" panose="02010600030101010101" pitchFamily="2" charset="-122"/>
              </a:rPr>
              <a:t>WHERE Sage</a:t>
            </a:r>
            <a:r>
              <a:rPr lang="en-US" altLang="zh-CN" b="1" noProof="1">
                <a:solidFill>
                  <a:schemeClr val="tx2"/>
                </a:solidFill>
                <a:ea typeface="宋体" panose="02010600030101010101" pitchFamily="2" charset="-122"/>
              </a:rPr>
              <a:t>&lt;ALL</a:t>
            </a:r>
            <a:endParaRPr lang="en-US" altLang="zh-CN" b="1" noProof="1">
              <a:ea typeface="宋体" panose="02010600030101010101" pitchFamily="2" charset="-122"/>
            </a:endParaRPr>
          </a:p>
          <a:p>
            <a:pPr lvl="1">
              <a:buNone/>
              <a:defRPr/>
            </a:pPr>
            <a:r>
              <a:rPr lang="en-US" altLang="zh-CN" b="1" noProof="1">
                <a:ea typeface="宋体" panose="02010600030101010101" pitchFamily="2" charset="-122"/>
              </a:rPr>
              <a:t>(SELECT Sage FROM Student </a:t>
            </a:r>
          </a:p>
          <a:p>
            <a:pPr lvl="1">
              <a:buNone/>
              <a:defRPr/>
            </a:pPr>
            <a:r>
              <a:rPr lang="en-US" altLang="zh-CN" b="1" noProof="1">
                <a:ea typeface="宋体" panose="02010600030101010101" pitchFamily="2" charset="-122"/>
              </a:rPr>
              <a:t>WHERE Sdept=‘MA’);</a:t>
            </a:r>
          </a:p>
        </p:txBody>
      </p:sp>
    </p:spTree>
    <p:extLst>
      <p:ext uri="{BB962C8B-B14F-4D97-AF65-F5344CB8AC3E}">
        <p14:creationId xmlns:p14="http://schemas.microsoft.com/office/powerpoint/2010/main" val="141464225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918969" y="188640"/>
            <a:ext cx="7391400" cy="563563"/>
          </a:xfrm>
          <a:ln/>
        </p:spPr>
        <p:txBody>
          <a:bodyPr vert="horz" wrap="square" lIns="91440" tIns="45720" rIns="91440" bIns="45720" anchor="ctr"/>
          <a:lstStyle/>
          <a:p>
            <a:r>
              <a:rPr lang="zh-CN" altLang="en-US" dirty="0">
                <a:ea typeface="宋体" panose="02010600030101010101" pitchFamily="2" charset="-122"/>
              </a:rPr>
              <a:t>四、含有</a:t>
            </a:r>
            <a:r>
              <a:rPr lang="en-US" altLang="zh-CN" dirty="0">
                <a:ea typeface="宋体" panose="02010600030101010101" pitchFamily="2" charset="-122"/>
              </a:rPr>
              <a:t>ALL</a:t>
            </a:r>
            <a:r>
              <a:rPr lang="zh-CN" altLang="en-US" dirty="0">
                <a:ea typeface="宋体" panose="02010600030101010101" pitchFamily="2" charset="-122"/>
              </a:rPr>
              <a:t>和</a:t>
            </a:r>
            <a:r>
              <a:rPr lang="en-US" altLang="zh-CN" dirty="0">
                <a:ea typeface="宋体" panose="02010600030101010101" pitchFamily="2" charset="-122"/>
              </a:rPr>
              <a:t>ANY</a:t>
            </a:r>
            <a:r>
              <a:rPr lang="zh-CN" altLang="en-US" dirty="0">
                <a:ea typeface="宋体" panose="02010600030101010101" pitchFamily="2" charset="-122"/>
              </a:rPr>
              <a:t>的子查询</a:t>
            </a:r>
          </a:p>
        </p:txBody>
      </p:sp>
      <p:sp>
        <p:nvSpPr>
          <p:cNvPr id="38914" name="Rectangle 3"/>
          <p:cNvSpPr>
            <a:spLocks noGrp="1"/>
          </p:cNvSpPr>
          <p:nvPr>
            <p:ph idx="1"/>
          </p:nvPr>
        </p:nvSpPr>
        <p:spPr bwMode="auto">
          <a:xfrm>
            <a:off x="457202" y="764704"/>
            <a:ext cx="8435975" cy="4495800"/>
          </a:xfrm>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r>
              <a:rPr lang="zh-CN" altLang="en-US" sz="2400" b="1" noProof="1">
                <a:ea typeface="宋体" panose="02010600030101010101" pitchFamily="2" charset="-122"/>
              </a:rPr>
              <a:t>当子查询返回多值时可以用</a:t>
            </a:r>
            <a:r>
              <a:rPr lang="en-US" altLang="zh-CN" sz="2400" b="1" noProof="1">
                <a:gradFill>
                  <a:gsLst>
                    <a:gs pos="0">
                      <a:srgbClr val="FE4444"/>
                    </a:gs>
                    <a:gs pos="100000">
                      <a:srgbClr val="832B2B"/>
                    </a:gs>
                  </a:gsLst>
                  <a:lin scaled="0"/>
                </a:gradFill>
                <a:ea typeface="宋体" panose="02010600030101010101" pitchFamily="2" charset="-122"/>
              </a:rPr>
              <a:t>ANY</a:t>
            </a:r>
            <a:r>
              <a:rPr lang="zh-CN" altLang="en-US" sz="2400" b="1" noProof="1">
                <a:ea typeface="宋体" panose="02010600030101010101" pitchFamily="2" charset="-122"/>
              </a:rPr>
              <a:t>或</a:t>
            </a:r>
            <a:r>
              <a:rPr lang="en-US" altLang="zh-CN" sz="2400" b="1" noProof="1">
                <a:gradFill>
                  <a:gsLst>
                    <a:gs pos="0">
                      <a:srgbClr val="FE4444"/>
                    </a:gs>
                    <a:gs pos="100000">
                      <a:srgbClr val="832B2B"/>
                    </a:gs>
                  </a:gsLst>
                  <a:lin scaled="0"/>
                </a:gradFill>
                <a:ea typeface="宋体" panose="02010600030101010101" pitchFamily="2" charset="-122"/>
              </a:rPr>
              <a:t>ALL</a:t>
            </a:r>
            <a:r>
              <a:rPr lang="zh-CN" altLang="en-US" sz="2400" b="1" noProof="1">
                <a:ea typeface="宋体" panose="02010600030101010101" pitchFamily="2" charset="-122"/>
              </a:rPr>
              <a:t>谓词来连接主查询，但要注意的是，在</a:t>
            </a:r>
            <a:r>
              <a:rPr lang="en-US" altLang="zh-CN" sz="2400" b="1" noProof="1">
                <a:ea typeface="宋体" panose="02010600030101010101" pitchFamily="2" charset="-122"/>
              </a:rPr>
              <a:t>ALL</a:t>
            </a:r>
            <a:r>
              <a:rPr lang="zh-CN" altLang="en-US" sz="2400" b="1" noProof="1">
                <a:ea typeface="宋体" panose="02010600030101010101" pitchFamily="2" charset="-122"/>
              </a:rPr>
              <a:t>或</a:t>
            </a:r>
            <a:r>
              <a:rPr lang="en-US" altLang="zh-CN" sz="2400" b="1" noProof="1">
                <a:ea typeface="宋体" panose="02010600030101010101" pitchFamily="2" charset="-122"/>
              </a:rPr>
              <a:t>ANY</a:t>
            </a:r>
            <a:r>
              <a:rPr lang="zh-CN" altLang="en-US" sz="2400" b="1" noProof="1">
                <a:ea typeface="宋体" panose="02010600030101010101" pitchFamily="2" charset="-122"/>
              </a:rPr>
              <a:t>前要加上比较运算符。</a:t>
            </a:r>
            <a:r>
              <a:rPr lang="en-US" altLang="zh-CN" sz="2400" b="1" noProof="1">
                <a:ea typeface="宋体" panose="02010600030101010101" pitchFamily="2" charset="-122"/>
              </a:rPr>
              <a:t>ALL</a:t>
            </a:r>
            <a:r>
              <a:rPr lang="zh-CN" altLang="en-US" sz="2400" b="1" noProof="1">
                <a:ea typeface="宋体" panose="02010600030101010101" pitchFamily="2" charset="-122"/>
              </a:rPr>
              <a:t>表示所有，</a:t>
            </a:r>
            <a:r>
              <a:rPr lang="en-US" altLang="zh-CN" sz="2400" b="1" noProof="1">
                <a:ea typeface="宋体" panose="02010600030101010101" pitchFamily="2" charset="-122"/>
              </a:rPr>
              <a:t>ANY</a:t>
            </a:r>
            <a:r>
              <a:rPr lang="zh-CN" altLang="en-US" sz="2400" b="1" noProof="1">
                <a:ea typeface="宋体" panose="02010600030101010101" pitchFamily="2" charset="-122"/>
              </a:rPr>
              <a:t>表示某一个 。</a:t>
            </a:r>
          </a:p>
          <a:p>
            <a:pPr>
              <a:defRPr/>
            </a:pPr>
            <a:r>
              <a:rPr lang="zh-CN" altLang="en-US" sz="2400" b="1" noProof="1">
                <a:ea typeface="宋体" panose="02010600030101010101" pitchFamily="2" charset="-122"/>
              </a:rPr>
              <a:t>例</a:t>
            </a:r>
            <a:r>
              <a:rPr lang="en-US" altLang="zh-CN" sz="2400" b="1" noProof="1">
                <a:ea typeface="宋体" panose="02010600030101010101" pitchFamily="2" charset="-122"/>
              </a:rPr>
              <a:t>3-58</a:t>
            </a:r>
            <a:r>
              <a:rPr lang="zh-CN" altLang="en-US" sz="2400" b="1" noProof="1">
                <a:ea typeface="宋体" panose="02010600030101010101" pitchFamily="2" charset="-122"/>
              </a:rPr>
              <a:t>查询年龄比</a:t>
            </a:r>
            <a:r>
              <a:rPr lang="zh-CN" altLang="en-US" sz="2400" b="1" noProof="1">
                <a:solidFill>
                  <a:srgbClr val="FF0000"/>
                </a:solidFill>
                <a:ea typeface="宋体" panose="02010600030101010101" pitchFamily="2" charset="-122"/>
              </a:rPr>
              <a:t>任何</a:t>
            </a:r>
            <a:r>
              <a:rPr lang="zh-CN" altLang="en-US" sz="2400" b="1" noProof="1">
                <a:ea typeface="宋体" panose="02010600030101010101" pitchFamily="2" charset="-122"/>
              </a:rPr>
              <a:t>一个学生还小的学生学号和姓名</a:t>
            </a:r>
            <a:endParaRPr lang="en-US" altLang="zh-CN" sz="2400" b="1" noProof="1">
              <a:ea typeface="宋体" panose="02010600030101010101" pitchFamily="2" charset="-122"/>
            </a:endParaRPr>
          </a:p>
          <a:p>
            <a:pPr>
              <a:defRPr/>
            </a:pPr>
            <a:r>
              <a:rPr lang="zh-CN" altLang="en-US" sz="2400" b="1" noProof="1">
                <a:ea typeface="宋体" panose="02010600030101010101" pitchFamily="2" charset="-122"/>
              </a:rPr>
              <a:t>                                                             就是比最大的小</a:t>
            </a:r>
          </a:p>
        </p:txBody>
      </p:sp>
      <p:grpSp>
        <p:nvGrpSpPr>
          <p:cNvPr id="4" name="组合 3">
            <a:extLst>
              <a:ext uri="{FF2B5EF4-FFF2-40B4-BE49-F238E27FC236}">
                <a16:creationId xmlns:a16="http://schemas.microsoft.com/office/drawing/2014/main" id="{5CD3E95D-0295-42A5-9BAE-6A978CAB692A}"/>
              </a:ext>
            </a:extLst>
          </p:cNvPr>
          <p:cNvGrpSpPr/>
          <p:nvPr/>
        </p:nvGrpSpPr>
        <p:grpSpPr>
          <a:xfrm>
            <a:off x="108298" y="2420888"/>
            <a:ext cx="8856984" cy="4209095"/>
            <a:chOff x="684265" y="1580220"/>
            <a:chExt cx="7776864" cy="4209095"/>
          </a:xfrm>
        </p:grpSpPr>
        <p:sp>
          <p:nvSpPr>
            <p:cNvPr id="5" name="文本框 4">
              <a:extLst>
                <a:ext uri="{FF2B5EF4-FFF2-40B4-BE49-F238E27FC236}">
                  <a16:creationId xmlns:a16="http://schemas.microsoft.com/office/drawing/2014/main" id="{EA8CDF88-0617-4AE0-84A1-EECFEAF2CE9E}"/>
                </a:ext>
              </a:extLst>
            </p:cNvPr>
            <p:cNvSpPr txBox="1"/>
            <p:nvPr/>
          </p:nvSpPr>
          <p:spPr>
            <a:xfrm>
              <a:off x="751147" y="1580220"/>
              <a:ext cx="1260178"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endParaRPr lang="zh-CN" altLang="en-US" sz="1800" dirty="0">
                <a:solidFill>
                  <a:schemeClr val="bg1"/>
                </a:solidFill>
                <a:latin typeface="Consolas" panose="020B0609020204030204" pitchFamily="49" charset="0"/>
              </a:endParaRPr>
            </a:p>
          </p:txBody>
        </p:sp>
        <p:sp>
          <p:nvSpPr>
            <p:cNvPr id="6" name="文本框 5">
              <a:extLst>
                <a:ext uri="{FF2B5EF4-FFF2-40B4-BE49-F238E27FC236}">
                  <a16:creationId xmlns:a16="http://schemas.microsoft.com/office/drawing/2014/main" id="{291C926A-4565-453D-9E2B-28733614C748}"/>
                </a:ext>
              </a:extLst>
            </p:cNvPr>
            <p:cNvSpPr txBox="1"/>
            <p:nvPr/>
          </p:nvSpPr>
          <p:spPr>
            <a:xfrm>
              <a:off x="684265" y="1988840"/>
              <a:ext cx="7776864" cy="3800475"/>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SNAME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SAGE&lt;ANY(</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SAGE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398051227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ln/>
        </p:spPr>
        <p:txBody>
          <a:bodyPr vert="horz" wrap="square" lIns="91440" tIns="45720" rIns="91440" bIns="45720" anchor="ctr"/>
          <a:lstStyle/>
          <a:p>
            <a:r>
              <a:rPr lang="zh-CN" altLang="en-US" sz="3200" dirty="0">
                <a:ea typeface="宋体" panose="02010600030101010101" pitchFamily="2" charset="-122"/>
              </a:rPr>
              <a:t>五、带有</a:t>
            </a:r>
            <a:r>
              <a:rPr lang="en-US" altLang="zh-CN" sz="3200" dirty="0">
                <a:ea typeface="宋体" panose="02010600030101010101" pitchFamily="2" charset="-122"/>
              </a:rPr>
              <a:t>EXISTS</a:t>
            </a:r>
            <a:r>
              <a:rPr lang="zh-CN" altLang="en-US" sz="3200" dirty="0">
                <a:ea typeface="宋体" panose="02010600030101010101" pitchFamily="2" charset="-122"/>
              </a:rPr>
              <a:t>谓词的子查询</a:t>
            </a:r>
          </a:p>
        </p:txBody>
      </p:sp>
      <p:sp>
        <p:nvSpPr>
          <p:cNvPr id="39938" name="Rectangle 3"/>
          <p:cNvSpPr>
            <a:spLocks noGrp="1"/>
          </p:cNvSpPr>
          <p:nvPr>
            <p:ph idx="1"/>
          </p:nvPr>
        </p:nvSpPr>
        <p:spPr bwMode="auto">
          <a:xfrm>
            <a:off x="378462" y="1504315"/>
            <a:ext cx="8561705" cy="4114800"/>
          </a:xfrm>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defRPr/>
            </a:pPr>
            <a:r>
              <a:rPr lang="en-US" altLang="zh-CN" sz="2000" b="1" noProof="1">
                <a:gradFill>
                  <a:gsLst>
                    <a:gs pos="0">
                      <a:srgbClr val="012D86"/>
                    </a:gs>
                    <a:gs pos="100000">
                      <a:srgbClr val="0E2557"/>
                    </a:gs>
                  </a:gsLst>
                  <a:lin scaled="0"/>
                </a:gradFill>
                <a:ea typeface="宋体" panose="02010600030101010101" pitchFamily="2" charset="-122"/>
              </a:rPr>
              <a:t>1. EXISTS</a:t>
            </a:r>
            <a:r>
              <a:rPr lang="zh-CN" altLang="en-US" sz="2000" b="1" noProof="1">
                <a:gradFill>
                  <a:gsLst>
                    <a:gs pos="0">
                      <a:srgbClr val="012D86"/>
                    </a:gs>
                    <a:gs pos="100000">
                      <a:srgbClr val="0E2557"/>
                    </a:gs>
                  </a:gsLst>
                  <a:lin scaled="0"/>
                </a:gradFill>
                <a:ea typeface="宋体" panose="02010600030101010101" pitchFamily="2" charset="-122"/>
              </a:rPr>
              <a:t>谓词</a:t>
            </a:r>
          </a:p>
          <a:p>
            <a:pPr lvl="1">
              <a:lnSpc>
                <a:spcPct val="130000"/>
              </a:lnSpc>
              <a:buSzPct val="75000"/>
              <a:buFont typeface="Wingdings" panose="05000000000000000000" pitchFamily="2" charset="2"/>
              <a:buChar char="n"/>
              <a:defRPr/>
            </a:pPr>
            <a:r>
              <a:rPr lang="zh-CN" altLang="en-US" sz="2000" b="1" noProof="1">
                <a:ea typeface="宋体" panose="02010600030101010101" pitchFamily="2" charset="-122"/>
              </a:rPr>
              <a:t>存在量词</a:t>
            </a:r>
            <a:r>
              <a:rPr lang="zh-CN" altLang="en-US" sz="2000" b="1" noProof="1">
                <a:ea typeface="宋体" panose="02010600030101010101" pitchFamily="2" charset="-122"/>
                <a:sym typeface="Symbol" panose="05050102010706020507" pitchFamily="18" charset="2"/>
              </a:rPr>
              <a:t></a:t>
            </a:r>
            <a:r>
              <a:rPr lang="zh-CN" altLang="en-US" sz="2000" b="1" noProof="1">
                <a:ea typeface="宋体" panose="02010600030101010101" pitchFamily="2" charset="-122"/>
              </a:rPr>
              <a:t> </a:t>
            </a:r>
          </a:p>
          <a:p>
            <a:pPr lvl="1">
              <a:lnSpc>
                <a:spcPct val="130000"/>
              </a:lnSpc>
              <a:buSzPct val="75000"/>
              <a:buFont typeface="Wingdings" panose="05000000000000000000" pitchFamily="2" charset="2"/>
              <a:buChar char="n"/>
              <a:defRPr/>
            </a:pPr>
            <a:r>
              <a:rPr lang="zh-CN" altLang="en-US" sz="2000" b="1" noProof="1">
                <a:ea typeface="宋体" panose="02010600030101010101" pitchFamily="2" charset="-122"/>
              </a:rPr>
              <a:t>带有</a:t>
            </a:r>
            <a:r>
              <a:rPr lang="en-US" altLang="zh-CN" sz="2000" b="1" noProof="1">
                <a:ea typeface="宋体" panose="02010600030101010101" pitchFamily="2" charset="-122"/>
              </a:rPr>
              <a:t>EXISTS</a:t>
            </a:r>
            <a:r>
              <a:rPr lang="zh-CN" altLang="en-US" sz="2000" b="1" noProof="1">
                <a:ea typeface="宋体" panose="02010600030101010101" pitchFamily="2" charset="-122"/>
              </a:rPr>
              <a:t>谓词的子查询不返回任何数据，只产生逻辑真值“</a:t>
            </a:r>
            <a:r>
              <a:rPr lang="en-US" altLang="zh-CN" sz="2000" b="1" noProof="1">
                <a:ea typeface="宋体" panose="02010600030101010101" pitchFamily="2" charset="-122"/>
              </a:rPr>
              <a:t>true”</a:t>
            </a:r>
            <a:r>
              <a:rPr lang="zh-CN" altLang="en-US" sz="2000" b="1" noProof="1">
                <a:ea typeface="宋体" panose="02010600030101010101" pitchFamily="2" charset="-122"/>
              </a:rPr>
              <a:t>或逻辑假值“</a:t>
            </a:r>
            <a:r>
              <a:rPr lang="en-US" altLang="zh-CN" sz="2000" b="1" noProof="1">
                <a:ea typeface="宋体" panose="02010600030101010101" pitchFamily="2" charset="-122"/>
              </a:rPr>
              <a:t>false”</a:t>
            </a:r>
            <a:r>
              <a:rPr lang="zh-CN" altLang="en-US" sz="2000" b="1" noProof="1">
                <a:ea typeface="宋体" panose="02010600030101010101" pitchFamily="2" charset="-122"/>
              </a:rPr>
              <a:t>。</a:t>
            </a:r>
          </a:p>
          <a:p>
            <a:pPr lvl="2">
              <a:lnSpc>
                <a:spcPct val="130000"/>
              </a:lnSpc>
              <a:buClrTx/>
              <a:buFont typeface="Wingdings" panose="05000000000000000000" pitchFamily="2" charset="2"/>
              <a:buChar char="Ø"/>
              <a:defRPr/>
            </a:pPr>
            <a:r>
              <a:rPr lang="zh-CN" altLang="en-US" sz="2000" b="1" noProof="1">
                <a:ea typeface="宋体" panose="02010600030101010101" pitchFamily="2" charset="-122"/>
              </a:rPr>
              <a:t>若内层查询结果</a:t>
            </a:r>
            <a:r>
              <a:rPr lang="zh-CN" altLang="en-US" sz="2000" b="1" noProof="1">
                <a:gradFill>
                  <a:gsLst>
                    <a:gs pos="0">
                      <a:srgbClr val="FE4444"/>
                    </a:gs>
                    <a:gs pos="100000">
                      <a:srgbClr val="832B2B"/>
                    </a:gs>
                  </a:gsLst>
                  <a:lin scaled="0"/>
                </a:gradFill>
                <a:ea typeface="宋体" panose="02010600030101010101" pitchFamily="2" charset="-122"/>
              </a:rPr>
              <a:t>非空</a:t>
            </a:r>
            <a:r>
              <a:rPr lang="zh-CN" altLang="en-US" sz="2000" b="1" noProof="1">
                <a:ea typeface="宋体" panose="02010600030101010101" pitchFamily="2" charset="-122"/>
              </a:rPr>
              <a:t>，则外层的</a:t>
            </a:r>
            <a:r>
              <a:rPr lang="en-US" altLang="zh-CN" sz="2000" b="1" noProof="1">
                <a:ea typeface="宋体" panose="02010600030101010101" pitchFamily="2" charset="-122"/>
              </a:rPr>
              <a:t>WHERE</a:t>
            </a:r>
            <a:r>
              <a:rPr lang="zh-CN" altLang="en-US" sz="2000" b="1" noProof="1">
                <a:ea typeface="宋体" panose="02010600030101010101" pitchFamily="2" charset="-122"/>
              </a:rPr>
              <a:t>子句返回</a:t>
            </a:r>
            <a:r>
              <a:rPr lang="zh-CN" altLang="en-US" sz="2000" b="1" noProof="1">
                <a:gradFill>
                  <a:gsLst>
                    <a:gs pos="0">
                      <a:srgbClr val="FE4444"/>
                    </a:gs>
                    <a:gs pos="100000">
                      <a:srgbClr val="832B2B"/>
                    </a:gs>
                  </a:gsLst>
                  <a:lin scaled="0"/>
                </a:gradFill>
                <a:ea typeface="宋体" panose="02010600030101010101" pitchFamily="2" charset="-122"/>
              </a:rPr>
              <a:t>真值</a:t>
            </a:r>
            <a:endParaRPr lang="zh-CN" altLang="en-US" sz="2000" b="1" noProof="1">
              <a:ea typeface="宋体" panose="02010600030101010101" pitchFamily="2" charset="-122"/>
            </a:endParaRPr>
          </a:p>
          <a:p>
            <a:pPr lvl="2">
              <a:lnSpc>
                <a:spcPct val="130000"/>
              </a:lnSpc>
              <a:buClrTx/>
              <a:buFont typeface="Wingdings" panose="05000000000000000000" pitchFamily="2" charset="2"/>
              <a:buChar char="Ø"/>
              <a:defRPr/>
            </a:pPr>
            <a:r>
              <a:rPr lang="zh-CN" altLang="en-US" sz="2000" b="1" noProof="1">
                <a:ea typeface="宋体" panose="02010600030101010101" pitchFamily="2" charset="-122"/>
              </a:rPr>
              <a:t>若内层查询结果</a:t>
            </a:r>
            <a:r>
              <a:rPr lang="zh-CN" altLang="en-US" sz="2000" b="1" noProof="1">
                <a:gradFill>
                  <a:gsLst>
                    <a:gs pos="0">
                      <a:srgbClr val="FE4444"/>
                    </a:gs>
                    <a:gs pos="100000">
                      <a:srgbClr val="832B2B"/>
                    </a:gs>
                  </a:gsLst>
                  <a:lin scaled="0"/>
                </a:gradFill>
                <a:ea typeface="宋体" panose="02010600030101010101" pitchFamily="2" charset="-122"/>
              </a:rPr>
              <a:t>为空</a:t>
            </a:r>
            <a:r>
              <a:rPr lang="zh-CN" altLang="en-US" sz="2000" b="1" noProof="1">
                <a:ea typeface="宋体" panose="02010600030101010101" pitchFamily="2" charset="-122"/>
              </a:rPr>
              <a:t>，则外层的</a:t>
            </a:r>
            <a:r>
              <a:rPr lang="en-US" altLang="zh-CN" sz="2000" b="1" noProof="1">
                <a:ea typeface="宋体" panose="02010600030101010101" pitchFamily="2" charset="-122"/>
              </a:rPr>
              <a:t>WHERE</a:t>
            </a:r>
            <a:r>
              <a:rPr lang="zh-CN" altLang="en-US" sz="2000" b="1" noProof="1">
                <a:ea typeface="宋体" panose="02010600030101010101" pitchFamily="2" charset="-122"/>
              </a:rPr>
              <a:t>子句返回</a:t>
            </a:r>
            <a:r>
              <a:rPr lang="zh-CN" altLang="en-US" sz="2000" b="1" noProof="1">
                <a:gradFill>
                  <a:gsLst>
                    <a:gs pos="0">
                      <a:srgbClr val="FE4444"/>
                    </a:gs>
                    <a:gs pos="100000">
                      <a:srgbClr val="832B2B"/>
                    </a:gs>
                  </a:gsLst>
                  <a:lin scaled="0"/>
                </a:gradFill>
                <a:ea typeface="宋体" panose="02010600030101010101" pitchFamily="2" charset="-122"/>
              </a:rPr>
              <a:t>假值</a:t>
            </a:r>
            <a:endParaRPr lang="zh-CN" altLang="en-US" sz="2000" b="1" noProof="1">
              <a:ea typeface="宋体" panose="02010600030101010101" pitchFamily="2" charset="-122"/>
            </a:endParaRPr>
          </a:p>
          <a:p>
            <a:pPr lvl="1">
              <a:lnSpc>
                <a:spcPct val="130000"/>
              </a:lnSpc>
              <a:buSzPct val="75000"/>
              <a:buFont typeface="Wingdings" panose="05000000000000000000" pitchFamily="2" charset="2"/>
              <a:buChar char="n"/>
              <a:defRPr/>
            </a:pPr>
            <a:r>
              <a:rPr lang="zh-CN" altLang="en-US" sz="2000" b="1" noProof="1">
                <a:ea typeface="宋体" panose="02010600030101010101" pitchFamily="2" charset="-122"/>
              </a:rPr>
              <a:t>由</a:t>
            </a:r>
            <a:r>
              <a:rPr lang="en-US" altLang="zh-CN" sz="2000" b="1" noProof="1">
                <a:ea typeface="宋体" panose="02010600030101010101" pitchFamily="2" charset="-122"/>
              </a:rPr>
              <a:t>EXISTS</a:t>
            </a:r>
            <a:r>
              <a:rPr lang="zh-CN" altLang="en-US" sz="2000" b="1" noProof="1">
                <a:ea typeface="宋体" panose="02010600030101010101" pitchFamily="2" charset="-122"/>
              </a:rPr>
              <a:t>引出的子查询，其目标列表达式通常都用</a:t>
            </a:r>
            <a:r>
              <a:rPr lang="zh-CN" altLang="en-US" sz="2000" b="1" noProof="1">
                <a:gradFill>
                  <a:gsLst>
                    <a:gs pos="0">
                      <a:srgbClr val="FE4444"/>
                    </a:gs>
                    <a:gs pos="100000">
                      <a:srgbClr val="832B2B"/>
                    </a:gs>
                  </a:gsLst>
                  <a:lin scaled="0"/>
                </a:gradFill>
                <a:ea typeface="宋体" panose="02010600030101010101" pitchFamily="2" charset="-122"/>
              </a:rPr>
              <a:t>* </a:t>
            </a:r>
            <a:r>
              <a:rPr lang="zh-CN" altLang="en-US" sz="2000" b="1" noProof="1">
                <a:ea typeface="宋体" panose="02010600030101010101" pitchFamily="2" charset="-122"/>
              </a:rPr>
              <a:t>，因为带</a:t>
            </a:r>
            <a:r>
              <a:rPr lang="en-US" altLang="zh-CN" sz="2000" b="1" noProof="1">
                <a:ea typeface="宋体" panose="02010600030101010101" pitchFamily="2" charset="-122"/>
              </a:rPr>
              <a:t>EXISTS</a:t>
            </a:r>
            <a:r>
              <a:rPr lang="zh-CN" altLang="en-US" sz="2000" b="1" noProof="1">
                <a:ea typeface="宋体" panose="02010600030101010101" pitchFamily="2" charset="-122"/>
              </a:rPr>
              <a:t>的子查询只返回真值或假值，给出列名无实际意义</a:t>
            </a:r>
          </a:p>
          <a:p>
            <a:pPr>
              <a:lnSpc>
                <a:spcPct val="130000"/>
              </a:lnSpc>
              <a:defRPr/>
            </a:pPr>
            <a:r>
              <a:rPr lang="en-US" altLang="zh-CN" sz="2000" b="1" noProof="1">
                <a:gradFill>
                  <a:gsLst>
                    <a:gs pos="0">
                      <a:srgbClr val="012D86"/>
                    </a:gs>
                    <a:gs pos="100000">
                      <a:srgbClr val="0E2557"/>
                    </a:gs>
                  </a:gsLst>
                  <a:lin scaled="0"/>
                </a:gradFill>
                <a:ea typeface="宋体" panose="02010600030101010101" pitchFamily="2" charset="-122"/>
              </a:rPr>
              <a:t>2. NOT EXISTS</a:t>
            </a:r>
            <a:r>
              <a:rPr lang="zh-CN" altLang="en-US" sz="2000" b="1" noProof="1">
                <a:gradFill>
                  <a:gsLst>
                    <a:gs pos="0">
                      <a:srgbClr val="012D86"/>
                    </a:gs>
                    <a:gs pos="100000">
                      <a:srgbClr val="0E2557"/>
                    </a:gs>
                  </a:gsLst>
                  <a:lin scaled="0"/>
                </a:gradFill>
                <a:ea typeface="宋体" panose="02010600030101010101" pitchFamily="2" charset="-122"/>
              </a:rPr>
              <a:t>谓词</a:t>
            </a:r>
          </a:p>
          <a:p>
            <a:pPr lvl="2">
              <a:lnSpc>
                <a:spcPct val="130000"/>
              </a:lnSpc>
              <a:buClrTx/>
              <a:buFont typeface="Wingdings" panose="05000000000000000000" pitchFamily="2" charset="2"/>
              <a:buChar char="Ø"/>
              <a:defRPr/>
            </a:pPr>
            <a:r>
              <a:rPr lang="zh-CN" altLang="en-US" sz="2000" b="1" noProof="1">
                <a:ea typeface="宋体" panose="02010600030101010101" pitchFamily="2" charset="-122"/>
              </a:rPr>
              <a:t>若内层查询结果</a:t>
            </a:r>
            <a:r>
              <a:rPr lang="zh-CN" altLang="en-US" sz="2000" b="1" noProof="1">
                <a:gradFill>
                  <a:gsLst>
                    <a:gs pos="0">
                      <a:srgbClr val="FE4444"/>
                    </a:gs>
                    <a:gs pos="100000">
                      <a:srgbClr val="832B2B"/>
                    </a:gs>
                  </a:gsLst>
                  <a:lin scaled="0"/>
                </a:gradFill>
                <a:ea typeface="宋体" panose="02010600030101010101" pitchFamily="2" charset="-122"/>
              </a:rPr>
              <a:t>非空</a:t>
            </a:r>
            <a:r>
              <a:rPr lang="zh-CN" altLang="en-US" sz="2000" b="1" noProof="1">
                <a:ea typeface="宋体" panose="02010600030101010101" pitchFamily="2" charset="-122"/>
              </a:rPr>
              <a:t>，则外层的</a:t>
            </a:r>
            <a:r>
              <a:rPr lang="en-US" altLang="zh-CN" sz="2000" b="1" noProof="1">
                <a:ea typeface="宋体" panose="02010600030101010101" pitchFamily="2" charset="-122"/>
              </a:rPr>
              <a:t>WHERE</a:t>
            </a:r>
            <a:r>
              <a:rPr lang="zh-CN" altLang="en-US" sz="2000" b="1" noProof="1">
                <a:ea typeface="宋体" panose="02010600030101010101" pitchFamily="2" charset="-122"/>
              </a:rPr>
              <a:t>子句返回</a:t>
            </a:r>
            <a:r>
              <a:rPr lang="zh-CN" altLang="en-US" sz="2000" b="1" noProof="1">
                <a:gradFill>
                  <a:gsLst>
                    <a:gs pos="0">
                      <a:srgbClr val="FE4444"/>
                    </a:gs>
                    <a:gs pos="100000">
                      <a:srgbClr val="832B2B"/>
                    </a:gs>
                  </a:gsLst>
                  <a:lin scaled="0"/>
                </a:gradFill>
                <a:ea typeface="宋体" panose="02010600030101010101" pitchFamily="2" charset="-122"/>
              </a:rPr>
              <a:t>假值</a:t>
            </a:r>
            <a:endParaRPr lang="zh-CN" altLang="en-US" sz="2000" b="1" noProof="1">
              <a:ea typeface="宋体" panose="02010600030101010101" pitchFamily="2" charset="-122"/>
            </a:endParaRPr>
          </a:p>
          <a:p>
            <a:pPr lvl="2">
              <a:lnSpc>
                <a:spcPct val="130000"/>
              </a:lnSpc>
              <a:buClrTx/>
              <a:buFont typeface="Wingdings" panose="05000000000000000000" pitchFamily="2" charset="2"/>
              <a:buChar char="Ø"/>
              <a:defRPr/>
            </a:pPr>
            <a:r>
              <a:rPr lang="zh-CN" altLang="en-US" sz="2000" b="1" noProof="1">
                <a:ea typeface="宋体" panose="02010600030101010101" pitchFamily="2" charset="-122"/>
              </a:rPr>
              <a:t>若内层查询结果</a:t>
            </a:r>
            <a:r>
              <a:rPr lang="zh-CN" altLang="en-US" sz="2000" b="1" noProof="1">
                <a:gradFill>
                  <a:gsLst>
                    <a:gs pos="0">
                      <a:srgbClr val="E30000"/>
                    </a:gs>
                    <a:gs pos="100000">
                      <a:srgbClr val="760303"/>
                    </a:gs>
                  </a:gsLst>
                  <a:lin scaled="0"/>
                </a:gradFill>
                <a:ea typeface="宋体" panose="02010600030101010101" pitchFamily="2" charset="-122"/>
              </a:rPr>
              <a:t>为空</a:t>
            </a:r>
            <a:r>
              <a:rPr lang="zh-CN" altLang="en-US" sz="2000" b="1" noProof="1">
                <a:ea typeface="宋体" panose="02010600030101010101" pitchFamily="2" charset="-122"/>
              </a:rPr>
              <a:t>，则外层的</a:t>
            </a:r>
            <a:r>
              <a:rPr lang="en-US" altLang="zh-CN" sz="2000" b="1" noProof="1">
                <a:ea typeface="宋体" panose="02010600030101010101" pitchFamily="2" charset="-122"/>
              </a:rPr>
              <a:t>WHERE</a:t>
            </a:r>
            <a:r>
              <a:rPr lang="zh-CN" altLang="en-US" sz="2000" b="1" noProof="1">
                <a:ea typeface="宋体" panose="02010600030101010101" pitchFamily="2" charset="-122"/>
              </a:rPr>
              <a:t>子句返回</a:t>
            </a:r>
            <a:r>
              <a:rPr lang="zh-CN" altLang="en-US" sz="2000" b="1" noProof="1">
                <a:gradFill>
                  <a:gsLst>
                    <a:gs pos="0">
                      <a:srgbClr val="E30000"/>
                    </a:gs>
                    <a:gs pos="100000">
                      <a:srgbClr val="760303"/>
                    </a:gs>
                  </a:gsLst>
                  <a:lin scaled="0"/>
                </a:gradFill>
                <a:ea typeface="宋体" panose="02010600030101010101" pitchFamily="2" charset="-122"/>
              </a:rPr>
              <a:t>真值</a:t>
            </a:r>
          </a:p>
        </p:txBody>
      </p:sp>
    </p:spTree>
    <p:extLst>
      <p:ext uri="{BB962C8B-B14F-4D97-AF65-F5344CB8AC3E}">
        <p14:creationId xmlns:p14="http://schemas.microsoft.com/office/powerpoint/2010/main" val="423363627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五、含有</a:t>
            </a:r>
            <a:r>
              <a:rPr lang="en-US" altLang="zh-CN" dirty="0">
                <a:ea typeface="宋体" panose="02010600030101010101" pitchFamily="2" charset="-122"/>
              </a:rPr>
              <a:t>EXISTS</a:t>
            </a:r>
            <a:r>
              <a:rPr lang="zh-CN" altLang="en-US" dirty="0">
                <a:ea typeface="宋体" panose="02010600030101010101" pitchFamily="2" charset="-122"/>
              </a:rPr>
              <a:t>的子查询</a:t>
            </a:r>
          </a:p>
        </p:txBody>
      </p:sp>
      <p:sp>
        <p:nvSpPr>
          <p:cNvPr id="21507" name="Rectangle 3"/>
          <p:cNvSpPr>
            <a:spLocks noGrp="1"/>
          </p:cNvSpPr>
          <p:nvPr>
            <p:ph idx="1"/>
          </p:nvPr>
        </p:nvSpPr>
        <p:spPr>
          <a:ln/>
        </p:spPr>
        <p:txBody>
          <a:bodyPr vert="horz" wrap="square" lIns="91440" tIns="45720" rIns="91440" bIns="45720" anchor="t"/>
          <a:lstStyle/>
          <a:p>
            <a:r>
              <a:rPr lang="zh-CN" altLang="en-US" b="1" dirty="0">
                <a:ea typeface="宋体" panose="02010600030101010101" pitchFamily="2" charset="-122"/>
              </a:rPr>
              <a:t>例</a:t>
            </a:r>
            <a:r>
              <a:rPr lang="en-US" altLang="zh-CN" b="1" dirty="0">
                <a:ea typeface="宋体" panose="02010600030101010101" pitchFamily="2" charset="-122"/>
              </a:rPr>
              <a:t>3-59</a:t>
            </a:r>
            <a:r>
              <a:rPr lang="zh-CN" altLang="en-US" b="1" dirty="0">
                <a:ea typeface="宋体" panose="02010600030101010101" pitchFamily="2" charset="-122"/>
              </a:rPr>
              <a:t>查询所有选修了</a:t>
            </a:r>
            <a:r>
              <a:rPr lang="en-US" altLang="zh-CN" b="1" dirty="0">
                <a:ea typeface="宋体" panose="02010600030101010101" pitchFamily="2" charset="-122"/>
              </a:rPr>
              <a:t>1</a:t>
            </a:r>
            <a:r>
              <a:rPr lang="zh-CN" altLang="en-US" b="1" dirty="0">
                <a:ea typeface="宋体" panose="02010600030101010101" pitchFamily="2" charset="-122"/>
              </a:rPr>
              <a:t>号课程的学生姓名。</a:t>
            </a:r>
          </a:p>
        </p:txBody>
      </p:sp>
      <p:grpSp>
        <p:nvGrpSpPr>
          <p:cNvPr id="4" name="组合 3">
            <a:extLst>
              <a:ext uri="{FF2B5EF4-FFF2-40B4-BE49-F238E27FC236}">
                <a16:creationId xmlns:a16="http://schemas.microsoft.com/office/drawing/2014/main" id="{8230674A-4FD6-4C48-8EEF-D59FC832A77C}"/>
              </a:ext>
            </a:extLst>
          </p:cNvPr>
          <p:cNvGrpSpPr/>
          <p:nvPr/>
        </p:nvGrpSpPr>
        <p:grpSpPr>
          <a:xfrm>
            <a:off x="108298" y="2276872"/>
            <a:ext cx="8856984" cy="5577266"/>
            <a:chOff x="684265" y="1580220"/>
            <a:chExt cx="7776864" cy="5577266"/>
          </a:xfrm>
        </p:grpSpPr>
        <p:sp>
          <p:nvSpPr>
            <p:cNvPr id="5" name="文本框 4">
              <a:extLst>
                <a:ext uri="{FF2B5EF4-FFF2-40B4-BE49-F238E27FC236}">
                  <a16:creationId xmlns:a16="http://schemas.microsoft.com/office/drawing/2014/main" id="{1173327F-C95C-4242-9103-95E37B420C7A}"/>
                </a:ext>
              </a:extLst>
            </p:cNvPr>
            <p:cNvSpPr txBox="1"/>
            <p:nvPr/>
          </p:nvSpPr>
          <p:spPr>
            <a:xfrm>
              <a:off x="751147" y="1580220"/>
              <a:ext cx="944046"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EXISTS</a:t>
              </a:r>
              <a:endParaRPr lang="zh-CN" altLang="en-US" sz="1800" dirty="0">
                <a:solidFill>
                  <a:schemeClr val="bg1"/>
                </a:solidFill>
                <a:latin typeface="Consolas" panose="020B0609020204030204" pitchFamily="49" charset="0"/>
              </a:endParaRPr>
            </a:p>
          </p:txBody>
        </p:sp>
        <p:sp>
          <p:nvSpPr>
            <p:cNvPr id="6" name="文本框 5">
              <a:extLst>
                <a:ext uri="{FF2B5EF4-FFF2-40B4-BE49-F238E27FC236}">
                  <a16:creationId xmlns:a16="http://schemas.microsoft.com/office/drawing/2014/main" id="{51C09C02-EBED-4E73-B9EC-BEACAF7F97D5}"/>
                </a:ext>
              </a:extLst>
            </p:cNvPr>
            <p:cNvSpPr txBox="1"/>
            <p:nvPr/>
          </p:nvSpPr>
          <p:spPr>
            <a:xfrm>
              <a:off x="684265" y="1988840"/>
              <a:ext cx="7776864" cy="5168646"/>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SNAME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 X</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EXISTS(</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SNO=X.SNO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AND</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CNO=1</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1278870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8195"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3.3 </a:t>
            </a:r>
            <a:r>
              <a:rPr lang="zh-CN" altLang="en-US" sz="3200" dirty="0">
                <a:ea typeface="宋体" panose="02010600030101010101" pitchFamily="2" charset="-122"/>
              </a:rPr>
              <a:t>数据定义</a:t>
            </a:r>
          </a:p>
        </p:txBody>
      </p:sp>
      <p:sp>
        <p:nvSpPr>
          <p:cNvPr id="8196" name="Rectangle 3"/>
          <p:cNvSpPr>
            <a:spLocks noGrp="1"/>
          </p:cNvSpPr>
          <p:nvPr>
            <p:ph idx="1"/>
          </p:nvPr>
        </p:nvSpPr>
        <p:spPr>
          <a:ln/>
        </p:spPr>
        <p:txBody>
          <a:bodyPr vert="horz" wrap="square" lIns="91440" tIns="45720" rIns="91440" bIns="45720" anchor="t"/>
          <a:lstStyle/>
          <a:p>
            <a:pPr eaLnBrk="1" hangingPunct="1">
              <a:lnSpc>
                <a:spcPct val="190000"/>
              </a:lnSpc>
            </a:pPr>
            <a:r>
              <a:rPr lang="en-US" altLang="zh-CN" b="1" dirty="0">
                <a:solidFill>
                  <a:srgbClr val="3333FF"/>
                </a:solidFill>
                <a:ea typeface="宋体" panose="02010600030101010101" pitchFamily="2" charset="-122"/>
              </a:rPr>
              <a:t>3.3.1 </a:t>
            </a:r>
            <a:r>
              <a:rPr lang="zh-CN" altLang="en-US" b="1" dirty="0">
                <a:solidFill>
                  <a:srgbClr val="3333FF"/>
                </a:solidFill>
                <a:ea typeface="宋体" panose="02010600030101010101" pitchFamily="2" charset="-122"/>
              </a:rPr>
              <a:t>基本表的定义、删除与修改</a:t>
            </a:r>
          </a:p>
          <a:p>
            <a:pPr eaLnBrk="1" hangingPunct="1">
              <a:lnSpc>
                <a:spcPct val="190000"/>
              </a:lnSpc>
            </a:pPr>
            <a:r>
              <a:rPr lang="en-US" altLang="zh-CN" b="1" dirty="0">
                <a:ea typeface="宋体" panose="02010600030101010101" pitchFamily="2" charset="-122"/>
              </a:rPr>
              <a:t>3.3.2 </a:t>
            </a:r>
            <a:r>
              <a:rPr lang="zh-CN" altLang="en-US" b="1" dirty="0">
                <a:ea typeface="宋体" panose="02010600030101010101" pitchFamily="2" charset="-122"/>
              </a:rPr>
              <a:t>索引的建立与删除</a:t>
            </a:r>
          </a:p>
          <a:p>
            <a:pPr eaLnBrk="1" hangingPunct="1">
              <a:buNone/>
            </a:pPr>
            <a:endParaRPr lang="en-US" altLang="zh-CN" b="1" dirty="0">
              <a:ea typeface="宋体" panose="02010600030101010101" pitchFamily="2" charset="-122"/>
            </a:endParaRPr>
          </a:p>
        </p:txBody>
      </p:sp>
    </p:spTree>
    <p:extLst>
      <p:ext uri="{BB962C8B-B14F-4D97-AF65-F5344CB8AC3E}">
        <p14:creationId xmlns:p14="http://schemas.microsoft.com/office/powerpoint/2010/main" val="2737673822"/>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五、含有</a:t>
            </a:r>
            <a:r>
              <a:rPr lang="en-US" altLang="zh-CN" dirty="0">
                <a:ea typeface="宋体" panose="02010600030101010101" pitchFamily="2" charset="-122"/>
              </a:rPr>
              <a:t>EXISTS</a:t>
            </a:r>
            <a:r>
              <a:rPr lang="zh-CN" altLang="en-US" dirty="0">
                <a:ea typeface="宋体" panose="02010600030101010101" pitchFamily="2" charset="-122"/>
              </a:rPr>
              <a:t>的子查询</a:t>
            </a:r>
          </a:p>
        </p:txBody>
      </p:sp>
      <p:sp>
        <p:nvSpPr>
          <p:cNvPr id="21507" name="Rectangle 3"/>
          <p:cNvSpPr>
            <a:spLocks noGrp="1"/>
          </p:cNvSpPr>
          <p:nvPr>
            <p:ph idx="1"/>
          </p:nvPr>
        </p:nvSpPr>
        <p:spPr>
          <a:ln/>
        </p:spPr>
        <p:txBody>
          <a:bodyPr vert="horz" wrap="square" lIns="91440" tIns="45720" rIns="91440" bIns="45720" anchor="t"/>
          <a:lstStyle/>
          <a:p>
            <a:r>
              <a:rPr lang="zh-CN" altLang="en-US" b="1" dirty="0">
                <a:ea typeface="宋体" panose="02010600030101010101" pitchFamily="2" charset="-122"/>
              </a:rPr>
              <a:t>例</a:t>
            </a:r>
            <a:r>
              <a:rPr lang="en-US" altLang="zh-CN" b="1" dirty="0">
                <a:ea typeface="宋体" panose="02010600030101010101" pitchFamily="2" charset="-122"/>
              </a:rPr>
              <a:t>3-59</a:t>
            </a:r>
            <a:r>
              <a:rPr lang="zh-CN" altLang="en-US" b="1" dirty="0">
                <a:ea typeface="宋体" panose="02010600030101010101" pitchFamily="2" charset="-122"/>
              </a:rPr>
              <a:t>查询所有选修了</a:t>
            </a:r>
            <a:r>
              <a:rPr lang="en-US" altLang="zh-CN" b="1" dirty="0">
                <a:ea typeface="宋体" panose="02010600030101010101" pitchFamily="2" charset="-122"/>
              </a:rPr>
              <a:t>1</a:t>
            </a:r>
            <a:r>
              <a:rPr lang="zh-CN" altLang="en-US" b="1" dirty="0">
                <a:ea typeface="宋体" panose="02010600030101010101" pitchFamily="2" charset="-122"/>
              </a:rPr>
              <a:t>号课程的学生姓名。</a:t>
            </a:r>
          </a:p>
          <a:p>
            <a:pPr lvl="1">
              <a:lnSpc>
                <a:spcPct val="120000"/>
              </a:lnSpc>
              <a:buNone/>
            </a:pPr>
            <a:r>
              <a:rPr lang="en-US" altLang="zh-CN" b="1" dirty="0">
                <a:ea typeface="宋体" panose="02010600030101010101" pitchFamily="2" charset="-122"/>
              </a:rPr>
              <a:t>SELECT Sname</a:t>
            </a:r>
          </a:p>
          <a:p>
            <a:pPr lvl="1">
              <a:lnSpc>
                <a:spcPct val="120000"/>
              </a:lnSpc>
              <a:buNone/>
            </a:pPr>
            <a:r>
              <a:rPr lang="en-US" altLang="zh-CN" b="1" dirty="0">
                <a:ea typeface="宋体" panose="02010600030101010101" pitchFamily="2" charset="-122"/>
              </a:rPr>
              <a:t>FROM </a:t>
            </a:r>
            <a:r>
              <a:rPr lang="en-US" altLang="zh-CN" b="1" dirty="0">
                <a:solidFill>
                  <a:srgbClr val="FF3300"/>
                </a:solidFill>
                <a:ea typeface="宋体" panose="02010600030101010101" pitchFamily="2" charset="-122"/>
              </a:rPr>
              <a:t>Student </a:t>
            </a:r>
          </a:p>
          <a:p>
            <a:pPr lvl="1">
              <a:lnSpc>
                <a:spcPct val="120000"/>
              </a:lnSpc>
              <a:buNone/>
            </a:pPr>
            <a:r>
              <a:rPr lang="en-US" altLang="zh-CN" b="1" dirty="0">
                <a:ea typeface="宋体" panose="02010600030101010101" pitchFamily="2" charset="-122"/>
              </a:rPr>
              <a:t>WHERE EXISTS </a:t>
            </a:r>
          </a:p>
          <a:p>
            <a:pPr lvl="1">
              <a:lnSpc>
                <a:spcPct val="120000"/>
              </a:lnSpc>
              <a:buNone/>
            </a:pPr>
            <a:r>
              <a:rPr lang="en-US" altLang="zh-CN" b="1" dirty="0">
                <a:ea typeface="宋体" panose="02010600030101010101" pitchFamily="2" charset="-122"/>
              </a:rPr>
              <a:t>      (SELECT * </a:t>
            </a:r>
          </a:p>
          <a:p>
            <a:pPr lvl="1">
              <a:lnSpc>
                <a:spcPct val="120000"/>
              </a:lnSpc>
              <a:buNone/>
            </a:pPr>
            <a:r>
              <a:rPr lang="en-US" altLang="zh-CN" b="1" dirty="0">
                <a:ea typeface="宋体" panose="02010600030101010101" pitchFamily="2" charset="-122"/>
              </a:rPr>
              <a:t>        FROM SC </a:t>
            </a:r>
          </a:p>
          <a:p>
            <a:pPr lvl="1">
              <a:lnSpc>
                <a:spcPct val="120000"/>
              </a:lnSpc>
              <a:buNone/>
            </a:pPr>
            <a:r>
              <a:rPr lang="en-US" altLang="zh-CN" b="1" dirty="0">
                <a:ea typeface="宋体" panose="02010600030101010101" pitchFamily="2" charset="-122"/>
              </a:rPr>
              <a:t>        WHERE Sno=</a:t>
            </a:r>
            <a:r>
              <a:rPr lang="en-US" altLang="zh-CN" b="1" dirty="0">
                <a:solidFill>
                  <a:srgbClr val="FF3300"/>
                </a:solidFill>
                <a:ea typeface="宋体" panose="02010600030101010101" pitchFamily="2" charset="-122"/>
              </a:rPr>
              <a:t>Student.</a:t>
            </a:r>
            <a:r>
              <a:rPr lang="en-US" altLang="zh-CN" b="1" dirty="0">
                <a:ea typeface="宋体" panose="02010600030101010101" pitchFamily="2" charset="-122"/>
              </a:rPr>
              <a:t>Sno AND Cno=1); </a:t>
            </a:r>
          </a:p>
        </p:txBody>
      </p:sp>
    </p:spTree>
    <p:extLst>
      <p:ext uri="{BB962C8B-B14F-4D97-AF65-F5344CB8AC3E}">
        <p14:creationId xmlns:p14="http://schemas.microsoft.com/office/powerpoint/2010/main" val="222949658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ln/>
        </p:spPr>
        <p:txBody>
          <a:bodyPr vert="horz" wrap="square" lIns="91440" tIns="45720" rIns="91440" bIns="45720" anchor="ctr"/>
          <a:lstStyle/>
          <a:p>
            <a:r>
              <a:rPr lang="zh-CN" altLang="en-US" sz="3200" dirty="0">
                <a:ea typeface="宋体" panose="02010600030101010101" pitchFamily="2" charset="-122"/>
              </a:rPr>
              <a:t>五、带有</a:t>
            </a:r>
            <a:r>
              <a:rPr lang="en-US" altLang="zh-CN" sz="3200" dirty="0">
                <a:ea typeface="宋体" panose="02010600030101010101" pitchFamily="2" charset="-122"/>
              </a:rPr>
              <a:t>EXISTS</a:t>
            </a:r>
            <a:r>
              <a:rPr lang="zh-CN" altLang="en-US" sz="3200" dirty="0">
                <a:ea typeface="宋体" panose="02010600030101010101" pitchFamily="2" charset="-122"/>
              </a:rPr>
              <a:t>谓词的子查询</a:t>
            </a:r>
            <a:r>
              <a:rPr lang="en-US" altLang="zh-CN" sz="3200" dirty="0">
                <a:ea typeface="宋体" panose="02010600030101010101" pitchFamily="2" charset="-122"/>
              </a:rPr>
              <a:t>(</a:t>
            </a:r>
            <a:r>
              <a:rPr lang="zh-CN" altLang="en-US" sz="3200" dirty="0">
                <a:ea typeface="宋体" panose="02010600030101010101" pitchFamily="2" charset="-122"/>
              </a:rPr>
              <a:t>续）</a:t>
            </a:r>
          </a:p>
        </p:txBody>
      </p:sp>
      <p:sp>
        <p:nvSpPr>
          <p:cNvPr id="22531" name="Rectangle 3"/>
          <p:cNvSpPr>
            <a:spLocks noGrp="1"/>
          </p:cNvSpPr>
          <p:nvPr>
            <p:ph idx="1"/>
          </p:nvPr>
        </p:nvSpPr>
        <p:spPr>
          <a:xfrm>
            <a:off x="838200" y="1905000"/>
            <a:ext cx="7772400" cy="4114800"/>
          </a:xfrm>
          <a:ln/>
        </p:spPr>
        <p:txBody>
          <a:bodyPr vert="horz" wrap="square" lIns="91440" tIns="45720" rIns="91440" bIns="45720" anchor="t"/>
          <a:lstStyle/>
          <a:p>
            <a:pPr>
              <a:lnSpc>
                <a:spcPct val="120000"/>
              </a:lnSpc>
              <a:buFont typeface="宋体" panose="02010600030101010101" pitchFamily="2" charset="-122"/>
              <a:buNone/>
            </a:pPr>
            <a:r>
              <a:rPr lang="zh-CN" altLang="en-US" sz="2000" b="1" dirty="0">
                <a:ea typeface="宋体" panose="02010600030101010101" pitchFamily="2" charset="-122"/>
              </a:rPr>
              <a:t>查询所有选修了</a:t>
            </a:r>
            <a:r>
              <a:rPr lang="en-US" altLang="zh-CN" sz="2000" b="1" dirty="0">
                <a:ea typeface="宋体" panose="02010600030101010101" pitchFamily="2" charset="-122"/>
              </a:rPr>
              <a:t>1</a:t>
            </a:r>
            <a:r>
              <a:rPr lang="zh-CN" altLang="en-US" sz="2000" b="1" dirty="0">
                <a:ea typeface="宋体" panose="02010600030101010101" pitchFamily="2" charset="-122"/>
              </a:rPr>
              <a:t>号课程的学生姓名。</a:t>
            </a:r>
          </a:p>
          <a:p>
            <a:pPr>
              <a:lnSpc>
                <a:spcPct val="80000"/>
              </a:lnSpc>
              <a:buFont typeface="宋体" panose="02010600030101010101" pitchFamily="2" charset="-122"/>
              <a:buNone/>
            </a:pPr>
            <a:r>
              <a:rPr lang="zh-CN" altLang="en-US" sz="1600" b="1" dirty="0">
                <a:ea typeface="宋体" panose="02010600030101010101" pitchFamily="2" charset="-122"/>
              </a:rPr>
              <a:t>  </a:t>
            </a:r>
          </a:p>
          <a:p>
            <a:pPr>
              <a:lnSpc>
                <a:spcPct val="80000"/>
              </a:lnSpc>
              <a:buFont typeface="宋体" panose="02010600030101010101" pitchFamily="2" charset="-122"/>
              <a:buNone/>
            </a:pPr>
            <a:r>
              <a:rPr lang="zh-CN" altLang="en-US" sz="1800" b="1" dirty="0">
                <a:ea typeface="宋体" panose="02010600030101010101" pitchFamily="2" charset="-122"/>
              </a:rPr>
              <a:t>思路分析：</a:t>
            </a:r>
          </a:p>
          <a:p>
            <a:pPr lvl="1">
              <a:lnSpc>
                <a:spcPct val="140000"/>
              </a:lnSpc>
              <a:buSzPct val="50000"/>
              <a:buFont typeface="Wingdings" panose="05000000000000000000" pitchFamily="2" charset="2"/>
              <a:buChar char="n"/>
            </a:pPr>
            <a:r>
              <a:rPr lang="zh-CN" altLang="en-US" sz="2000" b="1" dirty="0">
                <a:ea typeface="宋体" panose="02010600030101010101" pitchFamily="2" charset="-122"/>
              </a:rPr>
              <a:t>本查询涉及</a:t>
            </a:r>
            <a:r>
              <a:rPr lang="en-US" altLang="zh-CN" sz="2000" b="1" dirty="0">
                <a:ea typeface="宋体" panose="02010600030101010101" pitchFamily="2" charset="-122"/>
              </a:rPr>
              <a:t>Student</a:t>
            </a:r>
            <a:r>
              <a:rPr lang="zh-CN" altLang="en-US" sz="2000" b="1" dirty="0">
                <a:ea typeface="宋体" panose="02010600030101010101" pitchFamily="2" charset="-122"/>
              </a:rPr>
              <a:t>和</a:t>
            </a:r>
            <a:r>
              <a:rPr lang="en-US" altLang="zh-CN" sz="2000" b="1" dirty="0">
                <a:ea typeface="宋体" panose="02010600030101010101" pitchFamily="2" charset="-122"/>
              </a:rPr>
              <a:t>SC</a:t>
            </a:r>
            <a:r>
              <a:rPr lang="zh-CN" altLang="en-US" sz="2000" b="1" dirty="0">
                <a:ea typeface="宋体" panose="02010600030101010101" pitchFamily="2" charset="-122"/>
              </a:rPr>
              <a:t>关系</a:t>
            </a:r>
          </a:p>
          <a:p>
            <a:pPr lvl="1">
              <a:lnSpc>
                <a:spcPct val="140000"/>
              </a:lnSpc>
              <a:buSzPct val="50000"/>
              <a:buFont typeface="Wingdings" panose="05000000000000000000" pitchFamily="2" charset="2"/>
              <a:buChar char="n"/>
            </a:pPr>
            <a:r>
              <a:rPr lang="zh-CN" altLang="en-US" sz="2000" b="1" dirty="0">
                <a:ea typeface="宋体" panose="02010600030101010101" pitchFamily="2" charset="-122"/>
              </a:rPr>
              <a:t>在</a:t>
            </a:r>
            <a:r>
              <a:rPr lang="en-US" altLang="zh-CN" sz="2000" b="1" dirty="0">
                <a:ea typeface="宋体" panose="02010600030101010101" pitchFamily="2" charset="-122"/>
              </a:rPr>
              <a:t>Student</a:t>
            </a:r>
            <a:r>
              <a:rPr lang="zh-CN" altLang="en-US" sz="2000" b="1" dirty="0">
                <a:ea typeface="宋体" panose="02010600030101010101" pitchFamily="2" charset="-122"/>
              </a:rPr>
              <a:t>中依次取每个元组的</a:t>
            </a:r>
            <a:r>
              <a:rPr lang="en-US" altLang="zh-CN" sz="2000" b="1" dirty="0">
                <a:ea typeface="宋体" panose="02010600030101010101" pitchFamily="2" charset="-122"/>
              </a:rPr>
              <a:t>Sno</a:t>
            </a:r>
            <a:r>
              <a:rPr lang="zh-CN" altLang="en-US" sz="2000" b="1" dirty="0">
                <a:ea typeface="宋体" panose="02010600030101010101" pitchFamily="2" charset="-122"/>
              </a:rPr>
              <a:t>值，用此值去检查</a:t>
            </a:r>
            <a:r>
              <a:rPr lang="en-US" altLang="zh-CN" sz="2000" b="1" dirty="0">
                <a:ea typeface="宋体" panose="02010600030101010101" pitchFamily="2" charset="-122"/>
              </a:rPr>
              <a:t>SC</a:t>
            </a:r>
            <a:r>
              <a:rPr lang="zh-CN" altLang="en-US" sz="2000" b="1" dirty="0">
                <a:ea typeface="宋体" panose="02010600030101010101" pitchFamily="2" charset="-122"/>
              </a:rPr>
              <a:t>关系</a:t>
            </a:r>
          </a:p>
          <a:p>
            <a:pPr lvl="1">
              <a:lnSpc>
                <a:spcPct val="140000"/>
              </a:lnSpc>
              <a:buSzPct val="50000"/>
              <a:buFont typeface="Wingdings" panose="05000000000000000000" pitchFamily="2" charset="2"/>
              <a:buChar char="n"/>
            </a:pPr>
            <a:r>
              <a:rPr lang="zh-CN" altLang="en-US" sz="2000" b="1" dirty="0">
                <a:ea typeface="宋体" panose="02010600030101010101" pitchFamily="2" charset="-122"/>
              </a:rPr>
              <a:t>若</a:t>
            </a:r>
            <a:r>
              <a:rPr lang="en-US" altLang="zh-CN" sz="2000" b="1" dirty="0">
                <a:ea typeface="宋体" panose="02010600030101010101" pitchFamily="2" charset="-122"/>
              </a:rPr>
              <a:t>SC</a:t>
            </a:r>
            <a:r>
              <a:rPr lang="zh-CN" altLang="en-US" sz="2000" b="1" dirty="0">
                <a:ea typeface="宋体" panose="02010600030101010101" pitchFamily="2" charset="-122"/>
              </a:rPr>
              <a:t>中存在这样的元组，其</a:t>
            </a:r>
            <a:r>
              <a:rPr lang="en-US" altLang="zh-CN" sz="2000" b="1" dirty="0">
                <a:ea typeface="宋体" panose="02010600030101010101" pitchFamily="2" charset="-122"/>
              </a:rPr>
              <a:t>Sno</a:t>
            </a:r>
            <a:r>
              <a:rPr lang="zh-CN" altLang="en-US" sz="2000" b="1" dirty="0">
                <a:ea typeface="宋体" panose="02010600030101010101" pitchFamily="2" charset="-122"/>
              </a:rPr>
              <a:t>值等于此</a:t>
            </a:r>
            <a:r>
              <a:rPr lang="en-US" altLang="zh-CN" sz="2000" b="1" dirty="0">
                <a:ea typeface="宋体" panose="02010600030101010101" pitchFamily="2" charset="-122"/>
              </a:rPr>
              <a:t>Student.Sno</a:t>
            </a:r>
            <a:r>
              <a:rPr lang="zh-CN" altLang="en-US" sz="2000" b="1" dirty="0">
                <a:ea typeface="宋体" panose="02010600030101010101" pitchFamily="2" charset="-122"/>
              </a:rPr>
              <a:t>值，并且其</a:t>
            </a:r>
            <a:r>
              <a:rPr lang="en-US" altLang="zh-CN" sz="2000" b="1" dirty="0">
                <a:ea typeface="宋体" panose="02010600030101010101" pitchFamily="2" charset="-122"/>
              </a:rPr>
              <a:t>Cno= '1'</a:t>
            </a:r>
            <a:r>
              <a:rPr lang="zh-CN" altLang="en-US" sz="2000" b="1" dirty="0">
                <a:ea typeface="宋体" panose="02010600030101010101" pitchFamily="2" charset="-122"/>
              </a:rPr>
              <a:t>，则取此</a:t>
            </a:r>
            <a:r>
              <a:rPr lang="en-US" altLang="zh-CN" sz="2000" b="1" dirty="0">
                <a:ea typeface="宋体" panose="02010600030101010101" pitchFamily="2" charset="-122"/>
              </a:rPr>
              <a:t>Student.Sname</a:t>
            </a:r>
            <a:r>
              <a:rPr lang="zh-CN" altLang="en-US" sz="2000" b="1" dirty="0">
                <a:ea typeface="宋体" panose="02010600030101010101" pitchFamily="2" charset="-122"/>
              </a:rPr>
              <a:t>送入结果关系</a:t>
            </a:r>
          </a:p>
        </p:txBody>
      </p:sp>
    </p:spTree>
    <p:extLst>
      <p:ext uri="{BB962C8B-B14F-4D97-AF65-F5344CB8AC3E}">
        <p14:creationId xmlns:p14="http://schemas.microsoft.com/office/powerpoint/2010/main" val="33616786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14DF5-3A96-4C90-B344-754BEFE5E5D5}"/>
              </a:ext>
            </a:extLst>
          </p:cNvPr>
          <p:cNvSpPr>
            <a:spLocks noGrp="1"/>
          </p:cNvSpPr>
          <p:nvPr>
            <p:ph type="title"/>
          </p:nvPr>
        </p:nvSpPr>
        <p:spPr/>
        <p:txBody>
          <a:bodyPr/>
          <a:lstStyle/>
          <a:p>
            <a:r>
              <a:rPr lang="zh-CN" altLang="en-US" dirty="0"/>
              <a:t>查询所有选修了</a:t>
            </a:r>
            <a:r>
              <a:rPr lang="en-US" altLang="zh-CN" dirty="0"/>
              <a:t>1</a:t>
            </a:r>
            <a:r>
              <a:rPr lang="zh-CN" altLang="en-US" dirty="0"/>
              <a:t>号课程的学生姓名</a:t>
            </a:r>
          </a:p>
        </p:txBody>
      </p:sp>
      <p:sp>
        <p:nvSpPr>
          <p:cNvPr id="3" name="内容占位符 2">
            <a:extLst>
              <a:ext uri="{FF2B5EF4-FFF2-40B4-BE49-F238E27FC236}">
                <a16:creationId xmlns:a16="http://schemas.microsoft.com/office/drawing/2014/main" id="{CEF6DF59-ED00-45A6-B399-941076C8B80D}"/>
              </a:ext>
            </a:extLst>
          </p:cNvPr>
          <p:cNvSpPr>
            <a:spLocks noGrp="1"/>
          </p:cNvSpPr>
          <p:nvPr>
            <p:ph idx="1"/>
          </p:nvPr>
        </p:nvSpPr>
        <p:spPr/>
        <p:txBody>
          <a:bodyPr/>
          <a:lstStyle/>
          <a:p>
            <a:endParaRPr lang="zh-CN" altLang="en-US"/>
          </a:p>
        </p:txBody>
      </p:sp>
      <p:grpSp>
        <p:nvGrpSpPr>
          <p:cNvPr id="4" name="组合 3">
            <a:extLst>
              <a:ext uri="{FF2B5EF4-FFF2-40B4-BE49-F238E27FC236}">
                <a16:creationId xmlns:a16="http://schemas.microsoft.com/office/drawing/2014/main" id="{A668A97A-3B04-4F1C-80B3-FC4ED016FB31}"/>
              </a:ext>
            </a:extLst>
          </p:cNvPr>
          <p:cNvGrpSpPr/>
          <p:nvPr/>
        </p:nvGrpSpPr>
        <p:grpSpPr>
          <a:xfrm>
            <a:off x="108298" y="1488204"/>
            <a:ext cx="8856984" cy="4893181"/>
            <a:chOff x="684265" y="1580220"/>
            <a:chExt cx="7776864" cy="4893181"/>
          </a:xfrm>
        </p:grpSpPr>
        <p:sp>
          <p:nvSpPr>
            <p:cNvPr id="5" name="文本框 4">
              <a:extLst>
                <a:ext uri="{FF2B5EF4-FFF2-40B4-BE49-F238E27FC236}">
                  <a16:creationId xmlns:a16="http://schemas.microsoft.com/office/drawing/2014/main" id="{77E03F49-8275-4EAA-91EA-6CC33F5C6B59}"/>
                </a:ext>
              </a:extLst>
            </p:cNvPr>
            <p:cNvSpPr txBox="1"/>
            <p:nvPr/>
          </p:nvSpPr>
          <p:spPr>
            <a:xfrm>
              <a:off x="751147" y="1580220"/>
              <a:ext cx="438233"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IN</a:t>
              </a:r>
              <a:endParaRPr lang="zh-CN" altLang="en-US" sz="1800" dirty="0">
                <a:solidFill>
                  <a:schemeClr val="bg1"/>
                </a:solidFill>
                <a:latin typeface="Consolas" panose="020B0609020204030204" pitchFamily="49" charset="0"/>
              </a:endParaRPr>
            </a:p>
          </p:txBody>
        </p:sp>
        <p:sp>
          <p:nvSpPr>
            <p:cNvPr id="6" name="文本框 5">
              <a:extLst>
                <a:ext uri="{FF2B5EF4-FFF2-40B4-BE49-F238E27FC236}">
                  <a16:creationId xmlns:a16="http://schemas.microsoft.com/office/drawing/2014/main" id="{9E4C4521-693C-43EB-9738-6E35E2D52286}"/>
                </a:ext>
              </a:extLst>
            </p:cNvPr>
            <p:cNvSpPr txBox="1"/>
            <p:nvPr/>
          </p:nvSpPr>
          <p:spPr>
            <a:xfrm>
              <a:off x="684265" y="1988840"/>
              <a:ext cx="7776864" cy="448456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SNAME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IN(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CNO=1</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44595916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14DF5-3A96-4C90-B344-754BEFE5E5D5}"/>
              </a:ext>
            </a:extLst>
          </p:cNvPr>
          <p:cNvSpPr>
            <a:spLocks noGrp="1"/>
          </p:cNvSpPr>
          <p:nvPr>
            <p:ph type="title"/>
          </p:nvPr>
        </p:nvSpPr>
        <p:spPr/>
        <p:txBody>
          <a:bodyPr/>
          <a:lstStyle/>
          <a:p>
            <a:r>
              <a:rPr lang="zh-CN" altLang="en-US" sz="3600" b="1" dirty="0">
                <a:ea typeface="宋体" panose="02010600030101010101" pitchFamily="2" charset="-122"/>
              </a:rPr>
              <a:t>查询所有选修了</a:t>
            </a:r>
            <a:r>
              <a:rPr lang="en-US" altLang="zh-CN" sz="3600" b="1" dirty="0">
                <a:ea typeface="宋体" panose="02010600030101010101" pitchFamily="2" charset="-122"/>
              </a:rPr>
              <a:t>1</a:t>
            </a:r>
            <a:r>
              <a:rPr lang="zh-CN" altLang="en-US" sz="3600" b="1" dirty="0">
                <a:ea typeface="宋体" panose="02010600030101010101" pitchFamily="2" charset="-122"/>
              </a:rPr>
              <a:t>号课程的学生姓名</a:t>
            </a:r>
            <a:endParaRPr lang="zh-CN" altLang="en-US" dirty="0"/>
          </a:p>
        </p:txBody>
      </p:sp>
      <p:sp>
        <p:nvSpPr>
          <p:cNvPr id="3" name="内容占位符 2">
            <a:extLst>
              <a:ext uri="{FF2B5EF4-FFF2-40B4-BE49-F238E27FC236}">
                <a16:creationId xmlns:a16="http://schemas.microsoft.com/office/drawing/2014/main" id="{CEF6DF59-ED00-45A6-B399-941076C8B80D}"/>
              </a:ext>
            </a:extLst>
          </p:cNvPr>
          <p:cNvSpPr>
            <a:spLocks noGrp="1"/>
          </p:cNvSpPr>
          <p:nvPr>
            <p:ph idx="1"/>
          </p:nvPr>
        </p:nvSpPr>
        <p:spPr/>
        <p:txBody>
          <a:bodyPr/>
          <a:lstStyle/>
          <a:p>
            <a:endParaRPr lang="zh-CN" altLang="en-US" dirty="0"/>
          </a:p>
        </p:txBody>
      </p:sp>
      <p:grpSp>
        <p:nvGrpSpPr>
          <p:cNvPr id="4" name="组合 3">
            <a:extLst>
              <a:ext uri="{FF2B5EF4-FFF2-40B4-BE49-F238E27FC236}">
                <a16:creationId xmlns:a16="http://schemas.microsoft.com/office/drawing/2014/main" id="{A668A97A-3B04-4F1C-80B3-FC4ED016FB31}"/>
              </a:ext>
            </a:extLst>
          </p:cNvPr>
          <p:cNvGrpSpPr/>
          <p:nvPr/>
        </p:nvGrpSpPr>
        <p:grpSpPr>
          <a:xfrm>
            <a:off x="108298" y="1488205"/>
            <a:ext cx="8856984" cy="5235222"/>
            <a:chOff x="684265" y="1580221"/>
            <a:chExt cx="7776864" cy="5235222"/>
          </a:xfrm>
        </p:grpSpPr>
        <p:sp>
          <p:nvSpPr>
            <p:cNvPr id="5" name="文本框 4">
              <a:extLst>
                <a:ext uri="{FF2B5EF4-FFF2-40B4-BE49-F238E27FC236}">
                  <a16:creationId xmlns:a16="http://schemas.microsoft.com/office/drawing/2014/main" id="{77E03F49-8275-4EAA-91EA-6CC33F5C6B59}"/>
                </a:ext>
              </a:extLst>
            </p:cNvPr>
            <p:cNvSpPr txBox="1"/>
            <p:nvPr/>
          </p:nvSpPr>
          <p:spPr>
            <a:xfrm>
              <a:off x="751147" y="1580221"/>
              <a:ext cx="564686"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ANY</a:t>
              </a:r>
              <a:endParaRPr lang="zh-CN" altLang="en-US" sz="1800" dirty="0">
                <a:solidFill>
                  <a:schemeClr val="bg1"/>
                </a:solidFill>
                <a:latin typeface="Consolas" panose="020B0609020204030204" pitchFamily="49" charset="0"/>
              </a:endParaRPr>
            </a:p>
          </p:txBody>
        </p:sp>
        <p:sp>
          <p:nvSpPr>
            <p:cNvPr id="6" name="文本框 5">
              <a:extLst>
                <a:ext uri="{FF2B5EF4-FFF2-40B4-BE49-F238E27FC236}">
                  <a16:creationId xmlns:a16="http://schemas.microsoft.com/office/drawing/2014/main" id="{9E4C4521-693C-43EB-9738-6E35E2D52286}"/>
                </a:ext>
              </a:extLst>
            </p:cNvPr>
            <p:cNvSpPr txBox="1"/>
            <p:nvPr/>
          </p:nvSpPr>
          <p:spPr>
            <a:xfrm>
              <a:off x="684265" y="1988840"/>
              <a:ext cx="7776864" cy="4826603"/>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SNAME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SNO=ANY(</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CNO=1</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15560194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五、含有</a:t>
            </a:r>
            <a:r>
              <a:rPr lang="en-US" altLang="zh-CN" dirty="0">
                <a:ea typeface="宋体" panose="02010600030101010101" pitchFamily="2" charset="-122"/>
              </a:rPr>
              <a:t>EXISTS</a:t>
            </a:r>
            <a:r>
              <a:rPr lang="zh-CN" altLang="en-US" dirty="0">
                <a:ea typeface="宋体" panose="02010600030101010101" pitchFamily="2" charset="-122"/>
              </a:rPr>
              <a:t>的子查询</a:t>
            </a:r>
          </a:p>
        </p:txBody>
      </p:sp>
      <p:sp>
        <p:nvSpPr>
          <p:cNvPr id="23555" name="Rectangle 3"/>
          <p:cNvSpPr>
            <a:spLocks noGrp="1"/>
          </p:cNvSpPr>
          <p:nvPr>
            <p:ph idx="1"/>
          </p:nvPr>
        </p:nvSpPr>
        <p:spPr>
          <a:xfrm>
            <a:off x="457200" y="1600200"/>
            <a:ext cx="8229600" cy="5257800"/>
          </a:xfrm>
          <a:ln/>
        </p:spPr>
        <p:txBody>
          <a:bodyPr vert="horz" wrap="square" lIns="91440" tIns="45720" rIns="91440" bIns="45720" anchor="t"/>
          <a:lstStyle/>
          <a:p>
            <a:pPr>
              <a:lnSpc>
                <a:spcPct val="90000"/>
              </a:lnSpc>
            </a:pPr>
            <a:r>
              <a:rPr lang="zh-CN" altLang="en-US" sz="2000" b="1" dirty="0">
                <a:ea typeface="宋体" panose="02010600030101010101" pitchFamily="2" charset="-122"/>
              </a:rPr>
              <a:t>本例中的查询也可以用含有</a:t>
            </a:r>
            <a:r>
              <a:rPr lang="en-US" altLang="zh-CN" sz="2000" b="1" dirty="0">
                <a:ea typeface="宋体" panose="02010600030101010101" pitchFamily="2" charset="-122"/>
              </a:rPr>
              <a:t>IN</a:t>
            </a:r>
            <a:r>
              <a:rPr lang="zh-CN" altLang="en-US" sz="2000" b="1" dirty="0">
                <a:ea typeface="宋体" panose="02010600030101010101" pitchFamily="2" charset="-122"/>
              </a:rPr>
              <a:t>或者</a:t>
            </a:r>
            <a:r>
              <a:rPr lang="en-US" altLang="zh-CN" sz="2000" b="1" dirty="0">
                <a:ea typeface="宋体" panose="02010600030101010101" pitchFamily="2" charset="-122"/>
              </a:rPr>
              <a:t>=ANY</a:t>
            </a:r>
            <a:r>
              <a:rPr lang="zh-CN" altLang="en-US" sz="2000" b="1" dirty="0">
                <a:ea typeface="宋体" panose="02010600030101010101" pitchFamily="2" charset="-122"/>
              </a:rPr>
              <a:t>的嵌套查询来实现：</a:t>
            </a:r>
          </a:p>
          <a:p>
            <a:pPr lvl="1">
              <a:lnSpc>
                <a:spcPct val="90000"/>
              </a:lnSpc>
              <a:buNone/>
            </a:pPr>
            <a:r>
              <a:rPr lang="en-US" altLang="zh-CN" sz="1800" b="1" dirty="0">
                <a:ea typeface="宋体" panose="02010600030101010101" pitchFamily="2" charset="-122"/>
              </a:rPr>
              <a:t>SELECT Sname</a:t>
            </a:r>
          </a:p>
          <a:p>
            <a:pPr lvl="1">
              <a:lnSpc>
                <a:spcPct val="90000"/>
              </a:lnSpc>
              <a:buNone/>
            </a:pPr>
            <a:r>
              <a:rPr lang="en-US" altLang="zh-CN" sz="1800" b="1" dirty="0">
                <a:ea typeface="宋体" panose="02010600030101010101" pitchFamily="2" charset="-122"/>
              </a:rPr>
              <a:t>FROM Student </a:t>
            </a:r>
          </a:p>
          <a:p>
            <a:pPr lvl="1">
              <a:lnSpc>
                <a:spcPct val="90000"/>
              </a:lnSpc>
              <a:buNone/>
            </a:pPr>
            <a:r>
              <a:rPr lang="en-US" altLang="zh-CN" sz="1800" b="1" dirty="0">
                <a:ea typeface="宋体" panose="02010600030101010101" pitchFamily="2" charset="-122"/>
              </a:rPr>
              <a:t>WHERE Sno IN </a:t>
            </a:r>
          </a:p>
          <a:p>
            <a:pPr lvl="1">
              <a:lnSpc>
                <a:spcPct val="90000"/>
              </a:lnSpc>
              <a:buNone/>
            </a:pPr>
            <a:r>
              <a:rPr lang="en-US" altLang="zh-CN" sz="1800" b="1" dirty="0">
                <a:ea typeface="宋体" panose="02010600030101010101" pitchFamily="2" charset="-122"/>
              </a:rPr>
              <a:t>      (SELECT Sno </a:t>
            </a:r>
          </a:p>
          <a:p>
            <a:pPr lvl="1">
              <a:lnSpc>
                <a:spcPct val="90000"/>
              </a:lnSpc>
              <a:buNone/>
            </a:pPr>
            <a:r>
              <a:rPr lang="en-US" altLang="zh-CN" sz="1800" b="1" dirty="0">
                <a:ea typeface="宋体" panose="02010600030101010101" pitchFamily="2" charset="-122"/>
              </a:rPr>
              <a:t>        FROM SC </a:t>
            </a:r>
          </a:p>
          <a:p>
            <a:pPr lvl="1">
              <a:lnSpc>
                <a:spcPct val="90000"/>
              </a:lnSpc>
              <a:buNone/>
            </a:pPr>
            <a:r>
              <a:rPr lang="en-US" altLang="zh-CN" sz="1800" b="1" dirty="0">
                <a:ea typeface="宋体" panose="02010600030101010101" pitchFamily="2" charset="-122"/>
              </a:rPr>
              <a:t>        WHERE Cno=1); </a:t>
            </a:r>
          </a:p>
          <a:p>
            <a:pPr lvl="1">
              <a:lnSpc>
                <a:spcPct val="90000"/>
              </a:lnSpc>
              <a:buNone/>
            </a:pPr>
            <a:r>
              <a:rPr lang="zh-CN" altLang="en-US" sz="1800" b="1" dirty="0">
                <a:ea typeface="宋体" panose="02010600030101010101" pitchFamily="2" charset="-122"/>
              </a:rPr>
              <a:t>或：</a:t>
            </a:r>
          </a:p>
          <a:p>
            <a:pPr lvl="1">
              <a:lnSpc>
                <a:spcPct val="90000"/>
              </a:lnSpc>
              <a:buNone/>
            </a:pPr>
            <a:r>
              <a:rPr lang="en-US" altLang="zh-CN" sz="1800" b="1" dirty="0">
                <a:ea typeface="宋体" panose="02010600030101010101" pitchFamily="2" charset="-122"/>
              </a:rPr>
              <a:t>SELECT Sname</a:t>
            </a:r>
          </a:p>
          <a:p>
            <a:pPr lvl="1">
              <a:lnSpc>
                <a:spcPct val="90000"/>
              </a:lnSpc>
              <a:buNone/>
            </a:pPr>
            <a:r>
              <a:rPr lang="en-US" altLang="zh-CN" sz="1800" b="1" dirty="0">
                <a:ea typeface="宋体" panose="02010600030101010101" pitchFamily="2" charset="-122"/>
              </a:rPr>
              <a:t>FROM Student </a:t>
            </a:r>
          </a:p>
          <a:p>
            <a:pPr lvl="1">
              <a:lnSpc>
                <a:spcPct val="90000"/>
              </a:lnSpc>
              <a:buNone/>
            </a:pPr>
            <a:r>
              <a:rPr lang="en-US" altLang="zh-CN" sz="1800" b="1" dirty="0">
                <a:ea typeface="宋体" panose="02010600030101010101" pitchFamily="2" charset="-122"/>
              </a:rPr>
              <a:t>WHERE Sno=ANY </a:t>
            </a:r>
          </a:p>
          <a:p>
            <a:pPr lvl="1">
              <a:lnSpc>
                <a:spcPct val="90000"/>
              </a:lnSpc>
              <a:buNone/>
            </a:pPr>
            <a:r>
              <a:rPr lang="en-US" altLang="zh-CN" sz="1800" b="1" dirty="0">
                <a:ea typeface="宋体" panose="02010600030101010101" pitchFamily="2" charset="-122"/>
              </a:rPr>
              <a:t>      (SELECT Sno </a:t>
            </a:r>
          </a:p>
          <a:p>
            <a:pPr lvl="1">
              <a:lnSpc>
                <a:spcPct val="90000"/>
              </a:lnSpc>
              <a:buNone/>
            </a:pPr>
            <a:r>
              <a:rPr lang="en-US" altLang="zh-CN" sz="1800" b="1" dirty="0">
                <a:ea typeface="宋体" panose="02010600030101010101" pitchFamily="2" charset="-122"/>
              </a:rPr>
              <a:t>        FROM SC </a:t>
            </a:r>
          </a:p>
          <a:p>
            <a:pPr lvl="1">
              <a:lnSpc>
                <a:spcPct val="90000"/>
              </a:lnSpc>
              <a:buNone/>
            </a:pPr>
            <a:r>
              <a:rPr lang="en-US" altLang="zh-CN" sz="1800" b="1" dirty="0">
                <a:ea typeface="宋体" panose="02010600030101010101" pitchFamily="2" charset="-122"/>
              </a:rPr>
              <a:t>        WHERE Cno=1); </a:t>
            </a:r>
          </a:p>
        </p:txBody>
      </p:sp>
    </p:spTree>
    <p:extLst>
      <p:ext uri="{BB962C8B-B14F-4D97-AF65-F5344CB8AC3E}">
        <p14:creationId xmlns:p14="http://schemas.microsoft.com/office/powerpoint/2010/main" val="377795755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五、含有</a:t>
            </a:r>
            <a:r>
              <a:rPr lang="en-US" altLang="zh-CN" dirty="0">
                <a:ea typeface="宋体" panose="02010600030101010101" pitchFamily="2" charset="-122"/>
              </a:rPr>
              <a:t>EXISTS</a:t>
            </a:r>
            <a:r>
              <a:rPr lang="zh-CN" altLang="en-US" dirty="0">
                <a:ea typeface="宋体" panose="02010600030101010101" pitchFamily="2" charset="-122"/>
              </a:rPr>
              <a:t>的子查询</a:t>
            </a:r>
          </a:p>
        </p:txBody>
      </p:sp>
      <p:sp>
        <p:nvSpPr>
          <p:cNvPr id="44034" name="Rectangle 3"/>
          <p:cNvSpPr>
            <a:spLocks noGrp="1"/>
          </p:cNvSpPr>
          <p:nvPr>
            <p:ph idx="1"/>
          </p:nvPr>
        </p:nvSpPr>
        <p:spPr bwMode="auto">
          <a:xfrm>
            <a:off x="457200" y="1196752"/>
            <a:ext cx="8229600" cy="4495800"/>
          </a:xfrm>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defRPr/>
            </a:pPr>
            <a:r>
              <a:rPr lang="zh-CN" altLang="en-US" b="1" noProof="1">
                <a:ea typeface="宋体" panose="02010600030101010101" pitchFamily="2" charset="-122"/>
              </a:rPr>
              <a:t>例</a:t>
            </a:r>
            <a:r>
              <a:rPr lang="en-US" altLang="zh-CN" b="1" noProof="1">
                <a:ea typeface="宋体" panose="02010600030101010101" pitchFamily="2" charset="-122"/>
              </a:rPr>
              <a:t>3-60</a:t>
            </a:r>
            <a:r>
              <a:rPr lang="zh-CN" altLang="en-US" b="1" noProof="1">
                <a:ea typeface="宋体" panose="02010600030101010101" pitchFamily="2" charset="-122"/>
              </a:rPr>
              <a:t>查询所有未选修</a:t>
            </a:r>
            <a:r>
              <a:rPr lang="en-US" altLang="zh-CN" b="1" noProof="1">
                <a:ea typeface="宋体" panose="02010600030101010101" pitchFamily="2" charset="-122"/>
              </a:rPr>
              <a:t>1</a:t>
            </a:r>
            <a:r>
              <a:rPr lang="zh-CN" altLang="en-US" b="1" noProof="1">
                <a:ea typeface="宋体" panose="02010600030101010101" pitchFamily="2" charset="-122"/>
              </a:rPr>
              <a:t>号课程的学生姓名。</a:t>
            </a:r>
          </a:p>
        </p:txBody>
      </p:sp>
      <p:grpSp>
        <p:nvGrpSpPr>
          <p:cNvPr id="4" name="组合 3">
            <a:extLst>
              <a:ext uri="{FF2B5EF4-FFF2-40B4-BE49-F238E27FC236}">
                <a16:creationId xmlns:a16="http://schemas.microsoft.com/office/drawing/2014/main" id="{CDF69BF3-2C4E-40C6-8C72-A4289E2CA7E8}"/>
              </a:ext>
            </a:extLst>
          </p:cNvPr>
          <p:cNvGrpSpPr/>
          <p:nvPr/>
        </p:nvGrpSpPr>
        <p:grpSpPr>
          <a:xfrm>
            <a:off x="108298" y="1848187"/>
            <a:ext cx="8856984" cy="4893181"/>
            <a:chOff x="684265" y="1580220"/>
            <a:chExt cx="7776864" cy="4893181"/>
          </a:xfrm>
        </p:grpSpPr>
        <p:sp>
          <p:nvSpPr>
            <p:cNvPr id="5" name="文本框 4">
              <a:extLst>
                <a:ext uri="{FF2B5EF4-FFF2-40B4-BE49-F238E27FC236}">
                  <a16:creationId xmlns:a16="http://schemas.microsoft.com/office/drawing/2014/main" id="{453FF588-A1D8-42FB-955C-D7686D8604F2}"/>
                </a:ext>
              </a:extLst>
            </p:cNvPr>
            <p:cNvSpPr txBox="1"/>
            <p:nvPr/>
          </p:nvSpPr>
          <p:spPr>
            <a:xfrm>
              <a:off x="751147" y="1580220"/>
              <a:ext cx="564686"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ALL</a:t>
              </a:r>
              <a:endParaRPr lang="zh-CN" altLang="en-US" sz="1800" dirty="0">
                <a:solidFill>
                  <a:schemeClr val="bg1"/>
                </a:solidFill>
                <a:latin typeface="Consolas" panose="020B0609020204030204" pitchFamily="49" charset="0"/>
              </a:endParaRPr>
            </a:p>
          </p:txBody>
        </p:sp>
        <p:sp>
          <p:nvSpPr>
            <p:cNvPr id="6" name="文本框 5">
              <a:extLst>
                <a:ext uri="{FF2B5EF4-FFF2-40B4-BE49-F238E27FC236}">
                  <a16:creationId xmlns:a16="http://schemas.microsoft.com/office/drawing/2014/main" id="{A9238251-3E01-41EA-AAF3-F3CC77406888}"/>
                </a:ext>
              </a:extLst>
            </p:cNvPr>
            <p:cNvSpPr txBox="1"/>
            <p:nvPr/>
          </p:nvSpPr>
          <p:spPr>
            <a:xfrm>
              <a:off x="684265" y="1988840"/>
              <a:ext cx="7776864" cy="448456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SNAME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SNO!=ALL(</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CNO=1</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361912172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五、含有</a:t>
            </a:r>
            <a:r>
              <a:rPr lang="en-US" altLang="zh-CN" dirty="0">
                <a:ea typeface="宋体" panose="02010600030101010101" pitchFamily="2" charset="-122"/>
              </a:rPr>
              <a:t>EXISTS</a:t>
            </a:r>
            <a:r>
              <a:rPr lang="zh-CN" altLang="en-US" dirty="0">
                <a:ea typeface="宋体" panose="02010600030101010101" pitchFamily="2" charset="-122"/>
              </a:rPr>
              <a:t>的子查询</a:t>
            </a:r>
          </a:p>
        </p:txBody>
      </p:sp>
      <p:sp>
        <p:nvSpPr>
          <p:cNvPr id="44034" name="Rectangle 3"/>
          <p:cNvSpPr>
            <a:spLocks noGrp="1"/>
          </p:cNvSpPr>
          <p:nvPr>
            <p:ph idx="1"/>
          </p:nvPr>
        </p:nvSpPr>
        <p:spPr bwMode="auto">
          <a:xfrm>
            <a:off x="457200" y="1268760"/>
            <a:ext cx="8229600" cy="4495800"/>
          </a:xfrm>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defRPr/>
            </a:pPr>
            <a:r>
              <a:rPr lang="zh-CN" altLang="en-US" b="1" noProof="1">
                <a:ea typeface="宋体" panose="02010600030101010101" pitchFamily="2" charset="-122"/>
              </a:rPr>
              <a:t>例</a:t>
            </a:r>
            <a:r>
              <a:rPr lang="en-US" altLang="zh-CN" b="1" noProof="1">
                <a:ea typeface="宋体" panose="02010600030101010101" pitchFamily="2" charset="-122"/>
              </a:rPr>
              <a:t>3-60</a:t>
            </a:r>
            <a:r>
              <a:rPr lang="zh-CN" altLang="en-US" b="1" noProof="1">
                <a:ea typeface="宋体" panose="02010600030101010101" pitchFamily="2" charset="-122"/>
              </a:rPr>
              <a:t>查询所有未选修</a:t>
            </a:r>
            <a:r>
              <a:rPr lang="en-US" altLang="zh-CN" b="1" noProof="1">
                <a:ea typeface="宋体" panose="02010600030101010101" pitchFamily="2" charset="-122"/>
              </a:rPr>
              <a:t>1</a:t>
            </a:r>
            <a:r>
              <a:rPr lang="zh-CN" altLang="en-US" b="1" noProof="1">
                <a:ea typeface="宋体" panose="02010600030101010101" pitchFamily="2" charset="-122"/>
              </a:rPr>
              <a:t>号课程的学生姓名。</a:t>
            </a:r>
          </a:p>
        </p:txBody>
      </p:sp>
      <p:grpSp>
        <p:nvGrpSpPr>
          <p:cNvPr id="4" name="组合 3">
            <a:extLst>
              <a:ext uri="{FF2B5EF4-FFF2-40B4-BE49-F238E27FC236}">
                <a16:creationId xmlns:a16="http://schemas.microsoft.com/office/drawing/2014/main" id="{CDF69BF3-2C4E-40C6-8C72-A4289E2CA7E8}"/>
              </a:ext>
            </a:extLst>
          </p:cNvPr>
          <p:cNvGrpSpPr/>
          <p:nvPr/>
        </p:nvGrpSpPr>
        <p:grpSpPr>
          <a:xfrm>
            <a:off x="108298" y="1844824"/>
            <a:ext cx="8856984" cy="4893181"/>
            <a:chOff x="684265" y="1580220"/>
            <a:chExt cx="7776864" cy="4893181"/>
          </a:xfrm>
        </p:grpSpPr>
        <p:sp>
          <p:nvSpPr>
            <p:cNvPr id="5" name="文本框 4">
              <a:extLst>
                <a:ext uri="{FF2B5EF4-FFF2-40B4-BE49-F238E27FC236}">
                  <a16:creationId xmlns:a16="http://schemas.microsoft.com/office/drawing/2014/main" id="{453FF588-A1D8-42FB-955C-D7686D8604F2}"/>
                </a:ext>
              </a:extLst>
            </p:cNvPr>
            <p:cNvSpPr txBox="1"/>
            <p:nvPr/>
          </p:nvSpPr>
          <p:spPr>
            <a:xfrm>
              <a:off x="751147" y="1580220"/>
              <a:ext cx="564686"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ALL</a:t>
              </a:r>
              <a:endParaRPr lang="zh-CN" altLang="en-US" sz="1800" dirty="0">
                <a:solidFill>
                  <a:schemeClr val="bg1"/>
                </a:solidFill>
                <a:latin typeface="Consolas" panose="020B0609020204030204" pitchFamily="49" charset="0"/>
              </a:endParaRPr>
            </a:p>
          </p:txBody>
        </p:sp>
        <p:sp>
          <p:nvSpPr>
            <p:cNvPr id="6" name="文本框 5">
              <a:extLst>
                <a:ext uri="{FF2B5EF4-FFF2-40B4-BE49-F238E27FC236}">
                  <a16:creationId xmlns:a16="http://schemas.microsoft.com/office/drawing/2014/main" id="{A9238251-3E01-41EA-AAF3-F3CC77406888}"/>
                </a:ext>
              </a:extLst>
            </p:cNvPr>
            <p:cNvSpPr txBox="1"/>
            <p:nvPr/>
          </p:nvSpPr>
          <p:spPr>
            <a:xfrm>
              <a:off x="684265" y="1988840"/>
              <a:ext cx="7776864" cy="448456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SNAME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SNO!=ALL(</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CNO=1</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123268237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五、含有</a:t>
            </a:r>
            <a:r>
              <a:rPr lang="en-US" altLang="zh-CN" dirty="0">
                <a:ea typeface="宋体" panose="02010600030101010101" pitchFamily="2" charset="-122"/>
              </a:rPr>
              <a:t>EXISTS</a:t>
            </a:r>
            <a:r>
              <a:rPr lang="zh-CN" altLang="en-US" dirty="0">
                <a:ea typeface="宋体" panose="02010600030101010101" pitchFamily="2" charset="-122"/>
              </a:rPr>
              <a:t>的子查询</a:t>
            </a:r>
          </a:p>
        </p:txBody>
      </p:sp>
      <p:sp>
        <p:nvSpPr>
          <p:cNvPr id="44034" name="Rectangle 3"/>
          <p:cNvSpPr>
            <a:spLocks noGrp="1"/>
          </p:cNvSpPr>
          <p:nvPr>
            <p:ph idx="1"/>
          </p:nvPr>
        </p:nvSpPr>
        <p:spPr bwMode="auto">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defRPr/>
            </a:pPr>
            <a:r>
              <a:rPr lang="zh-CN" altLang="en-US" b="1" noProof="1">
                <a:ea typeface="宋体" panose="02010600030101010101" pitchFamily="2" charset="-122"/>
              </a:rPr>
              <a:t>例</a:t>
            </a:r>
            <a:r>
              <a:rPr lang="en-US" altLang="zh-CN" b="1" noProof="1">
                <a:ea typeface="宋体" panose="02010600030101010101" pitchFamily="2" charset="-122"/>
              </a:rPr>
              <a:t>3-60</a:t>
            </a:r>
            <a:r>
              <a:rPr lang="zh-CN" altLang="en-US" b="1" noProof="1">
                <a:ea typeface="宋体" panose="02010600030101010101" pitchFamily="2" charset="-122"/>
              </a:rPr>
              <a:t>查询所有未选修</a:t>
            </a:r>
            <a:r>
              <a:rPr lang="en-US" altLang="zh-CN" b="1" noProof="1">
                <a:ea typeface="宋体" panose="02010600030101010101" pitchFamily="2" charset="-122"/>
              </a:rPr>
              <a:t>1</a:t>
            </a:r>
            <a:r>
              <a:rPr lang="zh-CN" altLang="en-US" b="1" noProof="1">
                <a:ea typeface="宋体" panose="02010600030101010101" pitchFamily="2" charset="-122"/>
              </a:rPr>
              <a:t>号课程的学生姓名。</a:t>
            </a:r>
          </a:p>
          <a:p>
            <a:pPr lvl="1">
              <a:lnSpc>
                <a:spcPct val="130000"/>
              </a:lnSpc>
              <a:buNone/>
              <a:defRPr/>
            </a:pPr>
            <a:r>
              <a:rPr lang="en-US" altLang="zh-CN" b="1" noProof="1">
                <a:ea typeface="宋体" panose="02010600030101010101" pitchFamily="2" charset="-122"/>
              </a:rPr>
              <a:t>SELECT Sname </a:t>
            </a:r>
          </a:p>
          <a:p>
            <a:pPr lvl="1">
              <a:lnSpc>
                <a:spcPct val="130000"/>
              </a:lnSpc>
              <a:buNone/>
              <a:defRPr/>
            </a:pPr>
            <a:r>
              <a:rPr lang="en-US" altLang="zh-CN" b="1" noProof="1">
                <a:ea typeface="宋体" panose="02010600030101010101" pitchFamily="2" charset="-122"/>
              </a:rPr>
              <a:t>FROM Student </a:t>
            </a:r>
          </a:p>
          <a:p>
            <a:pPr lvl="1">
              <a:lnSpc>
                <a:spcPct val="130000"/>
              </a:lnSpc>
              <a:buNone/>
              <a:defRPr/>
            </a:pPr>
            <a:r>
              <a:rPr lang="en-US" altLang="zh-CN" b="1" noProof="1">
                <a:ea typeface="宋体" panose="02010600030101010101" pitchFamily="2" charset="-122"/>
              </a:rPr>
              <a:t>WHERE </a:t>
            </a:r>
            <a:r>
              <a:rPr lang="en-US" altLang="zh-CN" b="1" noProof="1">
                <a:gradFill>
                  <a:gsLst>
                    <a:gs pos="0">
                      <a:srgbClr val="E30000"/>
                    </a:gs>
                    <a:gs pos="100000">
                      <a:srgbClr val="760303"/>
                    </a:gs>
                  </a:gsLst>
                  <a:lin scaled="0"/>
                </a:gradFill>
                <a:ea typeface="宋体" panose="02010600030101010101" pitchFamily="2" charset="-122"/>
              </a:rPr>
              <a:t>NOT EXISTS </a:t>
            </a:r>
            <a:endParaRPr lang="en-US" altLang="zh-CN" b="1" noProof="1">
              <a:ea typeface="宋体" panose="02010600030101010101" pitchFamily="2" charset="-122"/>
            </a:endParaRPr>
          </a:p>
          <a:p>
            <a:pPr lvl="1">
              <a:lnSpc>
                <a:spcPct val="130000"/>
              </a:lnSpc>
              <a:buNone/>
              <a:defRPr/>
            </a:pPr>
            <a:r>
              <a:rPr lang="en-US" altLang="zh-CN" b="1" noProof="1">
                <a:ea typeface="宋体" panose="02010600030101010101" pitchFamily="2" charset="-122"/>
              </a:rPr>
              <a:t>      (SELECT * </a:t>
            </a:r>
          </a:p>
          <a:p>
            <a:pPr lvl="1">
              <a:lnSpc>
                <a:spcPct val="130000"/>
              </a:lnSpc>
              <a:buNone/>
              <a:defRPr/>
            </a:pPr>
            <a:r>
              <a:rPr lang="en-US" altLang="zh-CN" b="1" noProof="1">
                <a:ea typeface="宋体" panose="02010600030101010101" pitchFamily="2" charset="-122"/>
              </a:rPr>
              <a:t>        FROM SC </a:t>
            </a:r>
          </a:p>
          <a:p>
            <a:pPr lvl="1">
              <a:lnSpc>
                <a:spcPct val="130000"/>
              </a:lnSpc>
              <a:buNone/>
              <a:defRPr/>
            </a:pPr>
            <a:r>
              <a:rPr lang="en-US" altLang="zh-CN" b="1" noProof="1">
                <a:ea typeface="宋体" panose="02010600030101010101" pitchFamily="2" charset="-122"/>
              </a:rPr>
              <a:t>        WHERE </a:t>
            </a:r>
            <a:r>
              <a:rPr lang="en-US" altLang="zh-CN" b="1" noProof="1">
                <a:gradFill>
                  <a:gsLst>
                    <a:gs pos="0">
                      <a:srgbClr val="012D86"/>
                    </a:gs>
                    <a:gs pos="100000">
                      <a:srgbClr val="0E2557"/>
                    </a:gs>
                  </a:gsLst>
                  <a:lin scaled="0"/>
                </a:gradFill>
                <a:ea typeface="宋体" panose="02010600030101010101" pitchFamily="2" charset="-122"/>
              </a:rPr>
              <a:t>Sno=Student.Sno</a:t>
            </a:r>
            <a:r>
              <a:rPr lang="en-US" altLang="zh-CN" b="1" noProof="1">
                <a:ea typeface="宋体" panose="02010600030101010101" pitchFamily="2" charset="-122"/>
              </a:rPr>
              <a:t> AND Cno=1); </a:t>
            </a:r>
          </a:p>
        </p:txBody>
      </p:sp>
    </p:spTree>
    <p:extLst>
      <p:ext uri="{BB962C8B-B14F-4D97-AF65-F5344CB8AC3E}">
        <p14:creationId xmlns:p14="http://schemas.microsoft.com/office/powerpoint/2010/main" val="61096934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txBox="1">
            <a:spLocks noGrp="1"/>
          </p:cNvSpPr>
          <p:nvPr>
            <p:ph type="ftr" sz="quarter" idx="11"/>
          </p:nvPr>
        </p:nvSpPr>
        <p:spPr bwMode="auto">
          <a:ln/>
        </p:spPr>
        <p:txBody>
          <a:bodyPr vert="horz" wrap="square" lIns="91440" tIns="45720" rIns="91440" bIns="45720" numCol="1" anchor="t" anchorCtr="0" compatLnSpc="1"/>
          <a:lstStyle/>
          <a:p>
            <a:pPr>
              <a:defRPr/>
            </a:pPr>
            <a:r>
              <a:rPr lang="en-US" altLang="zh-CN">
                <a:latin typeface="+mn-lt"/>
              </a:rPr>
              <a:t>An Introduction to Database System</a:t>
            </a:r>
          </a:p>
        </p:txBody>
      </p:sp>
      <p:sp>
        <p:nvSpPr>
          <p:cNvPr id="25603" name="Rectangle 1"/>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五、含有</a:t>
            </a:r>
            <a:r>
              <a:rPr lang="en-US" altLang="zh-CN" dirty="0">
                <a:ea typeface="宋体" panose="02010600030101010101" pitchFamily="2" charset="-122"/>
              </a:rPr>
              <a:t>EXISTS</a:t>
            </a:r>
            <a:r>
              <a:rPr lang="zh-CN" altLang="en-US" dirty="0">
                <a:ea typeface="宋体" panose="02010600030101010101" pitchFamily="2" charset="-122"/>
              </a:rPr>
              <a:t>的子查询</a:t>
            </a:r>
          </a:p>
        </p:txBody>
      </p:sp>
      <p:sp>
        <p:nvSpPr>
          <p:cNvPr id="25604" name="Rectangle 0"/>
          <p:cNvSpPr>
            <a:spLocks noGrp="1"/>
          </p:cNvSpPr>
          <p:nvPr>
            <p:ph idx="1"/>
          </p:nvPr>
        </p:nvSpPr>
        <p:spPr>
          <a:ln/>
        </p:spPr>
        <p:txBody>
          <a:bodyPr vert="horz" wrap="square" lIns="91440" tIns="45720" rIns="91440" bIns="45720" anchor="t"/>
          <a:lstStyle/>
          <a:p>
            <a:pPr>
              <a:lnSpc>
                <a:spcPct val="170000"/>
              </a:lnSpc>
            </a:pPr>
            <a:r>
              <a:rPr lang="en-US" altLang="zh-CN" sz="2400" dirty="0">
                <a:latin typeface="宋体" panose="02010600030101010101" pitchFamily="2" charset="-122"/>
                <a:ea typeface="宋体" panose="02010600030101010101" pitchFamily="2" charset="-122"/>
              </a:rPr>
              <a:t> </a:t>
            </a:r>
            <a:r>
              <a:rPr lang="zh-CN" altLang="en-US" sz="2400" b="1" dirty="0">
                <a:ea typeface="宋体" panose="02010600030101010101" pitchFamily="2" charset="-122"/>
              </a:rPr>
              <a:t>不同形式的查询间的替换</a:t>
            </a:r>
          </a:p>
          <a:p>
            <a:pPr lvl="1">
              <a:lnSpc>
                <a:spcPct val="170000"/>
              </a:lnSpc>
              <a:buSzPct val="75000"/>
              <a:buFont typeface="Wingdings" panose="05000000000000000000" pitchFamily="2" charset="2"/>
              <a:buChar char="n"/>
            </a:pPr>
            <a:r>
              <a:rPr lang="zh-CN" altLang="en-US" b="1" dirty="0">
                <a:ea typeface="宋体" panose="02010600030101010101" pitchFamily="2" charset="-122"/>
              </a:rPr>
              <a:t>一些带</a:t>
            </a:r>
            <a:r>
              <a:rPr lang="en-US" altLang="zh-CN" b="1" dirty="0">
                <a:ea typeface="宋体" panose="02010600030101010101" pitchFamily="2" charset="-122"/>
              </a:rPr>
              <a:t>EXISTS</a:t>
            </a:r>
            <a:r>
              <a:rPr lang="zh-CN" altLang="en-US" b="1" dirty="0">
                <a:ea typeface="宋体" panose="02010600030101010101" pitchFamily="2" charset="-122"/>
              </a:rPr>
              <a:t>或</a:t>
            </a:r>
            <a:r>
              <a:rPr lang="en-US" altLang="zh-CN" b="1" dirty="0">
                <a:ea typeface="宋体" panose="02010600030101010101" pitchFamily="2" charset="-122"/>
              </a:rPr>
              <a:t>NOT EXISTS</a:t>
            </a:r>
            <a:r>
              <a:rPr lang="zh-CN" altLang="en-US" b="1" dirty="0">
                <a:ea typeface="宋体" panose="02010600030101010101" pitchFamily="2" charset="-122"/>
              </a:rPr>
              <a:t>谓词的子查询不能被其他形式的子查询等价替换</a:t>
            </a:r>
          </a:p>
          <a:p>
            <a:pPr lvl="1">
              <a:lnSpc>
                <a:spcPct val="170000"/>
              </a:lnSpc>
              <a:buSzPct val="75000"/>
              <a:buFont typeface="Wingdings" panose="05000000000000000000" pitchFamily="2" charset="2"/>
              <a:buChar char="n"/>
            </a:pPr>
            <a:r>
              <a:rPr lang="zh-CN" altLang="en-US" b="1" dirty="0">
                <a:ea typeface="宋体" panose="02010600030101010101" pitchFamily="2" charset="-122"/>
              </a:rPr>
              <a:t>所有带</a:t>
            </a:r>
            <a:r>
              <a:rPr lang="en-US" altLang="zh-CN" b="1" dirty="0">
                <a:ea typeface="宋体" panose="02010600030101010101" pitchFamily="2" charset="-122"/>
              </a:rPr>
              <a:t>IN</a:t>
            </a:r>
            <a:r>
              <a:rPr lang="zh-CN" altLang="en-US" b="1" dirty="0">
                <a:ea typeface="宋体" panose="02010600030101010101" pitchFamily="2" charset="-122"/>
              </a:rPr>
              <a:t>谓词、比较运算符、</a:t>
            </a:r>
            <a:r>
              <a:rPr lang="en-US" altLang="zh-CN" b="1" dirty="0">
                <a:ea typeface="宋体" panose="02010600030101010101" pitchFamily="2" charset="-122"/>
              </a:rPr>
              <a:t>ANY</a:t>
            </a:r>
            <a:r>
              <a:rPr lang="zh-CN" altLang="en-US" b="1" dirty="0">
                <a:ea typeface="宋体" panose="02010600030101010101" pitchFamily="2" charset="-122"/>
              </a:rPr>
              <a:t>和</a:t>
            </a:r>
            <a:r>
              <a:rPr lang="en-US" altLang="zh-CN" b="1" dirty="0">
                <a:ea typeface="宋体" panose="02010600030101010101" pitchFamily="2" charset="-122"/>
              </a:rPr>
              <a:t>ALL</a:t>
            </a:r>
            <a:r>
              <a:rPr lang="zh-CN" altLang="en-US" b="1" dirty="0">
                <a:ea typeface="宋体" panose="02010600030101010101" pitchFamily="2" charset="-122"/>
              </a:rPr>
              <a:t>谓词的子查询都能用带</a:t>
            </a:r>
            <a:r>
              <a:rPr lang="en-US" altLang="zh-CN" b="1" dirty="0">
                <a:ea typeface="宋体" panose="02010600030101010101" pitchFamily="2" charset="-122"/>
              </a:rPr>
              <a:t>EXISTS</a:t>
            </a:r>
            <a:r>
              <a:rPr lang="zh-CN" altLang="en-US" b="1" dirty="0">
                <a:ea typeface="宋体" panose="02010600030101010101" pitchFamily="2" charset="-122"/>
              </a:rPr>
              <a:t>谓词的子查询等价替换</a:t>
            </a:r>
          </a:p>
          <a:p>
            <a:pPr>
              <a:lnSpc>
                <a:spcPct val="170000"/>
              </a:lnSpc>
            </a:pPr>
            <a:r>
              <a:rPr lang="zh-CN" altLang="en-US" sz="2400" b="1" dirty="0">
                <a:ea typeface="宋体" panose="02010600030101010101" pitchFamily="2" charset="-122"/>
              </a:rPr>
              <a:t> 用</a:t>
            </a:r>
            <a:r>
              <a:rPr lang="en-US" altLang="zh-CN" sz="2400" b="1" dirty="0">
                <a:ea typeface="宋体" panose="02010600030101010101" pitchFamily="2" charset="-122"/>
              </a:rPr>
              <a:t>EXISTS/NOT EXISTS</a:t>
            </a:r>
            <a:r>
              <a:rPr lang="zh-CN" altLang="en-US" sz="2400" b="1" dirty="0">
                <a:ea typeface="宋体" panose="02010600030101010101" pitchFamily="2" charset="-122"/>
              </a:rPr>
              <a:t>实现全称量词</a:t>
            </a:r>
            <a:r>
              <a:rPr lang="en-US" altLang="zh-CN" sz="2400" b="1" dirty="0">
                <a:ea typeface="宋体" panose="02010600030101010101" pitchFamily="2" charset="-122"/>
              </a:rPr>
              <a:t>(</a:t>
            </a:r>
            <a:r>
              <a:rPr lang="zh-CN" altLang="en-US" sz="2400" b="1" dirty="0">
                <a:solidFill>
                  <a:srgbClr val="FF0000"/>
                </a:solidFill>
                <a:ea typeface="宋体" panose="02010600030101010101" pitchFamily="2" charset="-122"/>
              </a:rPr>
              <a:t>难点</a:t>
            </a:r>
            <a:r>
              <a:rPr lang="en-US" altLang="zh-CN" sz="2400" b="1" dirty="0">
                <a:ea typeface="宋体" panose="02010600030101010101" pitchFamily="2" charset="-122"/>
              </a:rPr>
              <a:t>)</a:t>
            </a:r>
          </a:p>
        </p:txBody>
      </p:sp>
    </p:spTree>
    <p:extLst>
      <p:ext uri="{BB962C8B-B14F-4D97-AF65-F5344CB8AC3E}">
        <p14:creationId xmlns:p14="http://schemas.microsoft.com/office/powerpoint/2010/main" val="394796712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914400" y="44624"/>
            <a:ext cx="7391400" cy="563563"/>
          </a:xfrm>
          <a:ln/>
        </p:spPr>
        <p:txBody>
          <a:bodyPr vert="horz" wrap="square" lIns="91440" tIns="45720" rIns="91440" bIns="45720" anchor="ctr"/>
          <a:lstStyle/>
          <a:p>
            <a:r>
              <a:rPr lang="zh-CN" altLang="en-US" dirty="0">
                <a:ea typeface="宋体" panose="02010600030101010101" pitchFamily="2" charset="-122"/>
              </a:rPr>
              <a:t>带有</a:t>
            </a:r>
            <a:r>
              <a:rPr lang="en-US" altLang="zh-CN" dirty="0">
                <a:ea typeface="宋体" panose="02010600030101010101" pitchFamily="2" charset="-122"/>
              </a:rPr>
              <a:t>EXISTS</a:t>
            </a:r>
            <a:r>
              <a:rPr lang="zh-CN" altLang="en-US" dirty="0">
                <a:ea typeface="宋体" panose="02010600030101010101" pitchFamily="2" charset="-122"/>
              </a:rPr>
              <a:t>谓词的子查询</a:t>
            </a:r>
            <a:r>
              <a:rPr lang="en-US" altLang="zh-CN" dirty="0">
                <a:ea typeface="宋体" panose="02010600030101010101" pitchFamily="2" charset="-122"/>
              </a:rPr>
              <a:t>(</a:t>
            </a:r>
            <a:r>
              <a:rPr lang="zh-CN" altLang="en-US" dirty="0">
                <a:ea typeface="宋体" panose="02010600030101010101" pitchFamily="2" charset="-122"/>
              </a:rPr>
              <a:t>续）</a:t>
            </a:r>
          </a:p>
        </p:txBody>
      </p:sp>
      <p:sp>
        <p:nvSpPr>
          <p:cNvPr id="26627" name="Rectangle 3"/>
          <p:cNvSpPr>
            <a:spLocks noGrp="1"/>
          </p:cNvSpPr>
          <p:nvPr>
            <p:ph type="body" idx="4294967295"/>
          </p:nvPr>
        </p:nvSpPr>
        <p:spPr>
          <a:xfrm>
            <a:off x="544016" y="476672"/>
            <a:ext cx="7772400" cy="4114800"/>
          </a:xfrm>
          <a:ln/>
        </p:spPr>
        <p:txBody>
          <a:bodyPr vert="horz" wrap="square" lIns="91440" tIns="45720" rIns="91440" bIns="45720" anchor="t"/>
          <a:lstStyle/>
          <a:p>
            <a:pPr algn="just">
              <a:lnSpc>
                <a:spcPct val="120000"/>
              </a:lnSpc>
            </a:pPr>
            <a:r>
              <a:rPr lang="zh-CN" altLang="en-US" sz="2400" b="1" dirty="0">
                <a:ea typeface="宋体" panose="02010600030101010101" pitchFamily="2" charset="-122"/>
              </a:rPr>
              <a:t>例</a:t>
            </a:r>
            <a:r>
              <a:rPr lang="en-US" altLang="zh-CN" sz="2400" b="1" dirty="0">
                <a:ea typeface="宋体" panose="02010600030101010101" pitchFamily="2" charset="-122"/>
              </a:rPr>
              <a:t>3-61</a:t>
            </a:r>
            <a:r>
              <a:rPr lang="zh-CN" altLang="en-US" sz="2400" b="1" dirty="0">
                <a:solidFill>
                  <a:srgbClr val="FF3300"/>
                </a:solidFill>
                <a:ea typeface="宋体" panose="02010600030101010101" pitchFamily="2" charset="-122"/>
              </a:rPr>
              <a:t>查询学生</a:t>
            </a:r>
            <a:r>
              <a:rPr lang="en-US" altLang="zh-CN" sz="2400" b="1" dirty="0">
                <a:solidFill>
                  <a:srgbClr val="FF3300"/>
                </a:solidFill>
                <a:ea typeface="宋体" panose="02010600030101010101" pitchFamily="2" charset="-122"/>
              </a:rPr>
              <a:t>201215121</a:t>
            </a:r>
            <a:r>
              <a:rPr lang="zh-CN" altLang="en-US" sz="2400" b="1" dirty="0">
                <a:solidFill>
                  <a:srgbClr val="FF3300"/>
                </a:solidFill>
                <a:ea typeface="宋体" panose="02010600030101010101" pitchFamily="2" charset="-122"/>
              </a:rPr>
              <a:t>没有选修的课程</a:t>
            </a:r>
            <a:endParaRPr lang="zh-CN" altLang="en-US" sz="2000" b="1" dirty="0">
              <a:ea typeface="宋体" panose="02010600030101010101" pitchFamily="2" charset="-122"/>
            </a:endParaRPr>
          </a:p>
        </p:txBody>
      </p:sp>
      <p:grpSp>
        <p:nvGrpSpPr>
          <p:cNvPr id="5" name="组合 4">
            <a:extLst>
              <a:ext uri="{FF2B5EF4-FFF2-40B4-BE49-F238E27FC236}">
                <a16:creationId xmlns:a16="http://schemas.microsoft.com/office/drawing/2014/main" id="{997D13B3-BE6C-4A53-8C8A-67454324E908}"/>
              </a:ext>
            </a:extLst>
          </p:cNvPr>
          <p:cNvGrpSpPr/>
          <p:nvPr/>
        </p:nvGrpSpPr>
        <p:grpSpPr>
          <a:xfrm>
            <a:off x="108298" y="894067"/>
            <a:ext cx="8856984" cy="5919309"/>
            <a:chOff x="684265" y="1580220"/>
            <a:chExt cx="7776864" cy="5919309"/>
          </a:xfrm>
        </p:grpSpPr>
        <p:sp>
          <p:nvSpPr>
            <p:cNvPr id="6" name="文本框 5">
              <a:extLst>
                <a:ext uri="{FF2B5EF4-FFF2-40B4-BE49-F238E27FC236}">
                  <a16:creationId xmlns:a16="http://schemas.microsoft.com/office/drawing/2014/main" id="{6FA146DB-F2FC-4EAC-A48C-9EA94E8AE2D5}"/>
                </a:ext>
              </a:extLst>
            </p:cNvPr>
            <p:cNvSpPr txBox="1"/>
            <p:nvPr/>
          </p:nvSpPr>
          <p:spPr>
            <a:xfrm>
              <a:off x="751147" y="1580220"/>
              <a:ext cx="31613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除</a:t>
              </a:r>
            </a:p>
          </p:txBody>
        </p:sp>
        <p:sp>
          <p:nvSpPr>
            <p:cNvPr id="7" name="文本框 6">
              <a:extLst>
                <a:ext uri="{FF2B5EF4-FFF2-40B4-BE49-F238E27FC236}">
                  <a16:creationId xmlns:a16="http://schemas.microsoft.com/office/drawing/2014/main" id="{EB311757-CA3E-415C-B0E8-566F3CE59F2A}"/>
                </a:ext>
              </a:extLst>
            </p:cNvPr>
            <p:cNvSpPr txBox="1"/>
            <p:nvPr/>
          </p:nvSpPr>
          <p:spPr>
            <a:xfrm>
              <a:off x="684265" y="1988840"/>
              <a:ext cx="7776864" cy="5510689"/>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COURSE Y</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NOT EXISTS(</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SNO=121</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AND</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Y.CNO=CNO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3883040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9219"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3.3.1 </a:t>
            </a:r>
            <a:r>
              <a:rPr lang="zh-CN" altLang="en-US" sz="3200" dirty="0">
                <a:ea typeface="宋体" panose="02010600030101010101" pitchFamily="2" charset="-122"/>
              </a:rPr>
              <a:t>基本表的定义、删除与修改</a:t>
            </a:r>
          </a:p>
        </p:txBody>
      </p:sp>
      <p:sp>
        <p:nvSpPr>
          <p:cNvPr id="9220" name="Rectangle 3"/>
          <p:cNvSpPr>
            <a:spLocks noGrp="1"/>
          </p:cNvSpPr>
          <p:nvPr>
            <p:ph idx="1"/>
          </p:nvPr>
        </p:nvSpPr>
        <p:spPr>
          <a:xfrm>
            <a:off x="395288" y="1628775"/>
            <a:ext cx="8424862" cy="4895850"/>
          </a:xfrm>
          <a:ln/>
        </p:spPr>
        <p:txBody>
          <a:bodyPr vert="horz" wrap="square" lIns="91440" tIns="45720" rIns="91440" bIns="45720" anchor="t"/>
          <a:lstStyle/>
          <a:p>
            <a:pPr algn="just" eaLnBrk="1" hangingPunct="1">
              <a:buNone/>
            </a:pPr>
            <a:r>
              <a:rPr lang="zh-CN" altLang="en-US" b="1" dirty="0">
                <a:ea typeface="宋体" panose="02010600030101010101" pitchFamily="2" charset="-122"/>
              </a:rPr>
              <a:t>一、定义基本表</a:t>
            </a:r>
            <a:endParaRPr lang="zh-CN" altLang="en-US" dirty="0">
              <a:ea typeface="宋体" panose="02010600030101010101" pitchFamily="2" charset="-122"/>
            </a:endParaRPr>
          </a:p>
          <a:p>
            <a:pPr eaLnBrk="1" hangingPunct="1">
              <a:buNone/>
            </a:pPr>
            <a:r>
              <a:rPr lang="en-US" altLang="zh-CN" b="1" dirty="0">
                <a:solidFill>
                  <a:srgbClr val="FF0000"/>
                </a:solidFill>
                <a:ea typeface="宋体" panose="02010600030101010101" pitchFamily="2" charset="-122"/>
              </a:rPr>
              <a:t>CREATE TABLE </a:t>
            </a:r>
            <a:r>
              <a:rPr lang="en-US" altLang="zh-CN" dirty="0">
                <a:ea typeface="宋体" panose="02010600030101010101" pitchFamily="2" charset="-122"/>
              </a:rPr>
              <a:t>&lt;</a:t>
            </a:r>
            <a:r>
              <a:rPr lang="zh-CN" altLang="en-US" dirty="0">
                <a:ea typeface="宋体" panose="02010600030101010101" pitchFamily="2" charset="-122"/>
              </a:rPr>
              <a:t>表名</a:t>
            </a:r>
            <a:r>
              <a:rPr lang="en-US" altLang="zh-CN" dirty="0">
                <a:ea typeface="宋体" panose="02010600030101010101" pitchFamily="2" charset="-122"/>
              </a:rPr>
              <a:t>&gt;(&lt;</a:t>
            </a:r>
            <a:r>
              <a:rPr lang="zh-CN" altLang="en-US" dirty="0">
                <a:ea typeface="宋体" panose="02010600030101010101" pitchFamily="2" charset="-122"/>
              </a:rPr>
              <a:t>列名</a:t>
            </a:r>
            <a:r>
              <a:rPr lang="en-US" altLang="zh-CN" dirty="0">
                <a:ea typeface="宋体" panose="02010600030101010101" pitchFamily="2" charset="-122"/>
              </a:rPr>
              <a:t>&gt;&lt;</a:t>
            </a:r>
            <a:r>
              <a:rPr lang="zh-CN" altLang="en-US" dirty="0">
                <a:ea typeface="宋体" panose="02010600030101010101" pitchFamily="2" charset="-122"/>
              </a:rPr>
              <a:t>数据类型</a:t>
            </a:r>
            <a:r>
              <a:rPr lang="en-US" altLang="zh-CN" dirty="0">
                <a:ea typeface="宋体" panose="02010600030101010101" pitchFamily="2" charset="-122"/>
              </a:rPr>
              <a:t>&gt; [</a:t>
            </a:r>
            <a:r>
              <a:rPr lang="zh-CN" altLang="en-US" dirty="0">
                <a:ea typeface="宋体" panose="02010600030101010101" pitchFamily="2" charset="-122"/>
              </a:rPr>
              <a:t>列级完整性约束条件</a:t>
            </a:r>
            <a:r>
              <a:rPr lang="en-US" altLang="zh-CN" dirty="0">
                <a:ea typeface="宋体" panose="02010600030101010101" pitchFamily="2" charset="-122"/>
              </a:rPr>
              <a:t>] </a:t>
            </a:r>
          </a:p>
          <a:p>
            <a:pPr eaLnBrk="1" hangingPunct="1">
              <a:buNone/>
            </a:pP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&lt;</a:t>
            </a:r>
            <a:r>
              <a:rPr lang="zh-CN" altLang="en-US" dirty="0">
                <a:ea typeface="宋体" panose="02010600030101010101" pitchFamily="2" charset="-122"/>
              </a:rPr>
              <a:t>列名</a:t>
            </a:r>
            <a:r>
              <a:rPr lang="en-US" altLang="zh-CN" dirty="0">
                <a:ea typeface="宋体" panose="02010600030101010101" pitchFamily="2" charset="-122"/>
              </a:rPr>
              <a:t>&gt; &lt;</a:t>
            </a:r>
            <a:r>
              <a:rPr lang="zh-CN" altLang="en-US" dirty="0">
                <a:ea typeface="宋体" panose="02010600030101010101" pitchFamily="2" charset="-122"/>
              </a:rPr>
              <a:t>数据类型</a:t>
            </a:r>
            <a:r>
              <a:rPr lang="en-US" altLang="zh-CN" dirty="0">
                <a:ea typeface="宋体" panose="02010600030101010101" pitchFamily="2" charset="-122"/>
              </a:rPr>
              <a:t>&gt; [</a:t>
            </a:r>
            <a:r>
              <a:rPr lang="zh-CN" altLang="en-US" dirty="0">
                <a:ea typeface="宋体" panose="02010600030101010101" pitchFamily="2" charset="-122"/>
              </a:rPr>
              <a:t>列级完整性约束条件</a:t>
            </a:r>
            <a:r>
              <a:rPr lang="en-US" altLang="zh-CN" dirty="0">
                <a:ea typeface="宋体" panose="02010600030101010101" pitchFamily="2" charset="-122"/>
              </a:rPr>
              <a:t>] </a:t>
            </a:r>
          </a:p>
          <a:p>
            <a:pPr eaLnBrk="1" hangingPunct="1">
              <a:buNone/>
            </a:pPr>
            <a:r>
              <a:rPr lang="en-US" altLang="zh-CN" dirty="0">
                <a:ea typeface="宋体" panose="02010600030101010101" pitchFamily="2" charset="-122"/>
              </a:rPr>
              <a:t>[,&lt;</a:t>
            </a:r>
            <a:r>
              <a:rPr lang="zh-CN" altLang="en-US" dirty="0">
                <a:ea typeface="宋体" panose="02010600030101010101" pitchFamily="2" charset="-122"/>
              </a:rPr>
              <a:t>表级完整性约束条件</a:t>
            </a:r>
            <a:r>
              <a:rPr lang="en-US" altLang="zh-CN" dirty="0">
                <a:ea typeface="宋体" panose="02010600030101010101" pitchFamily="2" charset="-122"/>
              </a:rPr>
              <a:t>&gt;])</a:t>
            </a:r>
            <a:r>
              <a:rPr lang="zh-CN" altLang="en-US" dirty="0">
                <a:ea typeface="宋体" panose="02010600030101010101" pitchFamily="2" charset="-122"/>
              </a:rPr>
              <a:t>； </a:t>
            </a:r>
          </a:p>
          <a:p>
            <a:pPr eaLnBrk="1" hangingPunct="1">
              <a:buNone/>
            </a:pPr>
            <a:endParaRPr lang="zh-CN" altLang="en-US" dirty="0">
              <a:ea typeface="宋体" panose="02010600030101010101" pitchFamily="2" charset="-122"/>
            </a:endParaRPr>
          </a:p>
          <a:p>
            <a:pPr eaLnBrk="1" hangingPunct="1"/>
            <a:r>
              <a:rPr lang="zh-CN" altLang="en-US" dirty="0">
                <a:ea typeface="宋体" panose="02010600030101010101" pitchFamily="2" charset="-122"/>
              </a:rPr>
              <a:t>其中</a:t>
            </a:r>
            <a:r>
              <a:rPr lang="en-US" altLang="zh-CN" dirty="0">
                <a:ea typeface="宋体" panose="02010600030101010101" pitchFamily="2" charset="-122"/>
              </a:rPr>
              <a:t>&lt;</a:t>
            </a:r>
            <a:r>
              <a:rPr lang="zh-CN" altLang="en-US" dirty="0">
                <a:ea typeface="宋体" panose="02010600030101010101" pitchFamily="2" charset="-122"/>
              </a:rPr>
              <a:t>表名</a:t>
            </a:r>
            <a:r>
              <a:rPr lang="en-US" altLang="zh-CN" dirty="0">
                <a:ea typeface="宋体" panose="02010600030101010101" pitchFamily="2" charset="-122"/>
              </a:rPr>
              <a:t>&gt;</a:t>
            </a:r>
            <a:r>
              <a:rPr lang="zh-CN" altLang="en-US" dirty="0">
                <a:ea typeface="宋体" panose="02010600030101010101" pitchFamily="2" charset="-122"/>
              </a:rPr>
              <a:t>是所要定义的基本表的名字，</a:t>
            </a:r>
            <a:r>
              <a:rPr lang="en-US" altLang="zh-CN" dirty="0">
                <a:ea typeface="宋体" panose="02010600030101010101" pitchFamily="2" charset="-122"/>
              </a:rPr>
              <a:t>&lt;</a:t>
            </a:r>
            <a:r>
              <a:rPr lang="zh-CN" altLang="en-US" dirty="0">
                <a:ea typeface="宋体" panose="02010600030101010101" pitchFamily="2" charset="-122"/>
              </a:rPr>
              <a:t>列名</a:t>
            </a:r>
            <a:r>
              <a:rPr lang="en-US" altLang="zh-CN" dirty="0">
                <a:ea typeface="宋体" panose="02010600030101010101" pitchFamily="2" charset="-122"/>
              </a:rPr>
              <a:t>&gt;</a:t>
            </a:r>
            <a:r>
              <a:rPr lang="zh-CN" altLang="en-US" dirty="0">
                <a:ea typeface="宋体" panose="02010600030101010101" pitchFamily="2" charset="-122"/>
              </a:rPr>
              <a:t>是所要定义的列的名字，</a:t>
            </a:r>
            <a:r>
              <a:rPr lang="zh-CN" altLang="en-US" b="1" dirty="0">
                <a:ea typeface="宋体" panose="02010600030101010101" pitchFamily="2" charset="-122"/>
              </a:rPr>
              <a:t>完整性约束条件</a:t>
            </a:r>
            <a:r>
              <a:rPr lang="zh-CN" altLang="en-US" dirty="0">
                <a:ea typeface="宋体" panose="02010600030101010101" pitchFamily="2" charset="-122"/>
              </a:rPr>
              <a:t>表示表中数据需要满足的约束条件。</a:t>
            </a:r>
          </a:p>
        </p:txBody>
      </p:sp>
    </p:spTree>
    <p:extLst>
      <p:ext uri="{BB962C8B-B14F-4D97-AF65-F5344CB8AC3E}">
        <p14:creationId xmlns:p14="http://schemas.microsoft.com/office/powerpoint/2010/main" val="1114879195"/>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914400" y="44624"/>
            <a:ext cx="7391400" cy="563563"/>
          </a:xfrm>
          <a:ln/>
        </p:spPr>
        <p:txBody>
          <a:bodyPr vert="horz" wrap="square" lIns="91440" tIns="45720" rIns="91440" bIns="45720" anchor="ctr"/>
          <a:lstStyle/>
          <a:p>
            <a:r>
              <a:rPr lang="zh-CN" altLang="en-US" dirty="0">
                <a:ea typeface="宋体" panose="02010600030101010101" pitchFamily="2" charset="-122"/>
              </a:rPr>
              <a:t>带有</a:t>
            </a:r>
            <a:r>
              <a:rPr lang="en-US" altLang="zh-CN" dirty="0">
                <a:ea typeface="宋体" panose="02010600030101010101" pitchFamily="2" charset="-122"/>
              </a:rPr>
              <a:t>EXISTS</a:t>
            </a:r>
            <a:r>
              <a:rPr lang="zh-CN" altLang="en-US" dirty="0">
                <a:ea typeface="宋体" panose="02010600030101010101" pitchFamily="2" charset="-122"/>
              </a:rPr>
              <a:t>谓词的子查询</a:t>
            </a:r>
            <a:r>
              <a:rPr lang="en-US" altLang="zh-CN" dirty="0">
                <a:ea typeface="宋体" panose="02010600030101010101" pitchFamily="2" charset="-122"/>
              </a:rPr>
              <a:t>(</a:t>
            </a:r>
            <a:r>
              <a:rPr lang="zh-CN" altLang="en-US" dirty="0">
                <a:ea typeface="宋体" panose="02010600030101010101" pitchFamily="2" charset="-122"/>
              </a:rPr>
              <a:t>续）</a:t>
            </a:r>
          </a:p>
        </p:txBody>
      </p:sp>
      <p:sp>
        <p:nvSpPr>
          <p:cNvPr id="26627" name="Rectangle 3"/>
          <p:cNvSpPr>
            <a:spLocks noGrp="1"/>
          </p:cNvSpPr>
          <p:nvPr>
            <p:ph type="body" idx="4294967295"/>
          </p:nvPr>
        </p:nvSpPr>
        <p:spPr>
          <a:xfrm>
            <a:off x="544016" y="476672"/>
            <a:ext cx="7772400" cy="4114800"/>
          </a:xfrm>
          <a:ln/>
        </p:spPr>
        <p:txBody>
          <a:bodyPr vert="horz" wrap="square" lIns="91440" tIns="45720" rIns="91440" bIns="45720" anchor="t"/>
          <a:lstStyle/>
          <a:p>
            <a:pPr algn="just">
              <a:lnSpc>
                <a:spcPct val="120000"/>
              </a:lnSpc>
            </a:pPr>
            <a:r>
              <a:rPr lang="zh-CN" altLang="en-US" sz="2400" b="1" dirty="0">
                <a:ea typeface="宋体" panose="02010600030101010101" pitchFamily="2" charset="-122"/>
              </a:rPr>
              <a:t>例</a:t>
            </a:r>
            <a:r>
              <a:rPr lang="en-US" altLang="zh-CN" sz="2400" b="1" dirty="0">
                <a:ea typeface="宋体" panose="02010600030101010101" pitchFamily="2" charset="-122"/>
              </a:rPr>
              <a:t>3-61 </a:t>
            </a:r>
            <a:r>
              <a:rPr lang="zh-CN" altLang="en-US" sz="2400" b="1" dirty="0">
                <a:ea typeface="宋体" panose="02010600030101010101" pitchFamily="2" charset="-122"/>
              </a:rPr>
              <a:t>查询选修了全部课程的学生姓名。</a:t>
            </a:r>
            <a:endParaRPr lang="zh-CN" altLang="en-US" sz="2000" b="1" dirty="0">
              <a:ea typeface="宋体" panose="02010600030101010101" pitchFamily="2" charset="-122"/>
            </a:endParaRPr>
          </a:p>
        </p:txBody>
      </p:sp>
      <p:grpSp>
        <p:nvGrpSpPr>
          <p:cNvPr id="5" name="组合 4">
            <a:extLst>
              <a:ext uri="{FF2B5EF4-FFF2-40B4-BE49-F238E27FC236}">
                <a16:creationId xmlns:a16="http://schemas.microsoft.com/office/drawing/2014/main" id="{997D13B3-BE6C-4A53-8C8A-67454324E908}"/>
              </a:ext>
            </a:extLst>
          </p:cNvPr>
          <p:cNvGrpSpPr/>
          <p:nvPr/>
        </p:nvGrpSpPr>
        <p:grpSpPr>
          <a:xfrm>
            <a:off x="108298" y="620688"/>
            <a:ext cx="8856984" cy="5919309"/>
            <a:chOff x="684265" y="1580220"/>
            <a:chExt cx="7776864" cy="5919309"/>
          </a:xfrm>
        </p:grpSpPr>
        <p:sp>
          <p:nvSpPr>
            <p:cNvPr id="6" name="文本框 5">
              <a:extLst>
                <a:ext uri="{FF2B5EF4-FFF2-40B4-BE49-F238E27FC236}">
                  <a16:creationId xmlns:a16="http://schemas.microsoft.com/office/drawing/2014/main" id="{6FA146DB-F2FC-4EAC-A48C-9EA94E8AE2D5}"/>
                </a:ext>
              </a:extLst>
            </p:cNvPr>
            <p:cNvSpPr txBox="1"/>
            <p:nvPr/>
          </p:nvSpPr>
          <p:spPr>
            <a:xfrm>
              <a:off x="751147" y="1580220"/>
              <a:ext cx="31613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除</a:t>
              </a:r>
            </a:p>
          </p:txBody>
        </p:sp>
        <p:sp>
          <p:nvSpPr>
            <p:cNvPr id="7" name="文本框 6">
              <a:extLst>
                <a:ext uri="{FF2B5EF4-FFF2-40B4-BE49-F238E27FC236}">
                  <a16:creationId xmlns:a16="http://schemas.microsoft.com/office/drawing/2014/main" id="{EB311757-CA3E-415C-B0E8-566F3CE59F2A}"/>
                </a:ext>
              </a:extLst>
            </p:cNvPr>
            <p:cNvSpPr txBox="1"/>
            <p:nvPr/>
          </p:nvSpPr>
          <p:spPr>
            <a:xfrm>
              <a:off x="684265" y="1988840"/>
              <a:ext cx="7776864" cy="5510689"/>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SNAME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 X</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 NOT EXISTS(</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 *</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 COURSE Y</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WHERE NOT EXISTS(</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 *</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SNO=X.SNO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AND</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CNO=Y.CNO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
        <p:nvSpPr>
          <p:cNvPr id="2" name="文本框 1">
            <a:extLst>
              <a:ext uri="{FF2B5EF4-FFF2-40B4-BE49-F238E27FC236}">
                <a16:creationId xmlns:a16="http://schemas.microsoft.com/office/drawing/2014/main" id="{32BE9E6E-E6CB-4233-8428-5FCD984C2462}"/>
              </a:ext>
            </a:extLst>
          </p:cNvPr>
          <p:cNvSpPr txBox="1"/>
          <p:nvPr/>
        </p:nvSpPr>
        <p:spPr>
          <a:xfrm>
            <a:off x="6840356" y="64251"/>
            <a:ext cx="1800493" cy="824841"/>
          </a:xfrm>
          <a:prstGeom prst="rect">
            <a:avLst/>
          </a:prstGeom>
          <a:noFill/>
        </p:spPr>
        <p:txBody>
          <a:bodyPr wrap="none" rtlCol="0">
            <a:spAutoFit/>
          </a:bodyPr>
          <a:lstStyle/>
          <a:p>
            <a:pPr>
              <a:lnSpc>
                <a:spcPct val="100000"/>
              </a:lnSpc>
            </a:pPr>
            <a:r>
              <a:rPr lang="zh-CN" altLang="en-US" sz="1400" dirty="0"/>
              <a:t>对于每一个学生姓名</a:t>
            </a:r>
            <a:endParaRPr lang="en-US" altLang="zh-CN" sz="1400" dirty="0"/>
          </a:p>
          <a:p>
            <a:pPr>
              <a:lnSpc>
                <a:spcPct val="100000"/>
              </a:lnSpc>
            </a:pPr>
            <a:r>
              <a:rPr lang="zh-CN" altLang="en-US" sz="1400" dirty="0"/>
              <a:t>没有一门课</a:t>
            </a:r>
            <a:endParaRPr lang="en-US" altLang="zh-CN" sz="1400" dirty="0"/>
          </a:p>
          <a:p>
            <a:pPr>
              <a:lnSpc>
                <a:spcPct val="100000"/>
              </a:lnSpc>
            </a:pPr>
            <a:r>
              <a:rPr lang="zh-CN" altLang="en-US" sz="1400" dirty="0"/>
              <a:t>他没有选</a:t>
            </a:r>
          </a:p>
        </p:txBody>
      </p:sp>
    </p:spTree>
    <p:extLst>
      <p:ext uri="{BB962C8B-B14F-4D97-AF65-F5344CB8AC3E}">
        <p14:creationId xmlns:p14="http://schemas.microsoft.com/office/powerpoint/2010/main" val="96295287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ln/>
        </p:spPr>
        <p:txBody>
          <a:bodyPr vert="horz" wrap="square" lIns="91440" tIns="45720" rIns="91440" bIns="45720" anchor="ctr"/>
          <a:lstStyle/>
          <a:p>
            <a:r>
              <a:rPr lang="zh-CN" altLang="en-US" dirty="0">
                <a:ea typeface="宋体" panose="02010600030101010101" pitchFamily="2" charset="-122"/>
              </a:rPr>
              <a:t>带有</a:t>
            </a:r>
            <a:r>
              <a:rPr lang="en-US" altLang="zh-CN" dirty="0">
                <a:ea typeface="宋体" panose="02010600030101010101" pitchFamily="2" charset="-122"/>
              </a:rPr>
              <a:t>EXISTS</a:t>
            </a:r>
            <a:r>
              <a:rPr lang="zh-CN" altLang="en-US" dirty="0">
                <a:ea typeface="宋体" panose="02010600030101010101" pitchFamily="2" charset="-122"/>
              </a:rPr>
              <a:t>谓词的子查询</a:t>
            </a:r>
            <a:r>
              <a:rPr lang="en-US" altLang="zh-CN" dirty="0">
                <a:ea typeface="宋体" panose="02010600030101010101" pitchFamily="2" charset="-122"/>
              </a:rPr>
              <a:t>(</a:t>
            </a:r>
            <a:r>
              <a:rPr lang="zh-CN" altLang="en-US" dirty="0">
                <a:ea typeface="宋体" panose="02010600030101010101" pitchFamily="2" charset="-122"/>
              </a:rPr>
              <a:t>续）</a:t>
            </a:r>
          </a:p>
        </p:txBody>
      </p:sp>
      <p:sp>
        <p:nvSpPr>
          <p:cNvPr id="26627" name="Rectangle 3"/>
          <p:cNvSpPr>
            <a:spLocks noGrp="1"/>
          </p:cNvSpPr>
          <p:nvPr>
            <p:ph type="body" idx="4294967295"/>
          </p:nvPr>
        </p:nvSpPr>
        <p:spPr>
          <a:xfrm>
            <a:off x="827088" y="1844675"/>
            <a:ext cx="7772400" cy="4114800"/>
          </a:xfrm>
          <a:ln/>
        </p:spPr>
        <p:txBody>
          <a:bodyPr vert="horz" wrap="square" lIns="91440" tIns="45720" rIns="91440" bIns="45720" anchor="t"/>
          <a:lstStyle/>
          <a:p>
            <a:pPr algn="just">
              <a:lnSpc>
                <a:spcPct val="120000"/>
              </a:lnSpc>
              <a:buNone/>
            </a:pPr>
            <a:r>
              <a:rPr lang="zh-CN" altLang="en-US" sz="2400" b="1" dirty="0">
                <a:ea typeface="宋体" panose="02010600030101010101" pitchFamily="2" charset="-122"/>
              </a:rPr>
              <a:t>例</a:t>
            </a:r>
            <a:r>
              <a:rPr lang="en-US" altLang="zh-CN" sz="2400" b="1" dirty="0">
                <a:ea typeface="宋体" panose="02010600030101010101" pitchFamily="2" charset="-122"/>
              </a:rPr>
              <a:t>3-61 </a:t>
            </a:r>
            <a:r>
              <a:rPr lang="zh-CN" altLang="en-US" sz="2400" b="1" dirty="0">
                <a:ea typeface="宋体" panose="02010600030101010101" pitchFamily="2" charset="-122"/>
              </a:rPr>
              <a:t>查询选修了全部课程的学生姓名。</a:t>
            </a:r>
            <a:r>
              <a:rPr lang="zh-CN" altLang="en-US" sz="2400" b="1" dirty="0">
                <a:solidFill>
                  <a:schemeClr val="accent1">
                    <a:lumMod val="75000"/>
                  </a:schemeClr>
                </a:solidFill>
                <a:ea typeface="宋体" panose="02010600030101010101" pitchFamily="2" charset="-122"/>
              </a:rPr>
              <a:t>（没有没选）</a:t>
            </a:r>
            <a:endParaRPr lang="zh-CN" altLang="en-US" sz="2000" b="1" dirty="0">
              <a:solidFill>
                <a:schemeClr val="accent1">
                  <a:lumMod val="75000"/>
                </a:schemeClr>
              </a:solidFill>
              <a:ea typeface="宋体" panose="02010600030101010101" pitchFamily="2" charset="-122"/>
            </a:endParaRPr>
          </a:p>
          <a:p>
            <a:pPr algn="just">
              <a:lnSpc>
                <a:spcPct val="120000"/>
              </a:lnSpc>
              <a:buNone/>
            </a:pPr>
            <a:r>
              <a:rPr lang="zh-CN" altLang="en-US" sz="2000" b="1" dirty="0">
                <a:solidFill>
                  <a:srgbClr val="FF3300"/>
                </a:solidFill>
                <a:ea typeface="宋体" panose="02010600030101010101" pitchFamily="2" charset="-122"/>
              </a:rPr>
              <a:t>查询学生</a:t>
            </a:r>
            <a:r>
              <a:rPr lang="en-US" altLang="zh-CN" sz="2000" b="1" dirty="0">
                <a:solidFill>
                  <a:srgbClr val="FF3300"/>
                </a:solidFill>
                <a:ea typeface="宋体" panose="02010600030101010101" pitchFamily="2" charset="-122"/>
              </a:rPr>
              <a:t>201215121</a:t>
            </a:r>
            <a:r>
              <a:rPr lang="zh-CN" altLang="en-US" sz="2000" b="1" dirty="0">
                <a:solidFill>
                  <a:srgbClr val="FF3300"/>
                </a:solidFill>
                <a:ea typeface="宋体" panose="02010600030101010101" pitchFamily="2" charset="-122"/>
              </a:rPr>
              <a:t>没有选修的课程。</a:t>
            </a:r>
            <a:endParaRPr lang="zh-CN" altLang="en-US" sz="2000" b="1" dirty="0">
              <a:solidFill>
                <a:srgbClr val="FF3300"/>
              </a:solidFill>
              <a:latin typeface="宋体" panose="02010600030101010101" pitchFamily="2" charset="-122"/>
              <a:ea typeface="宋体" panose="02010600030101010101" pitchFamily="2" charset="-122"/>
            </a:endParaRPr>
          </a:p>
          <a:p>
            <a:pPr lvl="1" algn="just">
              <a:lnSpc>
                <a:spcPct val="120000"/>
              </a:lnSpc>
              <a:buNone/>
            </a:pPr>
            <a:r>
              <a:rPr lang="en-US" altLang="zh-CN" sz="1800" b="1" dirty="0">
                <a:ea typeface="宋体" panose="02010600030101010101" pitchFamily="2" charset="-122"/>
              </a:rPr>
              <a:t>            SELECT *</a:t>
            </a:r>
          </a:p>
          <a:p>
            <a:pPr lvl="1" algn="just">
              <a:lnSpc>
                <a:spcPct val="120000"/>
              </a:lnSpc>
              <a:buNone/>
            </a:pPr>
            <a:r>
              <a:rPr lang="en-US" altLang="zh-CN" sz="1800" b="1" dirty="0">
                <a:ea typeface="宋体" panose="02010600030101010101" pitchFamily="2" charset="-122"/>
              </a:rPr>
              <a:t>                   FROM Course</a:t>
            </a:r>
          </a:p>
          <a:p>
            <a:pPr lvl="1" algn="just">
              <a:lnSpc>
                <a:spcPct val="120000"/>
              </a:lnSpc>
              <a:buNone/>
            </a:pPr>
            <a:r>
              <a:rPr lang="en-US" altLang="zh-CN" sz="1800" b="1" dirty="0">
                <a:ea typeface="宋体" panose="02010600030101010101" pitchFamily="2" charset="-122"/>
              </a:rPr>
              <a:t>                            WHERE NOT EXISTS</a:t>
            </a:r>
          </a:p>
          <a:p>
            <a:pPr lvl="1" algn="just">
              <a:lnSpc>
                <a:spcPct val="120000"/>
              </a:lnSpc>
              <a:buNone/>
            </a:pPr>
            <a:r>
              <a:rPr lang="en-US" altLang="zh-CN" sz="1800" b="1" dirty="0">
                <a:ea typeface="宋体" panose="02010600030101010101" pitchFamily="2" charset="-122"/>
              </a:rPr>
              <a:t>                                    ( </a:t>
            </a:r>
            <a:r>
              <a:rPr lang="en-US" altLang="zh-CN" sz="1800" b="1" dirty="0">
                <a:solidFill>
                  <a:srgbClr val="FF3300"/>
                </a:solidFill>
                <a:ea typeface="宋体" panose="02010600030101010101" pitchFamily="2" charset="-122"/>
              </a:rPr>
              <a:t>SELECT *</a:t>
            </a:r>
          </a:p>
          <a:p>
            <a:pPr lvl="1" algn="just">
              <a:lnSpc>
                <a:spcPct val="120000"/>
              </a:lnSpc>
              <a:buNone/>
            </a:pPr>
            <a:r>
              <a:rPr lang="en-US" altLang="zh-CN" sz="1800" b="1" dirty="0">
                <a:solidFill>
                  <a:srgbClr val="FF3300"/>
                </a:solidFill>
                <a:ea typeface="宋体" panose="02010600030101010101" pitchFamily="2" charset="-122"/>
              </a:rPr>
              <a:t>                                       FROM SC</a:t>
            </a:r>
          </a:p>
          <a:p>
            <a:pPr lvl="1" algn="just">
              <a:lnSpc>
                <a:spcPct val="120000"/>
              </a:lnSpc>
              <a:buNone/>
            </a:pPr>
            <a:r>
              <a:rPr lang="en-US" altLang="zh-CN" sz="1800" b="1" dirty="0">
                <a:solidFill>
                  <a:srgbClr val="FF3300"/>
                </a:solidFill>
                <a:ea typeface="宋体" panose="02010600030101010101" pitchFamily="2" charset="-122"/>
              </a:rPr>
              <a:t>                                       WHERE Sno= ‘201215121’</a:t>
            </a:r>
          </a:p>
          <a:p>
            <a:pPr lvl="1" algn="just">
              <a:lnSpc>
                <a:spcPct val="120000"/>
              </a:lnSpc>
              <a:buNone/>
            </a:pPr>
            <a:r>
              <a:rPr lang="en-US" altLang="zh-CN" sz="1800" b="1" dirty="0">
                <a:solidFill>
                  <a:srgbClr val="FF3300"/>
                </a:solidFill>
                <a:ea typeface="宋体" panose="02010600030101010101" pitchFamily="2" charset="-122"/>
              </a:rPr>
              <a:t>                                        AND Cno= Course.Cno</a:t>
            </a:r>
          </a:p>
          <a:p>
            <a:pPr lvl="1" algn="just">
              <a:lnSpc>
                <a:spcPct val="120000"/>
              </a:lnSpc>
              <a:buNone/>
            </a:pPr>
            <a:r>
              <a:rPr lang="en-US" altLang="zh-CN" sz="1800" b="1" dirty="0">
                <a:ea typeface="宋体" panose="02010600030101010101" pitchFamily="2" charset="-122"/>
              </a:rPr>
              <a:t>                                     </a:t>
            </a:r>
            <a:r>
              <a:rPr lang="zh-CN" altLang="en-US" sz="1800" b="1" dirty="0">
                <a:ea typeface="宋体" panose="02010600030101010101" pitchFamily="2" charset="-122"/>
              </a:rPr>
              <a:t>）</a:t>
            </a:r>
          </a:p>
        </p:txBody>
      </p:sp>
      <p:sp>
        <p:nvSpPr>
          <p:cNvPr id="112645" name="Text Box 5"/>
          <p:cNvSpPr txBox="1"/>
          <p:nvPr/>
        </p:nvSpPr>
        <p:spPr>
          <a:xfrm>
            <a:off x="860663" y="6018213"/>
            <a:ext cx="6647974" cy="676532"/>
          </a:xfrm>
          <a:prstGeom prst="rect">
            <a:avLst/>
          </a:prstGeom>
          <a:noFill/>
          <a:ln w="25400">
            <a:noFill/>
          </a:ln>
        </p:spPr>
        <p:txBody>
          <a:bodyPr wrap="none">
            <a:spAutoFit/>
          </a:bodyPr>
          <a:lstStyle/>
          <a:p>
            <a:pPr marL="342900" indent="-342900" algn="ctr"/>
            <a:r>
              <a:rPr lang="zh-CN" altLang="en-US" dirty="0">
                <a:latin typeface="Times New Roman" panose="02020603050405020304" pitchFamily="18" charset="0"/>
              </a:rPr>
              <a:t>结果为空表示什么意思？没有没有选修的课程。</a:t>
            </a:r>
          </a:p>
        </p:txBody>
      </p:sp>
    </p:spTree>
    <p:extLst>
      <p:ext uri="{BB962C8B-B14F-4D97-AF65-F5344CB8AC3E}">
        <p14:creationId xmlns:p14="http://schemas.microsoft.com/office/powerpoint/2010/main" val="37882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animEffect transition="in" filter="wipe(left)">
                                      <p:cBhvr>
                                        <p:cTn id="7" dur="500"/>
                                        <p:tgtEl>
                                          <p:spTgt spid="112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ln/>
        </p:spPr>
        <p:txBody>
          <a:bodyPr vert="horz" wrap="square" lIns="91440" tIns="45720" rIns="91440" bIns="45720" anchor="ctr"/>
          <a:lstStyle/>
          <a:p>
            <a:r>
              <a:rPr lang="zh-CN" altLang="en-US" dirty="0">
                <a:ea typeface="宋体" panose="02010600030101010101" pitchFamily="2" charset="-122"/>
              </a:rPr>
              <a:t>带有</a:t>
            </a:r>
            <a:r>
              <a:rPr lang="en-US" altLang="zh-CN" dirty="0">
                <a:ea typeface="宋体" panose="02010600030101010101" pitchFamily="2" charset="-122"/>
              </a:rPr>
              <a:t>EXISTS</a:t>
            </a:r>
            <a:r>
              <a:rPr lang="zh-CN" altLang="en-US" dirty="0">
                <a:ea typeface="宋体" panose="02010600030101010101" pitchFamily="2" charset="-122"/>
              </a:rPr>
              <a:t>谓词的子查询</a:t>
            </a:r>
            <a:r>
              <a:rPr lang="en-US" altLang="zh-CN" dirty="0">
                <a:ea typeface="宋体" panose="02010600030101010101" pitchFamily="2" charset="-122"/>
              </a:rPr>
              <a:t>(</a:t>
            </a:r>
            <a:r>
              <a:rPr lang="zh-CN" altLang="en-US" dirty="0">
                <a:ea typeface="宋体" panose="02010600030101010101" pitchFamily="2" charset="-122"/>
              </a:rPr>
              <a:t>续）</a:t>
            </a:r>
          </a:p>
        </p:txBody>
      </p:sp>
      <p:sp>
        <p:nvSpPr>
          <p:cNvPr id="27651" name="Rectangle 3"/>
          <p:cNvSpPr>
            <a:spLocks noGrp="1"/>
          </p:cNvSpPr>
          <p:nvPr>
            <p:ph idx="1"/>
          </p:nvPr>
        </p:nvSpPr>
        <p:spPr>
          <a:xfrm>
            <a:off x="838200" y="1673227"/>
            <a:ext cx="7772400" cy="4270375"/>
          </a:xfrm>
          <a:ln/>
        </p:spPr>
        <p:txBody>
          <a:bodyPr vert="horz" wrap="square" lIns="91440" tIns="45720" rIns="91440" bIns="45720" anchor="t"/>
          <a:lstStyle/>
          <a:p>
            <a:pPr algn="just">
              <a:lnSpc>
                <a:spcPct val="120000"/>
              </a:lnSpc>
              <a:buNone/>
            </a:pPr>
            <a:r>
              <a:rPr lang="zh-CN" altLang="en-US" sz="2400" b="1" dirty="0">
                <a:ea typeface="宋体" panose="02010600030101010101" pitchFamily="2" charset="-122"/>
              </a:rPr>
              <a:t>例3-61 查询选修了全部课程的学生姓名。</a:t>
            </a:r>
            <a:r>
              <a:rPr lang="zh-CN" altLang="en-US" sz="2400" b="1" dirty="0">
                <a:solidFill>
                  <a:schemeClr val="accent1">
                    <a:lumMod val="75000"/>
                  </a:schemeClr>
                </a:solidFill>
                <a:ea typeface="宋体" panose="02010600030101010101" pitchFamily="2" charset="-122"/>
              </a:rPr>
              <a:t>（没有没有选修的课程）</a:t>
            </a:r>
          </a:p>
          <a:p>
            <a:pPr lvl="1" algn="just">
              <a:lnSpc>
                <a:spcPct val="90000"/>
              </a:lnSpc>
              <a:buNone/>
            </a:pPr>
            <a:r>
              <a:rPr lang="zh-CN" altLang="en-US" sz="1800" b="1" dirty="0">
                <a:ea typeface="宋体" panose="02010600030101010101" pitchFamily="2" charset="-122"/>
              </a:rPr>
              <a:t>        </a:t>
            </a:r>
            <a:r>
              <a:rPr lang="en-US" altLang="zh-CN" sz="1800" b="1" dirty="0">
                <a:ea typeface="宋体" panose="02010600030101010101" pitchFamily="2" charset="-122"/>
              </a:rPr>
              <a:t>SELECT Sname</a:t>
            </a:r>
          </a:p>
          <a:p>
            <a:pPr lvl="1" algn="just">
              <a:lnSpc>
                <a:spcPct val="90000"/>
              </a:lnSpc>
              <a:buNone/>
            </a:pPr>
            <a:r>
              <a:rPr lang="en-US" altLang="zh-CN" sz="1800" b="1" dirty="0">
                <a:ea typeface="宋体" panose="02010600030101010101" pitchFamily="2" charset="-122"/>
              </a:rPr>
              <a:t>        FROM Student</a:t>
            </a:r>
          </a:p>
          <a:p>
            <a:pPr lvl="1" algn="just">
              <a:lnSpc>
                <a:spcPct val="90000"/>
              </a:lnSpc>
              <a:buNone/>
            </a:pPr>
            <a:r>
              <a:rPr lang="en-US" altLang="zh-CN" sz="1800" b="1" dirty="0">
                <a:ea typeface="宋体" panose="02010600030101010101" pitchFamily="2" charset="-122"/>
              </a:rPr>
              <a:t>        WHERE</a:t>
            </a:r>
            <a:r>
              <a:rPr lang="en-US" altLang="zh-CN" sz="1800" b="1" dirty="0">
                <a:solidFill>
                  <a:schemeClr val="tx2"/>
                </a:solidFill>
                <a:ea typeface="宋体" panose="02010600030101010101" pitchFamily="2" charset="-122"/>
              </a:rPr>
              <a:t> NOT EXISTS</a:t>
            </a:r>
          </a:p>
          <a:p>
            <a:pPr lvl="1" algn="just">
              <a:lnSpc>
                <a:spcPct val="90000"/>
              </a:lnSpc>
              <a:buNone/>
            </a:pPr>
            <a:r>
              <a:rPr lang="en-US" altLang="zh-CN" sz="1800" b="1" dirty="0">
                <a:ea typeface="宋体" panose="02010600030101010101" pitchFamily="2" charset="-122"/>
              </a:rPr>
              <a:t>                    </a:t>
            </a:r>
            <a:r>
              <a:rPr lang="zh-CN" altLang="en-US" sz="1800" b="1" dirty="0">
                <a:ea typeface="宋体" panose="02010600030101010101" pitchFamily="2" charset="-122"/>
              </a:rPr>
              <a:t>（</a:t>
            </a:r>
            <a:r>
              <a:rPr lang="en-US" altLang="zh-CN" sz="1800" b="1" dirty="0">
                <a:ea typeface="宋体" panose="02010600030101010101" pitchFamily="2" charset="-122"/>
              </a:rPr>
              <a:t>SELECT *</a:t>
            </a:r>
          </a:p>
          <a:p>
            <a:pPr lvl="1" algn="just">
              <a:lnSpc>
                <a:spcPct val="90000"/>
              </a:lnSpc>
              <a:buNone/>
            </a:pPr>
            <a:r>
              <a:rPr lang="en-US" altLang="zh-CN" sz="1800" b="1" dirty="0">
                <a:ea typeface="宋体" panose="02010600030101010101" pitchFamily="2" charset="-122"/>
              </a:rPr>
              <a:t>                        FROM Course</a:t>
            </a:r>
          </a:p>
          <a:p>
            <a:pPr lvl="1" algn="just">
              <a:lnSpc>
                <a:spcPct val="90000"/>
              </a:lnSpc>
              <a:buNone/>
            </a:pPr>
            <a:r>
              <a:rPr lang="en-US" altLang="zh-CN" sz="1800" b="1" dirty="0">
                <a:ea typeface="宋体" panose="02010600030101010101" pitchFamily="2" charset="-122"/>
              </a:rPr>
              <a:t>                        WHERE </a:t>
            </a:r>
            <a:r>
              <a:rPr lang="en-US" altLang="zh-CN" sz="1800" b="1" dirty="0">
                <a:solidFill>
                  <a:schemeClr val="tx2"/>
                </a:solidFill>
                <a:ea typeface="宋体" panose="02010600030101010101" pitchFamily="2" charset="-122"/>
              </a:rPr>
              <a:t>NOT EXISTS</a:t>
            </a:r>
            <a:endParaRPr lang="en-US" altLang="zh-CN" sz="1800" b="1" dirty="0">
              <a:ea typeface="宋体" panose="02010600030101010101" pitchFamily="2" charset="-122"/>
            </a:endParaRPr>
          </a:p>
          <a:p>
            <a:pPr lvl="1" algn="just">
              <a:lnSpc>
                <a:spcPct val="90000"/>
              </a:lnSpc>
              <a:buNone/>
            </a:pPr>
            <a:r>
              <a:rPr lang="en-US" altLang="zh-CN" sz="1800" b="1" dirty="0">
                <a:ea typeface="宋体" panose="02010600030101010101" pitchFamily="2" charset="-122"/>
              </a:rPr>
              <a:t>                                      (</a:t>
            </a:r>
            <a:r>
              <a:rPr lang="en-US" altLang="zh-CN" sz="1800" b="1" dirty="0">
                <a:solidFill>
                  <a:srgbClr val="FF3300"/>
                </a:solidFill>
                <a:ea typeface="宋体" panose="02010600030101010101" pitchFamily="2" charset="-122"/>
              </a:rPr>
              <a:t>SELECT *</a:t>
            </a:r>
          </a:p>
          <a:p>
            <a:pPr lvl="1" algn="just">
              <a:lnSpc>
                <a:spcPct val="90000"/>
              </a:lnSpc>
              <a:buNone/>
            </a:pPr>
            <a:r>
              <a:rPr lang="en-US" altLang="zh-CN" sz="1800" b="1" dirty="0">
                <a:solidFill>
                  <a:srgbClr val="FF3300"/>
                </a:solidFill>
                <a:ea typeface="宋体" panose="02010600030101010101" pitchFamily="2" charset="-122"/>
              </a:rPr>
              <a:t>                                       FROM SC</a:t>
            </a:r>
          </a:p>
          <a:p>
            <a:pPr lvl="1" algn="just">
              <a:lnSpc>
                <a:spcPct val="90000"/>
              </a:lnSpc>
              <a:buNone/>
            </a:pPr>
            <a:r>
              <a:rPr lang="en-US" altLang="zh-CN" sz="1800" b="1" dirty="0">
                <a:solidFill>
                  <a:srgbClr val="FF3300"/>
                </a:solidFill>
                <a:ea typeface="宋体" panose="02010600030101010101" pitchFamily="2" charset="-122"/>
              </a:rPr>
              <a:t>                                       WHERE Sno= Student.Sno</a:t>
            </a:r>
          </a:p>
          <a:p>
            <a:pPr lvl="1" algn="just">
              <a:lnSpc>
                <a:spcPct val="90000"/>
              </a:lnSpc>
              <a:buNone/>
            </a:pPr>
            <a:r>
              <a:rPr lang="en-US" altLang="zh-CN" sz="1800" b="1" dirty="0">
                <a:solidFill>
                  <a:srgbClr val="FF3300"/>
                </a:solidFill>
                <a:ea typeface="宋体" panose="02010600030101010101" pitchFamily="2" charset="-122"/>
              </a:rPr>
              <a:t>                                             AND Cno= Course.Cno</a:t>
            </a:r>
          </a:p>
          <a:p>
            <a:pPr lvl="1" algn="just">
              <a:lnSpc>
                <a:spcPct val="90000"/>
              </a:lnSpc>
              <a:buNone/>
            </a:pPr>
            <a:r>
              <a:rPr lang="en-US" altLang="zh-CN" sz="1800" b="1" dirty="0">
                <a:ea typeface="宋体" panose="02010600030101010101" pitchFamily="2" charset="-122"/>
              </a:rPr>
              <a:t>                                       </a:t>
            </a:r>
            <a:r>
              <a:rPr lang="zh-CN" altLang="en-US" sz="1800" b="1" dirty="0">
                <a:ea typeface="宋体" panose="02010600030101010101" pitchFamily="2" charset="-122"/>
              </a:rPr>
              <a:t>）</a:t>
            </a:r>
          </a:p>
          <a:p>
            <a:pPr lvl="1" algn="just">
              <a:lnSpc>
                <a:spcPct val="90000"/>
              </a:lnSpc>
              <a:buNone/>
            </a:pPr>
            <a:r>
              <a:rPr lang="zh-CN" altLang="en-US" sz="1800" b="1" dirty="0">
                <a:ea typeface="宋体" panose="02010600030101010101" pitchFamily="2" charset="-122"/>
              </a:rPr>
              <a:t>                       ）；</a:t>
            </a:r>
          </a:p>
        </p:txBody>
      </p:sp>
    </p:spTree>
    <p:extLst>
      <p:ext uri="{BB962C8B-B14F-4D97-AF65-F5344CB8AC3E}">
        <p14:creationId xmlns:p14="http://schemas.microsoft.com/office/powerpoint/2010/main" val="186461945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914400" y="188640"/>
            <a:ext cx="7391400" cy="563563"/>
          </a:xfrm>
          <a:ln/>
        </p:spPr>
        <p:txBody>
          <a:bodyPr vert="horz" wrap="square" lIns="91440" tIns="45720" rIns="91440" bIns="45720" anchor="ctr"/>
          <a:lstStyle/>
          <a:p>
            <a:r>
              <a:rPr lang="zh-CN" altLang="en-US" sz="3200" dirty="0">
                <a:ea typeface="宋体" panose="02010600030101010101" pitchFamily="2" charset="-122"/>
              </a:rPr>
              <a:t>带有</a:t>
            </a:r>
            <a:r>
              <a:rPr lang="en-US" altLang="zh-CN" sz="3200" dirty="0">
                <a:ea typeface="宋体" panose="02010600030101010101" pitchFamily="2" charset="-122"/>
              </a:rPr>
              <a:t>EXISTS</a:t>
            </a:r>
            <a:r>
              <a:rPr lang="zh-CN" altLang="en-US" sz="3200" dirty="0">
                <a:ea typeface="宋体" panose="02010600030101010101" pitchFamily="2" charset="-122"/>
              </a:rPr>
              <a:t>谓词的子查询</a:t>
            </a:r>
            <a:r>
              <a:rPr lang="en-US" altLang="zh-CN" sz="3200" dirty="0">
                <a:ea typeface="宋体" panose="02010600030101010101" pitchFamily="2" charset="-122"/>
              </a:rPr>
              <a:t>(</a:t>
            </a:r>
            <a:r>
              <a:rPr lang="zh-CN" altLang="en-US" sz="3200" dirty="0">
                <a:ea typeface="宋体" panose="02010600030101010101" pitchFamily="2" charset="-122"/>
              </a:rPr>
              <a:t>续）</a:t>
            </a:r>
          </a:p>
        </p:txBody>
      </p:sp>
      <p:sp>
        <p:nvSpPr>
          <p:cNvPr id="28675" name="Rectangle 3"/>
          <p:cNvSpPr>
            <a:spLocks noGrp="1"/>
          </p:cNvSpPr>
          <p:nvPr>
            <p:ph idx="1"/>
          </p:nvPr>
        </p:nvSpPr>
        <p:spPr>
          <a:xfrm>
            <a:off x="457200" y="979909"/>
            <a:ext cx="8229600" cy="4105275"/>
          </a:xfrm>
          <a:ln/>
        </p:spPr>
        <p:txBody>
          <a:bodyPr vert="horz" wrap="square" lIns="91440" tIns="45720" rIns="91440" bIns="45720" anchor="t"/>
          <a:lstStyle/>
          <a:p>
            <a:pPr>
              <a:lnSpc>
                <a:spcPct val="110000"/>
              </a:lnSpc>
            </a:pPr>
            <a:r>
              <a:rPr lang="zh-CN" altLang="en-US" sz="2000" b="1" dirty="0">
                <a:ea typeface="宋体" panose="02010600030101010101" pitchFamily="2" charset="-122"/>
              </a:rPr>
              <a:t> </a:t>
            </a:r>
            <a:r>
              <a:rPr lang="en-US" altLang="zh-CN" sz="2000" b="1" dirty="0">
                <a:ea typeface="宋体" panose="02010600030101010101" pitchFamily="2" charset="-122"/>
              </a:rPr>
              <a:t>[</a:t>
            </a:r>
            <a:r>
              <a:rPr lang="zh-CN" altLang="en-US" sz="2000" b="1" dirty="0">
                <a:ea typeface="宋体" panose="02010600030101010101" pitchFamily="2" charset="-122"/>
              </a:rPr>
              <a:t>例</a:t>
            </a:r>
            <a:r>
              <a:rPr lang="en-US" altLang="zh-CN" sz="2000" b="1" dirty="0">
                <a:ea typeface="宋体" panose="02010600030101010101" pitchFamily="2" charset="-122"/>
              </a:rPr>
              <a:t>]</a:t>
            </a:r>
            <a:r>
              <a:rPr lang="zh-CN" altLang="en-US" sz="2000" b="1" dirty="0">
                <a:ea typeface="宋体" panose="02010600030101010101" pitchFamily="2" charset="-122"/>
              </a:rPr>
              <a:t>查询至少选修了学生</a:t>
            </a:r>
            <a:r>
              <a:rPr lang="en-US" altLang="zh-CN" sz="2000" b="1" dirty="0">
                <a:ea typeface="宋体" panose="02010600030101010101" pitchFamily="2" charset="-122"/>
              </a:rPr>
              <a:t>200215122</a:t>
            </a:r>
            <a:r>
              <a:rPr lang="zh-CN" altLang="en-US" sz="2000" b="1" dirty="0">
                <a:ea typeface="宋体" panose="02010600030101010101" pitchFamily="2" charset="-122"/>
              </a:rPr>
              <a:t>选修的全部课程的学生号码。</a:t>
            </a:r>
          </a:p>
        </p:txBody>
      </p:sp>
      <p:grpSp>
        <p:nvGrpSpPr>
          <p:cNvPr id="8" name="组合 7">
            <a:extLst>
              <a:ext uri="{FF2B5EF4-FFF2-40B4-BE49-F238E27FC236}">
                <a16:creationId xmlns:a16="http://schemas.microsoft.com/office/drawing/2014/main" id="{3618B2E5-BF6D-49ED-8B53-6081A707AABC}"/>
              </a:ext>
            </a:extLst>
          </p:cNvPr>
          <p:cNvGrpSpPr/>
          <p:nvPr/>
        </p:nvGrpSpPr>
        <p:grpSpPr>
          <a:xfrm>
            <a:off x="108298" y="1290121"/>
            <a:ext cx="8856984" cy="5577266"/>
            <a:chOff x="684265" y="1580220"/>
            <a:chExt cx="7776864" cy="5577266"/>
          </a:xfrm>
        </p:grpSpPr>
        <p:sp>
          <p:nvSpPr>
            <p:cNvPr id="9" name="文本框 8">
              <a:extLst>
                <a:ext uri="{FF2B5EF4-FFF2-40B4-BE49-F238E27FC236}">
                  <a16:creationId xmlns:a16="http://schemas.microsoft.com/office/drawing/2014/main" id="{E92692AB-311D-4479-B39B-39860712EB05}"/>
                </a:ext>
              </a:extLst>
            </p:cNvPr>
            <p:cNvSpPr txBox="1"/>
            <p:nvPr/>
          </p:nvSpPr>
          <p:spPr>
            <a:xfrm>
              <a:off x="751147" y="1580220"/>
              <a:ext cx="31613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除</a:t>
              </a:r>
            </a:p>
          </p:txBody>
        </p:sp>
        <p:sp>
          <p:nvSpPr>
            <p:cNvPr id="10" name="文本框 9">
              <a:extLst>
                <a:ext uri="{FF2B5EF4-FFF2-40B4-BE49-F238E27FC236}">
                  <a16:creationId xmlns:a16="http://schemas.microsoft.com/office/drawing/2014/main" id="{BD962F76-884F-482C-8B3B-B89DFD6E2866}"/>
                </a:ext>
              </a:extLst>
            </p:cNvPr>
            <p:cNvSpPr txBox="1"/>
            <p:nvPr/>
          </p:nvSpPr>
          <p:spPr>
            <a:xfrm>
              <a:off x="684265" y="1988840"/>
              <a:ext cx="7776864" cy="5168646"/>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 X</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 NOT EXIST(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 *</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 SC Y</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WHERE SNO=122 AND NOT EXISTS(</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 *</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SNO=X.SNO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AND</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CNO=Y.CNO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
        <p:nvSpPr>
          <p:cNvPr id="7" name="文本框 6">
            <a:extLst>
              <a:ext uri="{FF2B5EF4-FFF2-40B4-BE49-F238E27FC236}">
                <a16:creationId xmlns:a16="http://schemas.microsoft.com/office/drawing/2014/main" id="{8B6CE25F-3A57-4BAB-86A8-CBC7967BC1D3}"/>
              </a:ext>
            </a:extLst>
          </p:cNvPr>
          <p:cNvSpPr txBox="1"/>
          <p:nvPr/>
        </p:nvSpPr>
        <p:spPr>
          <a:xfrm>
            <a:off x="6840356" y="64251"/>
            <a:ext cx="1800493" cy="824841"/>
          </a:xfrm>
          <a:prstGeom prst="rect">
            <a:avLst/>
          </a:prstGeom>
          <a:noFill/>
        </p:spPr>
        <p:txBody>
          <a:bodyPr wrap="none" rtlCol="0">
            <a:spAutoFit/>
          </a:bodyPr>
          <a:lstStyle/>
          <a:p>
            <a:pPr>
              <a:lnSpc>
                <a:spcPct val="100000"/>
              </a:lnSpc>
            </a:pPr>
            <a:r>
              <a:rPr lang="zh-CN" altLang="en-US" sz="1400" dirty="0"/>
              <a:t>对于每一个学生号码</a:t>
            </a:r>
            <a:endParaRPr lang="en-US" altLang="zh-CN" sz="1400" dirty="0"/>
          </a:p>
          <a:p>
            <a:pPr>
              <a:lnSpc>
                <a:spcPct val="100000"/>
              </a:lnSpc>
            </a:pPr>
            <a:r>
              <a:rPr lang="zh-CN" altLang="en-US" sz="1400" dirty="0"/>
              <a:t>没有一门</a:t>
            </a:r>
            <a:r>
              <a:rPr lang="en-US" altLang="zh-CN" sz="1400" dirty="0"/>
              <a:t>122</a:t>
            </a:r>
            <a:r>
              <a:rPr lang="zh-CN" altLang="en-US" sz="1400" dirty="0"/>
              <a:t>选的课</a:t>
            </a:r>
            <a:endParaRPr lang="en-US" altLang="zh-CN" sz="1400" dirty="0"/>
          </a:p>
          <a:p>
            <a:pPr>
              <a:lnSpc>
                <a:spcPct val="100000"/>
              </a:lnSpc>
            </a:pPr>
            <a:r>
              <a:rPr lang="zh-CN" altLang="en-US" sz="1400" dirty="0"/>
              <a:t>他没选</a:t>
            </a:r>
          </a:p>
        </p:txBody>
      </p:sp>
    </p:spTree>
    <p:extLst>
      <p:ext uri="{BB962C8B-B14F-4D97-AF65-F5344CB8AC3E}">
        <p14:creationId xmlns:p14="http://schemas.microsoft.com/office/powerpoint/2010/main" val="47361496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ln/>
        </p:spPr>
        <p:txBody>
          <a:bodyPr vert="horz" wrap="square" lIns="91440" tIns="45720" rIns="91440" bIns="45720" anchor="ctr"/>
          <a:lstStyle/>
          <a:p>
            <a:r>
              <a:rPr lang="zh-CN" altLang="en-US" sz="3200" dirty="0">
                <a:ea typeface="宋体" panose="02010600030101010101" pitchFamily="2" charset="-122"/>
              </a:rPr>
              <a:t>带有</a:t>
            </a:r>
            <a:r>
              <a:rPr lang="en-US" altLang="zh-CN" sz="3200" dirty="0">
                <a:ea typeface="宋体" panose="02010600030101010101" pitchFamily="2" charset="-122"/>
              </a:rPr>
              <a:t>EXISTS</a:t>
            </a:r>
            <a:r>
              <a:rPr lang="zh-CN" altLang="en-US" sz="3200" dirty="0">
                <a:ea typeface="宋体" panose="02010600030101010101" pitchFamily="2" charset="-122"/>
              </a:rPr>
              <a:t>谓词的子查询</a:t>
            </a:r>
            <a:r>
              <a:rPr lang="en-US" altLang="zh-CN" sz="3200" dirty="0">
                <a:ea typeface="宋体" panose="02010600030101010101" pitchFamily="2" charset="-122"/>
              </a:rPr>
              <a:t>(</a:t>
            </a:r>
            <a:r>
              <a:rPr lang="zh-CN" altLang="en-US" sz="3200" dirty="0">
                <a:ea typeface="宋体" panose="02010600030101010101" pitchFamily="2" charset="-122"/>
              </a:rPr>
              <a:t>续）</a:t>
            </a:r>
          </a:p>
        </p:txBody>
      </p:sp>
      <p:sp>
        <p:nvSpPr>
          <p:cNvPr id="28675" name="Rectangle 3"/>
          <p:cNvSpPr>
            <a:spLocks noGrp="1"/>
          </p:cNvSpPr>
          <p:nvPr>
            <p:ph idx="1"/>
          </p:nvPr>
        </p:nvSpPr>
        <p:spPr>
          <a:xfrm>
            <a:off x="468313" y="1844677"/>
            <a:ext cx="8229600" cy="4105275"/>
          </a:xfrm>
          <a:ln/>
        </p:spPr>
        <p:txBody>
          <a:bodyPr vert="horz" wrap="square" lIns="91440" tIns="45720" rIns="91440" bIns="45720" anchor="t"/>
          <a:lstStyle/>
          <a:p>
            <a:pPr>
              <a:lnSpc>
                <a:spcPct val="110000"/>
              </a:lnSpc>
              <a:buNone/>
            </a:pPr>
            <a:r>
              <a:rPr lang="zh-CN" altLang="en-US" sz="3200" b="1" dirty="0">
                <a:ea typeface="宋体" panose="02010600030101010101" pitchFamily="2" charset="-122"/>
              </a:rPr>
              <a:t> </a:t>
            </a:r>
            <a:r>
              <a:rPr lang="en-US" altLang="zh-CN" sz="3200" b="1" dirty="0">
                <a:ea typeface="宋体" panose="02010600030101010101" pitchFamily="2" charset="-122"/>
              </a:rPr>
              <a:t>[</a:t>
            </a:r>
            <a:r>
              <a:rPr lang="zh-CN" altLang="en-US" sz="3200" b="1" dirty="0">
                <a:ea typeface="宋体" panose="02010600030101010101" pitchFamily="2" charset="-122"/>
              </a:rPr>
              <a:t>例</a:t>
            </a:r>
            <a:r>
              <a:rPr lang="en-US" altLang="zh-CN" sz="3200" b="1" dirty="0">
                <a:ea typeface="宋体" panose="02010600030101010101" pitchFamily="2" charset="-122"/>
              </a:rPr>
              <a:t>]</a:t>
            </a:r>
            <a:r>
              <a:rPr lang="zh-CN" altLang="en-US" sz="3200" b="1" dirty="0">
                <a:ea typeface="宋体" panose="02010600030101010101" pitchFamily="2" charset="-122"/>
              </a:rPr>
              <a:t>查询至少选修了学生</a:t>
            </a:r>
            <a:r>
              <a:rPr lang="en-US" altLang="zh-CN" sz="3200" b="1" dirty="0">
                <a:ea typeface="宋体" panose="02010600030101010101" pitchFamily="2" charset="-122"/>
              </a:rPr>
              <a:t>200215122</a:t>
            </a:r>
            <a:r>
              <a:rPr lang="zh-CN" altLang="en-US" sz="3200" b="1" dirty="0">
                <a:ea typeface="宋体" panose="02010600030101010101" pitchFamily="2" charset="-122"/>
              </a:rPr>
              <a:t>选修的全部课程的学生号码。</a:t>
            </a:r>
          </a:p>
        </p:txBody>
      </p:sp>
      <p:sp>
        <p:nvSpPr>
          <p:cNvPr id="28676" name="Rectangle 6"/>
          <p:cNvSpPr/>
          <p:nvPr/>
        </p:nvSpPr>
        <p:spPr>
          <a:xfrm>
            <a:off x="992288" y="2886903"/>
            <a:ext cx="7345363" cy="3062377"/>
          </a:xfrm>
          <a:prstGeom prst="rect">
            <a:avLst/>
          </a:prstGeom>
          <a:noFill/>
          <a:ln w="25400">
            <a:noFill/>
          </a:ln>
        </p:spPr>
        <p:txBody>
          <a:bodyPr>
            <a:spAutoFit/>
          </a:bodyPr>
          <a:lstStyle/>
          <a:p>
            <a:pPr marL="342900" indent="-342900"/>
            <a:r>
              <a:rPr lang="zh-CN" altLang="en-US" sz="1100" dirty="0">
                <a:latin typeface="Times New Roman" panose="02020603050405020304" pitchFamily="18" charset="0"/>
              </a:rPr>
              <a:t>查询</a:t>
            </a:r>
            <a:r>
              <a:rPr lang="zh-CN" altLang="en-US" sz="1100" dirty="0">
                <a:solidFill>
                  <a:srgbClr val="FF3300"/>
                </a:solidFill>
                <a:latin typeface="Times New Roman" panose="02020603050405020304" pitchFamily="18" charset="0"/>
              </a:rPr>
              <a:t>学生</a:t>
            </a:r>
            <a:r>
              <a:rPr lang="en-US" altLang="zh-CN" sz="1100" dirty="0">
                <a:solidFill>
                  <a:srgbClr val="FF3300"/>
                </a:solidFill>
                <a:latin typeface="Times New Roman" panose="02020603050405020304" pitchFamily="18" charset="0"/>
              </a:rPr>
              <a:t>200215121</a:t>
            </a:r>
            <a:r>
              <a:rPr lang="zh-CN" altLang="en-US" sz="1100" dirty="0">
                <a:latin typeface="Times New Roman" panose="02020603050405020304" pitchFamily="18" charset="0"/>
              </a:rPr>
              <a:t>没有选修学生</a:t>
            </a:r>
            <a:r>
              <a:rPr lang="en-US" altLang="zh-CN" sz="1100" dirty="0">
                <a:latin typeface="Times New Roman" panose="02020603050405020304" pitchFamily="18" charset="0"/>
              </a:rPr>
              <a:t>200215122</a:t>
            </a:r>
            <a:r>
              <a:rPr lang="zh-CN" altLang="en-US" sz="1100" dirty="0">
                <a:latin typeface="Times New Roman" panose="02020603050405020304" pitchFamily="18" charset="0"/>
              </a:rPr>
              <a:t>所选</a:t>
            </a:r>
            <a:r>
              <a:rPr lang="zh-CN" altLang="en-US" sz="1100" dirty="0">
                <a:solidFill>
                  <a:srgbClr val="FF3300"/>
                </a:solidFill>
                <a:latin typeface="Times New Roman" panose="02020603050405020304" pitchFamily="18" charset="0"/>
              </a:rPr>
              <a:t>的课程。</a:t>
            </a:r>
          </a:p>
          <a:p>
            <a:pPr marL="342900" indent="-342900"/>
            <a:r>
              <a:rPr lang="en-US" altLang="zh-CN" sz="1100" dirty="0">
                <a:latin typeface="Times New Roman" panose="02020603050405020304" pitchFamily="18" charset="0"/>
              </a:rPr>
              <a:t>SELECT *</a:t>
            </a:r>
          </a:p>
          <a:p>
            <a:pPr marL="342900" indent="-342900"/>
            <a:r>
              <a:rPr lang="en-US" altLang="zh-CN" sz="1100" dirty="0">
                <a:latin typeface="Times New Roman" panose="02020603050405020304" pitchFamily="18" charset="0"/>
              </a:rPr>
              <a:t>FROM SC </a:t>
            </a:r>
            <a:r>
              <a:rPr lang="en-US" altLang="zh-CN" sz="1100" dirty="0">
                <a:solidFill>
                  <a:srgbClr val="0099FF"/>
                </a:solidFill>
                <a:latin typeface="Times New Roman" panose="02020603050405020304" pitchFamily="18" charset="0"/>
              </a:rPr>
              <a:t>SCY</a:t>
            </a:r>
            <a:endParaRPr lang="en-US" altLang="zh-CN" sz="1100" dirty="0">
              <a:latin typeface="Times New Roman" panose="02020603050405020304" pitchFamily="18" charset="0"/>
            </a:endParaRPr>
          </a:p>
          <a:p>
            <a:pPr marL="342900" indent="-342900"/>
            <a:r>
              <a:rPr lang="en-US" altLang="zh-CN" sz="1100" dirty="0">
                <a:latin typeface="Times New Roman" panose="02020603050405020304" pitchFamily="18" charset="0"/>
              </a:rPr>
              <a:t>WHERE SCY.Sno = ' 200215122 '  AND</a:t>
            </a:r>
          </a:p>
          <a:p>
            <a:pPr marL="342900" indent="-342900"/>
            <a:r>
              <a:rPr lang="en-US" altLang="zh-CN" sz="1100" dirty="0">
                <a:latin typeface="Times New Roman" panose="02020603050405020304" pitchFamily="18" charset="0"/>
              </a:rPr>
              <a:t>                NOT EXISTS</a:t>
            </a:r>
          </a:p>
          <a:p>
            <a:pPr marL="342900" indent="-342900"/>
            <a:r>
              <a:rPr lang="en-US" altLang="zh-CN" sz="1100" dirty="0">
                <a:latin typeface="Times New Roman" panose="02020603050405020304" pitchFamily="18" charset="0"/>
              </a:rPr>
              <a:t>                       (SELECT *</a:t>
            </a:r>
          </a:p>
          <a:p>
            <a:pPr marL="342900" indent="-342900"/>
            <a:r>
              <a:rPr lang="en-US" altLang="zh-CN" sz="1100" dirty="0">
                <a:latin typeface="Times New Roman" panose="02020603050405020304" pitchFamily="18" charset="0"/>
              </a:rPr>
              <a:t>                              FROM SC SCZ</a:t>
            </a:r>
          </a:p>
          <a:p>
            <a:pPr marL="342900" indent="-342900"/>
            <a:r>
              <a:rPr lang="en-US" altLang="zh-CN" sz="1100" dirty="0">
                <a:latin typeface="Times New Roman" panose="02020603050405020304" pitchFamily="18" charset="0"/>
              </a:rPr>
              <a:t>                                     WHERE SCZ.Sno=‘</a:t>
            </a:r>
            <a:r>
              <a:rPr lang="en-US" altLang="zh-CN" sz="1100" dirty="0">
                <a:solidFill>
                  <a:srgbClr val="FF3300"/>
                </a:solidFill>
                <a:latin typeface="Times New Roman" panose="02020603050405020304" pitchFamily="18" charset="0"/>
              </a:rPr>
              <a:t>200215121</a:t>
            </a:r>
            <a:r>
              <a:rPr lang="en-US" altLang="zh-CN" sz="1100" dirty="0">
                <a:latin typeface="Times New Roman" panose="02020603050405020304" pitchFamily="18" charset="0"/>
              </a:rPr>
              <a:t>’</a:t>
            </a:r>
            <a:r>
              <a:rPr lang="zh-CN" altLang="en-US" sz="1100" dirty="0">
                <a:latin typeface="Times New Roman" panose="02020603050405020304" pitchFamily="18" charset="0"/>
              </a:rPr>
              <a:t> </a:t>
            </a:r>
            <a:r>
              <a:rPr lang="en-US" altLang="zh-CN" sz="1100" dirty="0">
                <a:latin typeface="Times New Roman" panose="02020603050405020304" pitchFamily="18" charset="0"/>
              </a:rPr>
              <a:t>AND</a:t>
            </a:r>
          </a:p>
          <a:p>
            <a:pPr marL="342900" indent="-342900"/>
            <a:r>
              <a:rPr lang="en-US" altLang="zh-CN" sz="1100" dirty="0">
                <a:latin typeface="Times New Roman" panose="02020603050405020304" pitchFamily="18" charset="0"/>
              </a:rPr>
              <a:t>                                                   SCZ.Cno=</a:t>
            </a:r>
            <a:r>
              <a:rPr lang="en-US" altLang="zh-CN" sz="1100" dirty="0">
                <a:solidFill>
                  <a:srgbClr val="0099FF"/>
                </a:solidFill>
                <a:latin typeface="Times New Roman" panose="02020603050405020304" pitchFamily="18" charset="0"/>
              </a:rPr>
              <a:t>SCY</a:t>
            </a:r>
            <a:r>
              <a:rPr lang="en-US" altLang="zh-CN" sz="1100" dirty="0">
                <a:latin typeface="Times New Roman" panose="02020603050405020304" pitchFamily="18" charset="0"/>
              </a:rPr>
              <a:t>.Cno))</a:t>
            </a:r>
            <a:endParaRPr lang="zh-CN" altLang="en-US" sz="1100" dirty="0">
              <a:latin typeface="Times New Roman" panose="02020603050405020304" pitchFamily="18" charset="0"/>
            </a:endParaRPr>
          </a:p>
        </p:txBody>
      </p:sp>
      <p:sp>
        <p:nvSpPr>
          <p:cNvPr id="28677" name="Text Box 7"/>
          <p:cNvSpPr txBox="1"/>
          <p:nvPr/>
        </p:nvSpPr>
        <p:spPr>
          <a:xfrm>
            <a:off x="511810" y="5949950"/>
            <a:ext cx="7879080" cy="676532"/>
          </a:xfrm>
          <a:prstGeom prst="rect">
            <a:avLst/>
          </a:prstGeom>
          <a:noFill/>
          <a:ln w="25400">
            <a:noFill/>
          </a:ln>
        </p:spPr>
        <p:txBody>
          <a:bodyPr wrap="none">
            <a:spAutoFit/>
          </a:bodyPr>
          <a:lstStyle/>
          <a:p>
            <a:pPr marL="342900" indent="-342900" algn="ctr"/>
            <a:r>
              <a:rPr lang="zh-CN" altLang="en-US" dirty="0">
                <a:latin typeface="Times New Roman" panose="02020603050405020304" pitchFamily="18" charset="0"/>
              </a:rPr>
              <a:t>如果是空，说明</a:t>
            </a:r>
            <a:r>
              <a:rPr lang="en-US" altLang="zh-CN" dirty="0">
                <a:solidFill>
                  <a:srgbClr val="FF3300"/>
                </a:solidFill>
                <a:latin typeface="Times New Roman" panose="02020603050405020304" pitchFamily="18" charset="0"/>
              </a:rPr>
              <a:t>200215121</a:t>
            </a:r>
            <a:r>
              <a:rPr lang="zh-CN" altLang="en-US" dirty="0">
                <a:solidFill>
                  <a:srgbClr val="FF3300"/>
                </a:solidFill>
                <a:latin typeface="Times New Roman" panose="02020603050405020304" pitchFamily="18" charset="0"/>
              </a:rPr>
              <a:t>选修</a:t>
            </a:r>
            <a:r>
              <a:rPr lang="zh-CN" altLang="en-US" dirty="0">
                <a:latin typeface="Times New Roman" panose="02020603050405020304" pitchFamily="18" charset="0"/>
              </a:rPr>
              <a:t>学生</a:t>
            </a:r>
            <a:r>
              <a:rPr lang="en-US" altLang="zh-CN" dirty="0">
                <a:latin typeface="Times New Roman" panose="02020603050405020304" pitchFamily="18" charset="0"/>
              </a:rPr>
              <a:t>200215122</a:t>
            </a:r>
            <a:r>
              <a:rPr lang="zh-CN" altLang="en-US" dirty="0">
                <a:latin typeface="Times New Roman" panose="02020603050405020304" pitchFamily="18" charset="0"/>
              </a:rPr>
              <a:t>的全部课程</a:t>
            </a:r>
          </a:p>
        </p:txBody>
      </p:sp>
    </p:spTree>
    <p:extLst>
      <p:ext uri="{BB962C8B-B14F-4D97-AF65-F5344CB8AC3E}">
        <p14:creationId xmlns:p14="http://schemas.microsoft.com/office/powerpoint/2010/main" val="216399909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ln/>
        </p:spPr>
        <p:txBody>
          <a:bodyPr vert="horz" wrap="square" lIns="91440" tIns="45720" rIns="91440" bIns="45720" anchor="ctr"/>
          <a:lstStyle/>
          <a:p>
            <a:r>
              <a:rPr lang="zh-CN" altLang="en-US" sz="3200" dirty="0">
                <a:ea typeface="宋体" panose="02010600030101010101" pitchFamily="2" charset="-122"/>
              </a:rPr>
              <a:t>带有</a:t>
            </a:r>
            <a:r>
              <a:rPr lang="en-US" altLang="zh-CN" sz="3200" dirty="0">
                <a:ea typeface="宋体" panose="02010600030101010101" pitchFamily="2" charset="-122"/>
              </a:rPr>
              <a:t>EXISTS</a:t>
            </a:r>
            <a:r>
              <a:rPr lang="zh-CN" altLang="en-US" sz="3200" dirty="0">
                <a:ea typeface="宋体" panose="02010600030101010101" pitchFamily="2" charset="-122"/>
              </a:rPr>
              <a:t>谓词的子查询</a:t>
            </a:r>
            <a:r>
              <a:rPr lang="en-US" altLang="zh-CN" sz="3200" dirty="0">
                <a:ea typeface="宋体" panose="02010600030101010101" pitchFamily="2" charset="-122"/>
              </a:rPr>
              <a:t>(</a:t>
            </a:r>
            <a:r>
              <a:rPr lang="zh-CN" altLang="en-US" sz="3200" dirty="0">
                <a:ea typeface="宋体" panose="02010600030101010101" pitchFamily="2" charset="-122"/>
              </a:rPr>
              <a:t>续）</a:t>
            </a:r>
            <a:r>
              <a:rPr lang="zh-CN" altLang="en-US" sz="4000" dirty="0">
                <a:ea typeface="宋体" panose="02010600030101010101" pitchFamily="2" charset="-122"/>
              </a:rPr>
              <a:t> </a:t>
            </a:r>
          </a:p>
        </p:txBody>
      </p:sp>
      <p:sp>
        <p:nvSpPr>
          <p:cNvPr id="29699" name="Rectangle 3"/>
          <p:cNvSpPr>
            <a:spLocks noGrp="1"/>
          </p:cNvSpPr>
          <p:nvPr>
            <p:ph idx="1"/>
          </p:nvPr>
        </p:nvSpPr>
        <p:spPr>
          <a:xfrm>
            <a:off x="838200" y="1828800"/>
            <a:ext cx="7772400" cy="4114800"/>
          </a:xfrm>
          <a:ln/>
        </p:spPr>
        <p:txBody>
          <a:bodyPr vert="horz" wrap="square" lIns="91440" tIns="45720" rIns="91440" bIns="45720" anchor="t"/>
          <a:lstStyle/>
          <a:p>
            <a:pPr algn="just">
              <a:lnSpc>
                <a:spcPct val="90000"/>
              </a:lnSpc>
              <a:buClr>
                <a:schemeClr val="accent1"/>
              </a:buClr>
              <a:buSzPct val="70000"/>
              <a:buFont typeface="Wingdings" panose="05000000000000000000" pitchFamily="2" charset="2"/>
              <a:buChar char="n"/>
            </a:pPr>
            <a:r>
              <a:rPr lang="zh-CN" altLang="en-US" sz="2000" b="1" dirty="0">
                <a:ea typeface="宋体" panose="02010600030101010101" pitchFamily="2" charset="-122"/>
              </a:rPr>
              <a:t>用</a:t>
            </a:r>
            <a:r>
              <a:rPr lang="en-US" altLang="zh-CN" sz="2000" b="1" dirty="0">
                <a:ea typeface="宋体" panose="02010600030101010101" pitchFamily="2" charset="-122"/>
              </a:rPr>
              <a:t>NOT EXISTS</a:t>
            </a:r>
            <a:r>
              <a:rPr lang="zh-CN" altLang="en-US" sz="2000" b="1" dirty="0">
                <a:ea typeface="宋体" panose="02010600030101010101" pitchFamily="2" charset="-122"/>
              </a:rPr>
              <a:t>谓词表示</a:t>
            </a:r>
            <a:r>
              <a:rPr lang="zh-CN" altLang="en-US" sz="2400" b="1" dirty="0">
                <a:ea typeface="宋体" panose="02010600030101010101" pitchFamily="2" charset="-122"/>
              </a:rPr>
              <a:t>：</a:t>
            </a:r>
            <a:endParaRPr lang="en-US" altLang="zh-CN" sz="2400" b="1" dirty="0">
              <a:ea typeface="宋体" panose="02010600030101010101" pitchFamily="2" charset="-122"/>
            </a:endParaRPr>
          </a:p>
          <a:p>
            <a:pPr algn="just">
              <a:lnSpc>
                <a:spcPct val="90000"/>
              </a:lnSpc>
              <a:buClr>
                <a:schemeClr val="accent1"/>
              </a:buClr>
              <a:buSzPct val="70000"/>
              <a:buFont typeface="Wingdings" panose="05000000000000000000" pitchFamily="2" charset="2"/>
              <a:buChar char="n"/>
            </a:pPr>
            <a:r>
              <a:rPr lang="zh-CN" altLang="en-US" sz="2400" b="1" dirty="0">
                <a:ea typeface="宋体" panose="02010600030101010101" pitchFamily="2" charset="-122"/>
              </a:rPr>
              <a:t>没有没选修</a:t>
            </a:r>
            <a:r>
              <a:rPr lang="en-US" altLang="zh-CN" sz="2400" b="1" dirty="0">
                <a:ea typeface="宋体" panose="02010600030101010101" pitchFamily="2" charset="-122"/>
              </a:rPr>
              <a:t>122</a:t>
            </a:r>
            <a:r>
              <a:rPr lang="zh-CN" altLang="en-US" sz="2400" b="1" dirty="0">
                <a:ea typeface="宋体" panose="02010600030101010101" pitchFamily="2" charset="-122"/>
              </a:rPr>
              <a:t>课程的</a:t>
            </a:r>
            <a:r>
              <a:rPr lang="zh-CN" altLang="en-US" b="1" dirty="0">
                <a:ea typeface="宋体" panose="02010600030101010101" pitchFamily="2" charset="-122"/>
              </a:rPr>
              <a:t>     </a:t>
            </a:r>
          </a:p>
          <a:p>
            <a:pPr algn="just">
              <a:lnSpc>
                <a:spcPct val="70000"/>
              </a:lnSpc>
              <a:buSzPct val="50000"/>
              <a:buFont typeface="宋体" panose="02010600030101010101" pitchFamily="2" charset="-122"/>
              <a:buNone/>
            </a:pPr>
            <a:r>
              <a:rPr lang="zh-CN" altLang="en-US" b="1" dirty="0">
                <a:ea typeface="宋体" panose="02010600030101010101" pitchFamily="2" charset="-122"/>
              </a:rPr>
              <a:t>     </a:t>
            </a:r>
            <a:r>
              <a:rPr lang="en-US" altLang="zh-CN" sz="2000" b="1" dirty="0">
                <a:ea typeface="宋体" panose="02010600030101010101" pitchFamily="2" charset="-122"/>
              </a:rPr>
              <a:t>SELECT DISTINCT Sno</a:t>
            </a:r>
          </a:p>
          <a:p>
            <a:pPr algn="just">
              <a:lnSpc>
                <a:spcPct val="70000"/>
              </a:lnSpc>
              <a:buSzPct val="50000"/>
              <a:buFont typeface="宋体" panose="02010600030101010101" pitchFamily="2" charset="-122"/>
              <a:buNone/>
            </a:pPr>
            <a:r>
              <a:rPr lang="en-US" altLang="zh-CN" sz="2000" b="1" dirty="0">
                <a:ea typeface="宋体" panose="02010600030101010101" pitchFamily="2" charset="-122"/>
              </a:rPr>
              <a:t>       FROM SC </a:t>
            </a:r>
            <a:r>
              <a:rPr lang="en-US" altLang="zh-CN" sz="2000" b="1" dirty="0">
                <a:solidFill>
                  <a:srgbClr val="FF3399"/>
                </a:solidFill>
                <a:ea typeface="宋体" panose="02010600030101010101" pitchFamily="2" charset="-122"/>
              </a:rPr>
              <a:t>SCX</a:t>
            </a:r>
            <a:endParaRPr lang="en-US" altLang="zh-CN" sz="2000" b="1" dirty="0">
              <a:ea typeface="宋体" panose="02010600030101010101" pitchFamily="2" charset="-122"/>
            </a:endParaRPr>
          </a:p>
          <a:p>
            <a:pPr algn="just">
              <a:lnSpc>
                <a:spcPct val="70000"/>
              </a:lnSpc>
              <a:buSzPct val="50000"/>
              <a:buFont typeface="宋体" panose="02010600030101010101" pitchFamily="2" charset="-122"/>
              <a:buNone/>
            </a:pPr>
            <a:r>
              <a:rPr lang="en-US" altLang="zh-CN" sz="2000" b="1" dirty="0">
                <a:ea typeface="宋体" panose="02010600030101010101" pitchFamily="2" charset="-122"/>
              </a:rPr>
              <a:t>       WHERE NOT EXISTS</a:t>
            </a:r>
          </a:p>
          <a:p>
            <a:pPr algn="just">
              <a:lnSpc>
                <a:spcPct val="70000"/>
              </a:lnSpc>
              <a:buSzPct val="50000"/>
              <a:buFont typeface="宋体" panose="02010600030101010101" pitchFamily="2" charset="-122"/>
              <a:buNone/>
            </a:pPr>
            <a:r>
              <a:rPr lang="en-US" altLang="zh-CN" sz="2000" b="1" dirty="0">
                <a:ea typeface="宋体" panose="02010600030101010101" pitchFamily="2" charset="-122"/>
              </a:rPr>
              <a:t>                     (SELECT *</a:t>
            </a:r>
          </a:p>
          <a:p>
            <a:pPr algn="just">
              <a:lnSpc>
                <a:spcPct val="70000"/>
              </a:lnSpc>
              <a:buSzPct val="50000"/>
              <a:buFont typeface="宋体" panose="02010600030101010101" pitchFamily="2" charset="-122"/>
              <a:buNone/>
            </a:pPr>
            <a:r>
              <a:rPr lang="en-US" altLang="zh-CN" sz="2000" b="1" dirty="0">
                <a:ea typeface="宋体" panose="02010600030101010101" pitchFamily="2" charset="-122"/>
              </a:rPr>
              <a:t>                      FROM SC </a:t>
            </a:r>
            <a:r>
              <a:rPr lang="en-US" altLang="zh-CN" sz="2000" b="1" dirty="0">
                <a:solidFill>
                  <a:srgbClr val="0099FF"/>
                </a:solidFill>
                <a:ea typeface="宋体" panose="02010600030101010101" pitchFamily="2" charset="-122"/>
              </a:rPr>
              <a:t>SCY</a:t>
            </a:r>
            <a:endParaRPr lang="en-US" altLang="zh-CN" sz="2000" b="1" dirty="0">
              <a:ea typeface="宋体" panose="02010600030101010101" pitchFamily="2" charset="-122"/>
            </a:endParaRPr>
          </a:p>
          <a:p>
            <a:pPr algn="just">
              <a:lnSpc>
                <a:spcPct val="70000"/>
              </a:lnSpc>
              <a:buSzPct val="50000"/>
              <a:buFont typeface="宋体" panose="02010600030101010101" pitchFamily="2" charset="-122"/>
              <a:buNone/>
            </a:pPr>
            <a:r>
              <a:rPr lang="en-US" altLang="zh-CN" sz="2000" b="1" dirty="0">
                <a:ea typeface="宋体" panose="02010600030101010101" pitchFamily="2" charset="-122"/>
              </a:rPr>
              <a:t>                      WHERE SCY.Sno = ' 200215122 '  AND</a:t>
            </a:r>
          </a:p>
          <a:p>
            <a:pPr algn="just">
              <a:lnSpc>
                <a:spcPct val="70000"/>
              </a:lnSpc>
              <a:buSzPct val="50000"/>
              <a:buFont typeface="宋体" panose="02010600030101010101" pitchFamily="2" charset="-122"/>
              <a:buNone/>
            </a:pPr>
            <a:r>
              <a:rPr lang="en-US" altLang="zh-CN" sz="2000" b="1" dirty="0">
                <a:ea typeface="宋体" panose="02010600030101010101" pitchFamily="2" charset="-122"/>
              </a:rPr>
              <a:t>                                    NOT EXISTS</a:t>
            </a:r>
          </a:p>
          <a:p>
            <a:pPr algn="just">
              <a:lnSpc>
                <a:spcPct val="70000"/>
              </a:lnSpc>
              <a:buSzPct val="50000"/>
              <a:buFont typeface="宋体" panose="02010600030101010101" pitchFamily="2" charset="-122"/>
              <a:buNone/>
            </a:pPr>
            <a:r>
              <a:rPr lang="en-US" altLang="zh-CN" sz="2000" b="1" dirty="0">
                <a:ea typeface="宋体" panose="02010600030101010101" pitchFamily="2" charset="-122"/>
              </a:rPr>
              <a:t>                                    (SELECT *</a:t>
            </a:r>
          </a:p>
          <a:p>
            <a:pPr algn="just">
              <a:lnSpc>
                <a:spcPct val="70000"/>
              </a:lnSpc>
              <a:buSzPct val="50000"/>
              <a:buFont typeface="宋体" panose="02010600030101010101" pitchFamily="2" charset="-122"/>
              <a:buNone/>
            </a:pPr>
            <a:r>
              <a:rPr lang="en-US" altLang="zh-CN" sz="2000" b="1" dirty="0">
                <a:ea typeface="宋体" panose="02010600030101010101" pitchFamily="2" charset="-122"/>
              </a:rPr>
              <a:t>                                     FROM SC SCZ</a:t>
            </a:r>
          </a:p>
          <a:p>
            <a:pPr algn="just">
              <a:lnSpc>
                <a:spcPct val="70000"/>
              </a:lnSpc>
              <a:buSzPct val="50000"/>
              <a:buFont typeface="宋体" panose="02010600030101010101" pitchFamily="2" charset="-122"/>
              <a:buNone/>
            </a:pPr>
            <a:r>
              <a:rPr lang="en-US" altLang="zh-CN" sz="2000" b="1" dirty="0">
                <a:ea typeface="宋体" panose="02010600030101010101" pitchFamily="2" charset="-122"/>
              </a:rPr>
              <a:t>                                     WHERE SCZ.Sno=</a:t>
            </a:r>
            <a:r>
              <a:rPr lang="en-US" altLang="zh-CN" sz="2000" b="1" dirty="0">
                <a:solidFill>
                  <a:srgbClr val="FF3399"/>
                </a:solidFill>
                <a:ea typeface="宋体" panose="02010600030101010101" pitchFamily="2" charset="-122"/>
              </a:rPr>
              <a:t>SCX</a:t>
            </a:r>
            <a:r>
              <a:rPr lang="en-US" altLang="zh-CN" sz="2000" b="1" dirty="0">
                <a:ea typeface="宋体" panose="02010600030101010101" pitchFamily="2" charset="-122"/>
              </a:rPr>
              <a:t>.Sno AND</a:t>
            </a:r>
          </a:p>
          <a:p>
            <a:pPr>
              <a:lnSpc>
                <a:spcPct val="70000"/>
              </a:lnSpc>
              <a:buSzPct val="50000"/>
              <a:buFont typeface="宋体" panose="02010600030101010101" pitchFamily="2" charset="-122"/>
              <a:buNone/>
            </a:pPr>
            <a:r>
              <a:rPr lang="en-US" altLang="zh-CN" sz="2000" b="1" dirty="0">
                <a:ea typeface="宋体" panose="02010600030101010101" pitchFamily="2" charset="-122"/>
              </a:rPr>
              <a:t>                                                   SCZ.Cno=</a:t>
            </a:r>
            <a:r>
              <a:rPr lang="en-US" altLang="zh-CN" sz="2000" b="1" dirty="0">
                <a:solidFill>
                  <a:srgbClr val="0099FF"/>
                </a:solidFill>
                <a:ea typeface="宋体" panose="02010600030101010101" pitchFamily="2" charset="-122"/>
              </a:rPr>
              <a:t>SCY</a:t>
            </a:r>
            <a:r>
              <a:rPr lang="en-US" altLang="zh-CN" sz="2000" b="1" dirty="0">
                <a:ea typeface="宋体" panose="02010600030101010101" pitchFamily="2" charset="-122"/>
              </a:rPr>
              <a:t>.Cno))</a:t>
            </a:r>
            <a:r>
              <a:rPr lang="zh-CN" altLang="en-US" sz="2000" b="1" dirty="0">
                <a:ea typeface="宋体" panose="02010600030101010101" pitchFamily="2" charset="-122"/>
              </a:rPr>
              <a:t>；</a:t>
            </a:r>
          </a:p>
        </p:txBody>
      </p:sp>
    </p:spTree>
    <p:extLst>
      <p:ext uri="{BB962C8B-B14F-4D97-AF65-F5344CB8AC3E}">
        <p14:creationId xmlns:p14="http://schemas.microsoft.com/office/powerpoint/2010/main" val="2179004016"/>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ln/>
        </p:spPr>
        <p:txBody>
          <a:bodyPr vert="horz" wrap="square" lIns="91440" tIns="45720" rIns="91440" bIns="45720" anchor="ctr"/>
          <a:lstStyle/>
          <a:p>
            <a:r>
              <a:rPr lang="en-US" altLang="zh-CN" dirty="0">
                <a:ea typeface="宋体" panose="02010600030101010101" pitchFamily="2" charset="-122"/>
              </a:rPr>
              <a:t>3.4  </a:t>
            </a:r>
            <a:r>
              <a:rPr lang="zh-CN" altLang="en-US" dirty="0">
                <a:ea typeface="宋体" panose="02010600030101010101" pitchFamily="2" charset="-122"/>
              </a:rPr>
              <a:t>数据查询 </a:t>
            </a:r>
          </a:p>
        </p:txBody>
      </p:sp>
      <p:sp>
        <p:nvSpPr>
          <p:cNvPr id="3075" name="Rectangle 3"/>
          <p:cNvSpPr>
            <a:spLocks noGrp="1"/>
          </p:cNvSpPr>
          <p:nvPr>
            <p:ph idx="1"/>
          </p:nvPr>
        </p:nvSpPr>
        <p:spPr>
          <a:xfrm>
            <a:off x="827088" y="1905000"/>
            <a:ext cx="6107112" cy="4038600"/>
          </a:xfrm>
          <a:ln/>
        </p:spPr>
        <p:txBody>
          <a:bodyPr vert="horz" wrap="square" lIns="91440" tIns="45720" rIns="91440" bIns="45720" anchor="t"/>
          <a:lstStyle/>
          <a:p>
            <a:pPr algn="just">
              <a:lnSpc>
                <a:spcPct val="140000"/>
              </a:lnSpc>
            </a:pPr>
            <a:r>
              <a:rPr lang="en-US" altLang="zh-CN" b="1" dirty="0">
                <a:ea typeface="宋体" panose="02010600030101010101" pitchFamily="2" charset="-122"/>
              </a:rPr>
              <a:t>3.4.1 SELECT</a:t>
            </a:r>
            <a:r>
              <a:rPr lang="zh-CN" altLang="en-US" b="1" dirty="0">
                <a:ea typeface="宋体" panose="02010600030101010101" pitchFamily="2" charset="-122"/>
              </a:rPr>
              <a:t>的基本应用</a:t>
            </a:r>
          </a:p>
          <a:p>
            <a:pPr algn="just">
              <a:lnSpc>
                <a:spcPct val="140000"/>
              </a:lnSpc>
            </a:pPr>
            <a:r>
              <a:rPr lang="en-US" altLang="zh-CN" b="1" dirty="0">
                <a:ea typeface="宋体" panose="02010600030101010101" pitchFamily="2" charset="-122"/>
              </a:rPr>
              <a:t>3.4.2 </a:t>
            </a:r>
            <a:r>
              <a:rPr lang="zh-CN" altLang="en-US" b="1" dirty="0">
                <a:ea typeface="宋体" panose="02010600030101010101" pitchFamily="2" charset="-122"/>
              </a:rPr>
              <a:t>连接查询</a:t>
            </a:r>
          </a:p>
          <a:p>
            <a:pPr algn="just">
              <a:lnSpc>
                <a:spcPct val="140000"/>
              </a:lnSpc>
            </a:pPr>
            <a:r>
              <a:rPr lang="en-US" altLang="zh-CN" b="1" dirty="0">
                <a:ea typeface="宋体" panose="02010600030101010101" pitchFamily="2" charset="-122"/>
              </a:rPr>
              <a:t>3.4.3 </a:t>
            </a:r>
            <a:r>
              <a:rPr lang="zh-CN" altLang="en-US" b="1" dirty="0">
                <a:ea typeface="宋体" panose="02010600030101010101" pitchFamily="2" charset="-122"/>
              </a:rPr>
              <a:t>嵌套查询</a:t>
            </a:r>
          </a:p>
          <a:p>
            <a:pPr algn="just">
              <a:lnSpc>
                <a:spcPct val="140000"/>
              </a:lnSpc>
            </a:pPr>
            <a:r>
              <a:rPr lang="en-US" altLang="zh-CN" b="1" dirty="0">
                <a:solidFill>
                  <a:schemeClr val="tx2"/>
                </a:solidFill>
                <a:ea typeface="宋体" panose="02010600030101010101" pitchFamily="2" charset="-122"/>
              </a:rPr>
              <a:t>3.4.4 </a:t>
            </a:r>
            <a:r>
              <a:rPr lang="zh-CN" altLang="en-US" b="1" dirty="0">
                <a:solidFill>
                  <a:schemeClr val="tx2"/>
                </a:solidFill>
                <a:ea typeface="宋体" panose="02010600030101010101" pitchFamily="2" charset="-122"/>
              </a:rPr>
              <a:t>集合查询</a:t>
            </a:r>
          </a:p>
          <a:p>
            <a:pPr algn="just">
              <a:lnSpc>
                <a:spcPct val="140000"/>
              </a:lnSpc>
              <a:buNone/>
            </a:pPr>
            <a:endParaRPr lang="zh-CN" altLang="en-US" b="1" dirty="0">
              <a:solidFill>
                <a:schemeClr val="tx2"/>
              </a:solidFill>
              <a:ea typeface="宋体" panose="02010600030101010101" pitchFamily="2" charset="-122"/>
            </a:endParaRPr>
          </a:p>
          <a:p>
            <a:pPr algn="just">
              <a:buNone/>
            </a:pPr>
            <a:r>
              <a:rPr lang="zh-CN" altLang="en-US" dirty="0">
                <a:ea typeface="宋体" panose="02010600030101010101" pitchFamily="2" charset="-122"/>
              </a:rPr>
              <a:t> </a:t>
            </a:r>
          </a:p>
        </p:txBody>
      </p:sp>
    </p:spTree>
    <p:extLst>
      <p:ext uri="{BB962C8B-B14F-4D97-AF65-F5344CB8AC3E}">
        <p14:creationId xmlns:p14="http://schemas.microsoft.com/office/powerpoint/2010/main" val="380360564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ln/>
        </p:spPr>
        <p:txBody>
          <a:bodyPr vert="horz" wrap="square" lIns="91440" tIns="45720" rIns="91440" bIns="45720" anchor="ctr"/>
          <a:lstStyle/>
          <a:p>
            <a:r>
              <a:rPr lang="en-US" altLang="zh-CN" dirty="0">
                <a:ea typeface="宋体" panose="02010600030101010101" pitchFamily="2" charset="-122"/>
              </a:rPr>
              <a:t>3.4.4 </a:t>
            </a:r>
            <a:r>
              <a:rPr lang="zh-CN" altLang="en-US" dirty="0">
                <a:ea typeface="宋体" panose="02010600030101010101" pitchFamily="2" charset="-122"/>
              </a:rPr>
              <a:t>集合查询</a:t>
            </a:r>
          </a:p>
        </p:txBody>
      </p:sp>
      <p:sp>
        <p:nvSpPr>
          <p:cNvPr id="52226" name="Rectangle 3"/>
          <p:cNvSpPr>
            <a:spLocks noGrp="1"/>
          </p:cNvSpPr>
          <p:nvPr>
            <p:ph idx="1"/>
          </p:nvPr>
        </p:nvSpPr>
        <p:spPr bwMode="auto">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20000"/>
              </a:lnSpc>
              <a:defRPr/>
            </a:pPr>
            <a:r>
              <a:rPr lang="en-US" altLang="zh-CN" b="1" noProof="1">
                <a:ea typeface="宋体" panose="02010600030101010101" pitchFamily="2" charset="-122"/>
              </a:rPr>
              <a:t>SQL</a:t>
            </a:r>
            <a:r>
              <a:rPr lang="zh-CN" altLang="en-US" b="1" noProof="1">
                <a:ea typeface="宋体" panose="02010600030101010101" pitchFamily="2" charset="-122"/>
              </a:rPr>
              <a:t>提供了三种集合操作符，它们扩展了前面讨论的基本查询形式。既然查询的结果是多行的集合，那么考虑使用像并、交和差这样的操作符就很自然。 </a:t>
            </a:r>
          </a:p>
          <a:p>
            <a:pPr>
              <a:lnSpc>
                <a:spcPct val="120000"/>
              </a:lnSpc>
              <a:defRPr/>
            </a:pPr>
            <a:r>
              <a:rPr lang="en-US" altLang="zh-CN" b="1" noProof="1">
                <a:ea typeface="宋体" panose="02010600030101010101" pitchFamily="2" charset="-122"/>
              </a:rPr>
              <a:t>SQL</a:t>
            </a:r>
            <a:r>
              <a:rPr lang="zh-CN" altLang="en-US" b="1" noProof="1">
                <a:ea typeface="宋体" panose="02010600030101010101" pitchFamily="2" charset="-122"/>
              </a:rPr>
              <a:t>提供的这些集合操作包括并操作</a:t>
            </a:r>
            <a:r>
              <a:rPr lang="en-US" altLang="zh-CN" b="1" noProof="1">
                <a:gradFill>
                  <a:gsLst>
                    <a:gs pos="0">
                      <a:srgbClr val="FE4444"/>
                    </a:gs>
                    <a:gs pos="100000">
                      <a:srgbClr val="832B2B"/>
                    </a:gs>
                  </a:gsLst>
                  <a:lin scaled="0"/>
                </a:gradFill>
                <a:ea typeface="宋体" panose="02010600030101010101" pitchFamily="2" charset="-122"/>
              </a:rPr>
              <a:t>UNION</a:t>
            </a:r>
            <a:r>
              <a:rPr lang="zh-CN" altLang="en-US" b="1" noProof="1">
                <a:ea typeface="宋体" panose="02010600030101010101" pitchFamily="2" charset="-122"/>
              </a:rPr>
              <a:t>、交操作</a:t>
            </a:r>
            <a:r>
              <a:rPr lang="en-US" altLang="zh-CN" b="1" noProof="1">
                <a:gradFill>
                  <a:gsLst>
                    <a:gs pos="0">
                      <a:srgbClr val="FE4444"/>
                    </a:gs>
                    <a:gs pos="100000">
                      <a:srgbClr val="832B2B"/>
                    </a:gs>
                  </a:gsLst>
                  <a:lin scaled="0"/>
                </a:gradFill>
                <a:ea typeface="宋体" panose="02010600030101010101" pitchFamily="2" charset="-122"/>
              </a:rPr>
              <a:t>INTERSECT</a:t>
            </a:r>
            <a:r>
              <a:rPr lang="zh-CN" altLang="en-US" b="1" noProof="1">
                <a:ea typeface="宋体" panose="02010600030101010101" pitchFamily="2" charset="-122"/>
              </a:rPr>
              <a:t>和差操作</a:t>
            </a:r>
            <a:r>
              <a:rPr lang="en-US" altLang="zh-CN" b="1" noProof="1">
                <a:gradFill>
                  <a:gsLst>
                    <a:gs pos="0">
                      <a:srgbClr val="FE4444"/>
                    </a:gs>
                    <a:gs pos="100000">
                      <a:srgbClr val="832B2B"/>
                    </a:gs>
                  </a:gsLst>
                  <a:lin scaled="0"/>
                </a:gradFill>
                <a:ea typeface="宋体" panose="02010600030101010101" pitchFamily="2" charset="-122"/>
              </a:rPr>
              <a:t>EXCEPT</a:t>
            </a:r>
            <a:r>
              <a:rPr lang="zh-CN" altLang="en-US" b="1" noProof="1">
                <a:ea typeface="宋体" panose="02010600030101010101" pitchFamily="2" charset="-122"/>
              </a:rPr>
              <a:t>。 </a:t>
            </a:r>
          </a:p>
          <a:p>
            <a:pPr>
              <a:lnSpc>
                <a:spcPct val="120000"/>
              </a:lnSpc>
              <a:defRPr/>
            </a:pPr>
            <a:r>
              <a:rPr lang="zh-CN" altLang="en-US" b="1" noProof="1">
                <a:ea typeface="宋体" panose="02010600030101010101" pitchFamily="2" charset="-122"/>
              </a:rPr>
              <a:t>在</a:t>
            </a:r>
            <a:r>
              <a:rPr lang="en-US" altLang="zh-CN" b="1" noProof="1">
                <a:ea typeface="宋体" panose="02010600030101010101" pitchFamily="2" charset="-122"/>
              </a:rPr>
              <a:t>Oracle</a:t>
            </a:r>
            <a:r>
              <a:rPr lang="zh-CN" altLang="en-US" b="1" noProof="1">
                <a:ea typeface="宋体" panose="02010600030101010101" pitchFamily="2" charset="-122"/>
              </a:rPr>
              <a:t>中支持这三种操作，其中</a:t>
            </a:r>
            <a:r>
              <a:rPr lang="en-US" altLang="zh-CN" b="1" noProof="1">
                <a:gradFill>
                  <a:gsLst>
                    <a:gs pos="0">
                      <a:srgbClr val="012D86"/>
                    </a:gs>
                    <a:gs pos="100000">
                      <a:srgbClr val="0E2557"/>
                    </a:gs>
                  </a:gsLst>
                  <a:lin scaled="0"/>
                </a:gradFill>
                <a:ea typeface="宋体" panose="02010600030101010101" pitchFamily="2" charset="-122"/>
              </a:rPr>
              <a:t>EXCEPT</a:t>
            </a:r>
            <a:r>
              <a:rPr lang="zh-CN" altLang="en-US" b="1" noProof="1">
                <a:ea typeface="宋体" panose="02010600030101010101" pitchFamily="2" charset="-122"/>
              </a:rPr>
              <a:t>用</a:t>
            </a:r>
            <a:r>
              <a:rPr lang="en-US" altLang="zh-CN" b="1" noProof="1">
                <a:gradFill>
                  <a:gsLst>
                    <a:gs pos="0">
                      <a:srgbClr val="012D86"/>
                    </a:gs>
                    <a:gs pos="100000">
                      <a:srgbClr val="0E2557"/>
                    </a:gs>
                  </a:gsLst>
                  <a:lin scaled="0"/>
                </a:gradFill>
                <a:ea typeface="宋体" panose="02010600030101010101" pitchFamily="2" charset="-122"/>
              </a:rPr>
              <a:t>MINUS</a:t>
            </a:r>
            <a:r>
              <a:rPr lang="zh-CN" altLang="en-US" b="1" noProof="1">
                <a:ea typeface="宋体" panose="02010600030101010101" pitchFamily="2" charset="-122"/>
              </a:rPr>
              <a:t>关键字表示。</a:t>
            </a:r>
          </a:p>
        </p:txBody>
      </p:sp>
    </p:spTree>
    <p:extLst>
      <p:ext uri="{BB962C8B-B14F-4D97-AF65-F5344CB8AC3E}">
        <p14:creationId xmlns:p14="http://schemas.microsoft.com/office/powerpoint/2010/main" val="248264016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ln/>
        </p:spPr>
        <p:txBody>
          <a:bodyPr vert="horz" wrap="square" lIns="91440" tIns="45720" rIns="91440" bIns="45720" anchor="ctr"/>
          <a:lstStyle/>
          <a:p>
            <a:r>
              <a:rPr lang="en-US" altLang="zh-CN" dirty="0">
                <a:ea typeface="宋体" panose="02010600030101010101" pitchFamily="2" charset="-122"/>
              </a:rPr>
              <a:t>3.4.4 </a:t>
            </a:r>
            <a:r>
              <a:rPr lang="zh-CN" altLang="en-US" dirty="0">
                <a:ea typeface="宋体" panose="02010600030101010101" pitchFamily="2" charset="-122"/>
              </a:rPr>
              <a:t>集合查询</a:t>
            </a:r>
          </a:p>
        </p:txBody>
      </p:sp>
      <p:sp>
        <p:nvSpPr>
          <p:cNvPr id="5123" name="Rectangle 3"/>
          <p:cNvSpPr>
            <a:spLocks noGrp="1"/>
          </p:cNvSpPr>
          <p:nvPr>
            <p:ph idx="1"/>
          </p:nvPr>
        </p:nvSpPr>
        <p:spPr>
          <a:xfrm>
            <a:off x="781052" y="1828800"/>
            <a:ext cx="7694613" cy="4495800"/>
          </a:xfrm>
          <a:ln/>
        </p:spPr>
        <p:txBody>
          <a:bodyPr vert="horz" wrap="square" lIns="91440" tIns="45720" rIns="91440" bIns="45720" anchor="t"/>
          <a:lstStyle/>
          <a:p>
            <a:pPr>
              <a:lnSpc>
                <a:spcPct val="210000"/>
              </a:lnSpc>
            </a:pPr>
            <a:r>
              <a:rPr lang="zh-CN" altLang="en-US" b="1" dirty="0">
                <a:ea typeface="宋体" panose="02010600030101010101" pitchFamily="2" charset="-122"/>
              </a:rPr>
              <a:t>使用</a:t>
            </a:r>
            <a:r>
              <a:rPr lang="en-US" altLang="zh-CN" b="1" dirty="0">
                <a:ea typeface="宋体" panose="02010600030101010101" pitchFamily="2" charset="-122"/>
              </a:rPr>
              <a:t>UNION</a:t>
            </a:r>
            <a:r>
              <a:rPr lang="zh-CN" altLang="en-US" b="1" dirty="0">
                <a:ea typeface="宋体" panose="02010600030101010101" pitchFamily="2" charset="-122"/>
              </a:rPr>
              <a:t>将多个查询结果合并起来，形成一个完整的查询结果时，系统会自动去掉重复的元组。需要注意的是，参加</a:t>
            </a:r>
            <a:r>
              <a:rPr lang="en-US" altLang="zh-CN" b="1" dirty="0">
                <a:ea typeface="宋体" panose="02010600030101010101" pitchFamily="2" charset="-122"/>
              </a:rPr>
              <a:t>UNION</a:t>
            </a:r>
            <a:r>
              <a:rPr lang="zh-CN" altLang="en-US" b="1" dirty="0">
                <a:ea typeface="宋体" panose="02010600030101010101" pitchFamily="2" charset="-122"/>
              </a:rPr>
              <a:t>操作的</a:t>
            </a:r>
            <a:r>
              <a:rPr lang="zh-CN" altLang="en-US" b="1" dirty="0">
                <a:solidFill>
                  <a:srgbClr val="FF3300"/>
                </a:solidFill>
                <a:ea typeface="宋体" panose="02010600030101010101" pitchFamily="2" charset="-122"/>
              </a:rPr>
              <a:t>各数据项数目必须相同，对应项的数据类型也必须相同</a:t>
            </a:r>
            <a:r>
              <a:rPr lang="zh-CN" altLang="en-US" b="1" dirty="0">
                <a:ea typeface="宋体" panose="02010600030101010101" pitchFamily="2" charset="-122"/>
              </a:rPr>
              <a:t>。</a:t>
            </a:r>
          </a:p>
        </p:txBody>
      </p:sp>
    </p:spTree>
    <p:extLst>
      <p:ext uri="{BB962C8B-B14F-4D97-AF65-F5344CB8AC3E}">
        <p14:creationId xmlns:p14="http://schemas.microsoft.com/office/powerpoint/2010/main" val="263599566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ln/>
        </p:spPr>
        <p:txBody>
          <a:bodyPr vert="horz" wrap="square" lIns="91440" tIns="45720" rIns="91440" bIns="45720" anchor="ctr"/>
          <a:lstStyle/>
          <a:p>
            <a:r>
              <a:rPr lang="en-US" altLang="zh-CN" dirty="0">
                <a:ea typeface="宋体" panose="02010600030101010101" pitchFamily="2" charset="-122"/>
              </a:rPr>
              <a:t>3.4.4 </a:t>
            </a:r>
            <a:r>
              <a:rPr lang="zh-CN" altLang="en-US" dirty="0">
                <a:ea typeface="宋体" panose="02010600030101010101" pitchFamily="2" charset="-122"/>
              </a:rPr>
              <a:t>集合查询</a:t>
            </a:r>
          </a:p>
        </p:txBody>
      </p:sp>
      <p:sp>
        <p:nvSpPr>
          <p:cNvPr id="54274" name="Rectangle 3"/>
          <p:cNvSpPr>
            <a:spLocks noGrp="1"/>
          </p:cNvSpPr>
          <p:nvPr>
            <p:ph idx="1"/>
          </p:nvPr>
        </p:nvSpPr>
        <p:spPr bwMode="auto">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defRPr/>
            </a:pPr>
            <a:r>
              <a:rPr lang="zh-CN" altLang="en-US" b="1" noProof="1">
                <a:ea typeface="宋体" panose="02010600030101010101" pitchFamily="2" charset="-122"/>
              </a:rPr>
              <a:t>例</a:t>
            </a:r>
            <a:r>
              <a:rPr lang="en-US" altLang="zh-CN" b="1" noProof="1">
                <a:ea typeface="宋体" panose="02010600030101010101" pitchFamily="2" charset="-122"/>
              </a:rPr>
              <a:t>3-63</a:t>
            </a:r>
            <a:r>
              <a:rPr lang="zh-CN" altLang="en-US" b="1" noProof="1">
                <a:ea typeface="宋体" panose="02010600030101010101" pitchFamily="2" charset="-122"/>
              </a:rPr>
              <a:t>查询选修</a:t>
            </a:r>
            <a:r>
              <a:rPr lang="en-US" altLang="zh-CN" b="1" noProof="1">
                <a:ea typeface="宋体" panose="02010600030101010101" pitchFamily="2" charset="-122"/>
              </a:rPr>
              <a:t>1</a:t>
            </a:r>
            <a:r>
              <a:rPr lang="zh-CN" altLang="en-US" b="1" noProof="1">
                <a:ea typeface="宋体" panose="02010600030101010101" pitchFamily="2" charset="-122"/>
              </a:rPr>
              <a:t>号课程或者选修</a:t>
            </a:r>
            <a:r>
              <a:rPr lang="en-US" altLang="zh-CN" b="1" noProof="1">
                <a:ea typeface="宋体" panose="02010600030101010101" pitchFamily="2" charset="-122"/>
              </a:rPr>
              <a:t>2</a:t>
            </a:r>
            <a:r>
              <a:rPr lang="zh-CN" altLang="en-US" b="1" noProof="1">
                <a:ea typeface="宋体" panose="02010600030101010101" pitchFamily="2" charset="-122"/>
              </a:rPr>
              <a:t>号课程的学生学号。</a:t>
            </a:r>
          </a:p>
        </p:txBody>
      </p:sp>
      <p:grpSp>
        <p:nvGrpSpPr>
          <p:cNvPr id="4" name="组合 3">
            <a:extLst>
              <a:ext uri="{FF2B5EF4-FFF2-40B4-BE49-F238E27FC236}">
                <a16:creationId xmlns:a16="http://schemas.microsoft.com/office/drawing/2014/main" id="{E1F785DC-03DD-447E-812E-8E906EFFDC73}"/>
              </a:ext>
            </a:extLst>
          </p:cNvPr>
          <p:cNvGrpSpPr/>
          <p:nvPr/>
        </p:nvGrpSpPr>
        <p:grpSpPr>
          <a:xfrm>
            <a:off x="108298" y="2496317"/>
            <a:ext cx="8856984" cy="3182966"/>
            <a:chOff x="684265" y="1580221"/>
            <a:chExt cx="7776864" cy="3182966"/>
          </a:xfrm>
        </p:grpSpPr>
        <p:sp>
          <p:nvSpPr>
            <p:cNvPr id="5" name="文本框 4">
              <a:extLst>
                <a:ext uri="{FF2B5EF4-FFF2-40B4-BE49-F238E27FC236}">
                  <a16:creationId xmlns:a16="http://schemas.microsoft.com/office/drawing/2014/main" id="{27790499-9A51-4E5F-BE8E-71D95EED23B2}"/>
                </a:ext>
              </a:extLst>
            </p:cNvPr>
            <p:cNvSpPr txBox="1"/>
            <p:nvPr/>
          </p:nvSpPr>
          <p:spPr>
            <a:xfrm>
              <a:off x="751147" y="1580221"/>
              <a:ext cx="817592"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UNION</a:t>
              </a:r>
              <a:endParaRPr lang="zh-CN" altLang="en-US" sz="1800" dirty="0">
                <a:solidFill>
                  <a:schemeClr val="bg1"/>
                </a:solidFill>
                <a:latin typeface="Consolas" panose="020B0609020204030204" pitchFamily="49" charset="0"/>
              </a:endParaRPr>
            </a:p>
          </p:txBody>
        </p:sp>
        <p:sp>
          <p:nvSpPr>
            <p:cNvPr id="6" name="文本框 5">
              <a:extLst>
                <a:ext uri="{FF2B5EF4-FFF2-40B4-BE49-F238E27FC236}">
                  <a16:creationId xmlns:a16="http://schemas.microsoft.com/office/drawing/2014/main" id="{C03A29A9-D57E-468F-8FA5-EBAE9F3C2486}"/>
                </a:ext>
              </a:extLst>
            </p:cNvPr>
            <p:cNvSpPr txBox="1"/>
            <p:nvPr/>
          </p:nvSpPr>
          <p:spPr>
            <a:xfrm>
              <a:off x="684265" y="1988840"/>
              <a:ext cx="7776864" cy="2774347"/>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CNO=1</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UNION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SNO FROM SC WHERE CNO=2;</a:t>
              </a:r>
            </a:p>
          </p:txBody>
        </p:sp>
      </p:grpSp>
    </p:spTree>
    <p:extLst>
      <p:ext uri="{BB962C8B-B14F-4D97-AF65-F5344CB8AC3E}">
        <p14:creationId xmlns:p14="http://schemas.microsoft.com/office/powerpoint/2010/main" val="1117599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0243"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3.3.1 </a:t>
            </a:r>
            <a:r>
              <a:rPr lang="zh-CN" altLang="en-US" sz="3200" dirty="0">
                <a:ea typeface="宋体" panose="02010600030101010101" pitchFamily="2" charset="-122"/>
              </a:rPr>
              <a:t>基本表的定义、删除与修改（续）</a:t>
            </a:r>
          </a:p>
        </p:txBody>
      </p:sp>
      <p:sp>
        <p:nvSpPr>
          <p:cNvPr id="10244" name="Rectangle 3"/>
          <p:cNvSpPr>
            <a:spLocks noGrp="1"/>
          </p:cNvSpPr>
          <p:nvPr>
            <p:ph idx="1"/>
          </p:nvPr>
        </p:nvSpPr>
        <p:spPr>
          <a:ln/>
        </p:spPr>
        <p:txBody>
          <a:bodyPr vert="horz" wrap="square" lIns="91440" tIns="45720" rIns="91440" bIns="45720" anchor="t"/>
          <a:lstStyle/>
          <a:p>
            <a:pPr eaLnBrk="1" hangingPunct="1"/>
            <a:r>
              <a:rPr lang="zh-CN" altLang="en-US" dirty="0">
                <a:ea typeface="宋体" panose="02010600030101010101" pitchFamily="2" charset="-122"/>
              </a:rPr>
              <a:t>完整性约束条件被存入系统的数据字典中，当用户操作表中数据时由</a:t>
            </a:r>
            <a:r>
              <a:rPr lang="en-US" altLang="zh-CN" dirty="0">
                <a:ea typeface="宋体" panose="02010600030101010101" pitchFamily="2" charset="-122"/>
              </a:rPr>
              <a:t>DBMS</a:t>
            </a:r>
            <a:r>
              <a:rPr lang="zh-CN" altLang="en-US" dirty="0">
                <a:ea typeface="宋体" panose="02010600030101010101" pitchFamily="2" charset="-122"/>
              </a:rPr>
              <a:t>自动检查该操作是否违背这些完整性约束条件。</a:t>
            </a:r>
          </a:p>
          <a:p>
            <a:pPr eaLnBrk="1" hangingPunct="1"/>
            <a:r>
              <a:rPr lang="zh-CN" altLang="en-US" dirty="0">
                <a:ea typeface="宋体" panose="02010600030101010101" pitchFamily="2" charset="-122"/>
              </a:rPr>
              <a:t>如果完整性约束条件涉及到该表的多个属性列，则必须定义在表级上；</a:t>
            </a:r>
          </a:p>
          <a:p>
            <a:pPr eaLnBrk="1" hangingPunct="1"/>
            <a:r>
              <a:rPr lang="zh-CN" altLang="en-US" dirty="0">
                <a:ea typeface="宋体" panose="02010600030101010101" pitchFamily="2" charset="-122"/>
              </a:rPr>
              <a:t>如果只涉及一个属性列，则既可以定义在列级也可以定义在表级。在表中，可以指定许多种完整性约束 </a:t>
            </a:r>
          </a:p>
        </p:txBody>
      </p:sp>
    </p:spTree>
    <p:extLst>
      <p:ext uri="{BB962C8B-B14F-4D97-AF65-F5344CB8AC3E}">
        <p14:creationId xmlns:p14="http://schemas.microsoft.com/office/powerpoint/2010/main" val="316124033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ln/>
        </p:spPr>
        <p:txBody>
          <a:bodyPr vert="horz" wrap="square" lIns="91440" tIns="45720" rIns="91440" bIns="45720" anchor="ctr"/>
          <a:lstStyle/>
          <a:p>
            <a:r>
              <a:rPr lang="en-US" altLang="zh-CN" dirty="0">
                <a:ea typeface="宋体" panose="02010600030101010101" pitchFamily="2" charset="-122"/>
              </a:rPr>
              <a:t>3.4.4 </a:t>
            </a:r>
            <a:r>
              <a:rPr lang="zh-CN" altLang="en-US" dirty="0">
                <a:ea typeface="宋体" panose="02010600030101010101" pitchFamily="2" charset="-122"/>
              </a:rPr>
              <a:t>集合查询</a:t>
            </a:r>
          </a:p>
        </p:txBody>
      </p:sp>
      <p:sp>
        <p:nvSpPr>
          <p:cNvPr id="54274" name="Rectangle 3"/>
          <p:cNvSpPr>
            <a:spLocks noGrp="1"/>
          </p:cNvSpPr>
          <p:nvPr>
            <p:ph idx="1"/>
          </p:nvPr>
        </p:nvSpPr>
        <p:spPr bwMode="auto">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defRPr/>
            </a:pPr>
            <a:r>
              <a:rPr lang="zh-CN" altLang="en-US" b="1" noProof="1">
                <a:ea typeface="宋体" panose="02010600030101010101" pitchFamily="2" charset="-122"/>
              </a:rPr>
              <a:t>例</a:t>
            </a:r>
            <a:r>
              <a:rPr lang="en-US" altLang="zh-CN" b="1" noProof="1">
                <a:ea typeface="宋体" panose="02010600030101010101" pitchFamily="2" charset="-122"/>
              </a:rPr>
              <a:t>3-63</a:t>
            </a:r>
            <a:r>
              <a:rPr lang="zh-CN" altLang="en-US" b="1" noProof="1">
                <a:ea typeface="宋体" panose="02010600030101010101" pitchFamily="2" charset="-122"/>
              </a:rPr>
              <a:t>查询选修</a:t>
            </a:r>
            <a:r>
              <a:rPr lang="en-US" altLang="zh-CN" b="1" noProof="1">
                <a:ea typeface="宋体" panose="02010600030101010101" pitchFamily="2" charset="-122"/>
              </a:rPr>
              <a:t>1</a:t>
            </a:r>
            <a:r>
              <a:rPr lang="zh-CN" altLang="en-US" b="1" noProof="1">
                <a:ea typeface="宋体" panose="02010600030101010101" pitchFamily="2" charset="-122"/>
              </a:rPr>
              <a:t>号课程或者选修</a:t>
            </a:r>
            <a:r>
              <a:rPr lang="en-US" altLang="zh-CN" b="1" noProof="1">
                <a:ea typeface="宋体" panose="02010600030101010101" pitchFamily="2" charset="-122"/>
              </a:rPr>
              <a:t>2</a:t>
            </a:r>
            <a:r>
              <a:rPr lang="zh-CN" altLang="en-US" b="1" noProof="1">
                <a:ea typeface="宋体" panose="02010600030101010101" pitchFamily="2" charset="-122"/>
              </a:rPr>
              <a:t>号课程的学生学号。</a:t>
            </a:r>
          </a:p>
          <a:p>
            <a:pPr lvl="1">
              <a:lnSpc>
                <a:spcPct val="110000"/>
              </a:lnSpc>
              <a:buNone/>
              <a:defRPr/>
            </a:pPr>
            <a:r>
              <a:rPr lang="en-US" altLang="zh-CN" b="1" noProof="1">
                <a:ea typeface="宋体" panose="02010600030101010101" pitchFamily="2" charset="-122"/>
              </a:rPr>
              <a:t>SELECT Sno </a:t>
            </a:r>
          </a:p>
          <a:p>
            <a:pPr lvl="1">
              <a:lnSpc>
                <a:spcPct val="110000"/>
              </a:lnSpc>
              <a:buNone/>
              <a:defRPr/>
            </a:pPr>
            <a:r>
              <a:rPr lang="en-US" altLang="zh-CN" b="1" noProof="1">
                <a:ea typeface="宋体" panose="02010600030101010101" pitchFamily="2" charset="-122"/>
              </a:rPr>
              <a:t>FROM SC </a:t>
            </a:r>
          </a:p>
          <a:p>
            <a:pPr lvl="1">
              <a:lnSpc>
                <a:spcPct val="110000"/>
              </a:lnSpc>
              <a:buNone/>
              <a:defRPr/>
            </a:pPr>
            <a:r>
              <a:rPr lang="en-US" altLang="zh-CN" b="1" noProof="1">
                <a:ea typeface="宋体" panose="02010600030101010101" pitchFamily="2" charset="-122"/>
              </a:rPr>
              <a:t>WHERE Cno=1 </a:t>
            </a:r>
          </a:p>
          <a:p>
            <a:pPr lvl="1">
              <a:lnSpc>
                <a:spcPct val="110000"/>
              </a:lnSpc>
              <a:buNone/>
              <a:defRPr/>
            </a:pPr>
            <a:r>
              <a:rPr lang="en-US" altLang="zh-CN" b="1" noProof="1">
                <a:gradFill>
                  <a:gsLst>
                    <a:gs pos="0">
                      <a:srgbClr val="FE4444"/>
                    </a:gs>
                    <a:gs pos="100000">
                      <a:srgbClr val="832B2B"/>
                    </a:gs>
                  </a:gsLst>
                  <a:lin scaled="0"/>
                </a:gradFill>
                <a:ea typeface="宋体" panose="02010600030101010101" pitchFamily="2" charset="-122"/>
              </a:rPr>
              <a:t>UNION </a:t>
            </a:r>
          </a:p>
          <a:p>
            <a:pPr lvl="1">
              <a:lnSpc>
                <a:spcPct val="110000"/>
              </a:lnSpc>
              <a:buNone/>
              <a:defRPr/>
            </a:pPr>
            <a:r>
              <a:rPr lang="en-US" altLang="zh-CN" b="1" noProof="1">
                <a:ea typeface="宋体" panose="02010600030101010101" pitchFamily="2" charset="-122"/>
              </a:rPr>
              <a:t>SELECT Sno</a:t>
            </a:r>
          </a:p>
          <a:p>
            <a:pPr lvl="1">
              <a:lnSpc>
                <a:spcPct val="110000"/>
              </a:lnSpc>
              <a:buNone/>
              <a:defRPr/>
            </a:pPr>
            <a:r>
              <a:rPr lang="en-US" altLang="zh-CN" b="1" noProof="1">
                <a:ea typeface="宋体" panose="02010600030101010101" pitchFamily="2" charset="-122"/>
              </a:rPr>
              <a:t>FROM SC </a:t>
            </a:r>
          </a:p>
          <a:p>
            <a:pPr lvl="1">
              <a:lnSpc>
                <a:spcPct val="110000"/>
              </a:lnSpc>
              <a:buNone/>
              <a:defRPr/>
            </a:pPr>
            <a:r>
              <a:rPr lang="en-US" altLang="zh-CN" b="1" noProof="1">
                <a:ea typeface="宋体" panose="02010600030101010101" pitchFamily="2" charset="-122"/>
              </a:rPr>
              <a:t>WHERE Cno=2 </a:t>
            </a:r>
          </a:p>
        </p:txBody>
      </p:sp>
    </p:spTree>
    <p:extLst>
      <p:ext uri="{BB962C8B-B14F-4D97-AF65-F5344CB8AC3E}">
        <p14:creationId xmlns:p14="http://schemas.microsoft.com/office/powerpoint/2010/main" val="38050599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ln/>
        </p:spPr>
        <p:txBody>
          <a:bodyPr vert="horz" wrap="square" lIns="91440" tIns="45720" rIns="91440" bIns="45720" anchor="ctr"/>
          <a:lstStyle/>
          <a:p>
            <a:r>
              <a:rPr lang="en-US" altLang="zh-CN" dirty="0">
                <a:ea typeface="宋体" panose="02010600030101010101" pitchFamily="2" charset="-122"/>
              </a:rPr>
              <a:t>3.4.4 </a:t>
            </a:r>
            <a:r>
              <a:rPr lang="zh-CN" altLang="en-US" dirty="0">
                <a:ea typeface="宋体" panose="02010600030101010101" pitchFamily="2" charset="-122"/>
              </a:rPr>
              <a:t>集合查询</a:t>
            </a:r>
          </a:p>
        </p:txBody>
      </p:sp>
      <p:sp>
        <p:nvSpPr>
          <p:cNvPr id="55298" name="Rectangle 3"/>
          <p:cNvSpPr>
            <a:spLocks noGrp="1"/>
          </p:cNvSpPr>
          <p:nvPr>
            <p:ph idx="1"/>
          </p:nvPr>
        </p:nvSpPr>
        <p:spPr bwMode="auto">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defRPr/>
            </a:pPr>
            <a:r>
              <a:rPr lang="zh-CN" altLang="en-US" noProof="1">
                <a:ea typeface="宋体" panose="02010600030101010101" pitchFamily="2" charset="-122"/>
              </a:rPr>
              <a:t>例</a:t>
            </a:r>
            <a:r>
              <a:rPr lang="en-US" altLang="zh-CN" noProof="1">
                <a:ea typeface="宋体" panose="02010600030101010101" pitchFamily="2" charset="-122"/>
              </a:rPr>
              <a:t>3-64</a:t>
            </a:r>
            <a:r>
              <a:rPr lang="zh-CN" altLang="en-US" noProof="1">
                <a:ea typeface="宋体" panose="02010600030101010101" pitchFamily="2" charset="-122"/>
              </a:rPr>
              <a:t>查询选修</a:t>
            </a:r>
            <a:r>
              <a:rPr lang="en-US" altLang="zh-CN" noProof="1">
                <a:ea typeface="宋体" panose="02010600030101010101" pitchFamily="2" charset="-122"/>
              </a:rPr>
              <a:t>1</a:t>
            </a:r>
            <a:r>
              <a:rPr lang="zh-CN" altLang="en-US" noProof="1">
                <a:ea typeface="宋体" panose="02010600030101010101" pitchFamily="2" charset="-122"/>
              </a:rPr>
              <a:t>号课程和</a:t>
            </a:r>
            <a:r>
              <a:rPr lang="en-US" altLang="zh-CN" noProof="1">
                <a:ea typeface="宋体" panose="02010600030101010101" pitchFamily="2" charset="-122"/>
              </a:rPr>
              <a:t>2</a:t>
            </a:r>
            <a:r>
              <a:rPr lang="zh-CN" altLang="en-US" noProof="1">
                <a:ea typeface="宋体" panose="02010600030101010101" pitchFamily="2" charset="-122"/>
              </a:rPr>
              <a:t>号课程的学生姓名。</a:t>
            </a:r>
          </a:p>
        </p:txBody>
      </p:sp>
      <p:grpSp>
        <p:nvGrpSpPr>
          <p:cNvPr id="4" name="组合 3">
            <a:extLst>
              <a:ext uri="{FF2B5EF4-FFF2-40B4-BE49-F238E27FC236}">
                <a16:creationId xmlns:a16="http://schemas.microsoft.com/office/drawing/2014/main" id="{91B9CEDF-1254-4270-946B-DB835504A247}"/>
              </a:ext>
            </a:extLst>
          </p:cNvPr>
          <p:cNvGrpSpPr/>
          <p:nvPr/>
        </p:nvGrpSpPr>
        <p:grpSpPr>
          <a:xfrm>
            <a:off x="108298" y="2208286"/>
            <a:ext cx="8856984" cy="3182965"/>
            <a:chOff x="684265" y="1580222"/>
            <a:chExt cx="7776864" cy="3182965"/>
          </a:xfrm>
        </p:grpSpPr>
        <p:sp>
          <p:nvSpPr>
            <p:cNvPr id="5" name="文本框 4">
              <a:extLst>
                <a:ext uri="{FF2B5EF4-FFF2-40B4-BE49-F238E27FC236}">
                  <a16:creationId xmlns:a16="http://schemas.microsoft.com/office/drawing/2014/main" id="{1B24C75D-9F81-48D0-BE6D-531CA77F732F}"/>
                </a:ext>
              </a:extLst>
            </p:cNvPr>
            <p:cNvSpPr txBox="1"/>
            <p:nvPr/>
          </p:nvSpPr>
          <p:spPr>
            <a:xfrm>
              <a:off x="751147" y="1580222"/>
              <a:ext cx="64091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连接</a:t>
              </a:r>
            </a:p>
          </p:txBody>
        </p:sp>
        <p:sp>
          <p:nvSpPr>
            <p:cNvPr id="6" name="文本框 5">
              <a:extLst>
                <a:ext uri="{FF2B5EF4-FFF2-40B4-BE49-F238E27FC236}">
                  <a16:creationId xmlns:a16="http://schemas.microsoft.com/office/drawing/2014/main" id="{F1924A23-5132-4D2D-9EAC-E3F4D12B7B59}"/>
                </a:ext>
              </a:extLst>
            </p:cNvPr>
            <p:cNvSpPr txBox="1"/>
            <p:nvPr/>
          </p:nvSpPr>
          <p:spPr>
            <a:xfrm>
              <a:off x="684265" y="1988840"/>
              <a:ext cx="7776864" cy="2774347"/>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DISTINCT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SNAME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 JOIN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ON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STUDENT.SNO=SC.SNO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 IN(1, 2);</a:t>
              </a:r>
            </a:p>
          </p:txBody>
        </p:sp>
      </p:grpSp>
    </p:spTree>
    <p:extLst>
      <p:ext uri="{BB962C8B-B14F-4D97-AF65-F5344CB8AC3E}">
        <p14:creationId xmlns:p14="http://schemas.microsoft.com/office/powerpoint/2010/main" val="143053107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ln/>
        </p:spPr>
        <p:txBody>
          <a:bodyPr vert="horz" wrap="square" lIns="91440" tIns="45720" rIns="91440" bIns="45720" anchor="ctr"/>
          <a:lstStyle/>
          <a:p>
            <a:r>
              <a:rPr lang="en-US" altLang="zh-CN" dirty="0">
                <a:ea typeface="宋体" panose="02010600030101010101" pitchFamily="2" charset="-122"/>
              </a:rPr>
              <a:t>3.4.4 </a:t>
            </a:r>
            <a:r>
              <a:rPr lang="zh-CN" altLang="en-US" dirty="0">
                <a:ea typeface="宋体" panose="02010600030101010101" pitchFamily="2" charset="-122"/>
              </a:rPr>
              <a:t>集合查询</a:t>
            </a:r>
          </a:p>
        </p:txBody>
      </p:sp>
      <p:sp>
        <p:nvSpPr>
          <p:cNvPr id="55298" name="Rectangle 3"/>
          <p:cNvSpPr>
            <a:spLocks noGrp="1"/>
          </p:cNvSpPr>
          <p:nvPr>
            <p:ph idx="1"/>
          </p:nvPr>
        </p:nvSpPr>
        <p:spPr bwMode="auto">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defRPr/>
            </a:pPr>
            <a:r>
              <a:rPr lang="zh-CN" altLang="en-US" noProof="1">
                <a:ea typeface="宋体" panose="02010600030101010101" pitchFamily="2" charset="-122"/>
              </a:rPr>
              <a:t>例</a:t>
            </a:r>
            <a:r>
              <a:rPr lang="en-US" altLang="zh-CN" noProof="1">
                <a:ea typeface="宋体" panose="02010600030101010101" pitchFamily="2" charset="-122"/>
              </a:rPr>
              <a:t>3-64</a:t>
            </a:r>
            <a:r>
              <a:rPr lang="zh-CN" altLang="en-US" noProof="1">
                <a:ea typeface="宋体" panose="02010600030101010101" pitchFamily="2" charset="-122"/>
              </a:rPr>
              <a:t>查询选修</a:t>
            </a:r>
            <a:r>
              <a:rPr lang="en-US" altLang="zh-CN" noProof="1">
                <a:ea typeface="宋体" panose="02010600030101010101" pitchFamily="2" charset="-122"/>
              </a:rPr>
              <a:t>1</a:t>
            </a:r>
            <a:r>
              <a:rPr lang="zh-CN" altLang="en-US" noProof="1">
                <a:ea typeface="宋体" panose="02010600030101010101" pitchFamily="2" charset="-122"/>
              </a:rPr>
              <a:t>号课程和</a:t>
            </a:r>
            <a:r>
              <a:rPr lang="en-US" altLang="zh-CN" noProof="1">
                <a:ea typeface="宋体" panose="02010600030101010101" pitchFamily="2" charset="-122"/>
              </a:rPr>
              <a:t>2</a:t>
            </a:r>
            <a:r>
              <a:rPr lang="zh-CN" altLang="en-US" noProof="1">
                <a:ea typeface="宋体" panose="02010600030101010101" pitchFamily="2" charset="-122"/>
              </a:rPr>
              <a:t>号课程的学生姓名。</a:t>
            </a:r>
          </a:p>
          <a:p>
            <a:pPr lvl="1">
              <a:lnSpc>
                <a:spcPct val="130000"/>
              </a:lnSpc>
              <a:buNone/>
              <a:defRPr/>
            </a:pPr>
            <a:r>
              <a:rPr lang="en-US" altLang="zh-CN" b="1" noProof="1">
                <a:ea typeface="宋体" panose="02010600030101010101" pitchFamily="2" charset="-122"/>
              </a:rPr>
              <a:t>SELECT Sname</a:t>
            </a:r>
          </a:p>
          <a:p>
            <a:pPr lvl="1">
              <a:lnSpc>
                <a:spcPct val="130000"/>
              </a:lnSpc>
              <a:buNone/>
              <a:defRPr/>
            </a:pPr>
            <a:r>
              <a:rPr lang="en-US" altLang="zh-CN" b="1" noProof="1">
                <a:ea typeface="宋体" panose="02010600030101010101" pitchFamily="2" charset="-122"/>
              </a:rPr>
              <a:t>FROM SC,Student</a:t>
            </a:r>
          </a:p>
          <a:p>
            <a:pPr lvl="1">
              <a:lnSpc>
                <a:spcPct val="130000"/>
              </a:lnSpc>
              <a:buNone/>
              <a:defRPr/>
            </a:pPr>
            <a:r>
              <a:rPr lang="en-US" altLang="zh-CN" b="1" noProof="1">
                <a:ea typeface="宋体" panose="02010600030101010101" pitchFamily="2" charset="-122"/>
              </a:rPr>
              <a:t>WHERE Cno=1 AND Student.Sno=SC.Sno </a:t>
            </a:r>
          </a:p>
          <a:p>
            <a:pPr lvl="1">
              <a:lnSpc>
                <a:spcPct val="130000"/>
              </a:lnSpc>
              <a:buNone/>
              <a:defRPr/>
            </a:pPr>
            <a:r>
              <a:rPr lang="en-US" altLang="zh-CN" b="1" noProof="1">
                <a:gradFill>
                  <a:gsLst>
                    <a:gs pos="0">
                      <a:srgbClr val="E30000"/>
                    </a:gs>
                    <a:gs pos="100000">
                      <a:srgbClr val="760303"/>
                    </a:gs>
                  </a:gsLst>
                  <a:lin scaled="0"/>
                </a:gradFill>
                <a:ea typeface="宋体" panose="02010600030101010101" pitchFamily="2" charset="-122"/>
              </a:rPr>
              <a:t>INTERSECT</a:t>
            </a:r>
          </a:p>
          <a:p>
            <a:pPr lvl="1">
              <a:lnSpc>
                <a:spcPct val="130000"/>
              </a:lnSpc>
              <a:buNone/>
              <a:defRPr/>
            </a:pPr>
            <a:r>
              <a:rPr lang="en-US" altLang="zh-CN" b="1" noProof="1">
                <a:ea typeface="宋体" panose="02010600030101010101" pitchFamily="2" charset="-122"/>
              </a:rPr>
              <a:t>SELECT Sname</a:t>
            </a:r>
          </a:p>
          <a:p>
            <a:pPr lvl="1">
              <a:lnSpc>
                <a:spcPct val="130000"/>
              </a:lnSpc>
              <a:buNone/>
              <a:defRPr/>
            </a:pPr>
            <a:r>
              <a:rPr lang="en-US" altLang="zh-CN" b="1" noProof="1">
                <a:ea typeface="宋体" panose="02010600030101010101" pitchFamily="2" charset="-122"/>
              </a:rPr>
              <a:t>FROM SC,Student</a:t>
            </a:r>
          </a:p>
          <a:p>
            <a:pPr lvl="1">
              <a:lnSpc>
                <a:spcPct val="130000"/>
              </a:lnSpc>
              <a:buNone/>
              <a:defRPr/>
            </a:pPr>
            <a:r>
              <a:rPr lang="en-US" altLang="zh-CN" b="1" noProof="1">
                <a:ea typeface="宋体" panose="02010600030101010101" pitchFamily="2" charset="-122"/>
              </a:rPr>
              <a:t>WHERE Cno=2 AND Student.Sno=SC.Sno</a:t>
            </a:r>
          </a:p>
        </p:txBody>
      </p:sp>
    </p:spTree>
    <p:extLst>
      <p:ext uri="{BB962C8B-B14F-4D97-AF65-F5344CB8AC3E}">
        <p14:creationId xmlns:p14="http://schemas.microsoft.com/office/powerpoint/2010/main" val="76722460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ln/>
        </p:spPr>
        <p:txBody>
          <a:bodyPr vert="horz" wrap="square" lIns="91440" tIns="45720" rIns="91440" bIns="45720" anchor="ctr"/>
          <a:lstStyle/>
          <a:p>
            <a:r>
              <a:rPr lang="en-US" altLang="zh-CN" dirty="0">
                <a:ea typeface="宋体" panose="02010600030101010101" pitchFamily="2" charset="-122"/>
              </a:rPr>
              <a:t>3.4.4 </a:t>
            </a:r>
            <a:r>
              <a:rPr lang="zh-CN" altLang="en-US" dirty="0">
                <a:ea typeface="宋体" panose="02010600030101010101" pitchFamily="2" charset="-122"/>
              </a:rPr>
              <a:t>集合查询</a:t>
            </a:r>
          </a:p>
        </p:txBody>
      </p:sp>
      <p:sp>
        <p:nvSpPr>
          <p:cNvPr id="56322" name="Rectangle 3"/>
          <p:cNvSpPr>
            <a:spLocks noGrp="1"/>
          </p:cNvSpPr>
          <p:nvPr>
            <p:ph idx="1"/>
          </p:nvPr>
        </p:nvSpPr>
        <p:spPr bwMode="auto">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defRPr/>
            </a:pPr>
            <a:r>
              <a:rPr lang="zh-CN" altLang="en-US" noProof="1">
                <a:ea typeface="宋体" panose="02010600030101010101" pitchFamily="2" charset="-122"/>
              </a:rPr>
              <a:t>例</a:t>
            </a:r>
            <a:r>
              <a:rPr lang="en-US" altLang="zh-CN" noProof="1">
                <a:ea typeface="宋体" panose="02010600030101010101" pitchFamily="2" charset="-122"/>
              </a:rPr>
              <a:t>3-65</a:t>
            </a:r>
            <a:r>
              <a:rPr lang="zh-CN" altLang="en-US" noProof="1">
                <a:ea typeface="宋体" panose="02010600030101010101" pitchFamily="2" charset="-122"/>
              </a:rPr>
              <a:t>查询选修</a:t>
            </a:r>
            <a:r>
              <a:rPr lang="en-US" altLang="zh-CN" noProof="1">
                <a:ea typeface="宋体" panose="02010600030101010101" pitchFamily="2" charset="-122"/>
              </a:rPr>
              <a:t>1</a:t>
            </a:r>
            <a:r>
              <a:rPr lang="zh-CN" altLang="en-US" noProof="1">
                <a:ea typeface="宋体" panose="02010600030101010101" pitchFamily="2" charset="-122"/>
              </a:rPr>
              <a:t>号课程但是没有选修</a:t>
            </a:r>
            <a:r>
              <a:rPr lang="en-US" altLang="zh-CN" noProof="1">
                <a:ea typeface="宋体" panose="02010600030101010101" pitchFamily="2" charset="-122"/>
              </a:rPr>
              <a:t>2</a:t>
            </a:r>
            <a:r>
              <a:rPr lang="zh-CN" altLang="en-US" noProof="1">
                <a:ea typeface="宋体" panose="02010600030101010101" pitchFamily="2" charset="-122"/>
              </a:rPr>
              <a:t>号课程的学生学号。</a:t>
            </a:r>
          </a:p>
          <a:p>
            <a:pPr lvl="1">
              <a:lnSpc>
                <a:spcPct val="120000"/>
              </a:lnSpc>
              <a:buNone/>
              <a:defRPr/>
            </a:pPr>
            <a:endParaRPr lang="en-US" altLang="zh-CN" b="1" noProof="1">
              <a:ea typeface="宋体" panose="02010600030101010101" pitchFamily="2" charset="-122"/>
            </a:endParaRPr>
          </a:p>
        </p:txBody>
      </p:sp>
      <p:grpSp>
        <p:nvGrpSpPr>
          <p:cNvPr id="4" name="组合 3">
            <a:extLst>
              <a:ext uri="{FF2B5EF4-FFF2-40B4-BE49-F238E27FC236}">
                <a16:creationId xmlns:a16="http://schemas.microsoft.com/office/drawing/2014/main" id="{A4FB0F84-71CE-4E16-B44B-843C41D05C0F}"/>
              </a:ext>
            </a:extLst>
          </p:cNvPr>
          <p:cNvGrpSpPr/>
          <p:nvPr/>
        </p:nvGrpSpPr>
        <p:grpSpPr>
          <a:xfrm>
            <a:off x="108298" y="2499888"/>
            <a:ext cx="8856984" cy="3179395"/>
            <a:chOff x="684265" y="1583792"/>
            <a:chExt cx="7776864" cy="3179395"/>
          </a:xfrm>
        </p:grpSpPr>
        <p:sp>
          <p:nvSpPr>
            <p:cNvPr id="5" name="文本框 4">
              <a:extLst>
                <a:ext uri="{FF2B5EF4-FFF2-40B4-BE49-F238E27FC236}">
                  <a16:creationId xmlns:a16="http://schemas.microsoft.com/office/drawing/2014/main" id="{8AD22FCE-F0B2-467F-97B3-E9D9D6A49F3B}"/>
                </a:ext>
              </a:extLst>
            </p:cNvPr>
            <p:cNvSpPr txBox="1"/>
            <p:nvPr/>
          </p:nvSpPr>
          <p:spPr>
            <a:xfrm>
              <a:off x="751147" y="1583792"/>
              <a:ext cx="316135" cy="401479"/>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减</a:t>
              </a:r>
            </a:p>
          </p:txBody>
        </p:sp>
        <p:sp>
          <p:nvSpPr>
            <p:cNvPr id="6" name="文本框 5">
              <a:extLst>
                <a:ext uri="{FF2B5EF4-FFF2-40B4-BE49-F238E27FC236}">
                  <a16:creationId xmlns:a16="http://schemas.microsoft.com/office/drawing/2014/main" id="{F82C11B5-1D0A-468F-A069-64C08EE54829}"/>
                </a:ext>
              </a:extLst>
            </p:cNvPr>
            <p:cNvSpPr txBox="1"/>
            <p:nvPr/>
          </p:nvSpPr>
          <p:spPr>
            <a:xfrm>
              <a:off x="684265" y="1988840"/>
              <a:ext cx="7776864" cy="2774347"/>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CNO=1</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MINUS</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SNO FROM SC WHERE CNO=2;</a:t>
              </a:r>
            </a:p>
          </p:txBody>
        </p:sp>
      </p:grpSp>
    </p:spTree>
    <p:extLst>
      <p:ext uri="{BB962C8B-B14F-4D97-AF65-F5344CB8AC3E}">
        <p14:creationId xmlns:p14="http://schemas.microsoft.com/office/powerpoint/2010/main" val="108935372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ln/>
        </p:spPr>
        <p:txBody>
          <a:bodyPr vert="horz" wrap="square" lIns="91440" tIns="45720" rIns="91440" bIns="45720" anchor="ctr"/>
          <a:lstStyle/>
          <a:p>
            <a:r>
              <a:rPr lang="en-US" altLang="zh-CN" dirty="0">
                <a:ea typeface="宋体" panose="02010600030101010101" pitchFamily="2" charset="-122"/>
              </a:rPr>
              <a:t>3.4.4 </a:t>
            </a:r>
            <a:r>
              <a:rPr lang="zh-CN" altLang="en-US" dirty="0">
                <a:ea typeface="宋体" panose="02010600030101010101" pitchFamily="2" charset="-122"/>
              </a:rPr>
              <a:t>集合查询</a:t>
            </a:r>
          </a:p>
        </p:txBody>
      </p:sp>
      <p:sp>
        <p:nvSpPr>
          <p:cNvPr id="56322" name="Rectangle 3"/>
          <p:cNvSpPr>
            <a:spLocks noGrp="1"/>
          </p:cNvSpPr>
          <p:nvPr>
            <p:ph idx="1"/>
          </p:nvPr>
        </p:nvSpPr>
        <p:spPr bwMode="auto">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defRPr/>
            </a:pPr>
            <a:r>
              <a:rPr lang="zh-CN" altLang="en-US" noProof="1">
                <a:ea typeface="宋体" panose="02010600030101010101" pitchFamily="2" charset="-122"/>
              </a:rPr>
              <a:t>例</a:t>
            </a:r>
            <a:r>
              <a:rPr lang="en-US" altLang="zh-CN" noProof="1">
                <a:ea typeface="宋体" panose="02010600030101010101" pitchFamily="2" charset="-122"/>
              </a:rPr>
              <a:t>3-65</a:t>
            </a:r>
            <a:r>
              <a:rPr lang="zh-CN" altLang="en-US" noProof="1">
                <a:ea typeface="宋体" panose="02010600030101010101" pitchFamily="2" charset="-122"/>
              </a:rPr>
              <a:t>查询选修</a:t>
            </a:r>
            <a:r>
              <a:rPr lang="en-US" altLang="zh-CN" noProof="1">
                <a:ea typeface="宋体" panose="02010600030101010101" pitchFamily="2" charset="-122"/>
              </a:rPr>
              <a:t>1</a:t>
            </a:r>
            <a:r>
              <a:rPr lang="zh-CN" altLang="en-US" noProof="1">
                <a:ea typeface="宋体" panose="02010600030101010101" pitchFamily="2" charset="-122"/>
              </a:rPr>
              <a:t>号课程但是没有选修</a:t>
            </a:r>
            <a:r>
              <a:rPr lang="en-US" altLang="zh-CN" noProof="1">
                <a:ea typeface="宋体" panose="02010600030101010101" pitchFamily="2" charset="-122"/>
              </a:rPr>
              <a:t>2</a:t>
            </a:r>
            <a:r>
              <a:rPr lang="zh-CN" altLang="en-US" noProof="1">
                <a:ea typeface="宋体" panose="02010600030101010101" pitchFamily="2" charset="-122"/>
              </a:rPr>
              <a:t>号课程的学生学号。</a:t>
            </a:r>
          </a:p>
          <a:p>
            <a:pPr lvl="1">
              <a:lnSpc>
                <a:spcPct val="120000"/>
              </a:lnSpc>
              <a:buNone/>
              <a:defRPr/>
            </a:pPr>
            <a:r>
              <a:rPr lang="en-US" altLang="zh-CN" b="1" noProof="1">
                <a:ea typeface="宋体" panose="02010600030101010101" pitchFamily="2" charset="-122"/>
              </a:rPr>
              <a:t>SELECT Sno </a:t>
            </a:r>
          </a:p>
          <a:p>
            <a:pPr lvl="1">
              <a:lnSpc>
                <a:spcPct val="120000"/>
              </a:lnSpc>
              <a:buNone/>
              <a:defRPr/>
            </a:pPr>
            <a:r>
              <a:rPr lang="en-US" altLang="zh-CN" b="1" noProof="1">
                <a:ea typeface="宋体" panose="02010600030101010101" pitchFamily="2" charset="-122"/>
              </a:rPr>
              <a:t>FROM SC </a:t>
            </a:r>
          </a:p>
          <a:p>
            <a:pPr lvl="1">
              <a:lnSpc>
                <a:spcPct val="120000"/>
              </a:lnSpc>
              <a:buNone/>
              <a:defRPr/>
            </a:pPr>
            <a:r>
              <a:rPr lang="en-US" altLang="zh-CN" b="1" noProof="1">
                <a:ea typeface="宋体" panose="02010600030101010101" pitchFamily="2" charset="-122"/>
              </a:rPr>
              <a:t>WHERE Cno=1 </a:t>
            </a:r>
          </a:p>
          <a:p>
            <a:pPr lvl="1">
              <a:lnSpc>
                <a:spcPct val="120000"/>
              </a:lnSpc>
              <a:buNone/>
              <a:defRPr/>
            </a:pPr>
            <a:r>
              <a:rPr lang="en-US" altLang="zh-CN" b="1" noProof="1">
                <a:gradFill>
                  <a:gsLst>
                    <a:gs pos="0">
                      <a:srgbClr val="FE4444"/>
                    </a:gs>
                    <a:gs pos="100000">
                      <a:srgbClr val="832B2B"/>
                    </a:gs>
                  </a:gsLst>
                  <a:lin scaled="0"/>
                </a:gradFill>
                <a:ea typeface="宋体" panose="02010600030101010101" pitchFamily="2" charset="-122"/>
              </a:rPr>
              <a:t>MINUS</a:t>
            </a:r>
          </a:p>
          <a:p>
            <a:pPr lvl="1">
              <a:lnSpc>
                <a:spcPct val="120000"/>
              </a:lnSpc>
              <a:buNone/>
              <a:defRPr/>
            </a:pPr>
            <a:r>
              <a:rPr lang="en-US" altLang="zh-CN" b="1" noProof="1">
                <a:ea typeface="宋体" panose="02010600030101010101" pitchFamily="2" charset="-122"/>
              </a:rPr>
              <a:t>SELECT Sno</a:t>
            </a:r>
          </a:p>
          <a:p>
            <a:pPr lvl="1">
              <a:lnSpc>
                <a:spcPct val="120000"/>
              </a:lnSpc>
              <a:buNone/>
              <a:defRPr/>
            </a:pPr>
            <a:r>
              <a:rPr lang="en-US" altLang="zh-CN" b="1" noProof="1">
                <a:ea typeface="宋体" panose="02010600030101010101" pitchFamily="2" charset="-122"/>
              </a:rPr>
              <a:t>FROM SC </a:t>
            </a:r>
          </a:p>
          <a:p>
            <a:pPr lvl="1">
              <a:lnSpc>
                <a:spcPct val="120000"/>
              </a:lnSpc>
              <a:buNone/>
              <a:defRPr/>
            </a:pPr>
            <a:r>
              <a:rPr lang="en-US" altLang="zh-CN" b="1" noProof="1">
                <a:ea typeface="宋体" panose="02010600030101010101" pitchFamily="2" charset="-122"/>
              </a:rPr>
              <a:t>WHERE Cno=2 </a:t>
            </a:r>
          </a:p>
        </p:txBody>
      </p:sp>
    </p:spTree>
    <p:extLst>
      <p:ext uri="{BB962C8B-B14F-4D97-AF65-F5344CB8AC3E}">
        <p14:creationId xmlns:p14="http://schemas.microsoft.com/office/powerpoint/2010/main" val="92042141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ln/>
        </p:spPr>
        <p:txBody>
          <a:bodyPr vert="horz" wrap="square" lIns="91440" tIns="45720" rIns="91440" bIns="45720" anchor="ctr"/>
          <a:lstStyle/>
          <a:p>
            <a:r>
              <a:rPr lang="en-US" altLang="zh-CN" dirty="0">
                <a:ea typeface="宋体" panose="02010600030101010101" pitchFamily="2" charset="-122"/>
              </a:rPr>
              <a:t>3.4.4 </a:t>
            </a:r>
            <a:r>
              <a:rPr lang="zh-CN" altLang="en-US" dirty="0">
                <a:ea typeface="宋体" panose="02010600030101010101" pitchFamily="2" charset="-122"/>
              </a:rPr>
              <a:t>集合查询</a:t>
            </a:r>
          </a:p>
        </p:txBody>
      </p:sp>
      <p:sp>
        <p:nvSpPr>
          <p:cNvPr id="56322" name="Rectangle 3"/>
          <p:cNvSpPr>
            <a:spLocks noGrp="1"/>
          </p:cNvSpPr>
          <p:nvPr>
            <p:ph idx="1"/>
          </p:nvPr>
        </p:nvSpPr>
        <p:spPr bwMode="auto">
          <a:xfrm>
            <a:off x="457200" y="1484784"/>
            <a:ext cx="8229600" cy="4495800"/>
          </a:xfrm>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defRPr/>
            </a:pPr>
            <a:r>
              <a:rPr lang="zh-CN" altLang="en-US" noProof="1">
                <a:ea typeface="宋体" panose="02010600030101010101" pitchFamily="2" charset="-122"/>
              </a:rPr>
              <a:t>例</a:t>
            </a:r>
            <a:r>
              <a:rPr lang="en-US" altLang="zh-CN" noProof="1">
                <a:ea typeface="宋体" panose="02010600030101010101" pitchFamily="2" charset="-122"/>
              </a:rPr>
              <a:t>3-65</a:t>
            </a:r>
            <a:r>
              <a:rPr lang="zh-CN" altLang="en-US" noProof="1">
                <a:ea typeface="宋体" panose="02010600030101010101" pitchFamily="2" charset="-122"/>
              </a:rPr>
              <a:t>查询选修</a:t>
            </a:r>
            <a:r>
              <a:rPr lang="en-US" altLang="zh-CN" noProof="1">
                <a:ea typeface="宋体" panose="02010600030101010101" pitchFamily="2" charset="-122"/>
              </a:rPr>
              <a:t>1</a:t>
            </a:r>
            <a:r>
              <a:rPr lang="zh-CN" altLang="en-US" noProof="1">
                <a:ea typeface="宋体" panose="02010600030101010101" pitchFamily="2" charset="-122"/>
              </a:rPr>
              <a:t>号课程但是没有选修</a:t>
            </a:r>
            <a:r>
              <a:rPr lang="en-US" altLang="zh-CN" noProof="1">
                <a:ea typeface="宋体" panose="02010600030101010101" pitchFamily="2" charset="-122"/>
              </a:rPr>
              <a:t>2</a:t>
            </a:r>
            <a:r>
              <a:rPr lang="zh-CN" altLang="en-US" noProof="1">
                <a:ea typeface="宋体" panose="02010600030101010101" pitchFamily="2" charset="-122"/>
              </a:rPr>
              <a:t>号课程的学生姓名。</a:t>
            </a:r>
          </a:p>
          <a:p>
            <a:pPr lvl="1">
              <a:lnSpc>
                <a:spcPct val="120000"/>
              </a:lnSpc>
              <a:buNone/>
              <a:defRPr/>
            </a:pPr>
            <a:endParaRPr lang="en-US" altLang="zh-CN" b="1" noProof="1">
              <a:ea typeface="宋体" panose="02010600030101010101" pitchFamily="2" charset="-122"/>
            </a:endParaRPr>
          </a:p>
        </p:txBody>
      </p:sp>
      <p:grpSp>
        <p:nvGrpSpPr>
          <p:cNvPr id="4" name="组合 3">
            <a:extLst>
              <a:ext uri="{FF2B5EF4-FFF2-40B4-BE49-F238E27FC236}">
                <a16:creationId xmlns:a16="http://schemas.microsoft.com/office/drawing/2014/main" id="{A4FB0F84-71CE-4E16-B44B-843C41D05C0F}"/>
              </a:ext>
            </a:extLst>
          </p:cNvPr>
          <p:cNvGrpSpPr/>
          <p:nvPr/>
        </p:nvGrpSpPr>
        <p:grpSpPr>
          <a:xfrm>
            <a:off x="108298" y="2132856"/>
            <a:ext cx="8856984" cy="4551138"/>
            <a:chOff x="684265" y="1580220"/>
            <a:chExt cx="7776864" cy="4551138"/>
          </a:xfrm>
        </p:grpSpPr>
        <p:sp>
          <p:nvSpPr>
            <p:cNvPr id="5" name="文本框 4">
              <a:extLst>
                <a:ext uri="{FF2B5EF4-FFF2-40B4-BE49-F238E27FC236}">
                  <a16:creationId xmlns:a16="http://schemas.microsoft.com/office/drawing/2014/main" id="{8AD22FCE-F0B2-467F-97B3-E9D9D6A49F3B}"/>
                </a:ext>
              </a:extLst>
            </p:cNvPr>
            <p:cNvSpPr txBox="1"/>
            <p:nvPr/>
          </p:nvSpPr>
          <p:spPr>
            <a:xfrm>
              <a:off x="751147" y="1580220"/>
              <a:ext cx="31613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除</a:t>
              </a:r>
            </a:p>
          </p:txBody>
        </p:sp>
        <p:sp>
          <p:nvSpPr>
            <p:cNvPr id="6" name="文本框 5">
              <a:extLst>
                <a:ext uri="{FF2B5EF4-FFF2-40B4-BE49-F238E27FC236}">
                  <a16:creationId xmlns:a16="http://schemas.microsoft.com/office/drawing/2014/main" id="{F82C11B5-1D0A-468F-A069-64C08EE54829}"/>
                </a:ext>
              </a:extLst>
            </p:cNvPr>
            <p:cNvSpPr txBox="1"/>
            <p:nvPr/>
          </p:nvSpPr>
          <p:spPr>
            <a:xfrm>
              <a:off x="684265" y="1988840"/>
              <a:ext cx="7776864" cy="414251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SNAME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 SNO IN(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CNO=1</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MINUS</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 SNO FROM SC WHERE CNO=2</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160641543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zh-CN" dirty="0">
                <a:ln w="6600">
                  <a:solidFill>
                    <a:schemeClr val="accent2"/>
                  </a:solidFill>
                  <a:prstDash val="solid"/>
                </a:ln>
                <a:solidFill>
                  <a:srgbClr val="FFFFFF"/>
                </a:solidFill>
                <a:effectLst>
                  <a:outerShdw dist="38100" dir="2700000" algn="tl" rotWithShape="0">
                    <a:schemeClr val="accent2"/>
                  </a:outerShdw>
                </a:effectLst>
                <a:ea typeface="宋体" panose="02010600030101010101" pitchFamily="2" charset="-122"/>
              </a:rPr>
              <a:t>3.5</a:t>
            </a:r>
            <a:r>
              <a:rPr lang="zh-CN" altLang="en-US" dirty="0">
                <a:ln w="6600">
                  <a:solidFill>
                    <a:schemeClr val="accent2"/>
                  </a:solidFill>
                  <a:prstDash val="solid"/>
                </a:ln>
                <a:solidFill>
                  <a:srgbClr val="FFFFFF"/>
                </a:solidFill>
                <a:effectLst>
                  <a:outerShdw dist="38100" dir="2700000" algn="tl" rotWithShape="0">
                    <a:schemeClr val="accent2"/>
                  </a:outerShdw>
                </a:effectLst>
                <a:ea typeface="宋体" panose="02010600030101010101" pitchFamily="2" charset="-122"/>
              </a:rPr>
              <a:t>数据更新</a:t>
            </a:r>
            <a:r>
              <a:rPr lang="en-US" altLang="zh-CN" dirty="0">
                <a:ln w="6600">
                  <a:solidFill>
                    <a:schemeClr val="accent2"/>
                  </a:solidFill>
                  <a:prstDash val="solid"/>
                </a:ln>
                <a:solidFill>
                  <a:srgbClr val="FFFFFF"/>
                </a:solidFill>
                <a:effectLst>
                  <a:outerShdw dist="38100" dir="2700000" algn="tl" rotWithShape="0">
                    <a:schemeClr val="accent2"/>
                  </a:outerShdw>
                </a:effectLst>
                <a:ea typeface="宋体" panose="02010600030101010101" pitchFamily="2" charset="-122"/>
              </a:rPr>
              <a:t> </a:t>
            </a:r>
            <a:r>
              <a:rPr lang="zh-CN" altLang="en-US" dirty="0">
                <a:ln w="6600">
                  <a:solidFill>
                    <a:schemeClr val="accent2"/>
                  </a:solidFill>
                  <a:prstDash val="solid"/>
                </a:ln>
                <a:solidFill>
                  <a:srgbClr val="FFFFFF"/>
                </a:solidFill>
                <a:effectLst>
                  <a:outerShdw dist="38100" dir="2700000" algn="tl" rotWithShape="0">
                    <a:schemeClr val="accent2"/>
                  </a:outerShdw>
                </a:effectLst>
                <a:ea typeface="宋体" panose="02010600030101010101" pitchFamily="2" charset="-122"/>
              </a:rPr>
              <a:t>增删改 </a:t>
            </a:r>
            <a:r>
              <a:rPr lang="en-US" altLang="zh-CN" dirty="0">
                <a:ln w="6600">
                  <a:solidFill>
                    <a:schemeClr val="accent2"/>
                  </a:solidFill>
                  <a:prstDash val="solid"/>
                </a:ln>
                <a:solidFill>
                  <a:srgbClr val="FFFFFF"/>
                </a:solidFill>
                <a:effectLst>
                  <a:outerShdw dist="38100" dir="2700000" algn="tl" rotWithShape="0">
                    <a:schemeClr val="accent2"/>
                  </a:outerShdw>
                </a:effectLst>
                <a:ea typeface="宋体" panose="02010600030101010101" pitchFamily="2" charset="-122"/>
              </a:rPr>
              <a:t>INSERT DELETE UPDATE</a:t>
            </a:r>
            <a:endParaRPr lang="zh-CN" altLang="en-US" dirty="0">
              <a:ln w="6600">
                <a:solidFill>
                  <a:schemeClr val="accent2"/>
                </a:solidFill>
                <a:prstDash val="solid"/>
              </a:ln>
              <a:solidFill>
                <a:srgbClr val="FFFFFF"/>
              </a:solidFill>
              <a:effectLst>
                <a:outerShdw dist="38100" dir="2700000" algn="tl" rotWithShape="0">
                  <a:schemeClr val="accent2"/>
                </a:outerShdw>
              </a:effectLst>
              <a:ea typeface="宋体" panose="02010600030101010101" pitchFamily="2" charset="-122"/>
            </a:endParaRPr>
          </a:p>
        </p:txBody>
      </p:sp>
      <p:sp>
        <p:nvSpPr>
          <p:cNvPr id="3075" name="Rectangle 3"/>
          <p:cNvSpPr>
            <a:spLocks noGrp="1" noChangeArrowheads="1"/>
          </p:cNvSpPr>
          <p:nvPr>
            <p:ph type="body" idx="1"/>
          </p:nvPr>
        </p:nvSpPr>
        <p:spPr>
          <a:xfrm>
            <a:off x="467917" y="2025254"/>
            <a:ext cx="8489156" cy="4500090"/>
          </a:xfrm>
        </p:spPr>
        <p:txBody>
          <a:bodyPr/>
          <a:lstStyle/>
          <a:p>
            <a:pPr>
              <a:spcBef>
                <a:spcPts val="900"/>
              </a:spcBef>
            </a:pPr>
            <a:r>
              <a:rPr lang="en-US" altLang="zh-CN" sz="2400" b="1" dirty="0">
                <a:solidFill>
                  <a:srgbClr val="FF0000"/>
                </a:solidFill>
                <a:ea typeface="宋体" panose="02010600030101010101" pitchFamily="2" charset="-122"/>
              </a:rPr>
              <a:t>3.5.1</a:t>
            </a:r>
            <a:r>
              <a:rPr lang="zh-CN" altLang="en-US" sz="2400" b="1" dirty="0">
                <a:solidFill>
                  <a:srgbClr val="FF0000"/>
                </a:solidFill>
                <a:ea typeface="宋体" panose="02010600030101010101" pitchFamily="2" charset="-122"/>
              </a:rPr>
              <a:t>插入数据</a:t>
            </a:r>
          </a:p>
          <a:p>
            <a:pPr>
              <a:spcBef>
                <a:spcPts val="900"/>
              </a:spcBef>
            </a:pPr>
            <a:r>
              <a:rPr lang="en-US" altLang="zh-CN" sz="1800" b="1" dirty="0">
                <a:ea typeface="宋体" panose="02010600030101010101" pitchFamily="2" charset="-122"/>
              </a:rPr>
              <a:t>(1)</a:t>
            </a:r>
            <a:r>
              <a:rPr lang="zh-CN" altLang="en-US" sz="1800" b="1" dirty="0">
                <a:ea typeface="宋体" panose="02010600030101010101" pitchFamily="2" charset="-122"/>
              </a:rPr>
              <a:t>插入单个元组</a:t>
            </a:r>
          </a:p>
          <a:p>
            <a:pPr lvl="1">
              <a:spcBef>
                <a:spcPts val="900"/>
              </a:spcBef>
              <a:buNone/>
            </a:pPr>
            <a:r>
              <a:rPr lang="en-US" altLang="zh-CN" sz="1500" b="1" dirty="0">
                <a:ea typeface="宋体" panose="02010600030101010101" pitchFamily="2" charset="-122"/>
              </a:rPr>
              <a:t>INSERT  INTO &lt;</a:t>
            </a:r>
            <a:r>
              <a:rPr lang="zh-CN" altLang="en-US" sz="1500" b="1" dirty="0">
                <a:ea typeface="宋体" panose="02010600030101010101" pitchFamily="2" charset="-122"/>
              </a:rPr>
              <a:t>表名</a:t>
            </a:r>
            <a:r>
              <a:rPr lang="en-US" altLang="zh-CN" sz="1500" b="1" dirty="0">
                <a:ea typeface="宋体" panose="02010600030101010101" pitchFamily="2" charset="-122"/>
              </a:rPr>
              <a:t>&gt; [(&lt;</a:t>
            </a:r>
            <a:r>
              <a:rPr lang="zh-CN" altLang="en-US" sz="1500" b="1" dirty="0">
                <a:ea typeface="宋体" panose="02010600030101010101" pitchFamily="2" charset="-122"/>
              </a:rPr>
              <a:t>属性列</a:t>
            </a:r>
            <a:r>
              <a:rPr lang="en-US" altLang="zh-CN" sz="1500" b="1" dirty="0">
                <a:ea typeface="宋体" panose="02010600030101010101" pitchFamily="2" charset="-122"/>
              </a:rPr>
              <a:t>1&gt;[,&lt;</a:t>
            </a:r>
            <a:r>
              <a:rPr lang="zh-CN" altLang="en-US" sz="1500" b="1" dirty="0">
                <a:ea typeface="宋体" panose="02010600030101010101" pitchFamily="2" charset="-122"/>
              </a:rPr>
              <a:t>属性列</a:t>
            </a:r>
            <a:r>
              <a:rPr lang="en-US" altLang="zh-CN" sz="1500" b="1" dirty="0">
                <a:ea typeface="宋体" panose="02010600030101010101" pitchFamily="2" charset="-122"/>
              </a:rPr>
              <a:t>2&gt;...)] </a:t>
            </a:r>
          </a:p>
          <a:p>
            <a:pPr lvl="1">
              <a:spcBef>
                <a:spcPts val="900"/>
              </a:spcBef>
              <a:buNone/>
            </a:pPr>
            <a:r>
              <a:rPr lang="en-US" altLang="zh-CN" sz="1500" b="1" dirty="0">
                <a:ea typeface="宋体" panose="02010600030101010101" pitchFamily="2" charset="-122"/>
              </a:rPr>
              <a:t>VALUES (&lt;</a:t>
            </a:r>
            <a:r>
              <a:rPr lang="zh-CN" altLang="en-US" sz="1500" b="1" dirty="0">
                <a:ea typeface="宋体" panose="02010600030101010101" pitchFamily="2" charset="-122"/>
              </a:rPr>
              <a:t>常量</a:t>
            </a:r>
            <a:r>
              <a:rPr lang="en-US" altLang="zh-CN" sz="1500" b="1" dirty="0">
                <a:ea typeface="宋体" panose="02010600030101010101" pitchFamily="2" charset="-122"/>
              </a:rPr>
              <a:t>1&gt; [,&lt;</a:t>
            </a:r>
            <a:r>
              <a:rPr lang="zh-CN" altLang="en-US" sz="1500" b="1" dirty="0">
                <a:ea typeface="宋体" panose="02010600030101010101" pitchFamily="2" charset="-122"/>
              </a:rPr>
              <a:t>常量</a:t>
            </a:r>
            <a:r>
              <a:rPr lang="en-US" altLang="zh-CN" sz="1500" b="1" dirty="0">
                <a:ea typeface="宋体" panose="02010600030101010101" pitchFamily="2" charset="-122"/>
              </a:rPr>
              <a:t>2&gt;]...) </a:t>
            </a:r>
          </a:p>
          <a:p>
            <a:pPr>
              <a:spcBef>
                <a:spcPts val="900"/>
              </a:spcBef>
            </a:pPr>
            <a:r>
              <a:rPr lang="zh-CN" altLang="en-US" sz="1800" b="1" dirty="0">
                <a:ea typeface="宋体" panose="02010600030101010101" pitchFamily="2" charset="-122"/>
              </a:rPr>
              <a:t>如果某些属性列在</a:t>
            </a:r>
            <a:r>
              <a:rPr lang="en-US" altLang="zh-CN" sz="1800" b="1" dirty="0">
                <a:ea typeface="宋体" panose="02010600030101010101" pitchFamily="2" charset="-122"/>
              </a:rPr>
              <a:t>INTO</a:t>
            </a:r>
            <a:r>
              <a:rPr lang="zh-CN" altLang="en-US" sz="1800" b="1" dirty="0">
                <a:ea typeface="宋体" panose="02010600030101010101" pitchFamily="2" charset="-122"/>
              </a:rPr>
              <a:t>子句中没有出现，则新记录在这些列上将取空值。但必须注意的是，在表定义时说明了</a:t>
            </a:r>
            <a:r>
              <a:rPr lang="en-US" altLang="zh-CN" sz="1800" b="1" dirty="0">
                <a:ea typeface="宋体" panose="02010600030101010101" pitchFamily="2" charset="-122"/>
              </a:rPr>
              <a:t>NOT NULL</a:t>
            </a:r>
            <a:r>
              <a:rPr lang="zh-CN" altLang="en-US" sz="1800" b="1" dirty="0">
                <a:ea typeface="宋体" panose="02010600030101010101" pitchFamily="2" charset="-122"/>
              </a:rPr>
              <a:t>的属性列不能取空值，否则会出错。</a:t>
            </a:r>
          </a:p>
          <a:p>
            <a:pPr>
              <a:spcBef>
                <a:spcPts val="900"/>
              </a:spcBef>
            </a:pPr>
            <a:r>
              <a:rPr lang="zh-CN" altLang="en-US" sz="1800" b="1" dirty="0">
                <a:ea typeface="宋体" panose="02010600030101010101" pitchFamily="2" charset="-122"/>
              </a:rPr>
              <a:t>如果</a:t>
            </a:r>
            <a:r>
              <a:rPr lang="en-US" altLang="zh-CN" sz="1800" b="1" dirty="0">
                <a:ea typeface="宋体" panose="02010600030101010101" pitchFamily="2" charset="-122"/>
              </a:rPr>
              <a:t>INTO</a:t>
            </a:r>
            <a:r>
              <a:rPr lang="zh-CN" altLang="en-US" sz="1800" b="1" dirty="0">
                <a:ea typeface="宋体" panose="02010600030101010101" pitchFamily="2" charset="-122"/>
              </a:rPr>
              <a:t>子句中没有指明任何列名，则新插入的记录必须在每个属性列上均有值。</a:t>
            </a:r>
            <a:r>
              <a:rPr lang="zh-CN" altLang="en-US" sz="1800" b="1" dirty="0">
                <a:solidFill>
                  <a:schemeClr val="accent1">
                    <a:lumMod val="75000"/>
                  </a:schemeClr>
                </a:solidFill>
                <a:ea typeface="宋体" panose="02010600030101010101" pitchFamily="2" charset="-122"/>
              </a:rPr>
              <a:t>必须一一对应，即使能为空也不能不写，必须显式写</a:t>
            </a:r>
            <a:r>
              <a:rPr lang="en-US" altLang="zh-CN" sz="1800" b="1" dirty="0">
                <a:solidFill>
                  <a:schemeClr val="accent1">
                    <a:lumMod val="75000"/>
                  </a:schemeClr>
                </a:solidFill>
                <a:ea typeface="宋体" panose="02010600030101010101" pitchFamily="2" charset="-122"/>
              </a:rPr>
              <a:t>NULL</a:t>
            </a:r>
            <a:r>
              <a:rPr lang="zh-CN" altLang="en-US" sz="1800" b="1" dirty="0">
                <a:solidFill>
                  <a:schemeClr val="accent1">
                    <a:lumMod val="75000"/>
                  </a:schemeClr>
                </a:solidFill>
                <a:ea typeface="宋体" panose="02010600030101010101" pitchFamily="2" charset="-122"/>
              </a:rPr>
              <a:t>，或者指定要写的列名。</a:t>
            </a:r>
            <a:endParaRPr lang="en-US" altLang="zh-CN" sz="1800" b="1" dirty="0">
              <a:solidFill>
                <a:schemeClr val="accent1">
                  <a:lumMod val="75000"/>
                </a:schemeClr>
              </a:solidFill>
              <a:ea typeface="宋体" panose="02010600030101010101" pitchFamily="2" charset="-122"/>
            </a:endParaRPr>
          </a:p>
          <a:p>
            <a:pPr>
              <a:spcBef>
                <a:spcPts val="900"/>
              </a:spcBef>
            </a:pPr>
            <a:r>
              <a:rPr lang="zh-CN" altLang="en-US" sz="1800" b="1" dirty="0">
                <a:solidFill>
                  <a:schemeClr val="accent1">
                    <a:lumMod val="75000"/>
                  </a:schemeClr>
                </a:solidFill>
                <a:ea typeface="宋体" panose="02010600030101010101" pitchFamily="2" charset="-122"/>
              </a:rPr>
              <a:t>注意完整性规则。</a:t>
            </a:r>
          </a:p>
        </p:txBody>
      </p:sp>
    </p:spTree>
    <p:extLst>
      <p:ext uri="{BB962C8B-B14F-4D97-AF65-F5344CB8AC3E}">
        <p14:creationId xmlns:p14="http://schemas.microsoft.com/office/powerpoint/2010/main" val="221474221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a:ea typeface="宋体" panose="02010600030101010101" pitchFamily="2" charset="-122"/>
              </a:rPr>
              <a:t>3.5</a:t>
            </a:r>
            <a:r>
              <a:rPr lang="zh-CN" altLang="en-US">
                <a:ea typeface="宋体" panose="02010600030101010101" pitchFamily="2" charset="-122"/>
              </a:rPr>
              <a:t>数据更新</a:t>
            </a:r>
          </a:p>
        </p:txBody>
      </p:sp>
      <p:sp>
        <p:nvSpPr>
          <p:cNvPr id="4099" name="Rectangle 3"/>
          <p:cNvSpPr>
            <a:spLocks noGrp="1" noChangeArrowheads="1"/>
          </p:cNvSpPr>
          <p:nvPr>
            <p:ph type="body" idx="1"/>
          </p:nvPr>
        </p:nvSpPr>
        <p:spPr/>
        <p:txBody>
          <a:bodyPr/>
          <a:lstStyle/>
          <a:p>
            <a:r>
              <a:rPr lang="zh-CN" altLang="en-US" b="1" dirty="0">
                <a:ea typeface="宋体" panose="02010600030101010101" pitchFamily="2" charset="-122"/>
              </a:rPr>
              <a:t>例</a:t>
            </a:r>
            <a:r>
              <a:rPr lang="en-US" altLang="zh-CN" b="1" dirty="0">
                <a:ea typeface="宋体" panose="02010600030101010101" pitchFamily="2" charset="-122"/>
              </a:rPr>
              <a:t>3-66 </a:t>
            </a:r>
            <a:r>
              <a:rPr lang="zh-CN" altLang="en-US" b="1" dirty="0">
                <a:ea typeface="宋体" panose="02010600030101010101" pitchFamily="2" charset="-122"/>
              </a:rPr>
              <a:t>将一个课程记录</a:t>
            </a:r>
            <a:r>
              <a:rPr lang="en-US" altLang="zh-CN" b="1" dirty="0">
                <a:ea typeface="宋体" panose="02010600030101010101" pitchFamily="2" charset="-122"/>
              </a:rPr>
              <a:t>(</a:t>
            </a:r>
            <a:r>
              <a:rPr lang="zh-CN" altLang="en-US" b="1" dirty="0">
                <a:ea typeface="宋体" panose="02010600030101010101" pitchFamily="2" charset="-122"/>
              </a:rPr>
              <a:t>课程号为</a:t>
            </a:r>
            <a:r>
              <a:rPr lang="en-US" altLang="zh-CN" b="1" dirty="0">
                <a:ea typeface="宋体" panose="02010600030101010101" pitchFamily="2" charset="-122"/>
              </a:rPr>
              <a:t>10</a:t>
            </a:r>
            <a:r>
              <a:rPr lang="zh-CN" altLang="en-US" b="1" dirty="0">
                <a:ea typeface="宋体" panose="02010600030101010101" pitchFamily="2" charset="-122"/>
              </a:rPr>
              <a:t>；课程名为网络技术；先行课为</a:t>
            </a:r>
            <a:r>
              <a:rPr lang="en-US" altLang="zh-CN" b="1" dirty="0">
                <a:ea typeface="宋体" panose="02010600030101010101" pitchFamily="2" charset="-122"/>
              </a:rPr>
              <a:t>5</a:t>
            </a:r>
            <a:r>
              <a:rPr lang="zh-CN" altLang="en-US" b="1" dirty="0">
                <a:ea typeface="宋体" panose="02010600030101010101" pitchFamily="2" charset="-122"/>
              </a:rPr>
              <a:t>；学分为</a:t>
            </a:r>
            <a:r>
              <a:rPr lang="en-US" altLang="zh-CN" b="1" dirty="0">
                <a:ea typeface="宋体" panose="02010600030101010101" pitchFamily="2" charset="-122"/>
              </a:rPr>
              <a:t>2)</a:t>
            </a:r>
            <a:r>
              <a:rPr lang="zh-CN" altLang="en-US" b="1" dirty="0">
                <a:ea typeface="宋体" panose="02010600030101010101" pitchFamily="2" charset="-122"/>
              </a:rPr>
              <a:t>插入</a:t>
            </a:r>
            <a:r>
              <a:rPr lang="en-US" altLang="zh-CN" b="1" dirty="0">
                <a:ea typeface="宋体" panose="02010600030101010101" pitchFamily="2" charset="-122"/>
              </a:rPr>
              <a:t>Course</a:t>
            </a:r>
            <a:r>
              <a:rPr lang="zh-CN" altLang="en-US" b="1" dirty="0">
                <a:ea typeface="宋体" panose="02010600030101010101" pitchFamily="2" charset="-122"/>
              </a:rPr>
              <a:t>表中。</a:t>
            </a:r>
            <a:endParaRPr lang="en-US" altLang="zh-CN" b="1" dirty="0">
              <a:ea typeface="宋体" panose="02010600030101010101" pitchFamily="2" charset="-122"/>
            </a:endParaRPr>
          </a:p>
        </p:txBody>
      </p:sp>
      <p:grpSp>
        <p:nvGrpSpPr>
          <p:cNvPr id="4" name="组合 3">
            <a:extLst>
              <a:ext uri="{FF2B5EF4-FFF2-40B4-BE49-F238E27FC236}">
                <a16:creationId xmlns:a16="http://schemas.microsoft.com/office/drawing/2014/main" id="{83688372-6014-43C7-ADB2-A27F0099F109}"/>
              </a:ext>
            </a:extLst>
          </p:cNvPr>
          <p:cNvGrpSpPr/>
          <p:nvPr/>
        </p:nvGrpSpPr>
        <p:grpSpPr>
          <a:xfrm>
            <a:off x="107504" y="3212978"/>
            <a:ext cx="8856984" cy="1790019"/>
            <a:chOff x="683568" y="1580217"/>
            <a:chExt cx="7776864" cy="1905578"/>
          </a:xfrm>
        </p:grpSpPr>
        <p:sp>
          <p:nvSpPr>
            <p:cNvPr id="5" name="文本框 4">
              <a:extLst>
                <a:ext uri="{FF2B5EF4-FFF2-40B4-BE49-F238E27FC236}">
                  <a16:creationId xmlns:a16="http://schemas.microsoft.com/office/drawing/2014/main" id="{BE75FB73-7BD0-4F58-9E49-2E832F5ECE12}"/>
                </a:ext>
              </a:extLst>
            </p:cNvPr>
            <p:cNvSpPr txBox="1"/>
            <p:nvPr/>
          </p:nvSpPr>
          <p:spPr>
            <a:xfrm>
              <a:off x="755575" y="1580217"/>
              <a:ext cx="623485" cy="43500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插入</a:t>
              </a:r>
            </a:p>
          </p:txBody>
        </p:sp>
        <p:sp>
          <p:nvSpPr>
            <p:cNvPr id="6" name="文本框 5">
              <a:extLst>
                <a:ext uri="{FF2B5EF4-FFF2-40B4-BE49-F238E27FC236}">
                  <a16:creationId xmlns:a16="http://schemas.microsoft.com/office/drawing/2014/main" id="{7318446F-109B-404B-A710-54628117C3A3}"/>
                </a:ext>
              </a:extLst>
            </p:cNvPr>
            <p:cNvSpPr txBox="1"/>
            <p:nvPr/>
          </p:nvSpPr>
          <p:spPr>
            <a:xfrm>
              <a:off x="683568" y="1988840"/>
              <a:ext cx="7776864" cy="1496955"/>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INSERT INTO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COURSE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VALUES</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(10, '</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网络技术</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 5, 2); </a:t>
              </a:r>
            </a:p>
          </p:txBody>
        </p:sp>
      </p:grpSp>
    </p:spTree>
    <p:extLst>
      <p:ext uri="{BB962C8B-B14F-4D97-AF65-F5344CB8AC3E}">
        <p14:creationId xmlns:p14="http://schemas.microsoft.com/office/powerpoint/2010/main" val="94230617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a:ea typeface="宋体" panose="02010600030101010101" pitchFamily="2" charset="-122"/>
              </a:rPr>
              <a:t>3.5</a:t>
            </a:r>
            <a:r>
              <a:rPr lang="zh-CN" altLang="en-US">
                <a:ea typeface="宋体" panose="02010600030101010101" pitchFamily="2" charset="-122"/>
              </a:rPr>
              <a:t>数据更新</a:t>
            </a:r>
          </a:p>
        </p:txBody>
      </p:sp>
      <p:sp>
        <p:nvSpPr>
          <p:cNvPr id="4099" name="Rectangle 3"/>
          <p:cNvSpPr>
            <a:spLocks noGrp="1" noChangeArrowheads="1"/>
          </p:cNvSpPr>
          <p:nvPr>
            <p:ph type="body" idx="1"/>
          </p:nvPr>
        </p:nvSpPr>
        <p:spPr/>
        <p:txBody>
          <a:bodyPr/>
          <a:lstStyle/>
          <a:p>
            <a:r>
              <a:rPr lang="zh-CN" altLang="en-US" b="1" dirty="0">
                <a:ea typeface="宋体" panose="02010600030101010101" pitchFamily="2" charset="-122"/>
              </a:rPr>
              <a:t>例</a:t>
            </a:r>
            <a:r>
              <a:rPr lang="en-US" altLang="zh-CN" b="1" dirty="0">
                <a:ea typeface="宋体" panose="02010600030101010101" pitchFamily="2" charset="-122"/>
              </a:rPr>
              <a:t>3-66 </a:t>
            </a:r>
            <a:r>
              <a:rPr lang="zh-CN" altLang="en-US" b="1" dirty="0">
                <a:ea typeface="宋体" panose="02010600030101010101" pitchFamily="2" charset="-122"/>
              </a:rPr>
              <a:t>将一个课程记录</a:t>
            </a:r>
            <a:r>
              <a:rPr lang="en-US" altLang="zh-CN" b="1" dirty="0">
                <a:ea typeface="宋体" panose="02010600030101010101" pitchFamily="2" charset="-122"/>
              </a:rPr>
              <a:t>(</a:t>
            </a:r>
            <a:r>
              <a:rPr lang="zh-CN" altLang="en-US" b="1" dirty="0">
                <a:ea typeface="宋体" panose="02010600030101010101" pitchFamily="2" charset="-122"/>
              </a:rPr>
              <a:t>课程号为</a:t>
            </a:r>
            <a:r>
              <a:rPr lang="en-US" altLang="zh-CN" b="1" dirty="0">
                <a:ea typeface="宋体" panose="02010600030101010101" pitchFamily="2" charset="-122"/>
              </a:rPr>
              <a:t>10</a:t>
            </a:r>
            <a:r>
              <a:rPr lang="zh-CN" altLang="en-US" b="1" dirty="0">
                <a:ea typeface="宋体" panose="02010600030101010101" pitchFamily="2" charset="-122"/>
              </a:rPr>
              <a:t>；课程名为网络技术；先行课为</a:t>
            </a:r>
            <a:r>
              <a:rPr lang="en-US" altLang="zh-CN" b="1" dirty="0">
                <a:ea typeface="宋体" panose="02010600030101010101" pitchFamily="2" charset="-122"/>
              </a:rPr>
              <a:t>5</a:t>
            </a:r>
            <a:r>
              <a:rPr lang="zh-CN" altLang="en-US" b="1" dirty="0">
                <a:ea typeface="宋体" panose="02010600030101010101" pitchFamily="2" charset="-122"/>
              </a:rPr>
              <a:t>；学分为</a:t>
            </a:r>
            <a:r>
              <a:rPr lang="en-US" altLang="zh-CN" b="1" dirty="0">
                <a:ea typeface="宋体" panose="02010600030101010101" pitchFamily="2" charset="-122"/>
              </a:rPr>
              <a:t>2)</a:t>
            </a:r>
            <a:r>
              <a:rPr lang="zh-CN" altLang="en-US" b="1" dirty="0">
                <a:ea typeface="宋体" panose="02010600030101010101" pitchFamily="2" charset="-122"/>
              </a:rPr>
              <a:t>插入</a:t>
            </a:r>
            <a:r>
              <a:rPr lang="en-US" altLang="zh-CN" b="1" dirty="0">
                <a:ea typeface="宋体" panose="02010600030101010101" pitchFamily="2" charset="-122"/>
              </a:rPr>
              <a:t>Course</a:t>
            </a:r>
            <a:r>
              <a:rPr lang="zh-CN" altLang="en-US" b="1" dirty="0">
                <a:ea typeface="宋体" panose="02010600030101010101" pitchFamily="2" charset="-122"/>
              </a:rPr>
              <a:t>表中。</a:t>
            </a:r>
          </a:p>
          <a:p>
            <a:pPr lvl="1">
              <a:buFont typeface="Wingdings" panose="05000000000000000000" pitchFamily="2" charset="2"/>
              <a:buNone/>
            </a:pPr>
            <a:endParaRPr lang="en-US" altLang="zh-CN" b="1" dirty="0">
              <a:ea typeface="宋体" panose="02010600030101010101" pitchFamily="2" charset="-122"/>
            </a:endParaRPr>
          </a:p>
          <a:p>
            <a:pPr lvl="1">
              <a:buFont typeface="Wingdings" panose="05000000000000000000" pitchFamily="2" charset="2"/>
              <a:buNone/>
            </a:pPr>
            <a:r>
              <a:rPr lang="en-US" altLang="zh-CN" b="1" dirty="0">
                <a:ea typeface="宋体" panose="02010600030101010101" pitchFamily="2" charset="-122"/>
              </a:rPr>
              <a:t>INSERT </a:t>
            </a:r>
          </a:p>
          <a:p>
            <a:pPr lvl="1">
              <a:buFont typeface="Wingdings" panose="05000000000000000000" pitchFamily="2" charset="2"/>
              <a:buNone/>
            </a:pPr>
            <a:r>
              <a:rPr lang="en-US" altLang="zh-CN" b="1" dirty="0">
                <a:ea typeface="宋体" panose="02010600030101010101" pitchFamily="2" charset="-122"/>
              </a:rPr>
              <a:t>INTO Course </a:t>
            </a:r>
          </a:p>
          <a:p>
            <a:pPr lvl="1">
              <a:buFont typeface="Wingdings" panose="05000000000000000000" pitchFamily="2" charset="2"/>
              <a:buNone/>
            </a:pPr>
            <a:r>
              <a:rPr lang="en-US" altLang="zh-CN" b="1" dirty="0">
                <a:ea typeface="宋体" panose="02010600030101010101" pitchFamily="2" charset="-122"/>
              </a:rPr>
              <a:t>VALUES (10, '</a:t>
            </a:r>
            <a:r>
              <a:rPr lang="zh-CN" altLang="en-US" b="1" dirty="0">
                <a:ea typeface="宋体" panose="02010600030101010101" pitchFamily="2" charset="-122"/>
              </a:rPr>
              <a:t>网络技术</a:t>
            </a:r>
            <a:r>
              <a:rPr lang="en-US" altLang="zh-CN" b="1" dirty="0">
                <a:ea typeface="宋体" panose="02010600030101010101" pitchFamily="2" charset="-122"/>
              </a:rPr>
              <a:t>', 5, 2); </a:t>
            </a:r>
          </a:p>
        </p:txBody>
      </p:sp>
    </p:spTree>
    <p:extLst>
      <p:ext uri="{BB962C8B-B14F-4D97-AF65-F5344CB8AC3E}">
        <p14:creationId xmlns:p14="http://schemas.microsoft.com/office/powerpoint/2010/main" val="2505094400"/>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a:ea typeface="宋体" panose="02010600030101010101" pitchFamily="2" charset="-122"/>
              </a:rPr>
              <a:t>3.5</a:t>
            </a:r>
            <a:r>
              <a:rPr lang="zh-CN" altLang="en-US">
                <a:ea typeface="宋体" panose="02010600030101010101" pitchFamily="2" charset="-122"/>
              </a:rPr>
              <a:t>数据更新</a:t>
            </a:r>
          </a:p>
        </p:txBody>
      </p:sp>
      <p:sp>
        <p:nvSpPr>
          <p:cNvPr id="5123" name="Rectangle 3"/>
          <p:cNvSpPr>
            <a:spLocks noGrp="1" noChangeArrowheads="1"/>
          </p:cNvSpPr>
          <p:nvPr>
            <p:ph type="body" idx="1"/>
          </p:nvPr>
        </p:nvSpPr>
        <p:spPr/>
        <p:txBody>
          <a:bodyPr/>
          <a:lstStyle/>
          <a:p>
            <a:r>
              <a:rPr lang="zh-CN" altLang="en-US" b="1" dirty="0">
                <a:ea typeface="宋体" panose="02010600030101010101" pitchFamily="2" charset="-122"/>
              </a:rPr>
              <a:t>例</a:t>
            </a:r>
            <a:r>
              <a:rPr lang="en-US" altLang="zh-CN" b="1" dirty="0">
                <a:ea typeface="宋体" panose="02010600030101010101" pitchFamily="2" charset="-122"/>
              </a:rPr>
              <a:t>3-67</a:t>
            </a:r>
            <a:r>
              <a:rPr lang="zh-CN" altLang="en-US" b="1" dirty="0">
                <a:ea typeface="宋体" panose="02010600030101010101" pitchFamily="2" charset="-122"/>
              </a:rPr>
              <a:t>插入一条选课记录</a:t>
            </a:r>
            <a:r>
              <a:rPr lang="en-US" altLang="zh-CN" b="1" dirty="0">
                <a:ea typeface="宋体" panose="02010600030101010101" pitchFamily="2" charset="-122"/>
              </a:rPr>
              <a:t>(20070005 </a:t>
            </a:r>
            <a:r>
              <a:rPr lang="zh-CN" altLang="en-US" b="1" dirty="0">
                <a:ea typeface="宋体" panose="02010600030101010101" pitchFamily="2" charset="-122"/>
              </a:rPr>
              <a:t>，</a:t>
            </a:r>
            <a:r>
              <a:rPr lang="en-US" altLang="zh-CN" b="1" dirty="0">
                <a:ea typeface="宋体" panose="02010600030101010101" pitchFamily="2" charset="-122"/>
              </a:rPr>
              <a:t>10)</a:t>
            </a:r>
            <a:r>
              <a:rPr lang="zh-CN" altLang="en-US" b="1" dirty="0">
                <a:ea typeface="宋体" panose="02010600030101010101" pitchFamily="2" charset="-122"/>
              </a:rPr>
              <a:t>。</a:t>
            </a:r>
          </a:p>
        </p:txBody>
      </p:sp>
      <p:grpSp>
        <p:nvGrpSpPr>
          <p:cNvPr id="4" name="组合 3">
            <a:extLst>
              <a:ext uri="{FF2B5EF4-FFF2-40B4-BE49-F238E27FC236}">
                <a16:creationId xmlns:a16="http://schemas.microsoft.com/office/drawing/2014/main" id="{D6317F30-266A-40D8-A80C-D1E45727D554}"/>
              </a:ext>
            </a:extLst>
          </p:cNvPr>
          <p:cNvGrpSpPr/>
          <p:nvPr/>
        </p:nvGrpSpPr>
        <p:grpSpPr>
          <a:xfrm>
            <a:off x="107504" y="2420889"/>
            <a:ext cx="8856984" cy="1790019"/>
            <a:chOff x="683568" y="1580217"/>
            <a:chExt cx="7776864" cy="1905577"/>
          </a:xfrm>
        </p:grpSpPr>
        <p:sp>
          <p:nvSpPr>
            <p:cNvPr id="5" name="文本框 4">
              <a:extLst>
                <a:ext uri="{FF2B5EF4-FFF2-40B4-BE49-F238E27FC236}">
                  <a16:creationId xmlns:a16="http://schemas.microsoft.com/office/drawing/2014/main" id="{A0217772-79C0-49BF-94F9-D855003CDEBB}"/>
                </a:ext>
              </a:extLst>
            </p:cNvPr>
            <p:cNvSpPr txBox="1"/>
            <p:nvPr/>
          </p:nvSpPr>
          <p:spPr>
            <a:xfrm>
              <a:off x="755575" y="1580217"/>
              <a:ext cx="623485" cy="43500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插入</a:t>
              </a:r>
            </a:p>
          </p:txBody>
        </p:sp>
        <p:sp>
          <p:nvSpPr>
            <p:cNvPr id="6" name="文本框 5">
              <a:extLst>
                <a:ext uri="{FF2B5EF4-FFF2-40B4-BE49-F238E27FC236}">
                  <a16:creationId xmlns:a16="http://schemas.microsoft.com/office/drawing/2014/main" id="{660AF51C-2CD6-425D-BE01-D66F8938FAF0}"/>
                </a:ext>
              </a:extLst>
            </p:cNvPr>
            <p:cNvSpPr txBox="1"/>
            <p:nvPr/>
          </p:nvSpPr>
          <p:spPr>
            <a:xfrm>
              <a:off x="683568" y="1988840"/>
              <a:ext cx="7776864" cy="1496954"/>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INSERT INTO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SC(SNO, CNO)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VALUES</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(20070005, 10);</a:t>
              </a:r>
            </a:p>
          </p:txBody>
        </p:sp>
      </p:grpSp>
    </p:spTree>
    <p:extLst>
      <p:ext uri="{BB962C8B-B14F-4D97-AF65-F5344CB8AC3E}">
        <p14:creationId xmlns:p14="http://schemas.microsoft.com/office/powerpoint/2010/main" val="1347149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1267" name="Rectangle 2"/>
          <p:cNvSpPr>
            <a:spLocks noGrp="1"/>
          </p:cNvSpPr>
          <p:nvPr>
            <p:ph type="title"/>
          </p:nvPr>
        </p:nvSpPr>
        <p:spPr>
          <a:ln/>
        </p:spPr>
        <p:txBody>
          <a:bodyPr vert="horz" wrap="square" lIns="91440" tIns="45720" rIns="91440" bIns="45720" anchor="ctr"/>
          <a:lstStyle/>
          <a:p>
            <a:pPr eaLnBrk="1" hangingPunct="1"/>
            <a:r>
              <a:rPr lang="zh-CN" altLang="en-US" sz="3200" dirty="0">
                <a:ea typeface="宋体" panose="02010600030101010101" pitchFamily="2" charset="-122"/>
              </a:rPr>
              <a:t>建立一个</a:t>
            </a:r>
            <a:r>
              <a:rPr lang="en-US" altLang="zh-CN" sz="3200" dirty="0">
                <a:ea typeface="宋体" panose="02010600030101010101" pitchFamily="2" charset="-122"/>
              </a:rPr>
              <a:t>“</a:t>
            </a:r>
            <a:r>
              <a:rPr lang="zh-CN" altLang="en-US" sz="3200" dirty="0">
                <a:ea typeface="宋体" panose="02010600030101010101" pitchFamily="2" charset="-122"/>
              </a:rPr>
              <a:t>学生</a:t>
            </a:r>
            <a:r>
              <a:rPr lang="en-US" altLang="zh-CN" sz="3200" dirty="0">
                <a:ea typeface="宋体" panose="02010600030101010101" pitchFamily="2" charset="-122"/>
              </a:rPr>
              <a:t>”</a:t>
            </a:r>
            <a:r>
              <a:rPr lang="zh-CN" altLang="en-US" sz="3200" dirty="0">
                <a:ea typeface="宋体" panose="02010600030101010101" pitchFamily="2" charset="-122"/>
              </a:rPr>
              <a:t>表</a:t>
            </a:r>
            <a:r>
              <a:rPr lang="en-US" altLang="zh-CN" sz="3200" dirty="0">
                <a:ea typeface="宋体" panose="02010600030101010101" pitchFamily="2" charset="-122"/>
              </a:rPr>
              <a:t>STUDENT</a:t>
            </a:r>
          </a:p>
        </p:txBody>
      </p:sp>
      <p:grpSp>
        <p:nvGrpSpPr>
          <p:cNvPr id="6" name="组合 5">
            <a:extLst>
              <a:ext uri="{FF2B5EF4-FFF2-40B4-BE49-F238E27FC236}">
                <a16:creationId xmlns:a16="http://schemas.microsoft.com/office/drawing/2014/main" id="{C5B327CE-B337-407F-8EA9-401B3B79888C}"/>
              </a:ext>
            </a:extLst>
          </p:cNvPr>
          <p:cNvGrpSpPr/>
          <p:nvPr/>
        </p:nvGrpSpPr>
        <p:grpSpPr>
          <a:xfrm>
            <a:off x="683568" y="1580219"/>
            <a:ext cx="7776864" cy="3525013"/>
            <a:chOff x="683568" y="1580217"/>
            <a:chExt cx="7776864" cy="3525013"/>
          </a:xfrm>
        </p:grpSpPr>
        <p:sp>
          <p:nvSpPr>
            <p:cNvPr id="7" name="文本框 6">
              <a:extLst>
                <a:ext uri="{FF2B5EF4-FFF2-40B4-BE49-F238E27FC236}">
                  <a16:creationId xmlns:a16="http://schemas.microsoft.com/office/drawing/2014/main" id="{C0A38124-4FAC-49BE-A416-D4AEEF536840}"/>
                </a:ext>
              </a:extLst>
            </p:cNvPr>
            <p:cNvSpPr txBox="1"/>
            <p:nvPr/>
          </p:nvSpPr>
          <p:spPr>
            <a:xfrm>
              <a:off x="755576" y="1580217"/>
              <a:ext cx="1440160" cy="408623"/>
            </a:xfrm>
            <a:prstGeom prst="roundRect">
              <a:avLst/>
            </a:prstGeom>
            <a:solidFill>
              <a:schemeClr val="accent1">
                <a:lumMod val="75000"/>
              </a:schemeClr>
            </a:solidFill>
          </p:spPr>
          <p:txBody>
            <a:bodyPr wrap="square" rtlCol="0">
              <a:spAutoFit/>
            </a:bodyPr>
            <a:lstStyle/>
            <a:p>
              <a:pPr>
                <a:lnSpc>
                  <a:spcPct val="100000"/>
                </a:lnSpc>
                <a:spcAft>
                  <a:spcPts val="2400"/>
                </a:spcAft>
              </a:pPr>
              <a:r>
                <a:rPr lang="zh-CN" altLang="en-US" sz="1800" dirty="0">
                  <a:solidFill>
                    <a:schemeClr val="bg1"/>
                  </a:solidFill>
                  <a:latin typeface="Consolas" panose="020B0609020204030204" pitchFamily="49" charset="0"/>
                </a:rPr>
                <a:t>建立学生表</a:t>
              </a:r>
            </a:p>
          </p:txBody>
        </p:sp>
        <p:sp>
          <p:nvSpPr>
            <p:cNvPr id="8" name="文本框 7">
              <a:extLst>
                <a:ext uri="{FF2B5EF4-FFF2-40B4-BE49-F238E27FC236}">
                  <a16:creationId xmlns:a16="http://schemas.microsoft.com/office/drawing/2014/main" id="{4A52FDA4-724B-4D4C-9324-D070DC5F2555}"/>
                </a:ext>
              </a:extLst>
            </p:cNvPr>
            <p:cNvSpPr txBox="1"/>
            <p:nvPr/>
          </p:nvSpPr>
          <p:spPr>
            <a:xfrm>
              <a:off x="683568" y="1988840"/>
              <a:ext cx="7776864" cy="3116390"/>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TABLE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CHAR(9) PRIMARY KEY,</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SNAME CHAR(20) UNIQUE,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SSEX CHAR(2),</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SAGE INT,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SDEPT CHAR(20)</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a:p>
              <a:pPr>
                <a:lnSpc>
                  <a:spcPct val="100000"/>
                </a:lnSpc>
              </a:pPr>
              <a:endParaRPr lang="en-US" altLang="zh-CN" sz="1800" b="1" dirty="0">
                <a:solidFill>
                  <a:schemeClr val="accent1">
                    <a:lumMod val="75000"/>
                  </a:schemeClr>
                </a:solidFill>
                <a:latin typeface="Courier New" panose="02070309020205020404" pitchFamily="49" charset="0"/>
                <a:cs typeface="Courier New" panose="02070309020205020404" pitchFamily="49" charset="0"/>
              </a:endParaRP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TABLE STUDENT AS SELECT * FROM LIUDAN.STUDENT;</a:t>
              </a:r>
            </a:p>
          </p:txBody>
        </p:sp>
      </p:grpSp>
    </p:spTree>
    <p:extLst>
      <p:ext uri="{BB962C8B-B14F-4D97-AF65-F5344CB8AC3E}">
        <p14:creationId xmlns:p14="http://schemas.microsoft.com/office/powerpoint/2010/main" val="3866162232"/>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a:ea typeface="宋体" panose="02010600030101010101" pitchFamily="2" charset="-122"/>
              </a:rPr>
              <a:t>3.5</a:t>
            </a:r>
            <a:r>
              <a:rPr lang="zh-CN" altLang="en-US">
                <a:ea typeface="宋体" panose="02010600030101010101" pitchFamily="2" charset="-122"/>
              </a:rPr>
              <a:t>数据更新</a:t>
            </a:r>
          </a:p>
        </p:txBody>
      </p:sp>
      <p:sp>
        <p:nvSpPr>
          <p:cNvPr id="5123" name="Rectangle 3"/>
          <p:cNvSpPr>
            <a:spLocks noGrp="1" noChangeArrowheads="1"/>
          </p:cNvSpPr>
          <p:nvPr>
            <p:ph type="body" idx="1"/>
          </p:nvPr>
        </p:nvSpPr>
        <p:spPr/>
        <p:txBody>
          <a:bodyPr/>
          <a:lstStyle/>
          <a:p>
            <a:r>
              <a:rPr lang="zh-CN" altLang="en-US" b="1">
                <a:ea typeface="宋体" panose="02010600030101010101" pitchFamily="2" charset="-122"/>
              </a:rPr>
              <a:t>例</a:t>
            </a:r>
            <a:r>
              <a:rPr lang="en-US" altLang="zh-CN" b="1">
                <a:ea typeface="宋体" panose="02010600030101010101" pitchFamily="2" charset="-122"/>
              </a:rPr>
              <a:t>3-67</a:t>
            </a:r>
            <a:r>
              <a:rPr lang="zh-CN" altLang="en-US" b="1">
                <a:ea typeface="宋体" panose="02010600030101010101" pitchFamily="2" charset="-122"/>
              </a:rPr>
              <a:t>插入一条选课记录</a:t>
            </a:r>
            <a:r>
              <a:rPr lang="en-US" altLang="zh-CN" b="1">
                <a:ea typeface="宋体" panose="02010600030101010101" pitchFamily="2" charset="-122"/>
              </a:rPr>
              <a:t>(20070005 </a:t>
            </a:r>
            <a:r>
              <a:rPr lang="zh-CN" altLang="en-US" b="1">
                <a:ea typeface="宋体" panose="02010600030101010101" pitchFamily="2" charset="-122"/>
              </a:rPr>
              <a:t>，</a:t>
            </a:r>
            <a:r>
              <a:rPr lang="en-US" altLang="zh-CN" b="1">
                <a:ea typeface="宋体" panose="02010600030101010101" pitchFamily="2" charset="-122"/>
              </a:rPr>
              <a:t>10)</a:t>
            </a:r>
            <a:r>
              <a:rPr lang="zh-CN" altLang="en-US" b="1">
                <a:ea typeface="宋体" panose="02010600030101010101" pitchFamily="2" charset="-122"/>
              </a:rPr>
              <a:t>。</a:t>
            </a:r>
          </a:p>
          <a:p>
            <a:pPr lvl="1">
              <a:buFont typeface="Wingdings" panose="05000000000000000000" pitchFamily="2" charset="2"/>
              <a:buNone/>
            </a:pPr>
            <a:endParaRPr lang="en-US" altLang="zh-CN" b="1">
              <a:ea typeface="宋体" panose="02010600030101010101" pitchFamily="2" charset="-122"/>
            </a:endParaRPr>
          </a:p>
          <a:p>
            <a:pPr lvl="1">
              <a:buFont typeface="Wingdings" panose="05000000000000000000" pitchFamily="2" charset="2"/>
              <a:buNone/>
            </a:pPr>
            <a:r>
              <a:rPr lang="en-US" altLang="zh-CN" b="1">
                <a:ea typeface="宋体" panose="02010600030101010101" pitchFamily="2" charset="-122"/>
              </a:rPr>
              <a:t>INSERT </a:t>
            </a:r>
          </a:p>
          <a:p>
            <a:pPr lvl="1">
              <a:buFont typeface="Wingdings" panose="05000000000000000000" pitchFamily="2" charset="2"/>
              <a:buNone/>
            </a:pPr>
            <a:r>
              <a:rPr lang="en-US" altLang="zh-CN" b="1">
                <a:ea typeface="宋体" panose="02010600030101010101" pitchFamily="2" charset="-122"/>
              </a:rPr>
              <a:t>INTO SC(Sno, Cno) </a:t>
            </a:r>
          </a:p>
          <a:p>
            <a:pPr lvl="1">
              <a:buFont typeface="Wingdings" panose="05000000000000000000" pitchFamily="2" charset="2"/>
              <a:buNone/>
            </a:pPr>
            <a:r>
              <a:rPr lang="en-US" altLang="zh-CN" b="1">
                <a:ea typeface="宋体" panose="02010600030101010101" pitchFamily="2" charset="-122"/>
              </a:rPr>
              <a:t>VALUES (20070005, 10); </a:t>
            </a:r>
          </a:p>
          <a:p>
            <a:pPr lvl="1">
              <a:buFont typeface="Wingdings" panose="05000000000000000000" pitchFamily="2" charset="2"/>
              <a:buNone/>
            </a:pPr>
            <a:r>
              <a:rPr lang="zh-CN" altLang="en-US" b="1">
                <a:ea typeface="宋体" panose="02010600030101010101" pitchFamily="2" charset="-122"/>
              </a:rPr>
              <a:t>新插入的记录在</a:t>
            </a:r>
            <a:r>
              <a:rPr lang="en-US" altLang="zh-CN" b="1">
                <a:ea typeface="宋体" panose="02010600030101010101" pitchFamily="2" charset="-122"/>
              </a:rPr>
              <a:t>Grade</a:t>
            </a:r>
            <a:r>
              <a:rPr lang="zh-CN" altLang="en-US" b="1">
                <a:ea typeface="宋体" panose="02010600030101010101" pitchFamily="2" charset="-122"/>
              </a:rPr>
              <a:t>列上取空值 </a:t>
            </a:r>
          </a:p>
        </p:txBody>
      </p:sp>
    </p:spTree>
    <p:extLst>
      <p:ext uri="{BB962C8B-B14F-4D97-AF65-F5344CB8AC3E}">
        <p14:creationId xmlns:p14="http://schemas.microsoft.com/office/powerpoint/2010/main" val="1900112710"/>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48F2F-BAAC-4A46-BB38-64D99DC3A67A}"/>
              </a:ext>
            </a:extLst>
          </p:cNvPr>
          <p:cNvSpPr>
            <a:spLocks noGrp="1"/>
          </p:cNvSpPr>
          <p:nvPr>
            <p:ph type="title"/>
          </p:nvPr>
        </p:nvSpPr>
        <p:spPr/>
        <p:txBody>
          <a:bodyPr/>
          <a:lstStyle/>
          <a:p>
            <a:r>
              <a:rPr lang="zh-CN" altLang="en-US" dirty="0"/>
              <a:t>子查询（</a:t>
            </a:r>
            <a:r>
              <a:rPr lang="en-US" altLang="zh-CN" dirty="0"/>
              <a:t>1</a:t>
            </a:r>
            <a:r>
              <a:rPr lang="zh-CN" altLang="en-US" dirty="0"/>
              <a:t>）</a:t>
            </a:r>
          </a:p>
        </p:txBody>
      </p:sp>
      <p:sp>
        <p:nvSpPr>
          <p:cNvPr id="3" name="内容占位符 2">
            <a:extLst>
              <a:ext uri="{FF2B5EF4-FFF2-40B4-BE49-F238E27FC236}">
                <a16:creationId xmlns:a16="http://schemas.microsoft.com/office/drawing/2014/main" id="{3F9EF1BF-5226-4728-B623-9D0BAE040BC2}"/>
              </a:ext>
            </a:extLst>
          </p:cNvPr>
          <p:cNvSpPr>
            <a:spLocks noGrp="1"/>
          </p:cNvSpPr>
          <p:nvPr>
            <p:ph idx="1"/>
          </p:nvPr>
        </p:nvSpPr>
        <p:spPr/>
        <p:txBody>
          <a:bodyPr/>
          <a:lstStyle/>
          <a:p>
            <a:endParaRPr lang="zh-CN" altLang="en-US" dirty="0"/>
          </a:p>
        </p:txBody>
      </p:sp>
      <p:grpSp>
        <p:nvGrpSpPr>
          <p:cNvPr id="4" name="组合 3">
            <a:extLst>
              <a:ext uri="{FF2B5EF4-FFF2-40B4-BE49-F238E27FC236}">
                <a16:creationId xmlns:a16="http://schemas.microsoft.com/office/drawing/2014/main" id="{3C180239-9E2F-4E4B-868B-5AE4C8D2DDCC}"/>
              </a:ext>
            </a:extLst>
          </p:cNvPr>
          <p:cNvGrpSpPr/>
          <p:nvPr/>
        </p:nvGrpSpPr>
        <p:grpSpPr>
          <a:xfrm>
            <a:off x="107504" y="1124745"/>
            <a:ext cx="8856984" cy="763892"/>
            <a:chOff x="683568" y="1580217"/>
            <a:chExt cx="7776864" cy="813206"/>
          </a:xfrm>
        </p:grpSpPr>
        <p:sp>
          <p:nvSpPr>
            <p:cNvPr id="5" name="文本框 4">
              <a:extLst>
                <a:ext uri="{FF2B5EF4-FFF2-40B4-BE49-F238E27FC236}">
                  <a16:creationId xmlns:a16="http://schemas.microsoft.com/office/drawing/2014/main" id="{822273CC-B040-4976-BE50-A1B75EA65423}"/>
                </a:ext>
              </a:extLst>
            </p:cNvPr>
            <p:cNvSpPr txBox="1"/>
            <p:nvPr/>
          </p:nvSpPr>
          <p:spPr>
            <a:xfrm>
              <a:off x="755575" y="1580217"/>
              <a:ext cx="623485" cy="43500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插入</a:t>
              </a:r>
            </a:p>
          </p:txBody>
        </p:sp>
        <p:sp>
          <p:nvSpPr>
            <p:cNvPr id="6" name="文本框 5">
              <a:extLst>
                <a:ext uri="{FF2B5EF4-FFF2-40B4-BE49-F238E27FC236}">
                  <a16:creationId xmlns:a16="http://schemas.microsoft.com/office/drawing/2014/main" id="{29A1C5E4-1C5C-4A38-BA87-60A1A4E89000}"/>
                </a:ext>
              </a:extLst>
            </p:cNvPr>
            <p:cNvSpPr txBox="1"/>
            <p:nvPr/>
          </p:nvSpPr>
          <p:spPr>
            <a:xfrm>
              <a:off x="683568" y="1988840"/>
              <a:ext cx="7776864" cy="404583"/>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endParaRPr lang="en-US" altLang="zh-CN" sz="1800" b="1" dirty="0">
                <a:solidFill>
                  <a:schemeClr val="accent1">
                    <a:lumMod val="7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42619022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48F2F-BAAC-4A46-BB38-64D99DC3A67A}"/>
              </a:ext>
            </a:extLst>
          </p:cNvPr>
          <p:cNvSpPr>
            <a:spLocks noGrp="1"/>
          </p:cNvSpPr>
          <p:nvPr>
            <p:ph type="title"/>
          </p:nvPr>
        </p:nvSpPr>
        <p:spPr/>
        <p:txBody>
          <a:bodyPr/>
          <a:lstStyle/>
          <a:p>
            <a:r>
              <a:rPr lang="zh-CN" altLang="en-US" dirty="0"/>
              <a:t>子查询（</a:t>
            </a:r>
            <a:r>
              <a:rPr lang="en-US" altLang="zh-CN" dirty="0"/>
              <a:t>1</a:t>
            </a:r>
            <a:r>
              <a:rPr lang="zh-CN" altLang="en-US" dirty="0"/>
              <a:t>）</a:t>
            </a:r>
          </a:p>
        </p:txBody>
      </p:sp>
      <p:sp>
        <p:nvSpPr>
          <p:cNvPr id="3" name="内容占位符 2">
            <a:extLst>
              <a:ext uri="{FF2B5EF4-FFF2-40B4-BE49-F238E27FC236}">
                <a16:creationId xmlns:a16="http://schemas.microsoft.com/office/drawing/2014/main" id="{3F9EF1BF-5226-4728-B623-9D0BAE040BC2}"/>
              </a:ext>
            </a:extLst>
          </p:cNvPr>
          <p:cNvSpPr>
            <a:spLocks noGrp="1"/>
          </p:cNvSpPr>
          <p:nvPr>
            <p:ph idx="1"/>
          </p:nvPr>
        </p:nvSpPr>
        <p:spPr/>
        <p:txBody>
          <a:bodyPr/>
          <a:lstStyle/>
          <a:p>
            <a:endParaRPr lang="zh-CN" altLang="en-US" dirty="0"/>
          </a:p>
        </p:txBody>
      </p:sp>
      <p:grpSp>
        <p:nvGrpSpPr>
          <p:cNvPr id="4" name="组合 3">
            <a:extLst>
              <a:ext uri="{FF2B5EF4-FFF2-40B4-BE49-F238E27FC236}">
                <a16:creationId xmlns:a16="http://schemas.microsoft.com/office/drawing/2014/main" id="{3C180239-9E2F-4E4B-868B-5AE4C8D2DDCC}"/>
              </a:ext>
            </a:extLst>
          </p:cNvPr>
          <p:cNvGrpSpPr/>
          <p:nvPr/>
        </p:nvGrpSpPr>
        <p:grpSpPr>
          <a:xfrm>
            <a:off x="107504" y="1124744"/>
            <a:ext cx="8856984" cy="5666504"/>
            <a:chOff x="683568" y="1580217"/>
            <a:chExt cx="7776864" cy="6032315"/>
          </a:xfrm>
        </p:grpSpPr>
        <p:sp>
          <p:nvSpPr>
            <p:cNvPr id="5" name="文本框 4">
              <a:extLst>
                <a:ext uri="{FF2B5EF4-FFF2-40B4-BE49-F238E27FC236}">
                  <a16:creationId xmlns:a16="http://schemas.microsoft.com/office/drawing/2014/main" id="{822273CC-B040-4976-BE50-A1B75EA65423}"/>
                </a:ext>
              </a:extLst>
            </p:cNvPr>
            <p:cNvSpPr txBox="1"/>
            <p:nvPr/>
          </p:nvSpPr>
          <p:spPr>
            <a:xfrm>
              <a:off x="755575" y="1580217"/>
              <a:ext cx="623485" cy="43500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插入</a:t>
              </a:r>
            </a:p>
          </p:txBody>
        </p:sp>
        <p:sp>
          <p:nvSpPr>
            <p:cNvPr id="6" name="文本框 5">
              <a:extLst>
                <a:ext uri="{FF2B5EF4-FFF2-40B4-BE49-F238E27FC236}">
                  <a16:creationId xmlns:a16="http://schemas.microsoft.com/office/drawing/2014/main" id="{29A1C5E4-1C5C-4A38-BA87-60A1A4E89000}"/>
                </a:ext>
              </a:extLst>
            </p:cNvPr>
            <p:cNvSpPr txBox="1"/>
            <p:nvPr/>
          </p:nvSpPr>
          <p:spPr>
            <a:xfrm>
              <a:off x="683568" y="1988841"/>
              <a:ext cx="7776864" cy="562369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SNAME FROM STUDENT WHERE SNO IN (SELECT SNO FROM SC 	WHERE GRADE&gt;60); --</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查询成绩大于</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60</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的学生的姓名</a:t>
              </a:r>
              <a:endParaRPr lang="en-US" altLang="zh-CN" sz="1800" b="1" dirty="0">
                <a:solidFill>
                  <a:schemeClr val="accent1">
                    <a:lumMod val="75000"/>
                  </a:schemeClr>
                </a:solidFill>
                <a:latin typeface="Courier New" panose="02070309020205020404" pitchFamily="49" charset="0"/>
                <a:cs typeface="Courier New" panose="02070309020205020404" pitchFamily="49" charset="0"/>
              </a:endParaRP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SNO FROM SC WHERE CNO IN (SELECT CNO FROM COURSE WHERE 	CNAME=‘</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数据库原理</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查询选修了数据库原理的学生的学号</a:t>
              </a:r>
              <a:endParaRPr lang="en-US" altLang="zh-CN" sz="1800" b="1" dirty="0">
                <a:solidFill>
                  <a:schemeClr val="accent1">
                    <a:lumMod val="75000"/>
                  </a:schemeClr>
                </a:solidFill>
                <a:latin typeface="Courier New" panose="02070309020205020404" pitchFamily="49" charset="0"/>
                <a:cs typeface="Courier New" panose="02070309020205020404" pitchFamily="49" charset="0"/>
              </a:endParaRP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SNAME FROM STUDENT WHERE SNO IN (SELECT SNO FROM SC 	WHERE CNO IN (SELECT CNO FROM COURSE WHERE CNAME=‘</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数据库</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原理</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查询选修了数据库原理的学生的姓名</a:t>
              </a:r>
              <a:endParaRPr lang="en-US" altLang="zh-CN" sz="1800" b="1" dirty="0">
                <a:solidFill>
                  <a:schemeClr val="accent1">
                    <a:lumMod val="75000"/>
                  </a:schemeClr>
                </a:solidFill>
                <a:latin typeface="Courier New" panose="02070309020205020404" pitchFamily="49" charset="0"/>
                <a:cs typeface="Courier New" panose="02070309020205020404" pitchFamily="49" charset="0"/>
              </a:endParaRP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INSERT INTO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STUDENT1</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SSEX=‘</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男</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AND SDEPT=‘IC’;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把男生的数据移植</a:t>
              </a:r>
              <a:endParaRPr lang="en-US" altLang="zh-CN" sz="1800" b="1" dirty="0">
                <a:solidFill>
                  <a:schemeClr val="accent1">
                    <a:lumMod val="75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05289025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ea typeface="宋体" panose="02010600030101010101" pitchFamily="2" charset="-122"/>
              </a:rPr>
              <a:t>(2)INSERT</a:t>
            </a:r>
            <a:r>
              <a:rPr lang="zh-CN" altLang="en-US" dirty="0">
                <a:ea typeface="宋体" panose="02010600030101010101" pitchFamily="2" charset="-122"/>
              </a:rPr>
              <a:t>与子查询相结合</a:t>
            </a:r>
          </a:p>
        </p:txBody>
      </p:sp>
      <p:sp>
        <p:nvSpPr>
          <p:cNvPr id="6147" name="Rectangle 3"/>
          <p:cNvSpPr>
            <a:spLocks noGrp="1" noChangeArrowheads="1"/>
          </p:cNvSpPr>
          <p:nvPr>
            <p:ph type="body" idx="1"/>
          </p:nvPr>
        </p:nvSpPr>
        <p:spPr/>
        <p:txBody>
          <a:bodyPr/>
          <a:lstStyle/>
          <a:p>
            <a:pPr>
              <a:spcBef>
                <a:spcPts val="900"/>
              </a:spcBef>
            </a:pPr>
            <a:r>
              <a:rPr lang="zh-CN" altLang="en-US" b="1" dirty="0">
                <a:ea typeface="宋体" panose="02010600030101010101" pitchFamily="2" charset="-122"/>
              </a:rPr>
              <a:t>子查询不仅可以嵌套在</a:t>
            </a:r>
            <a:r>
              <a:rPr lang="en-US" altLang="zh-CN" b="1" dirty="0">
                <a:ea typeface="宋体" panose="02010600030101010101" pitchFamily="2" charset="-122"/>
              </a:rPr>
              <a:t>SELECT</a:t>
            </a:r>
            <a:r>
              <a:rPr lang="zh-CN" altLang="en-US" b="1" dirty="0">
                <a:ea typeface="宋体" panose="02010600030101010101" pitchFamily="2" charset="-122"/>
              </a:rPr>
              <a:t>语句中，也可以嵌套在</a:t>
            </a:r>
            <a:r>
              <a:rPr lang="en-US" altLang="zh-CN" b="1" dirty="0">
                <a:ea typeface="宋体" panose="02010600030101010101" pitchFamily="2" charset="-122"/>
              </a:rPr>
              <a:t>INSERT</a:t>
            </a:r>
            <a:r>
              <a:rPr lang="zh-CN" altLang="en-US" b="1" dirty="0">
                <a:ea typeface="宋体" panose="02010600030101010101" pitchFamily="2" charset="-122"/>
              </a:rPr>
              <a:t>语句中，把子查询的结果插入到指定的表中，这样的一条</a:t>
            </a:r>
            <a:r>
              <a:rPr lang="en-US" altLang="zh-CN" b="1" dirty="0">
                <a:ea typeface="宋体" panose="02010600030101010101" pitchFamily="2" charset="-122"/>
              </a:rPr>
              <a:t>INSERT</a:t>
            </a:r>
            <a:r>
              <a:rPr lang="zh-CN" altLang="en-US" b="1" dirty="0">
                <a:ea typeface="宋体" panose="02010600030101010101" pitchFamily="2" charset="-122"/>
              </a:rPr>
              <a:t>语句，可以一次插入多条元组。</a:t>
            </a:r>
          </a:p>
          <a:p>
            <a:pPr>
              <a:spcBef>
                <a:spcPts val="900"/>
              </a:spcBef>
            </a:pPr>
            <a:r>
              <a:rPr lang="zh-CN" altLang="en-US" b="1" dirty="0">
                <a:ea typeface="宋体" panose="02010600030101010101" pitchFamily="2" charset="-122"/>
              </a:rPr>
              <a:t>插入子查询结果的</a:t>
            </a:r>
            <a:r>
              <a:rPr lang="en-US" altLang="zh-CN" b="1" dirty="0">
                <a:ea typeface="宋体" panose="02010600030101010101" pitchFamily="2" charset="-122"/>
              </a:rPr>
              <a:t>INSERT</a:t>
            </a:r>
            <a:r>
              <a:rPr lang="zh-CN" altLang="en-US" b="1" dirty="0">
                <a:ea typeface="宋体" panose="02010600030101010101" pitchFamily="2" charset="-122"/>
              </a:rPr>
              <a:t>语句的格式为： </a:t>
            </a:r>
          </a:p>
          <a:p>
            <a:pPr lvl="1">
              <a:spcBef>
                <a:spcPts val="900"/>
              </a:spcBef>
              <a:buNone/>
            </a:pPr>
            <a:r>
              <a:rPr lang="en-US" altLang="zh-CN" b="1" dirty="0">
                <a:ea typeface="宋体" panose="02010600030101010101" pitchFamily="2" charset="-122"/>
              </a:rPr>
              <a:t>INSERT </a:t>
            </a:r>
          </a:p>
          <a:p>
            <a:pPr lvl="1">
              <a:spcBef>
                <a:spcPts val="900"/>
              </a:spcBef>
              <a:buNone/>
            </a:pPr>
            <a:r>
              <a:rPr lang="en-US" altLang="zh-CN" b="1" dirty="0">
                <a:ea typeface="宋体" panose="02010600030101010101" pitchFamily="2" charset="-122"/>
              </a:rPr>
              <a:t>INTO &lt;</a:t>
            </a:r>
            <a:r>
              <a:rPr lang="zh-CN" altLang="en-US" b="1" dirty="0">
                <a:ea typeface="宋体" panose="02010600030101010101" pitchFamily="2" charset="-122"/>
              </a:rPr>
              <a:t>表名</a:t>
            </a:r>
            <a:r>
              <a:rPr lang="en-US" altLang="zh-CN" b="1" dirty="0">
                <a:ea typeface="宋体" panose="02010600030101010101" pitchFamily="2" charset="-122"/>
              </a:rPr>
              <a:t>&gt; [(&lt;</a:t>
            </a:r>
            <a:r>
              <a:rPr lang="zh-CN" altLang="en-US" b="1" dirty="0">
                <a:ea typeface="宋体" panose="02010600030101010101" pitchFamily="2" charset="-122"/>
              </a:rPr>
              <a:t>属性列</a:t>
            </a:r>
            <a:r>
              <a:rPr lang="en-US" altLang="zh-CN" b="1" dirty="0">
                <a:ea typeface="宋体" panose="02010600030101010101" pitchFamily="2" charset="-122"/>
              </a:rPr>
              <a:t>1&gt; [,&lt;</a:t>
            </a:r>
            <a:r>
              <a:rPr lang="zh-CN" altLang="en-US" b="1" dirty="0">
                <a:ea typeface="宋体" panose="02010600030101010101" pitchFamily="2" charset="-122"/>
              </a:rPr>
              <a:t>属性列</a:t>
            </a:r>
            <a:r>
              <a:rPr lang="en-US" altLang="zh-CN" b="1" dirty="0">
                <a:ea typeface="宋体" panose="02010600030101010101" pitchFamily="2" charset="-122"/>
              </a:rPr>
              <a:t>2&gt;...)] </a:t>
            </a:r>
          </a:p>
          <a:p>
            <a:pPr lvl="1">
              <a:spcBef>
                <a:spcPts val="900"/>
              </a:spcBef>
              <a:buNone/>
            </a:pPr>
            <a:r>
              <a:rPr lang="en-US" altLang="zh-CN" b="1" dirty="0">
                <a:ea typeface="宋体" panose="02010600030101010101" pitchFamily="2" charset="-122"/>
              </a:rPr>
              <a:t>(</a:t>
            </a:r>
            <a:r>
              <a:rPr lang="zh-CN" altLang="en-US" b="1" dirty="0">
                <a:ea typeface="宋体" panose="02010600030101010101" pitchFamily="2" charset="-122"/>
              </a:rPr>
              <a:t>子查询</a:t>
            </a:r>
            <a:r>
              <a:rPr lang="en-US" altLang="zh-CN" b="1" dirty="0">
                <a:ea typeface="宋体" panose="02010600030101010101" pitchFamily="2" charset="-122"/>
              </a:rPr>
              <a:t>)</a:t>
            </a:r>
            <a:r>
              <a:rPr lang="zh-CN" altLang="en-US" b="1" dirty="0">
                <a:ea typeface="宋体" panose="02010600030101010101" pitchFamily="2" charset="-122"/>
              </a:rPr>
              <a:t>；</a:t>
            </a:r>
          </a:p>
        </p:txBody>
      </p:sp>
    </p:spTree>
    <p:extLst>
      <p:ext uri="{BB962C8B-B14F-4D97-AF65-F5344CB8AC3E}">
        <p14:creationId xmlns:p14="http://schemas.microsoft.com/office/powerpoint/2010/main" val="250761276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dirty="0">
                <a:ea typeface="宋体" panose="02010600030101010101" pitchFamily="2" charset="-122"/>
              </a:rPr>
              <a:t>(2)INSERT</a:t>
            </a:r>
            <a:r>
              <a:rPr lang="zh-CN" altLang="en-US" dirty="0">
                <a:ea typeface="宋体" panose="02010600030101010101" pitchFamily="2" charset="-122"/>
              </a:rPr>
              <a:t>与子查询相结合</a:t>
            </a:r>
          </a:p>
        </p:txBody>
      </p:sp>
      <p:sp>
        <p:nvSpPr>
          <p:cNvPr id="7171" name="Rectangle 3"/>
          <p:cNvSpPr>
            <a:spLocks noGrp="1" noChangeArrowheads="1"/>
          </p:cNvSpPr>
          <p:nvPr>
            <p:ph type="body" idx="1"/>
          </p:nvPr>
        </p:nvSpPr>
        <p:spPr>
          <a:xfrm>
            <a:off x="629843" y="1970485"/>
            <a:ext cx="8101013" cy="3780234"/>
          </a:xfrm>
        </p:spPr>
        <p:txBody>
          <a:bodyPr/>
          <a:lstStyle/>
          <a:p>
            <a:pPr>
              <a:spcBef>
                <a:spcPts val="900"/>
              </a:spcBef>
            </a:pPr>
            <a:r>
              <a:rPr lang="zh-CN" altLang="en-US" sz="1800" b="1" dirty="0">
                <a:ea typeface="宋体" panose="02010600030101010101" pitchFamily="2" charset="-122"/>
              </a:rPr>
              <a:t>例</a:t>
            </a:r>
            <a:r>
              <a:rPr lang="en-US" altLang="zh-CN" sz="1800" b="1" dirty="0">
                <a:ea typeface="宋体" panose="02010600030101010101" pitchFamily="2" charset="-122"/>
              </a:rPr>
              <a:t>3-68 </a:t>
            </a:r>
            <a:r>
              <a:rPr lang="zh-CN" altLang="en-US" sz="1800" b="1" dirty="0">
                <a:ea typeface="宋体" panose="02010600030101010101" pitchFamily="2" charset="-122"/>
              </a:rPr>
              <a:t>对每门课程，求学生的平均分数，并把结果存入数据库。</a:t>
            </a:r>
          </a:p>
          <a:p>
            <a:pPr>
              <a:spcBef>
                <a:spcPts val="900"/>
              </a:spcBef>
            </a:pPr>
            <a:r>
              <a:rPr lang="zh-CN" altLang="en-US" sz="1800" b="1" dirty="0">
                <a:ea typeface="宋体" panose="02010600030101010101" pitchFamily="2" charset="-122"/>
              </a:rPr>
              <a:t>对于这道题，首先要在数据库中建立一个有两个属性列的新表，其中一列存课程号，另一列存放每门课程的平均分数。</a:t>
            </a:r>
          </a:p>
          <a:p>
            <a:pPr>
              <a:spcBef>
                <a:spcPts val="900"/>
              </a:spcBef>
            </a:pPr>
            <a:endParaRPr lang="en-US" altLang="zh-CN" sz="1800" b="1" dirty="0">
              <a:ea typeface="宋体" panose="02010600030101010101" pitchFamily="2" charset="-122"/>
            </a:endParaRPr>
          </a:p>
          <a:p>
            <a:pPr>
              <a:spcBef>
                <a:spcPts val="900"/>
              </a:spcBef>
            </a:pPr>
            <a:endParaRPr lang="en-US" altLang="zh-CN" sz="1800" b="1" dirty="0">
              <a:ea typeface="宋体" panose="02010600030101010101" pitchFamily="2" charset="-122"/>
            </a:endParaRPr>
          </a:p>
          <a:p>
            <a:pPr>
              <a:spcBef>
                <a:spcPts val="900"/>
              </a:spcBef>
            </a:pPr>
            <a:endParaRPr lang="en-US" altLang="zh-CN" sz="1800" b="1" dirty="0">
              <a:ea typeface="宋体" panose="02010600030101010101" pitchFamily="2" charset="-122"/>
            </a:endParaRPr>
          </a:p>
        </p:txBody>
      </p:sp>
      <p:grpSp>
        <p:nvGrpSpPr>
          <p:cNvPr id="4" name="组合 3">
            <a:extLst>
              <a:ext uri="{FF2B5EF4-FFF2-40B4-BE49-F238E27FC236}">
                <a16:creationId xmlns:a16="http://schemas.microsoft.com/office/drawing/2014/main" id="{A9E9321A-DA9D-4045-BDF8-D394F0EFB343}"/>
              </a:ext>
            </a:extLst>
          </p:cNvPr>
          <p:cNvGrpSpPr/>
          <p:nvPr/>
        </p:nvGrpSpPr>
        <p:grpSpPr>
          <a:xfrm>
            <a:off x="107504" y="3097137"/>
            <a:ext cx="8856984" cy="2132063"/>
            <a:chOff x="683568" y="1580217"/>
            <a:chExt cx="7776864" cy="2269701"/>
          </a:xfrm>
        </p:grpSpPr>
        <p:sp>
          <p:nvSpPr>
            <p:cNvPr id="5" name="文本框 4">
              <a:extLst>
                <a:ext uri="{FF2B5EF4-FFF2-40B4-BE49-F238E27FC236}">
                  <a16:creationId xmlns:a16="http://schemas.microsoft.com/office/drawing/2014/main" id="{F6F417A1-6A65-44F0-9E19-D2B312939A7F}"/>
                </a:ext>
              </a:extLst>
            </p:cNvPr>
            <p:cNvSpPr txBox="1"/>
            <p:nvPr/>
          </p:nvSpPr>
          <p:spPr>
            <a:xfrm>
              <a:off x="755575" y="1580217"/>
              <a:ext cx="623485" cy="43500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插入</a:t>
              </a:r>
            </a:p>
          </p:txBody>
        </p:sp>
        <p:sp>
          <p:nvSpPr>
            <p:cNvPr id="6" name="文本框 5">
              <a:extLst>
                <a:ext uri="{FF2B5EF4-FFF2-40B4-BE49-F238E27FC236}">
                  <a16:creationId xmlns:a16="http://schemas.microsoft.com/office/drawing/2014/main" id="{0BBC69E3-6657-40DB-91BB-5D61898B008D}"/>
                </a:ext>
              </a:extLst>
            </p:cNvPr>
            <p:cNvSpPr txBox="1"/>
            <p:nvPr/>
          </p:nvSpPr>
          <p:spPr>
            <a:xfrm>
              <a:off x="683568" y="1988841"/>
              <a:ext cx="7776864" cy="1861077"/>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TABLE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AVGGRADE(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 NUMBER(4),</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AVGGRADE NUMBER(3)</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2375726028"/>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dirty="0">
                <a:ea typeface="宋体" panose="02010600030101010101" pitchFamily="2" charset="-122"/>
              </a:rPr>
              <a:t>(2)INSERT</a:t>
            </a:r>
            <a:r>
              <a:rPr lang="zh-CN" altLang="en-US" dirty="0">
                <a:ea typeface="宋体" panose="02010600030101010101" pitchFamily="2" charset="-122"/>
              </a:rPr>
              <a:t>与子查询相结合</a:t>
            </a:r>
          </a:p>
        </p:txBody>
      </p:sp>
      <p:sp>
        <p:nvSpPr>
          <p:cNvPr id="7171" name="Rectangle 3"/>
          <p:cNvSpPr>
            <a:spLocks noGrp="1" noChangeArrowheads="1"/>
          </p:cNvSpPr>
          <p:nvPr>
            <p:ph type="body" idx="1"/>
          </p:nvPr>
        </p:nvSpPr>
        <p:spPr>
          <a:xfrm>
            <a:off x="629843" y="1970485"/>
            <a:ext cx="8101013" cy="3780234"/>
          </a:xfrm>
        </p:spPr>
        <p:txBody>
          <a:bodyPr/>
          <a:lstStyle/>
          <a:p>
            <a:pPr>
              <a:spcBef>
                <a:spcPts val="900"/>
              </a:spcBef>
            </a:pPr>
            <a:r>
              <a:rPr lang="zh-CN" altLang="en-US" sz="1800" b="1" dirty="0">
                <a:ea typeface="宋体" panose="02010600030101010101" pitchFamily="2" charset="-122"/>
              </a:rPr>
              <a:t>然后对数据库的</a:t>
            </a:r>
            <a:r>
              <a:rPr lang="en-US" altLang="zh-CN" sz="1800" b="1" dirty="0">
                <a:ea typeface="宋体" panose="02010600030101010101" pitchFamily="2" charset="-122"/>
              </a:rPr>
              <a:t>SC</a:t>
            </a:r>
            <a:r>
              <a:rPr lang="zh-CN" altLang="en-US" sz="1800" b="1" dirty="0">
                <a:ea typeface="宋体" panose="02010600030101010101" pitchFamily="2" charset="-122"/>
              </a:rPr>
              <a:t>表按</a:t>
            </a:r>
            <a:r>
              <a:rPr lang="en-US" altLang="zh-CN" sz="1800" b="1" dirty="0" err="1">
                <a:ea typeface="宋体" panose="02010600030101010101" pitchFamily="2" charset="-122"/>
              </a:rPr>
              <a:t>Cno</a:t>
            </a:r>
            <a:r>
              <a:rPr lang="zh-CN" altLang="en-US" sz="1800" b="1" dirty="0">
                <a:ea typeface="宋体" panose="02010600030101010101" pitchFamily="2" charset="-122"/>
              </a:rPr>
              <a:t>分组求平均分数，再把课程号和平均分数存入新表中。 </a:t>
            </a:r>
          </a:p>
        </p:txBody>
      </p:sp>
      <p:grpSp>
        <p:nvGrpSpPr>
          <p:cNvPr id="7" name="组合 6">
            <a:extLst>
              <a:ext uri="{FF2B5EF4-FFF2-40B4-BE49-F238E27FC236}">
                <a16:creationId xmlns:a16="http://schemas.microsoft.com/office/drawing/2014/main" id="{C0A713C7-E91B-4AAE-8A4C-753FB9C0CA8B}"/>
              </a:ext>
            </a:extLst>
          </p:cNvPr>
          <p:cNvGrpSpPr/>
          <p:nvPr/>
        </p:nvGrpSpPr>
        <p:grpSpPr>
          <a:xfrm>
            <a:off x="179512" y="2636912"/>
            <a:ext cx="8856984" cy="3158191"/>
            <a:chOff x="683568" y="1580217"/>
            <a:chExt cx="7776864" cy="3362072"/>
          </a:xfrm>
        </p:grpSpPr>
        <p:sp>
          <p:nvSpPr>
            <p:cNvPr id="8" name="文本框 7">
              <a:extLst>
                <a:ext uri="{FF2B5EF4-FFF2-40B4-BE49-F238E27FC236}">
                  <a16:creationId xmlns:a16="http://schemas.microsoft.com/office/drawing/2014/main" id="{BF532245-E94B-45A1-A3B9-94476570F97F}"/>
                </a:ext>
              </a:extLst>
            </p:cNvPr>
            <p:cNvSpPr txBox="1"/>
            <p:nvPr/>
          </p:nvSpPr>
          <p:spPr>
            <a:xfrm>
              <a:off x="755575" y="1580217"/>
              <a:ext cx="623485" cy="43500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插入</a:t>
              </a:r>
            </a:p>
          </p:txBody>
        </p:sp>
        <p:sp>
          <p:nvSpPr>
            <p:cNvPr id="9" name="文本框 8">
              <a:extLst>
                <a:ext uri="{FF2B5EF4-FFF2-40B4-BE49-F238E27FC236}">
                  <a16:creationId xmlns:a16="http://schemas.microsoft.com/office/drawing/2014/main" id="{5BB4DC18-1183-45F6-BCC1-A0130FE96298}"/>
                </a:ext>
              </a:extLst>
            </p:cNvPr>
            <p:cNvSpPr txBox="1"/>
            <p:nvPr/>
          </p:nvSpPr>
          <p:spPr>
            <a:xfrm>
              <a:off x="683568" y="1988841"/>
              <a:ext cx="7776864" cy="29534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INSERT INTO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AVGGRADE(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 AVG(GRADE)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GROUP BY</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a:t>
              </a:r>
            </a:p>
          </p:txBody>
        </p:sp>
      </p:grpSp>
    </p:spTree>
    <p:extLst>
      <p:ext uri="{BB962C8B-B14F-4D97-AF65-F5344CB8AC3E}">
        <p14:creationId xmlns:p14="http://schemas.microsoft.com/office/powerpoint/2010/main" val="69575309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dirty="0">
                <a:ea typeface="宋体" panose="02010600030101010101" pitchFamily="2" charset="-122"/>
              </a:rPr>
              <a:t>(2)INSERT</a:t>
            </a:r>
            <a:r>
              <a:rPr lang="zh-CN" altLang="en-US" dirty="0">
                <a:ea typeface="宋体" panose="02010600030101010101" pitchFamily="2" charset="-122"/>
              </a:rPr>
              <a:t>与子查询相结合</a:t>
            </a:r>
          </a:p>
        </p:txBody>
      </p:sp>
      <p:sp>
        <p:nvSpPr>
          <p:cNvPr id="7171" name="Rectangle 3"/>
          <p:cNvSpPr>
            <a:spLocks noGrp="1" noChangeArrowheads="1"/>
          </p:cNvSpPr>
          <p:nvPr>
            <p:ph type="body" idx="1"/>
          </p:nvPr>
        </p:nvSpPr>
        <p:spPr>
          <a:xfrm>
            <a:off x="629843" y="1970485"/>
            <a:ext cx="8101013" cy="3780234"/>
          </a:xfrm>
        </p:spPr>
        <p:txBody>
          <a:bodyPr/>
          <a:lstStyle/>
          <a:p>
            <a:pPr>
              <a:spcBef>
                <a:spcPts val="900"/>
              </a:spcBef>
            </a:pPr>
            <a:r>
              <a:rPr lang="zh-CN" altLang="en-US" sz="1800" b="1" dirty="0">
                <a:ea typeface="宋体" panose="02010600030101010101" pitchFamily="2" charset="-122"/>
              </a:rPr>
              <a:t>例</a:t>
            </a:r>
            <a:r>
              <a:rPr lang="en-US" altLang="zh-CN" sz="1800" b="1" dirty="0">
                <a:ea typeface="宋体" panose="02010600030101010101" pitchFamily="2" charset="-122"/>
              </a:rPr>
              <a:t>3-68 </a:t>
            </a:r>
            <a:r>
              <a:rPr lang="zh-CN" altLang="en-US" sz="1800" b="1" dirty="0">
                <a:ea typeface="宋体" panose="02010600030101010101" pitchFamily="2" charset="-122"/>
              </a:rPr>
              <a:t>对每门课程，求学生的平均分数，并把结果存入数据库。</a:t>
            </a:r>
          </a:p>
          <a:p>
            <a:pPr>
              <a:spcBef>
                <a:spcPts val="900"/>
              </a:spcBef>
            </a:pPr>
            <a:r>
              <a:rPr lang="zh-CN" altLang="en-US" sz="1800" b="1" dirty="0">
                <a:ea typeface="宋体" panose="02010600030101010101" pitchFamily="2" charset="-122"/>
              </a:rPr>
              <a:t>对于这道题，首先要在数据库中建立一个有两个属性列的新表，其中一列存课程号，另一列存放每门课程的平均分数。</a:t>
            </a:r>
          </a:p>
          <a:p>
            <a:pPr lvl="1">
              <a:spcBef>
                <a:spcPts val="900"/>
              </a:spcBef>
              <a:buNone/>
            </a:pPr>
            <a:r>
              <a:rPr lang="en-US" altLang="zh-CN" sz="1500" b="1" dirty="0">
                <a:ea typeface="宋体" panose="02010600030101010101" pitchFamily="2" charset="-122"/>
              </a:rPr>
              <a:t>     CREATE TABLE </a:t>
            </a:r>
            <a:r>
              <a:rPr lang="en-US" altLang="zh-CN" sz="1500" b="1" dirty="0" err="1">
                <a:ea typeface="宋体" panose="02010600030101010101" pitchFamily="2" charset="-122"/>
              </a:rPr>
              <a:t>AvgGrade</a:t>
            </a:r>
            <a:r>
              <a:rPr lang="en-US" altLang="zh-CN" sz="1500" b="1" dirty="0">
                <a:ea typeface="宋体" panose="02010600030101010101" pitchFamily="2" charset="-122"/>
              </a:rPr>
              <a:t> </a:t>
            </a:r>
          </a:p>
          <a:p>
            <a:pPr lvl="1">
              <a:spcBef>
                <a:spcPts val="900"/>
              </a:spcBef>
              <a:buNone/>
            </a:pPr>
            <a:r>
              <a:rPr lang="en-US" altLang="zh-CN" sz="1500" b="1" dirty="0">
                <a:ea typeface="宋体" panose="02010600030101010101" pitchFamily="2" charset="-122"/>
              </a:rPr>
              <a:t>      (</a:t>
            </a:r>
            <a:r>
              <a:rPr lang="en-US" altLang="zh-CN" sz="1500" b="1" dirty="0" err="1">
                <a:ea typeface="宋体" panose="02010600030101010101" pitchFamily="2" charset="-122"/>
              </a:rPr>
              <a:t>Cno</a:t>
            </a:r>
            <a:r>
              <a:rPr lang="en-US" altLang="zh-CN" sz="1500" b="1" dirty="0">
                <a:ea typeface="宋体" panose="02010600030101010101" pitchFamily="2" charset="-122"/>
              </a:rPr>
              <a:t> NUMBER(4)</a:t>
            </a:r>
            <a:r>
              <a:rPr lang="zh-CN" altLang="en-US" sz="1500" b="1" dirty="0">
                <a:ea typeface="宋体" panose="02010600030101010101" pitchFamily="2" charset="-122"/>
              </a:rPr>
              <a:t>，</a:t>
            </a:r>
            <a:r>
              <a:rPr lang="en-US" altLang="zh-CN" sz="1500" b="1" dirty="0">
                <a:ea typeface="宋体" panose="02010600030101010101" pitchFamily="2" charset="-122"/>
              </a:rPr>
              <a:t> </a:t>
            </a:r>
          </a:p>
          <a:p>
            <a:pPr lvl="1">
              <a:spcBef>
                <a:spcPts val="900"/>
              </a:spcBef>
              <a:buNone/>
            </a:pPr>
            <a:r>
              <a:rPr lang="en-US" altLang="zh-CN" sz="1500" b="1" dirty="0">
                <a:ea typeface="宋体" panose="02010600030101010101" pitchFamily="2" charset="-122"/>
              </a:rPr>
              <a:t>       </a:t>
            </a:r>
            <a:r>
              <a:rPr lang="en-US" altLang="zh-CN" sz="1500" b="1" dirty="0" err="1">
                <a:ea typeface="宋体" panose="02010600030101010101" pitchFamily="2" charset="-122"/>
              </a:rPr>
              <a:t>AvgGrade</a:t>
            </a:r>
            <a:r>
              <a:rPr lang="en-US" altLang="zh-CN" sz="1500" b="1" dirty="0">
                <a:ea typeface="宋体" panose="02010600030101010101" pitchFamily="2" charset="-122"/>
              </a:rPr>
              <a:t> NUMBER(3)); </a:t>
            </a:r>
          </a:p>
          <a:p>
            <a:pPr>
              <a:spcBef>
                <a:spcPts val="900"/>
              </a:spcBef>
            </a:pPr>
            <a:r>
              <a:rPr lang="zh-CN" altLang="en-US" sz="1800" b="1" dirty="0">
                <a:ea typeface="宋体" panose="02010600030101010101" pitchFamily="2" charset="-122"/>
              </a:rPr>
              <a:t>然后对数据库的</a:t>
            </a:r>
            <a:r>
              <a:rPr lang="en-US" altLang="zh-CN" sz="1800" b="1" dirty="0">
                <a:ea typeface="宋体" panose="02010600030101010101" pitchFamily="2" charset="-122"/>
              </a:rPr>
              <a:t>SC</a:t>
            </a:r>
            <a:r>
              <a:rPr lang="zh-CN" altLang="en-US" sz="1800" b="1" dirty="0">
                <a:ea typeface="宋体" panose="02010600030101010101" pitchFamily="2" charset="-122"/>
              </a:rPr>
              <a:t>表按</a:t>
            </a:r>
            <a:r>
              <a:rPr lang="en-US" altLang="zh-CN" sz="1800" b="1" dirty="0" err="1">
                <a:ea typeface="宋体" panose="02010600030101010101" pitchFamily="2" charset="-122"/>
              </a:rPr>
              <a:t>Cno</a:t>
            </a:r>
            <a:r>
              <a:rPr lang="zh-CN" altLang="en-US" sz="1800" b="1" dirty="0">
                <a:ea typeface="宋体" panose="02010600030101010101" pitchFamily="2" charset="-122"/>
              </a:rPr>
              <a:t>分组求平均分数，再把课程号和平均分数存入新表中。 </a:t>
            </a:r>
          </a:p>
          <a:p>
            <a:pPr lvl="1">
              <a:spcBef>
                <a:spcPts val="900"/>
              </a:spcBef>
              <a:buNone/>
            </a:pPr>
            <a:r>
              <a:rPr lang="en-US" altLang="zh-CN" sz="1500" b="1" dirty="0">
                <a:ea typeface="宋体" panose="02010600030101010101" pitchFamily="2" charset="-122"/>
              </a:rPr>
              <a:t>     INSERT    INTO </a:t>
            </a:r>
            <a:r>
              <a:rPr lang="en-US" altLang="zh-CN" sz="1500" b="1" dirty="0" err="1">
                <a:ea typeface="宋体" panose="02010600030101010101" pitchFamily="2" charset="-122"/>
              </a:rPr>
              <a:t>AvgGrade</a:t>
            </a:r>
            <a:r>
              <a:rPr lang="en-US" altLang="zh-CN" sz="1500" b="1" dirty="0">
                <a:ea typeface="宋体" panose="02010600030101010101" pitchFamily="2" charset="-122"/>
              </a:rPr>
              <a:t>(</a:t>
            </a:r>
            <a:r>
              <a:rPr lang="en-US" altLang="zh-CN" sz="1500" b="1" dirty="0" err="1">
                <a:ea typeface="宋体" panose="02010600030101010101" pitchFamily="2" charset="-122"/>
              </a:rPr>
              <a:t>Cno</a:t>
            </a:r>
            <a:r>
              <a:rPr lang="en-US" altLang="zh-CN" sz="1500" b="1" dirty="0">
                <a:ea typeface="宋体" panose="02010600030101010101" pitchFamily="2" charset="-122"/>
              </a:rPr>
              <a:t>, </a:t>
            </a:r>
            <a:r>
              <a:rPr lang="en-US" altLang="zh-CN" sz="1500" b="1" dirty="0" err="1">
                <a:ea typeface="宋体" panose="02010600030101010101" pitchFamily="2" charset="-122"/>
              </a:rPr>
              <a:t>AvgGrade</a:t>
            </a:r>
            <a:r>
              <a:rPr lang="en-US" altLang="zh-CN" sz="1500" b="1" dirty="0">
                <a:ea typeface="宋体" panose="02010600030101010101" pitchFamily="2" charset="-122"/>
              </a:rPr>
              <a:t>) </a:t>
            </a:r>
          </a:p>
          <a:p>
            <a:pPr lvl="1">
              <a:spcBef>
                <a:spcPts val="900"/>
              </a:spcBef>
              <a:buNone/>
            </a:pPr>
            <a:r>
              <a:rPr lang="en-US" altLang="zh-CN" sz="1500" b="1" dirty="0">
                <a:ea typeface="宋体" panose="02010600030101010101" pitchFamily="2" charset="-122"/>
              </a:rPr>
              <a:t>      (SELECT </a:t>
            </a:r>
            <a:r>
              <a:rPr lang="en-US" altLang="zh-CN" sz="1500" b="1" dirty="0" err="1">
                <a:ea typeface="宋体" panose="02010600030101010101" pitchFamily="2" charset="-122"/>
              </a:rPr>
              <a:t>Cno</a:t>
            </a:r>
            <a:r>
              <a:rPr lang="en-US" altLang="zh-CN" sz="1500" b="1" dirty="0">
                <a:ea typeface="宋体" panose="02010600030101010101" pitchFamily="2" charset="-122"/>
              </a:rPr>
              <a:t>, AVG(Grade)       </a:t>
            </a:r>
          </a:p>
          <a:p>
            <a:pPr lvl="1">
              <a:spcBef>
                <a:spcPts val="900"/>
              </a:spcBef>
              <a:buNone/>
            </a:pPr>
            <a:r>
              <a:rPr lang="en-US" altLang="zh-CN" sz="1500" b="1" dirty="0">
                <a:ea typeface="宋体" panose="02010600030101010101" pitchFamily="2" charset="-122"/>
              </a:rPr>
              <a:t>       FROM SC GROUP BY </a:t>
            </a:r>
            <a:r>
              <a:rPr lang="en-US" altLang="zh-CN" sz="1500" b="1" dirty="0" err="1">
                <a:ea typeface="宋体" panose="02010600030101010101" pitchFamily="2" charset="-122"/>
              </a:rPr>
              <a:t>Cno</a:t>
            </a:r>
            <a:r>
              <a:rPr lang="en-US" altLang="zh-CN" sz="1500" b="1" dirty="0">
                <a:ea typeface="宋体" panose="02010600030101010101" pitchFamily="2" charset="-122"/>
              </a:rPr>
              <a:t>);</a:t>
            </a:r>
          </a:p>
        </p:txBody>
      </p:sp>
    </p:spTree>
    <p:extLst>
      <p:ext uri="{BB962C8B-B14F-4D97-AF65-F5344CB8AC3E}">
        <p14:creationId xmlns:p14="http://schemas.microsoft.com/office/powerpoint/2010/main" val="208566099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b="0" dirty="0">
                <a:solidFill>
                  <a:srgbClr val="FF0000"/>
                </a:solidFill>
                <a:ea typeface="宋体" panose="02010600030101010101" pitchFamily="2" charset="-122"/>
              </a:rPr>
              <a:t>3.5.2</a:t>
            </a:r>
            <a:r>
              <a:rPr lang="zh-CN" altLang="en-US" b="0" dirty="0">
                <a:solidFill>
                  <a:srgbClr val="FF0000"/>
                </a:solidFill>
                <a:ea typeface="宋体" panose="02010600030101010101" pitchFamily="2" charset="-122"/>
              </a:rPr>
              <a:t>修改数据（更新）</a:t>
            </a:r>
          </a:p>
        </p:txBody>
      </p:sp>
      <p:sp>
        <p:nvSpPr>
          <p:cNvPr id="8195" name="Rectangle 3"/>
          <p:cNvSpPr>
            <a:spLocks noGrp="1" noChangeArrowheads="1"/>
          </p:cNvSpPr>
          <p:nvPr>
            <p:ph type="body" idx="1"/>
          </p:nvPr>
        </p:nvSpPr>
        <p:spPr>
          <a:xfrm>
            <a:off x="575075" y="2228850"/>
            <a:ext cx="7831931" cy="4512518"/>
          </a:xfrm>
        </p:spPr>
        <p:txBody>
          <a:bodyPr/>
          <a:lstStyle/>
          <a:p>
            <a:pPr>
              <a:spcBef>
                <a:spcPts val="900"/>
              </a:spcBef>
            </a:pPr>
            <a:r>
              <a:rPr lang="zh-CN" altLang="en-US" b="1" dirty="0">
                <a:ea typeface="宋体" panose="02010600030101010101" pitchFamily="2" charset="-122"/>
              </a:rPr>
              <a:t>修改操作又称为更新操作，其语句的一般格式为：</a:t>
            </a:r>
          </a:p>
          <a:p>
            <a:pPr lvl="1">
              <a:spcBef>
                <a:spcPts val="900"/>
              </a:spcBef>
              <a:buNone/>
            </a:pPr>
            <a:r>
              <a:rPr lang="en-US" altLang="zh-CN" b="1" dirty="0">
                <a:ea typeface="宋体" panose="02010600030101010101" pitchFamily="2" charset="-122"/>
              </a:rPr>
              <a:t>UPDATE &lt;</a:t>
            </a:r>
            <a:r>
              <a:rPr lang="zh-CN" altLang="en-US" b="1" dirty="0">
                <a:ea typeface="宋体" panose="02010600030101010101" pitchFamily="2" charset="-122"/>
              </a:rPr>
              <a:t>表名</a:t>
            </a:r>
            <a:r>
              <a:rPr lang="en-US" altLang="zh-CN" b="1" dirty="0">
                <a:ea typeface="宋体" panose="02010600030101010101" pitchFamily="2" charset="-122"/>
              </a:rPr>
              <a:t>&gt; </a:t>
            </a:r>
            <a:r>
              <a:rPr lang="zh-CN" altLang="en-US" b="1" dirty="0">
                <a:ea typeface="宋体" panose="02010600030101010101" pitchFamily="2" charset="-122"/>
              </a:rPr>
              <a:t>　 </a:t>
            </a:r>
          </a:p>
          <a:p>
            <a:pPr lvl="1">
              <a:spcBef>
                <a:spcPts val="900"/>
              </a:spcBef>
              <a:buNone/>
            </a:pPr>
            <a:r>
              <a:rPr lang="en-US" altLang="zh-CN" b="1" dirty="0">
                <a:ea typeface="宋体" panose="02010600030101010101" pitchFamily="2" charset="-122"/>
              </a:rPr>
              <a:t>SET &lt;</a:t>
            </a:r>
            <a:r>
              <a:rPr lang="zh-CN" altLang="en-US" b="1" dirty="0">
                <a:ea typeface="宋体" panose="02010600030101010101" pitchFamily="2" charset="-122"/>
              </a:rPr>
              <a:t>列名</a:t>
            </a:r>
            <a:r>
              <a:rPr lang="en-US" altLang="zh-CN" b="1" dirty="0">
                <a:ea typeface="宋体" panose="02010600030101010101" pitchFamily="2" charset="-122"/>
              </a:rPr>
              <a:t>&gt;=&lt;</a:t>
            </a:r>
            <a:r>
              <a:rPr lang="zh-CN" altLang="en-US" b="1" dirty="0">
                <a:ea typeface="宋体" panose="02010600030101010101" pitchFamily="2" charset="-122"/>
              </a:rPr>
              <a:t>表达式</a:t>
            </a:r>
            <a:r>
              <a:rPr lang="en-US" altLang="zh-CN" b="1" dirty="0">
                <a:ea typeface="宋体" panose="02010600030101010101" pitchFamily="2" charset="-122"/>
              </a:rPr>
              <a:t>&gt;[,&lt;</a:t>
            </a:r>
            <a:r>
              <a:rPr lang="zh-CN" altLang="en-US" b="1" dirty="0">
                <a:ea typeface="宋体" panose="02010600030101010101" pitchFamily="2" charset="-122"/>
              </a:rPr>
              <a:t>列名</a:t>
            </a:r>
            <a:r>
              <a:rPr lang="en-US" altLang="zh-CN" b="1" dirty="0">
                <a:ea typeface="宋体" panose="02010600030101010101" pitchFamily="2" charset="-122"/>
              </a:rPr>
              <a:t>&gt;=&lt;</a:t>
            </a:r>
            <a:r>
              <a:rPr lang="zh-CN" altLang="en-US" b="1" dirty="0">
                <a:ea typeface="宋体" panose="02010600030101010101" pitchFamily="2" charset="-122"/>
              </a:rPr>
              <a:t>表达式</a:t>
            </a:r>
            <a:r>
              <a:rPr lang="en-US" altLang="zh-CN" b="1" dirty="0">
                <a:ea typeface="宋体" panose="02010600030101010101" pitchFamily="2" charset="-122"/>
              </a:rPr>
              <a:t>&gt;]... </a:t>
            </a:r>
          </a:p>
          <a:p>
            <a:pPr lvl="1">
              <a:spcBef>
                <a:spcPts val="900"/>
              </a:spcBef>
              <a:buNone/>
            </a:pPr>
            <a:r>
              <a:rPr lang="en-US" altLang="zh-CN" b="1" dirty="0">
                <a:ea typeface="宋体" panose="02010600030101010101" pitchFamily="2" charset="-122"/>
              </a:rPr>
              <a:t>[WHERE &lt;</a:t>
            </a:r>
            <a:r>
              <a:rPr lang="zh-CN" altLang="en-US" b="1" dirty="0">
                <a:ea typeface="宋体" panose="02010600030101010101" pitchFamily="2" charset="-122"/>
              </a:rPr>
              <a:t>条件</a:t>
            </a:r>
            <a:r>
              <a:rPr lang="en-US" altLang="zh-CN" b="1" dirty="0">
                <a:ea typeface="宋体" panose="02010600030101010101" pitchFamily="2" charset="-122"/>
              </a:rPr>
              <a:t>&gt;];</a:t>
            </a:r>
          </a:p>
          <a:p>
            <a:pPr>
              <a:spcBef>
                <a:spcPts val="900"/>
              </a:spcBef>
            </a:pPr>
            <a:r>
              <a:rPr lang="en-US" altLang="zh-CN" b="1" dirty="0">
                <a:ea typeface="宋体" panose="02010600030101010101" pitchFamily="2" charset="-122"/>
              </a:rPr>
              <a:t>UPDATE</a:t>
            </a:r>
            <a:r>
              <a:rPr lang="zh-CN" altLang="en-US" b="1" dirty="0">
                <a:ea typeface="宋体" panose="02010600030101010101" pitchFamily="2" charset="-122"/>
              </a:rPr>
              <a:t>的功能是更新表中的数据。必须提供表名以及</a:t>
            </a:r>
            <a:r>
              <a:rPr lang="en-US" altLang="zh-CN" b="1" dirty="0">
                <a:ea typeface="宋体" panose="02010600030101010101" pitchFamily="2" charset="-122"/>
              </a:rPr>
              <a:t>SET</a:t>
            </a:r>
            <a:r>
              <a:rPr lang="zh-CN" altLang="en-US" b="1" dirty="0">
                <a:ea typeface="宋体" panose="02010600030101010101" pitchFamily="2" charset="-122"/>
              </a:rPr>
              <a:t>表达式，即用</a:t>
            </a:r>
            <a:r>
              <a:rPr lang="en-US" altLang="zh-CN" b="1" dirty="0">
                <a:ea typeface="宋体" panose="02010600030101010101" pitchFamily="2" charset="-122"/>
              </a:rPr>
              <a:t>&lt;</a:t>
            </a:r>
            <a:r>
              <a:rPr lang="zh-CN" altLang="en-US" b="1" dirty="0">
                <a:ea typeface="宋体" panose="02010600030101010101" pitchFamily="2" charset="-122"/>
              </a:rPr>
              <a:t>表达式</a:t>
            </a:r>
            <a:r>
              <a:rPr lang="en-US" altLang="zh-CN" b="1" dirty="0">
                <a:ea typeface="宋体" panose="02010600030101010101" pitchFamily="2" charset="-122"/>
              </a:rPr>
              <a:t>&gt;</a:t>
            </a:r>
            <a:r>
              <a:rPr lang="zh-CN" altLang="en-US" b="1" dirty="0">
                <a:ea typeface="宋体" panose="02010600030101010101" pitchFamily="2" charset="-122"/>
              </a:rPr>
              <a:t>的值取代相应的属性列值，在后面可以加</a:t>
            </a:r>
            <a:r>
              <a:rPr lang="en-US" altLang="zh-CN" b="1" dirty="0">
                <a:ea typeface="宋体" panose="02010600030101010101" pitchFamily="2" charset="-122"/>
              </a:rPr>
              <a:t>WHERE</a:t>
            </a:r>
            <a:r>
              <a:rPr lang="zh-CN" altLang="en-US" b="1" dirty="0">
                <a:ea typeface="宋体" panose="02010600030101010101" pitchFamily="2" charset="-122"/>
              </a:rPr>
              <a:t>以限制更新的记录范围。</a:t>
            </a:r>
          </a:p>
        </p:txBody>
      </p:sp>
    </p:spTree>
    <p:extLst>
      <p:ext uri="{BB962C8B-B14F-4D97-AF65-F5344CB8AC3E}">
        <p14:creationId xmlns:p14="http://schemas.microsoft.com/office/powerpoint/2010/main" val="351395846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a:ea typeface="宋体" panose="02010600030101010101" pitchFamily="2" charset="-122"/>
              </a:rPr>
              <a:t>(1)</a:t>
            </a:r>
            <a:r>
              <a:rPr lang="zh-CN" altLang="en-US">
                <a:ea typeface="宋体" panose="02010600030101010101" pitchFamily="2" charset="-122"/>
              </a:rPr>
              <a:t>修改元组</a:t>
            </a:r>
          </a:p>
        </p:txBody>
      </p:sp>
      <p:sp>
        <p:nvSpPr>
          <p:cNvPr id="9219" name="Rectangle 3"/>
          <p:cNvSpPr>
            <a:spLocks noGrp="1" noChangeArrowheads="1"/>
          </p:cNvSpPr>
          <p:nvPr>
            <p:ph type="body" idx="1"/>
          </p:nvPr>
        </p:nvSpPr>
        <p:spPr>
          <a:xfrm>
            <a:off x="791766" y="2187179"/>
            <a:ext cx="8229600" cy="3371850"/>
          </a:xfrm>
        </p:spPr>
        <p:txBody>
          <a:bodyPr/>
          <a:lstStyle/>
          <a:p>
            <a:r>
              <a:rPr lang="zh-CN" altLang="en-US" b="1" dirty="0">
                <a:ea typeface="宋体" panose="02010600030101010101" pitchFamily="2" charset="-122"/>
              </a:rPr>
              <a:t>例</a:t>
            </a:r>
            <a:r>
              <a:rPr lang="en-US" altLang="zh-CN" b="1" dirty="0">
                <a:ea typeface="宋体" panose="02010600030101010101" pitchFamily="2" charset="-122"/>
              </a:rPr>
              <a:t>3-69 </a:t>
            </a:r>
            <a:r>
              <a:rPr lang="zh-CN" altLang="en-US" b="1" dirty="0">
                <a:ea typeface="宋体" panose="02010600030101010101" pitchFamily="2" charset="-122"/>
              </a:rPr>
              <a:t>将学号为</a:t>
            </a:r>
            <a:r>
              <a:rPr lang="en-US" altLang="zh-CN" b="1" dirty="0">
                <a:ea typeface="宋体" panose="02010600030101010101" pitchFamily="2" charset="-122"/>
              </a:rPr>
              <a:t>1001</a:t>
            </a:r>
            <a:r>
              <a:rPr lang="zh-CN" altLang="en-US" b="1" dirty="0">
                <a:ea typeface="宋体" panose="02010600030101010101" pitchFamily="2" charset="-122"/>
              </a:rPr>
              <a:t>的学生的年龄改为</a:t>
            </a:r>
            <a:r>
              <a:rPr lang="en-US" altLang="zh-CN" b="1" dirty="0">
                <a:ea typeface="宋体" panose="02010600030101010101" pitchFamily="2" charset="-122"/>
              </a:rPr>
              <a:t>20</a:t>
            </a:r>
            <a:r>
              <a:rPr lang="zh-CN" altLang="en-US" b="1" dirty="0">
                <a:ea typeface="宋体" panose="02010600030101010101" pitchFamily="2" charset="-122"/>
              </a:rPr>
              <a:t>岁。</a:t>
            </a:r>
          </a:p>
        </p:txBody>
      </p:sp>
      <p:grpSp>
        <p:nvGrpSpPr>
          <p:cNvPr id="4" name="组合 3">
            <a:extLst>
              <a:ext uri="{FF2B5EF4-FFF2-40B4-BE49-F238E27FC236}">
                <a16:creationId xmlns:a16="http://schemas.microsoft.com/office/drawing/2014/main" id="{09541DA1-B394-4A22-9182-5C5B41846CC6}"/>
              </a:ext>
            </a:extLst>
          </p:cNvPr>
          <p:cNvGrpSpPr/>
          <p:nvPr/>
        </p:nvGrpSpPr>
        <p:grpSpPr>
          <a:xfrm>
            <a:off x="107504" y="2521092"/>
            <a:ext cx="8856984" cy="2474105"/>
            <a:chOff x="683568" y="1580217"/>
            <a:chExt cx="7776864" cy="2633824"/>
          </a:xfrm>
        </p:grpSpPr>
        <p:sp>
          <p:nvSpPr>
            <p:cNvPr id="5" name="文本框 4">
              <a:extLst>
                <a:ext uri="{FF2B5EF4-FFF2-40B4-BE49-F238E27FC236}">
                  <a16:creationId xmlns:a16="http://schemas.microsoft.com/office/drawing/2014/main" id="{7C610BD6-572B-4E22-8886-D5871D8D3D76}"/>
                </a:ext>
              </a:extLst>
            </p:cNvPr>
            <p:cNvSpPr txBox="1"/>
            <p:nvPr/>
          </p:nvSpPr>
          <p:spPr>
            <a:xfrm>
              <a:off x="755575" y="1580217"/>
              <a:ext cx="623485" cy="435002"/>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修改</a:t>
              </a:r>
            </a:p>
          </p:txBody>
        </p:sp>
        <p:sp>
          <p:nvSpPr>
            <p:cNvPr id="6" name="文本框 5">
              <a:extLst>
                <a:ext uri="{FF2B5EF4-FFF2-40B4-BE49-F238E27FC236}">
                  <a16:creationId xmlns:a16="http://schemas.microsoft.com/office/drawing/2014/main" id="{A48CEA8F-63E1-44BE-B5D7-1A1B124B9AE0}"/>
                </a:ext>
              </a:extLst>
            </p:cNvPr>
            <p:cNvSpPr txBox="1"/>
            <p:nvPr/>
          </p:nvSpPr>
          <p:spPr>
            <a:xfrm>
              <a:off x="683568" y="1988841"/>
              <a:ext cx="7776864" cy="2225200"/>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UPDATE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SAGE=20</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SNO=1001;</a:t>
              </a:r>
            </a:p>
          </p:txBody>
        </p:sp>
      </p:grpSp>
    </p:spTree>
    <p:extLst>
      <p:ext uri="{BB962C8B-B14F-4D97-AF65-F5344CB8AC3E}">
        <p14:creationId xmlns:p14="http://schemas.microsoft.com/office/powerpoint/2010/main" val="276235267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a:ea typeface="宋体" panose="02010600030101010101" pitchFamily="2" charset="-122"/>
              </a:rPr>
              <a:t>(1)</a:t>
            </a:r>
            <a:r>
              <a:rPr lang="zh-CN" altLang="en-US">
                <a:ea typeface="宋体" panose="02010600030101010101" pitchFamily="2" charset="-122"/>
              </a:rPr>
              <a:t>修改元组</a:t>
            </a:r>
          </a:p>
        </p:txBody>
      </p:sp>
      <p:sp>
        <p:nvSpPr>
          <p:cNvPr id="9219" name="Rectangle 3"/>
          <p:cNvSpPr>
            <a:spLocks noGrp="1" noChangeArrowheads="1"/>
          </p:cNvSpPr>
          <p:nvPr>
            <p:ph type="body" idx="1"/>
          </p:nvPr>
        </p:nvSpPr>
        <p:spPr>
          <a:xfrm>
            <a:off x="791766" y="2187179"/>
            <a:ext cx="8229600" cy="3371850"/>
          </a:xfrm>
        </p:spPr>
        <p:txBody>
          <a:bodyPr/>
          <a:lstStyle/>
          <a:p>
            <a:r>
              <a:rPr lang="zh-CN" altLang="en-US" b="1" dirty="0">
                <a:ea typeface="宋体" panose="02010600030101010101" pitchFamily="2" charset="-122"/>
              </a:rPr>
              <a:t>例</a:t>
            </a:r>
            <a:r>
              <a:rPr lang="en-US" altLang="zh-CN" b="1" dirty="0">
                <a:ea typeface="宋体" panose="02010600030101010101" pitchFamily="2" charset="-122"/>
              </a:rPr>
              <a:t>3-70 </a:t>
            </a:r>
            <a:r>
              <a:rPr lang="zh-CN" altLang="en-US" b="1" dirty="0">
                <a:ea typeface="宋体" panose="02010600030101010101" pitchFamily="2" charset="-122"/>
              </a:rPr>
              <a:t>将所有学生的年龄增加</a:t>
            </a:r>
            <a:r>
              <a:rPr lang="en-US" altLang="zh-CN" b="1" dirty="0">
                <a:ea typeface="宋体" panose="02010600030101010101" pitchFamily="2" charset="-122"/>
              </a:rPr>
              <a:t>1</a:t>
            </a:r>
            <a:r>
              <a:rPr lang="zh-CN" altLang="en-US" b="1" dirty="0">
                <a:ea typeface="宋体" panose="02010600030101010101" pitchFamily="2" charset="-122"/>
              </a:rPr>
              <a:t>岁。</a:t>
            </a:r>
          </a:p>
        </p:txBody>
      </p:sp>
      <p:grpSp>
        <p:nvGrpSpPr>
          <p:cNvPr id="7" name="组合 6">
            <a:extLst>
              <a:ext uri="{FF2B5EF4-FFF2-40B4-BE49-F238E27FC236}">
                <a16:creationId xmlns:a16="http://schemas.microsoft.com/office/drawing/2014/main" id="{9B901B96-D4FB-43AD-89B8-BC2AB41DA674}"/>
              </a:ext>
            </a:extLst>
          </p:cNvPr>
          <p:cNvGrpSpPr/>
          <p:nvPr/>
        </p:nvGrpSpPr>
        <p:grpSpPr>
          <a:xfrm>
            <a:off x="107504" y="2852936"/>
            <a:ext cx="8856984" cy="1790020"/>
            <a:chOff x="683568" y="1580217"/>
            <a:chExt cx="7776864" cy="1905577"/>
          </a:xfrm>
        </p:grpSpPr>
        <p:sp>
          <p:nvSpPr>
            <p:cNvPr id="8" name="文本框 7">
              <a:extLst>
                <a:ext uri="{FF2B5EF4-FFF2-40B4-BE49-F238E27FC236}">
                  <a16:creationId xmlns:a16="http://schemas.microsoft.com/office/drawing/2014/main" id="{58769A8B-43E7-4701-A87F-2FA1EBF52483}"/>
                </a:ext>
              </a:extLst>
            </p:cNvPr>
            <p:cNvSpPr txBox="1"/>
            <p:nvPr/>
          </p:nvSpPr>
          <p:spPr>
            <a:xfrm>
              <a:off x="755575" y="1580217"/>
              <a:ext cx="623485" cy="435002"/>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修改</a:t>
              </a:r>
            </a:p>
          </p:txBody>
        </p:sp>
        <p:sp>
          <p:nvSpPr>
            <p:cNvPr id="9" name="文本框 8">
              <a:extLst>
                <a:ext uri="{FF2B5EF4-FFF2-40B4-BE49-F238E27FC236}">
                  <a16:creationId xmlns:a16="http://schemas.microsoft.com/office/drawing/2014/main" id="{FCF88D77-BB6C-49D0-8B75-BC31123CBEFA}"/>
                </a:ext>
              </a:extLst>
            </p:cNvPr>
            <p:cNvSpPr txBox="1"/>
            <p:nvPr/>
          </p:nvSpPr>
          <p:spPr>
            <a:xfrm>
              <a:off x="683568" y="1988841"/>
              <a:ext cx="7776864" cy="1496953"/>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UPDATE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SAGE=SAGE+1;</a:t>
              </a:r>
            </a:p>
          </p:txBody>
        </p:sp>
      </p:grpSp>
    </p:spTree>
    <p:extLst>
      <p:ext uri="{BB962C8B-B14F-4D97-AF65-F5344CB8AC3E}">
        <p14:creationId xmlns:p14="http://schemas.microsoft.com/office/powerpoint/2010/main" val="3493370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1267" name="Rectangle 2"/>
          <p:cNvSpPr>
            <a:spLocks noGrp="1"/>
          </p:cNvSpPr>
          <p:nvPr>
            <p:ph type="title"/>
          </p:nvPr>
        </p:nvSpPr>
        <p:spPr>
          <a:ln/>
        </p:spPr>
        <p:txBody>
          <a:bodyPr vert="horz" wrap="square" lIns="91440" tIns="45720" rIns="91440" bIns="45720" anchor="ctr"/>
          <a:lstStyle/>
          <a:p>
            <a:pPr eaLnBrk="1" hangingPunct="1"/>
            <a:r>
              <a:rPr lang="zh-CN" altLang="en-US" sz="3200" dirty="0">
                <a:ea typeface="宋体" panose="02010600030101010101" pitchFamily="2" charset="-122"/>
              </a:rPr>
              <a:t>建立一个</a:t>
            </a:r>
            <a:r>
              <a:rPr lang="en-US" altLang="zh-CN" sz="3200" dirty="0">
                <a:ea typeface="宋体" panose="02010600030101010101" pitchFamily="2" charset="-122"/>
              </a:rPr>
              <a:t>“</a:t>
            </a:r>
            <a:r>
              <a:rPr lang="zh-CN" altLang="en-US" sz="3200" dirty="0">
                <a:ea typeface="宋体" panose="02010600030101010101" pitchFamily="2" charset="-122"/>
              </a:rPr>
              <a:t>学生</a:t>
            </a:r>
            <a:r>
              <a:rPr lang="en-US" altLang="zh-CN" sz="3200" dirty="0">
                <a:ea typeface="宋体" panose="02010600030101010101" pitchFamily="2" charset="-122"/>
              </a:rPr>
              <a:t>”</a:t>
            </a:r>
            <a:r>
              <a:rPr lang="zh-CN" altLang="en-US" sz="3200" dirty="0">
                <a:ea typeface="宋体" panose="02010600030101010101" pitchFamily="2" charset="-122"/>
              </a:rPr>
              <a:t>表</a:t>
            </a:r>
            <a:r>
              <a:rPr lang="en-US" altLang="zh-CN" sz="3200" dirty="0">
                <a:ea typeface="宋体" panose="02010600030101010101" pitchFamily="2" charset="-122"/>
              </a:rPr>
              <a:t>STUDENT</a:t>
            </a:r>
          </a:p>
        </p:txBody>
      </p:sp>
      <p:sp>
        <p:nvSpPr>
          <p:cNvPr id="40963" name="Rectangle 3"/>
          <p:cNvSpPr>
            <a:spLocks noGrp="1"/>
          </p:cNvSpPr>
          <p:nvPr>
            <p:ph idx="1"/>
          </p:nvPr>
        </p:nvSpPr>
        <p:spPr/>
        <p:txBody>
          <a:bodyPr vert="horz" wrap="square" lIns="91440" tIns="45720" rIns="91440" bIns="45720" numCol="1" anchor="t" anchorCtr="0" compatLnSpc="1"/>
          <a:lstStyle/>
          <a:p>
            <a:pPr eaLnBrk="1" hangingPunct="1">
              <a:lnSpc>
                <a:spcPct val="130000"/>
              </a:lnSpc>
              <a:defRPr/>
            </a:pPr>
            <a:r>
              <a:rPr lang="en-US" altLang="zh-CN" b="1" noProof="1">
                <a:solidFill>
                  <a:schemeClr val="tx2"/>
                </a:solidFill>
                <a:ea typeface="宋体" panose="02010600030101010101" pitchFamily="2" charset="-122"/>
              </a:rPr>
              <a:t>CREATE TABLE STUDENT</a:t>
            </a:r>
          </a:p>
          <a:p>
            <a:pPr marL="0" indent="0" eaLnBrk="1" hangingPunct="1">
              <a:lnSpc>
                <a:spcPct val="130000"/>
              </a:lnSpc>
              <a:buNone/>
              <a:defRPr/>
            </a:pPr>
            <a:r>
              <a:rPr lang="en-US" altLang="zh-CN" b="1" noProof="1">
                <a:solidFill>
                  <a:schemeClr val="tx2"/>
                </a:solidFill>
                <a:ea typeface="宋体" panose="02010600030101010101" pitchFamily="2" charset="-122"/>
              </a:rPr>
              <a:t>       (SNO CHAR(9) PRIMARY KEY,</a:t>
            </a:r>
          </a:p>
          <a:p>
            <a:pPr marL="0" indent="0" eaLnBrk="1" hangingPunct="1">
              <a:lnSpc>
                <a:spcPct val="130000"/>
              </a:lnSpc>
              <a:buNone/>
              <a:defRPr/>
            </a:pPr>
            <a:r>
              <a:rPr lang="en-US" altLang="zh-CN" b="1" noProof="1">
                <a:solidFill>
                  <a:schemeClr val="tx2"/>
                </a:solidFill>
                <a:ea typeface="宋体" panose="02010600030101010101" pitchFamily="2" charset="-122"/>
              </a:rPr>
              <a:t>         SNAME CHAR(20) UNIQUE, </a:t>
            </a:r>
            <a:r>
              <a:rPr lang="en-US" altLang="zh-CN" sz="900" b="1" noProof="1">
                <a:solidFill>
                  <a:schemeClr val="tx2"/>
                </a:solidFill>
                <a:ea typeface="宋体" panose="02010600030101010101" pitchFamily="2" charset="-122"/>
              </a:rPr>
              <a:t>// </a:t>
            </a:r>
            <a:r>
              <a:rPr lang="zh-CN" altLang="en-US" sz="900" b="1" noProof="1">
                <a:solidFill>
                  <a:schemeClr val="tx2"/>
                </a:solidFill>
                <a:ea typeface="宋体" panose="02010600030101010101" pitchFamily="2" charset="-122"/>
              </a:rPr>
              <a:t>不能重复（可以是</a:t>
            </a:r>
            <a:r>
              <a:rPr lang="en-US" altLang="zh-CN" sz="900" b="1" noProof="1">
                <a:solidFill>
                  <a:schemeClr val="tx2"/>
                </a:solidFill>
                <a:ea typeface="宋体" panose="02010600030101010101" pitchFamily="2" charset="-122"/>
              </a:rPr>
              <a:t>null</a:t>
            </a:r>
            <a:r>
              <a:rPr lang="zh-CN" altLang="en-US" sz="900" b="1" noProof="1">
                <a:solidFill>
                  <a:schemeClr val="tx2"/>
                </a:solidFill>
                <a:ea typeface="宋体" panose="02010600030101010101" pitchFamily="2" charset="-122"/>
              </a:rPr>
              <a:t>，但是只能有一个）</a:t>
            </a:r>
            <a:endParaRPr lang="en-US" altLang="zh-CN" b="1" noProof="1">
              <a:solidFill>
                <a:schemeClr val="tx2"/>
              </a:solidFill>
              <a:ea typeface="宋体" panose="02010600030101010101" pitchFamily="2" charset="-122"/>
            </a:endParaRPr>
          </a:p>
          <a:p>
            <a:pPr marL="0" indent="0" eaLnBrk="1" hangingPunct="1">
              <a:lnSpc>
                <a:spcPct val="130000"/>
              </a:lnSpc>
              <a:buNone/>
              <a:defRPr/>
            </a:pPr>
            <a:r>
              <a:rPr lang="en-US" altLang="zh-CN" b="1" noProof="1">
                <a:solidFill>
                  <a:schemeClr val="tx2"/>
                </a:solidFill>
                <a:ea typeface="宋体" panose="02010600030101010101" pitchFamily="2" charset="-122"/>
              </a:rPr>
              <a:t>         SSEX CHAR(2), </a:t>
            </a:r>
            <a:r>
              <a:rPr lang="en-US" altLang="zh-CN" sz="1000" b="1" i="1" u="sng" noProof="1">
                <a:solidFill>
                  <a:schemeClr val="tx2"/>
                </a:solidFill>
                <a:ea typeface="宋体" panose="02010600030101010101" pitchFamily="2" charset="-122"/>
              </a:rPr>
              <a:t>// </a:t>
            </a:r>
            <a:r>
              <a:rPr lang="zh-CN" altLang="en-US" sz="1000" b="1" i="1" u="sng" noProof="1">
                <a:solidFill>
                  <a:schemeClr val="tx2"/>
                </a:solidFill>
                <a:ea typeface="宋体" panose="02010600030101010101" pitchFamily="2" charset="-122"/>
              </a:rPr>
              <a:t>中文占两个字符</a:t>
            </a:r>
            <a:endParaRPr lang="en-US" altLang="zh-CN" sz="1000" b="1" i="1" u="sng" noProof="1">
              <a:solidFill>
                <a:schemeClr val="tx2"/>
              </a:solidFill>
              <a:ea typeface="宋体" panose="02010600030101010101" pitchFamily="2" charset="-122"/>
            </a:endParaRPr>
          </a:p>
          <a:p>
            <a:pPr marL="0" indent="0" eaLnBrk="1" hangingPunct="1">
              <a:lnSpc>
                <a:spcPct val="130000"/>
              </a:lnSpc>
              <a:buNone/>
              <a:defRPr/>
            </a:pPr>
            <a:r>
              <a:rPr lang="en-US" altLang="zh-CN" b="1" noProof="1">
                <a:solidFill>
                  <a:schemeClr val="tx2"/>
                </a:solidFill>
                <a:ea typeface="宋体" panose="02010600030101010101" pitchFamily="2" charset="-122"/>
              </a:rPr>
              <a:t>         SAGE SMALLINT,</a:t>
            </a:r>
          </a:p>
          <a:p>
            <a:pPr marL="0" indent="0" eaLnBrk="1" hangingPunct="1">
              <a:lnSpc>
                <a:spcPct val="130000"/>
              </a:lnSpc>
              <a:buNone/>
              <a:defRPr/>
            </a:pPr>
            <a:r>
              <a:rPr lang="en-US" altLang="zh-CN" b="1" noProof="1">
                <a:solidFill>
                  <a:schemeClr val="tx2"/>
                </a:solidFill>
                <a:ea typeface="宋体" panose="02010600030101010101" pitchFamily="2" charset="-122"/>
              </a:rPr>
              <a:t>          SDEPT CHAR(20) </a:t>
            </a:r>
            <a:r>
              <a:rPr lang="en-US" altLang="zh-CN" sz="900" b="1" noProof="1">
                <a:solidFill>
                  <a:schemeClr val="tx2"/>
                </a:solidFill>
                <a:ea typeface="宋体" panose="02010600030101010101" pitchFamily="2" charset="-122"/>
              </a:rPr>
              <a:t>// varchar</a:t>
            </a:r>
            <a:r>
              <a:rPr lang="zh-CN" altLang="en-US" sz="900" b="1" noProof="1">
                <a:solidFill>
                  <a:schemeClr val="tx2"/>
                </a:solidFill>
                <a:ea typeface="宋体" panose="02010600030101010101" pitchFamily="2" charset="-122"/>
              </a:rPr>
              <a:t>不定长度</a:t>
            </a:r>
            <a:endParaRPr lang="en-US" altLang="zh-CN" sz="900" b="1" noProof="1">
              <a:solidFill>
                <a:schemeClr val="tx2"/>
              </a:solidFill>
              <a:ea typeface="宋体" panose="02010600030101010101" pitchFamily="2" charset="-122"/>
            </a:endParaRPr>
          </a:p>
          <a:p>
            <a:pPr marL="0" indent="0" eaLnBrk="1" hangingPunct="1">
              <a:lnSpc>
                <a:spcPct val="130000"/>
              </a:lnSpc>
              <a:buNone/>
              <a:defRPr/>
            </a:pPr>
            <a:r>
              <a:rPr lang="en-US" altLang="zh-CN" b="1" noProof="1">
                <a:solidFill>
                  <a:schemeClr val="tx2"/>
                </a:solidFill>
                <a:ea typeface="宋体" panose="02010600030101010101" pitchFamily="2" charset="-122"/>
              </a:rPr>
              <a:t>        );</a:t>
            </a:r>
          </a:p>
        </p:txBody>
      </p:sp>
    </p:spTree>
    <p:extLst>
      <p:ext uri="{BB962C8B-B14F-4D97-AF65-F5344CB8AC3E}">
        <p14:creationId xmlns:p14="http://schemas.microsoft.com/office/powerpoint/2010/main" val="226726197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a:ea typeface="宋体" panose="02010600030101010101" pitchFamily="2" charset="-122"/>
              </a:rPr>
              <a:t>(1)</a:t>
            </a:r>
            <a:r>
              <a:rPr lang="zh-CN" altLang="en-US">
                <a:ea typeface="宋体" panose="02010600030101010101" pitchFamily="2" charset="-122"/>
              </a:rPr>
              <a:t>修改元组</a:t>
            </a:r>
          </a:p>
        </p:txBody>
      </p:sp>
      <p:sp>
        <p:nvSpPr>
          <p:cNvPr id="9219" name="Rectangle 3"/>
          <p:cNvSpPr>
            <a:spLocks noGrp="1" noChangeArrowheads="1"/>
          </p:cNvSpPr>
          <p:nvPr>
            <p:ph type="body" idx="1"/>
          </p:nvPr>
        </p:nvSpPr>
        <p:spPr>
          <a:xfrm>
            <a:off x="791766" y="2187179"/>
            <a:ext cx="8229600" cy="3371850"/>
          </a:xfrm>
        </p:spPr>
        <p:txBody>
          <a:bodyPr/>
          <a:lstStyle/>
          <a:p>
            <a:r>
              <a:rPr lang="zh-CN" altLang="en-US" b="1" dirty="0">
                <a:ea typeface="宋体" panose="02010600030101010101" pitchFamily="2" charset="-122"/>
              </a:rPr>
              <a:t>例</a:t>
            </a:r>
            <a:r>
              <a:rPr lang="en-US" altLang="zh-CN" b="1" dirty="0">
                <a:ea typeface="宋体" panose="02010600030101010101" pitchFamily="2" charset="-122"/>
              </a:rPr>
              <a:t>3-69 </a:t>
            </a:r>
            <a:r>
              <a:rPr lang="zh-CN" altLang="en-US" b="1" dirty="0">
                <a:ea typeface="宋体" panose="02010600030101010101" pitchFamily="2" charset="-122"/>
              </a:rPr>
              <a:t>将学号为</a:t>
            </a:r>
            <a:r>
              <a:rPr lang="en-US" altLang="zh-CN" b="1" dirty="0">
                <a:ea typeface="宋体" panose="02010600030101010101" pitchFamily="2" charset="-122"/>
              </a:rPr>
              <a:t>1001</a:t>
            </a:r>
            <a:r>
              <a:rPr lang="zh-CN" altLang="en-US" b="1" dirty="0">
                <a:ea typeface="宋体" panose="02010600030101010101" pitchFamily="2" charset="-122"/>
              </a:rPr>
              <a:t>的学生的年龄改为</a:t>
            </a:r>
            <a:r>
              <a:rPr lang="en-US" altLang="zh-CN" b="1" dirty="0">
                <a:ea typeface="宋体" panose="02010600030101010101" pitchFamily="2" charset="-122"/>
              </a:rPr>
              <a:t>20</a:t>
            </a:r>
            <a:r>
              <a:rPr lang="zh-CN" altLang="en-US" b="1" dirty="0">
                <a:ea typeface="宋体" panose="02010600030101010101" pitchFamily="2" charset="-122"/>
              </a:rPr>
              <a:t>岁。</a:t>
            </a:r>
          </a:p>
          <a:p>
            <a:pPr lvl="1">
              <a:buFont typeface="Wingdings" panose="05000000000000000000" pitchFamily="2" charset="2"/>
              <a:buNone/>
            </a:pPr>
            <a:r>
              <a:rPr lang="en-US" altLang="zh-CN" b="1" dirty="0">
                <a:ea typeface="宋体" panose="02010600030101010101" pitchFamily="2" charset="-122"/>
              </a:rPr>
              <a:t>UPDATE Student </a:t>
            </a:r>
          </a:p>
          <a:p>
            <a:pPr lvl="1">
              <a:buFont typeface="Wingdings" panose="05000000000000000000" pitchFamily="2" charset="2"/>
              <a:buNone/>
            </a:pPr>
            <a:r>
              <a:rPr lang="en-US" altLang="zh-CN" b="1" dirty="0">
                <a:ea typeface="宋体" panose="02010600030101010101" pitchFamily="2" charset="-122"/>
              </a:rPr>
              <a:t>SET Sage=20 </a:t>
            </a:r>
          </a:p>
          <a:p>
            <a:pPr lvl="1">
              <a:buFont typeface="Wingdings" panose="05000000000000000000" pitchFamily="2" charset="2"/>
              <a:buNone/>
            </a:pPr>
            <a:r>
              <a:rPr lang="en-US" altLang="zh-CN" b="1" dirty="0">
                <a:ea typeface="宋体" panose="02010600030101010101" pitchFamily="2" charset="-122"/>
              </a:rPr>
              <a:t>WHERE </a:t>
            </a:r>
            <a:r>
              <a:rPr lang="en-US" altLang="zh-CN" b="1" dirty="0" err="1">
                <a:ea typeface="宋体" panose="02010600030101010101" pitchFamily="2" charset="-122"/>
              </a:rPr>
              <a:t>Sno</a:t>
            </a:r>
            <a:r>
              <a:rPr lang="en-US" altLang="zh-CN" b="1" dirty="0">
                <a:ea typeface="宋体" panose="02010600030101010101" pitchFamily="2" charset="-122"/>
              </a:rPr>
              <a:t>=1001; </a:t>
            </a:r>
          </a:p>
          <a:p>
            <a:endParaRPr lang="zh-CN" altLang="en-US" b="1" dirty="0">
              <a:ea typeface="宋体" panose="02010600030101010101" pitchFamily="2" charset="-122"/>
            </a:endParaRPr>
          </a:p>
          <a:p>
            <a:r>
              <a:rPr lang="zh-CN" altLang="en-US" b="1" dirty="0">
                <a:ea typeface="宋体" panose="02010600030101010101" pitchFamily="2" charset="-122"/>
              </a:rPr>
              <a:t>例</a:t>
            </a:r>
            <a:r>
              <a:rPr lang="en-US" altLang="zh-CN" b="1" dirty="0">
                <a:ea typeface="宋体" panose="02010600030101010101" pitchFamily="2" charset="-122"/>
              </a:rPr>
              <a:t>3-70 </a:t>
            </a:r>
            <a:r>
              <a:rPr lang="zh-CN" altLang="en-US" b="1" dirty="0">
                <a:ea typeface="宋体" panose="02010600030101010101" pitchFamily="2" charset="-122"/>
              </a:rPr>
              <a:t>将所有学生的年龄增加</a:t>
            </a:r>
            <a:r>
              <a:rPr lang="en-US" altLang="zh-CN" b="1" dirty="0">
                <a:ea typeface="宋体" panose="02010600030101010101" pitchFamily="2" charset="-122"/>
              </a:rPr>
              <a:t>1</a:t>
            </a:r>
            <a:r>
              <a:rPr lang="zh-CN" altLang="en-US" b="1" dirty="0">
                <a:ea typeface="宋体" panose="02010600030101010101" pitchFamily="2" charset="-122"/>
              </a:rPr>
              <a:t>岁。</a:t>
            </a:r>
          </a:p>
          <a:p>
            <a:pPr lvl="1">
              <a:buFont typeface="Wingdings" panose="05000000000000000000" pitchFamily="2" charset="2"/>
              <a:buNone/>
            </a:pPr>
            <a:r>
              <a:rPr lang="en-US" altLang="zh-CN" b="1" dirty="0">
                <a:ea typeface="宋体" panose="02010600030101010101" pitchFamily="2" charset="-122"/>
              </a:rPr>
              <a:t>UPDATE Student SET Sage=Sage+1; </a:t>
            </a:r>
          </a:p>
        </p:txBody>
      </p:sp>
    </p:spTree>
    <p:extLst>
      <p:ext uri="{BB962C8B-B14F-4D97-AF65-F5344CB8AC3E}">
        <p14:creationId xmlns:p14="http://schemas.microsoft.com/office/powerpoint/2010/main" val="144535120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dirty="0">
                <a:ea typeface="宋体" panose="02010600030101010101" pitchFamily="2" charset="-122"/>
              </a:rPr>
              <a:t>(2)UPDATE</a:t>
            </a:r>
            <a:r>
              <a:rPr lang="zh-CN" altLang="en-US" dirty="0">
                <a:ea typeface="宋体" panose="02010600030101010101" pitchFamily="2" charset="-122"/>
              </a:rPr>
              <a:t>与子查询的结合</a:t>
            </a:r>
          </a:p>
        </p:txBody>
      </p:sp>
      <p:sp>
        <p:nvSpPr>
          <p:cNvPr id="10243" name="Rectangle 3"/>
          <p:cNvSpPr>
            <a:spLocks noGrp="1" noChangeArrowheads="1"/>
          </p:cNvSpPr>
          <p:nvPr>
            <p:ph type="body" idx="1"/>
          </p:nvPr>
        </p:nvSpPr>
        <p:spPr/>
        <p:txBody>
          <a:bodyPr/>
          <a:lstStyle/>
          <a:p>
            <a:r>
              <a:rPr lang="zh-CN" altLang="en-US" b="1" dirty="0">
                <a:ea typeface="宋体" panose="02010600030101010101" pitchFamily="2" charset="-122"/>
              </a:rPr>
              <a:t>带子查询</a:t>
            </a:r>
            <a:r>
              <a:rPr lang="en-US" altLang="zh-CN" b="1" dirty="0">
                <a:ea typeface="宋体" panose="02010600030101010101" pitchFamily="2" charset="-122"/>
              </a:rPr>
              <a:t>UPDATE</a:t>
            </a:r>
            <a:r>
              <a:rPr lang="zh-CN" altLang="en-US" b="1" dirty="0">
                <a:ea typeface="宋体" panose="02010600030101010101" pitchFamily="2" charset="-122"/>
              </a:rPr>
              <a:t>语句的格式为： </a:t>
            </a:r>
          </a:p>
          <a:p>
            <a:pPr lvl="1">
              <a:buFont typeface="Wingdings" panose="05000000000000000000" pitchFamily="2" charset="2"/>
              <a:buNone/>
            </a:pPr>
            <a:r>
              <a:rPr lang="en-US" altLang="zh-CN" b="1" dirty="0">
                <a:ea typeface="宋体" panose="02010600030101010101" pitchFamily="2" charset="-122"/>
              </a:rPr>
              <a:t>UPDATE &lt;</a:t>
            </a:r>
            <a:r>
              <a:rPr lang="zh-CN" altLang="en-US" b="1" dirty="0">
                <a:ea typeface="宋体" panose="02010600030101010101" pitchFamily="2" charset="-122"/>
              </a:rPr>
              <a:t>表名</a:t>
            </a:r>
            <a:r>
              <a:rPr lang="en-US" altLang="zh-CN" b="1" dirty="0">
                <a:ea typeface="宋体" panose="02010600030101010101" pitchFamily="2" charset="-122"/>
              </a:rPr>
              <a:t>&gt;</a:t>
            </a:r>
          </a:p>
          <a:p>
            <a:pPr lvl="1">
              <a:buFont typeface="Wingdings" panose="05000000000000000000" pitchFamily="2" charset="2"/>
              <a:buNone/>
            </a:pPr>
            <a:r>
              <a:rPr lang="en-US" altLang="zh-CN" b="1" dirty="0">
                <a:ea typeface="宋体" panose="02010600030101010101" pitchFamily="2" charset="-122"/>
              </a:rPr>
              <a:t>SET &lt;</a:t>
            </a:r>
            <a:r>
              <a:rPr lang="zh-CN" altLang="en-US" b="1" dirty="0">
                <a:ea typeface="宋体" panose="02010600030101010101" pitchFamily="2" charset="-122"/>
              </a:rPr>
              <a:t>列名</a:t>
            </a:r>
            <a:r>
              <a:rPr lang="en-US" altLang="zh-CN" b="1" dirty="0">
                <a:ea typeface="宋体" panose="02010600030101010101" pitchFamily="2" charset="-122"/>
              </a:rPr>
              <a:t>&gt; = &lt;</a:t>
            </a:r>
            <a:r>
              <a:rPr lang="zh-CN" altLang="en-US" b="1" dirty="0">
                <a:ea typeface="宋体" panose="02010600030101010101" pitchFamily="2" charset="-122"/>
              </a:rPr>
              <a:t>表达式</a:t>
            </a:r>
            <a:r>
              <a:rPr lang="en-US" altLang="zh-CN" b="1" dirty="0">
                <a:ea typeface="宋体" panose="02010600030101010101" pitchFamily="2" charset="-122"/>
              </a:rPr>
              <a:t>&gt; </a:t>
            </a:r>
            <a:r>
              <a:rPr lang="zh-CN" altLang="en-US" b="1" dirty="0">
                <a:ea typeface="宋体" panose="02010600030101010101" pitchFamily="2" charset="-122"/>
              </a:rPr>
              <a:t>［，</a:t>
            </a:r>
            <a:r>
              <a:rPr lang="en-US" altLang="zh-CN" b="1" dirty="0">
                <a:ea typeface="宋体" panose="02010600030101010101" pitchFamily="2" charset="-122"/>
              </a:rPr>
              <a:t>&lt;</a:t>
            </a:r>
            <a:r>
              <a:rPr lang="zh-CN" altLang="en-US" b="1" dirty="0">
                <a:ea typeface="宋体" panose="02010600030101010101" pitchFamily="2" charset="-122"/>
              </a:rPr>
              <a:t>列名</a:t>
            </a:r>
            <a:r>
              <a:rPr lang="en-US" altLang="zh-CN" b="1" dirty="0">
                <a:ea typeface="宋体" panose="02010600030101010101" pitchFamily="2" charset="-122"/>
              </a:rPr>
              <a:t>&gt; = &lt;</a:t>
            </a:r>
            <a:r>
              <a:rPr lang="zh-CN" altLang="en-US" b="1" dirty="0">
                <a:ea typeface="宋体" panose="02010600030101010101" pitchFamily="2" charset="-122"/>
              </a:rPr>
              <a:t>表达式</a:t>
            </a:r>
            <a:r>
              <a:rPr lang="en-US" altLang="zh-CN" b="1" dirty="0">
                <a:ea typeface="宋体" panose="02010600030101010101" pitchFamily="2" charset="-122"/>
              </a:rPr>
              <a:t>&gt;</a:t>
            </a:r>
            <a:r>
              <a:rPr lang="zh-CN" altLang="en-US" b="1" dirty="0">
                <a:ea typeface="宋体" panose="02010600030101010101" pitchFamily="2" charset="-122"/>
              </a:rPr>
              <a:t>］</a:t>
            </a:r>
          </a:p>
          <a:p>
            <a:pPr lvl="1">
              <a:buFont typeface="Wingdings" panose="05000000000000000000" pitchFamily="2" charset="2"/>
              <a:buNone/>
            </a:pPr>
            <a:r>
              <a:rPr lang="zh-CN" altLang="en-US" b="1" dirty="0">
                <a:ea typeface="宋体" panose="02010600030101010101" pitchFamily="2" charset="-122"/>
              </a:rPr>
              <a:t>［</a:t>
            </a:r>
            <a:r>
              <a:rPr lang="en-US" altLang="zh-CN" b="1" dirty="0">
                <a:ea typeface="宋体" panose="02010600030101010101" pitchFamily="2" charset="-122"/>
              </a:rPr>
              <a:t>WHERE&lt;</a:t>
            </a:r>
            <a:r>
              <a:rPr lang="zh-CN" altLang="en-US" b="1" dirty="0">
                <a:ea typeface="宋体" panose="02010600030101010101" pitchFamily="2" charset="-122"/>
              </a:rPr>
              <a:t>带有子查询的条件表达式</a:t>
            </a:r>
            <a:r>
              <a:rPr lang="en-US" altLang="zh-CN" b="1" dirty="0">
                <a:ea typeface="宋体" panose="02010600030101010101" pitchFamily="2" charset="-122"/>
              </a:rPr>
              <a:t>&gt;</a:t>
            </a:r>
            <a:r>
              <a:rPr lang="zh-CN" altLang="en-US" b="1" dirty="0">
                <a:ea typeface="宋体" panose="02010600030101010101" pitchFamily="2" charset="-122"/>
              </a:rPr>
              <a:t>］</a:t>
            </a:r>
          </a:p>
          <a:p>
            <a:endParaRPr lang="zh-CN" altLang="en-US" b="1" dirty="0">
              <a:ea typeface="宋体" panose="02010600030101010101" pitchFamily="2" charset="-122"/>
            </a:endParaRPr>
          </a:p>
          <a:p>
            <a:r>
              <a:rPr lang="zh-CN" altLang="en-US" b="1" dirty="0">
                <a:ea typeface="宋体" panose="02010600030101010101" pitchFamily="2" charset="-122"/>
              </a:rPr>
              <a:t>本语句执行时，将修改使</a:t>
            </a:r>
            <a:r>
              <a:rPr lang="en-US" altLang="zh-CN" b="1" dirty="0">
                <a:ea typeface="宋体" panose="02010600030101010101" pitchFamily="2" charset="-122"/>
              </a:rPr>
              <a:t>&lt;</a:t>
            </a:r>
            <a:r>
              <a:rPr lang="zh-CN" altLang="en-US" b="1" dirty="0">
                <a:ea typeface="宋体" panose="02010600030101010101" pitchFamily="2" charset="-122"/>
              </a:rPr>
              <a:t>带有子查询的条件表达式</a:t>
            </a:r>
            <a:r>
              <a:rPr lang="en-US" altLang="zh-CN" b="1" dirty="0">
                <a:ea typeface="宋体" panose="02010600030101010101" pitchFamily="2" charset="-122"/>
              </a:rPr>
              <a:t>&gt;</a:t>
            </a:r>
            <a:r>
              <a:rPr lang="zh-CN" altLang="en-US" b="1" dirty="0">
                <a:ea typeface="宋体" panose="02010600030101010101" pitchFamily="2" charset="-122"/>
              </a:rPr>
              <a:t>为真的所有元组。</a:t>
            </a:r>
            <a:endParaRPr lang="en-US" altLang="zh-CN" b="1" dirty="0">
              <a:ea typeface="宋体" panose="02010600030101010101" pitchFamily="2" charset="-122"/>
            </a:endParaRPr>
          </a:p>
          <a:p>
            <a:r>
              <a:rPr lang="en-US" altLang="zh-CN" b="1" dirty="0">
                <a:solidFill>
                  <a:schemeClr val="accent1">
                    <a:lumMod val="75000"/>
                  </a:schemeClr>
                </a:solidFill>
                <a:ea typeface="宋体" panose="02010600030101010101" pitchFamily="2" charset="-122"/>
              </a:rPr>
              <a:t>UPDATE</a:t>
            </a:r>
            <a:r>
              <a:rPr lang="zh-CN" altLang="en-US" b="1" dirty="0">
                <a:solidFill>
                  <a:schemeClr val="accent1">
                    <a:lumMod val="75000"/>
                  </a:schemeClr>
                </a:solidFill>
                <a:ea typeface="宋体" panose="02010600030101010101" pitchFamily="2" charset="-122"/>
              </a:rPr>
              <a:t>不能是多表连接。</a:t>
            </a:r>
          </a:p>
        </p:txBody>
      </p:sp>
    </p:spTree>
    <p:extLst>
      <p:ext uri="{BB962C8B-B14F-4D97-AF65-F5344CB8AC3E}">
        <p14:creationId xmlns:p14="http://schemas.microsoft.com/office/powerpoint/2010/main" val="408728676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dirty="0">
                <a:ea typeface="宋体" panose="02010600030101010101" pitchFamily="2" charset="-122"/>
              </a:rPr>
              <a:t>(2)UPDATE</a:t>
            </a:r>
            <a:r>
              <a:rPr lang="zh-CN" altLang="en-US" dirty="0">
                <a:ea typeface="宋体" panose="02010600030101010101" pitchFamily="2" charset="-122"/>
              </a:rPr>
              <a:t>与子查询的结合</a:t>
            </a:r>
          </a:p>
        </p:txBody>
      </p:sp>
      <p:grpSp>
        <p:nvGrpSpPr>
          <p:cNvPr id="4" name="组合 3">
            <a:extLst>
              <a:ext uri="{FF2B5EF4-FFF2-40B4-BE49-F238E27FC236}">
                <a16:creationId xmlns:a16="http://schemas.microsoft.com/office/drawing/2014/main" id="{DFC1B869-90E0-447C-8966-4683595C5E92}"/>
              </a:ext>
            </a:extLst>
          </p:cNvPr>
          <p:cNvGrpSpPr/>
          <p:nvPr/>
        </p:nvGrpSpPr>
        <p:grpSpPr>
          <a:xfrm>
            <a:off x="97505" y="1124745"/>
            <a:ext cx="8856984" cy="5235227"/>
            <a:chOff x="674788" y="1580217"/>
            <a:chExt cx="7776864" cy="5573194"/>
          </a:xfrm>
        </p:grpSpPr>
        <p:sp>
          <p:nvSpPr>
            <p:cNvPr id="5" name="文本框 4">
              <a:extLst>
                <a:ext uri="{FF2B5EF4-FFF2-40B4-BE49-F238E27FC236}">
                  <a16:creationId xmlns:a16="http://schemas.microsoft.com/office/drawing/2014/main" id="{78D00D3D-29EC-403E-80BE-981C3A7D172F}"/>
                </a:ext>
              </a:extLst>
            </p:cNvPr>
            <p:cNvSpPr txBox="1"/>
            <p:nvPr/>
          </p:nvSpPr>
          <p:spPr>
            <a:xfrm>
              <a:off x="755575" y="1580217"/>
              <a:ext cx="623485" cy="435002"/>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更新</a:t>
              </a:r>
            </a:p>
          </p:txBody>
        </p:sp>
        <p:sp>
          <p:nvSpPr>
            <p:cNvPr id="6" name="文本框 5">
              <a:extLst>
                <a:ext uri="{FF2B5EF4-FFF2-40B4-BE49-F238E27FC236}">
                  <a16:creationId xmlns:a16="http://schemas.microsoft.com/office/drawing/2014/main" id="{C63E455D-7BF6-4BBB-99EC-34E8864E7006}"/>
                </a:ext>
              </a:extLst>
            </p:cNvPr>
            <p:cNvSpPr txBox="1"/>
            <p:nvPr/>
          </p:nvSpPr>
          <p:spPr>
            <a:xfrm>
              <a:off x="674788" y="2015220"/>
              <a:ext cx="7776864" cy="513819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给所有数据库同学的分数增加</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10</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分</a:t>
              </a:r>
              <a:endParaRPr lang="en-US" altLang="zh-CN" sz="1800" b="1" dirty="0">
                <a:solidFill>
                  <a:schemeClr val="accent1">
                    <a:lumMod val="75000"/>
                  </a:schemeClr>
                </a:solidFill>
                <a:latin typeface="Courier New" panose="02070309020205020404" pitchFamily="49" charset="0"/>
                <a:cs typeface="Courier New" panose="02070309020205020404" pitchFamily="49" charset="0"/>
              </a:endParaRP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UPDATE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GRADE=GRADE+10</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 IN(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COURSE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CNAME=‘</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数据库系统原理</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328169885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dirty="0">
                <a:ea typeface="宋体" panose="02010600030101010101" pitchFamily="2" charset="-122"/>
              </a:rPr>
              <a:t>(2)UPDATE</a:t>
            </a:r>
            <a:r>
              <a:rPr lang="zh-CN" altLang="en-US" dirty="0">
                <a:ea typeface="宋体" panose="02010600030101010101" pitchFamily="2" charset="-122"/>
              </a:rPr>
              <a:t>与子查询的结合</a:t>
            </a:r>
          </a:p>
        </p:txBody>
      </p:sp>
      <p:grpSp>
        <p:nvGrpSpPr>
          <p:cNvPr id="4" name="组合 3">
            <a:extLst>
              <a:ext uri="{FF2B5EF4-FFF2-40B4-BE49-F238E27FC236}">
                <a16:creationId xmlns:a16="http://schemas.microsoft.com/office/drawing/2014/main" id="{DFC1B869-90E0-447C-8966-4683595C5E92}"/>
              </a:ext>
            </a:extLst>
          </p:cNvPr>
          <p:cNvGrpSpPr/>
          <p:nvPr/>
        </p:nvGrpSpPr>
        <p:grpSpPr>
          <a:xfrm>
            <a:off x="97505" y="1124745"/>
            <a:ext cx="8856984" cy="5235227"/>
            <a:chOff x="674788" y="1580217"/>
            <a:chExt cx="7776864" cy="5573194"/>
          </a:xfrm>
        </p:grpSpPr>
        <p:sp>
          <p:nvSpPr>
            <p:cNvPr id="5" name="文本框 4">
              <a:extLst>
                <a:ext uri="{FF2B5EF4-FFF2-40B4-BE49-F238E27FC236}">
                  <a16:creationId xmlns:a16="http://schemas.microsoft.com/office/drawing/2014/main" id="{78D00D3D-29EC-403E-80BE-981C3A7D172F}"/>
                </a:ext>
              </a:extLst>
            </p:cNvPr>
            <p:cNvSpPr txBox="1"/>
            <p:nvPr/>
          </p:nvSpPr>
          <p:spPr>
            <a:xfrm>
              <a:off x="755575" y="1580217"/>
              <a:ext cx="623485" cy="435002"/>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更新</a:t>
              </a:r>
            </a:p>
          </p:txBody>
        </p:sp>
        <p:sp>
          <p:nvSpPr>
            <p:cNvPr id="6" name="文本框 5">
              <a:extLst>
                <a:ext uri="{FF2B5EF4-FFF2-40B4-BE49-F238E27FC236}">
                  <a16:creationId xmlns:a16="http://schemas.microsoft.com/office/drawing/2014/main" id="{C63E455D-7BF6-4BBB-99EC-34E8864E7006}"/>
                </a:ext>
              </a:extLst>
            </p:cNvPr>
            <p:cNvSpPr txBox="1"/>
            <p:nvPr/>
          </p:nvSpPr>
          <p:spPr>
            <a:xfrm>
              <a:off x="674788" y="2015220"/>
              <a:ext cx="7776864" cy="513819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给所有数据库同学的分数增加</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10</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分</a:t>
              </a:r>
              <a:endParaRPr lang="en-US" altLang="zh-CN" sz="1800" b="1" dirty="0">
                <a:solidFill>
                  <a:schemeClr val="accent1">
                    <a:lumMod val="75000"/>
                  </a:schemeClr>
                </a:solidFill>
                <a:latin typeface="Courier New" panose="02070309020205020404" pitchFamily="49" charset="0"/>
                <a:cs typeface="Courier New" panose="02070309020205020404" pitchFamily="49" charset="0"/>
              </a:endParaRP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UPDATE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GRADE=GRADE+10</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 IN(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COURSE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CNAME=‘</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数据库原理</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283996519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14400" y="-27384"/>
            <a:ext cx="7391400" cy="563563"/>
          </a:xfrm>
        </p:spPr>
        <p:txBody>
          <a:bodyPr/>
          <a:lstStyle/>
          <a:p>
            <a:r>
              <a:rPr lang="en-US" altLang="zh-CN" dirty="0">
                <a:ea typeface="宋体" panose="02010600030101010101" pitchFamily="2" charset="-122"/>
              </a:rPr>
              <a:t>(2)UPDATE</a:t>
            </a:r>
            <a:r>
              <a:rPr lang="zh-CN" altLang="en-US" dirty="0">
                <a:ea typeface="宋体" panose="02010600030101010101" pitchFamily="2" charset="-122"/>
              </a:rPr>
              <a:t>与子查询的结合</a:t>
            </a:r>
          </a:p>
        </p:txBody>
      </p:sp>
      <p:sp>
        <p:nvSpPr>
          <p:cNvPr id="11267" name="Rectangle 3"/>
          <p:cNvSpPr>
            <a:spLocks noGrp="1" noChangeArrowheads="1"/>
          </p:cNvSpPr>
          <p:nvPr>
            <p:ph type="body" idx="1"/>
          </p:nvPr>
        </p:nvSpPr>
        <p:spPr>
          <a:xfrm>
            <a:off x="211354" y="548680"/>
            <a:ext cx="8681126" cy="3371850"/>
          </a:xfrm>
        </p:spPr>
        <p:txBody>
          <a:bodyPr/>
          <a:lstStyle/>
          <a:p>
            <a:r>
              <a:rPr lang="zh-CN" altLang="en-US" b="1" dirty="0">
                <a:ea typeface="宋体" panose="02010600030101010101" pitchFamily="2" charset="-122"/>
              </a:rPr>
              <a:t>例</a:t>
            </a:r>
            <a:r>
              <a:rPr lang="en-US" altLang="zh-CN" b="1" dirty="0">
                <a:ea typeface="宋体" panose="02010600030101010101" pitchFamily="2" charset="-122"/>
              </a:rPr>
              <a:t>3-71 </a:t>
            </a:r>
            <a:r>
              <a:rPr lang="zh-CN" altLang="en-US" b="1" dirty="0">
                <a:ea typeface="宋体" panose="02010600030101010101" pitchFamily="2" charset="-122"/>
              </a:rPr>
              <a:t>将数学系有成绩学生的分数更新为原分数的</a:t>
            </a:r>
            <a:r>
              <a:rPr lang="en-US" altLang="zh-CN" b="1" dirty="0">
                <a:ea typeface="宋体" panose="02010600030101010101" pitchFamily="2" charset="-122"/>
              </a:rPr>
              <a:t>1.2</a:t>
            </a:r>
            <a:r>
              <a:rPr lang="zh-CN" altLang="en-US" b="1" dirty="0">
                <a:ea typeface="宋体" panose="02010600030101010101" pitchFamily="2" charset="-122"/>
              </a:rPr>
              <a:t>倍。</a:t>
            </a:r>
          </a:p>
        </p:txBody>
      </p:sp>
      <p:grpSp>
        <p:nvGrpSpPr>
          <p:cNvPr id="4" name="组合 3">
            <a:extLst>
              <a:ext uri="{FF2B5EF4-FFF2-40B4-BE49-F238E27FC236}">
                <a16:creationId xmlns:a16="http://schemas.microsoft.com/office/drawing/2014/main" id="{BDD1D235-8691-49DA-9C91-8A0CDA4545D8}"/>
              </a:ext>
            </a:extLst>
          </p:cNvPr>
          <p:cNvGrpSpPr/>
          <p:nvPr/>
        </p:nvGrpSpPr>
        <p:grpSpPr>
          <a:xfrm>
            <a:off x="107504" y="1386924"/>
            <a:ext cx="8856984" cy="4868405"/>
            <a:chOff x="683568" y="1580217"/>
            <a:chExt cx="7776864" cy="5182691"/>
          </a:xfrm>
        </p:grpSpPr>
        <p:sp>
          <p:nvSpPr>
            <p:cNvPr id="5" name="文本框 4">
              <a:extLst>
                <a:ext uri="{FF2B5EF4-FFF2-40B4-BE49-F238E27FC236}">
                  <a16:creationId xmlns:a16="http://schemas.microsoft.com/office/drawing/2014/main" id="{56CADE1C-5E25-45EC-90DC-7E05BE08508D}"/>
                </a:ext>
              </a:extLst>
            </p:cNvPr>
            <p:cNvSpPr txBox="1"/>
            <p:nvPr/>
          </p:nvSpPr>
          <p:spPr>
            <a:xfrm>
              <a:off x="755575" y="1580217"/>
              <a:ext cx="623485" cy="435002"/>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更新</a:t>
              </a:r>
            </a:p>
          </p:txBody>
        </p:sp>
        <p:sp>
          <p:nvSpPr>
            <p:cNvPr id="6" name="文本框 5">
              <a:extLst>
                <a:ext uri="{FF2B5EF4-FFF2-40B4-BE49-F238E27FC236}">
                  <a16:creationId xmlns:a16="http://schemas.microsoft.com/office/drawing/2014/main" id="{A027725E-5084-42B7-AD5B-218EFB438FFC}"/>
                </a:ext>
              </a:extLst>
            </p:cNvPr>
            <p:cNvSpPr txBox="1"/>
            <p:nvPr/>
          </p:nvSpPr>
          <p:spPr>
            <a:xfrm>
              <a:off x="683568" y="1988841"/>
              <a:ext cx="7776864" cy="4774067"/>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UPDATE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GRADE=1.2*GRADE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IN(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SDEPT=‘MA’</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260055595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dirty="0">
                <a:ea typeface="宋体" panose="02010600030101010101" pitchFamily="2" charset="-122"/>
              </a:rPr>
              <a:t>(2)UPDATE</a:t>
            </a:r>
            <a:r>
              <a:rPr lang="zh-CN" altLang="en-US" dirty="0">
                <a:ea typeface="宋体" panose="02010600030101010101" pitchFamily="2" charset="-122"/>
              </a:rPr>
              <a:t>与子查询的结合</a:t>
            </a:r>
          </a:p>
        </p:txBody>
      </p:sp>
      <p:sp>
        <p:nvSpPr>
          <p:cNvPr id="11267" name="Rectangle 3"/>
          <p:cNvSpPr>
            <a:spLocks noGrp="1" noChangeArrowheads="1"/>
          </p:cNvSpPr>
          <p:nvPr>
            <p:ph type="body" idx="1"/>
          </p:nvPr>
        </p:nvSpPr>
        <p:spPr>
          <a:xfrm>
            <a:off x="1494235" y="2240756"/>
            <a:ext cx="6172200" cy="3371850"/>
          </a:xfrm>
        </p:spPr>
        <p:txBody>
          <a:bodyPr/>
          <a:lstStyle/>
          <a:p>
            <a:r>
              <a:rPr lang="zh-CN" altLang="en-US" b="1">
                <a:ea typeface="宋体" panose="02010600030101010101" pitchFamily="2" charset="-122"/>
              </a:rPr>
              <a:t>例</a:t>
            </a:r>
            <a:r>
              <a:rPr lang="en-US" altLang="zh-CN" b="1">
                <a:ea typeface="宋体" panose="02010600030101010101" pitchFamily="2" charset="-122"/>
              </a:rPr>
              <a:t>3-71 </a:t>
            </a:r>
            <a:r>
              <a:rPr lang="zh-CN" altLang="en-US" b="1">
                <a:ea typeface="宋体" panose="02010600030101010101" pitchFamily="2" charset="-122"/>
              </a:rPr>
              <a:t>将数学系有成绩学生的分数更新为原分数的</a:t>
            </a:r>
            <a:r>
              <a:rPr lang="en-US" altLang="zh-CN" b="1">
                <a:ea typeface="宋体" panose="02010600030101010101" pitchFamily="2" charset="-122"/>
              </a:rPr>
              <a:t>1.2</a:t>
            </a:r>
            <a:r>
              <a:rPr lang="zh-CN" altLang="en-US" b="1">
                <a:ea typeface="宋体" panose="02010600030101010101" pitchFamily="2" charset="-122"/>
              </a:rPr>
              <a:t>倍。</a:t>
            </a:r>
          </a:p>
          <a:p>
            <a:pPr lvl="1">
              <a:buFont typeface="Wingdings" panose="05000000000000000000" pitchFamily="2" charset="2"/>
              <a:buNone/>
            </a:pPr>
            <a:endParaRPr lang="en-US" altLang="zh-CN" b="1">
              <a:ea typeface="宋体" panose="02010600030101010101" pitchFamily="2" charset="-122"/>
            </a:endParaRPr>
          </a:p>
          <a:p>
            <a:pPr lvl="1">
              <a:buFont typeface="Wingdings" panose="05000000000000000000" pitchFamily="2" charset="2"/>
              <a:buNone/>
            </a:pPr>
            <a:r>
              <a:rPr lang="en-US" altLang="zh-CN" b="1">
                <a:ea typeface="宋体" panose="02010600030101010101" pitchFamily="2" charset="-122"/>
              </a:rPr>
              <a:t>UPDATE SC</a:t>
            </a:r>
          </a:p>
          <a:p>
            <a:pPr lvl="1">
              <a:buFont typeface="Wingdings" panose="05000000000000000000" pitchFamily="2" charset="2"/>
              <a:buNone/>
            </a:pPr>
            <a:r>
              <a:rPr lang="en-US" altLang="zh-CN" b="1">
                <a:ea typeface="宋体" panose="02010600030101010101" pitchFamily="2" charset="-122"/>
              </a:rPr>
              <a:t>SET Grade = Grade * 1.2</a:t>
            </a:r>
          </a:p>
          <a:p>
            <a:pPr lvl="1">
              <a:buFont typeface="Wingdings" panose="05000000000000000000" pitchFamily="2" charset="2"/>
              <a:buNone/>
            </a:pPr>
            <a:r>
              <a:rPr lang="en-US" altLang="zh-CN" b="1">
                <a:ea typeface="宋体" panose="02010600030101010101" pitchFamily="2" charset="-122"/>
              </a:rPr>
              <a:t>WHERE Sno IN</a:t>
            </a:r>
          </a:p>
          <a:p>
            <a:pPr lvl="1">
              <a:buFont typeface="Wingdings" panose="05000000000000000000" pitchFamily="2" charset="2"/>
              <a:buNone/>
            </a:pPr>
            <a:r>
              <a:rPr lang="en-US" altLang="zh-CN" b="1">
                <a:ea typeface="宋体" panose="02010600030101010101" pitchFamily="2" charset="-122"/>
              </a:rPr>
              <a:t>   (SELECT Sno</a:t>
            </a:r>
          </a:p>
          <a:p>
            <a:pPr lvl="1">
              <a:buFont typeface="Wingdings" panose="05000000000000000000" pitchFamily="2" charset="2"/>
              <a:buNone/>
            </a:pPr>
            <a:r>
              <a:rPr lang="en-US" altLang="zh-CN" b="1">
                <a:ea typeface="宋体" panose="02010600030101010101" pitchFamily="2" charset="-122"/>
              </a:rPr>
              <a:t>   FROM Student</a:t>
            </a:r>
          </a:p>
          <a:p>
            <a:pPr lvl="1">
              <a:buFont typeface="Wingdings" panose="05000000000000000000" pitchFamily="2" charset="2"/>
              <a:buNone/>
            </a:pPr>
            <a:r>
              <a:rPr lang="en-US" altLang="zh-CN" b="1">
                <a:ea typeface="宋体" panose="02010600030101010101" pitchFamily="2" charset="-122"/>
              </a:rPr>
              <a:t>   WHERE Sdept = 'MA')</a:t>
            </a:r>
          </a:p>
        </p:txBody>
      </p:sp>
    </p:spTree>
    <p:extLst>
      <p:ext uri="{BB962C8B-B14F-4D97-AF65-F5344CB8AC3E}">
        <p14:creationId xmlns:p14="http://schemas.microsoft.com/office/powerpoint/2010/main" val="346777759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14400" y="-27384"/>
            <a:ext cx="7391400" cy="563563"/>
          </a:xfrm>
        </p:spPr>
        <p:txBody>
          <a:bodyPr/>
          <a:lstStyle/>
          <a:p>
            <a:r>
              <a:rPr lang="en-US" altLang="zh-CN" dirty="0">
                <a:ea typeface="宋体" panose="02010600030101010101" pitchFamily="2" charset="-122"/>
              </a:rPr>
              <a:t>(2)UPDATE</a:t>
            </a:r>
            <a:r>
              <a:rPr lang="zh-CN" altLang="en-US" dirty="0">
                <a:ea typeface="宋体" panose="02010600030101010101" pitchFamily="2" charset="-122"/>
              </a:rPr>
              <a:t>与子查询的结合</a:t>
            </a:r>
          </a:p>
        </p:txBody>
      </p:sp>
      <p:sp>
        <p:nvSpPr>
          <p:cNvPr id="12291" name="Rectangle 3"/>
          <p:cNvSpPr>
            <a:spLocks noGrp="1" noChangeArrowheads="1"/>
          </p:cNvSpPr>
          <p:nvPr>
            <p:ph type="body" idx="1"/>
          </p:nvPr>
        </p:nvSpPr>
        <p:spPr>
          <a:xfrm>
            <a:off x="467916" y="692696"/>
            <a:ext cx="8784604" cy="3833813"/>
          </a:xfrm>
        </p:spPr>
        <p:txBody>
          <a:bodyPr/>
          <a:lstStyle/>
          <a:p>
            <a:pPr>
              <a:spcBef>
                <a:spcPts val="900"/>
              </a:spcBef>
            </a:pPr>
            <a:r>
              <a:rPr lang="zh-CN" altLang="en-US" b="1" dirty="0">
                <a:ea typeface="宋体" panose="02010600030101010101" pitchFamily="2" charset="-122"/>
              </a:rPr>
              <a:t>例</a:t>
            </a:r>
            <a:r>
              <a:rPr lang="en-US" altLang="zh-CN" b="1" dirty="0">
                <a:ea typeface="宋体" panose="02010600030101010101" pitchFamily="2" charset="-122"/>
              </a:rPr>
              <a:t>3-72</a:t>
            </a:r>
            <a:r>
              <a:rPr lang="zh-CN" altLang="en-US" b="1" dirty="0">
                <a:ea typeface="宋体" panose="02010600030101010101" pitchFamily="2" charset="-122"/>
              </a:rPr>
              <a:t>将数学系全体学生的成绩置零。</a:t>
            </a:r>
          </a:p>
          <a:p>
            <a:pPr lvl="1">
              <a:spcBef>
                <a:spcPts val="900"/>
              </a:spcBef>
              <a:buNone/>
            </a:pPr>
            <a:endParaRPr lang="zh-CN" altLang="en-US" sz="1350" b="1" dirty="0">
              <a:ea typeface="宋体" panose="02010600030101010101" pitchFamily="2" charset="-122"/>
            </a:endParaRPr>
          </a:p>
        </p:txBody>
      </p:sp>
      <p:grpSp>
        <p:nvGrpSpPr>
          <p:cNvPr id="5" name="组合 4">
            <a:extLst>
              <a:ext uri="{FF2B5EF4-FFF2-40B4-BE49-F238E27FC236}">
                <a16:creationId xmlns:a16="http://schemas.microsoft.com/office/drawing/2014/main" id="{81AB9F63-A3D7-4835-AC44-39524686E0BF}"/>
              </a:ext>
            </a:extLst>
          </p:cNvPr>
          <p:cNvGrpSpPr/>
          <p:nvPr/>
        </p:nvGrpSpPr>
        <p:grpSpPr>
          <a:xfrm>
            <a:off x="107504" y="1268760"/>
            <a:ext cx="8856984" cy="4868405"/>
            <a:chOff x="683568" y="1580217"/>
            <a:chExt cx="7776864" cy="5182691"/>
          </a:xfrm>
        </p:grpSpPr>
        <p:sp>
          <p:nvSpPr>
            <p:cNvPr id="6" name="文本框 5">
              <a:extLst>
                <a:ext uri="{FF2B5EF4-FFF2-40B4-BE49-F238E27FC236}">
                  <a16:creationId xmlns:a16="http://schemas.microsoft.com/office/drawing/2014/main" id="{3D095E0B-E000-46BE-AC90-D4D5E0CFDBAF}"/>
                </a:ext>
              </a:extLst>
            </p:cNvPr>
            <p:cNvSpPr txBox="1"/>
            <p:nvPr/>
          </p:nvSpPr>
          <p:spPr>
            <a:xfrm>
              <a:off x="755575" y="1580217"/>
              <a:ext cx="623485" cy="435002"/>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更新</a:t>
              </a:r>
            </a:p>
          </p:txBody>
        </p:sp>
        <p:sp>
          <p:nvSpPr>
            <p:cNvPr id="7" name="文本框 6">
              <a:extLst>
                <a:ext uri="{FF2B5EF4-FFF2-40B4-BE49-F238E27FC236}">
                  <a16:creationId xmlns:a16="http://schemas.microsoft.com/office/drawing/2014/main" id="{0201666E-D671-4425-B33B-A8BF6162E27A}"/>
                </a:ext>
              </a:extLst>
            </p:cNvPr>
            <p:cNvSpPr txBox="1"/>
            <p:nvPr/>
          </p:nvSpPr>
          <p:spPr>
            <a:xfrm>
              <a:off x="683568" y="1988841"/>
              <a:ext cx="7776864" cy="4774067"/>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UPDATE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GRADE=0</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IN(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SDEPT=‘MA’</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56353569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a:ea typeface="宋体" panose="02010600030101010101" pitchFamily="2" charset="-122"/>
              </a:rPr>
              <a:t>(2)UPDATE</a:t>
            </a:r>
            <a:r>
              <a:rPr lang="zh-CN" altLang="en-US" dirty="0">
                <a:ea typeface="宋体" panose="02010600030101010101" pitchFamily="2" charset="-122"/>
              </a:rPr>
              <a:t>与子查询的结合</a:t>
            </a:r>
          </a:p>
        </p:txBody>
      </p:sp>
      <p:sp>
        <p:nvSpPr>
          <p:cNvPr id="12291" name="Rectangle 3"/>
          <p:cNvSpPr>
            <a:spLocks noGrp="1" noChangeArrowheads="1"/>
          </p:cNvSpPr>
          <p:nvPr>
            <p:ph type="body" idx="1"/>
          </p:nvPr>
        </p:nvSpPr>
        <p:spPr>
          <a:xfrm>
            <a:off x="467916" y="2025255"/>
            <a:ext cx="4319588" cy="4644105"/>
          </a:xfrm>
        </p:spPr>
        <p:txBody>
          <a:bodyPr/>
          <a:lstStyle/>
          <a:p>
            <a:pPr>
              <a:spcBef>
                <a:spcPts val="900"/>
              </a:spcBef>
            </a:pPr>
            <a:r>
              <a:rPr lang="zh-CN" altLang="en-US" b="1" dirty="0">
                <a:ea typeface="宋体" panose="02010600030101010101" pitchFamily="2" charset="-122"/>
              </a:rPr>
              <a:t>例</a:t>
            </a:r>
            <a:r>
              <a:rPr lang="en-US" altLang="zh-CN" b="1" dirty="0">
                <a:ea typeface="宋体" panose="02010600030101010101" pitchFamily="2" charset="-122"/>
              </a:rPr>
              <a:t>3-72</a:t>
            </a:r>
            <a:r>
              <a:rPr lang="zh-CN" altLang="en-US" b="1" dirty="0">
                <a:ea typeface="宋体" panose="02010600030101010101" pitchFamily="2" charset="-122"/>
              </a:rPr>
              <a:t>将数学系全体学生的成绩置零。</a:t>
            </a:r>
          </a:p>
          <a:p>
            <a:pPr lvl="1">
              <a:spcBef>
                <a:spcPts val="900"/>
              </a:spcBef>
              <a:buNone/>
            </a:pPr>
            <a:r>
              <a:rPr lang="en-US" altLang="zh-CN" sz="2100" b="1" dirty="0">
                <a:ea typeface="宋体" panose="02010600030101010101" pitchFamily="2" charset="-122"/>
              </a:rPr>
              <a:t>UPDATE SC</a:t>
            </a:r>
          </a:p>
          <a:p>
            <a:pPr lvl="1">
              <a:spcBef>
                <a:spcPts val="900"/>
              </a:spcBef>
              <a:buNone/>
            </a:pPr>
            <a:r>
              <a:rPr lang="en-US" altLang="zh-CN" sz="2100" b="1" dirty="0">
                <a:ea typeface="宋体" panose="02010600030101010101" pitchFamily="2" charset="-122"/>
              </a:rPr>
              <a:t>SET Grade=0</a:t>
            </a:r>
          </a:p>
          <a:p>
            <a:pPr lvl="1">
              <a:spcBef>
                <a:spcPts val="900"/>
              </a:spcBef>
              <a:buNone/>
            </a:pPr>
            <a:r>
              <a:rPr lang="en-US" altLang="zh-CN" sz="2100" b="1" dirty="0">
                <a:latin typeface="Times New Roman" panose="02020603050405020304" pitchFamily="18" charset="0"/>
                <a:ea typeface="宋体" panose="02010600030101010101" pitchFamily="2" charset="-122"/>
                <a:cs typeface="Times New Roman" panose="02020603050405020304" pitchFamily="18" charset="0"/>
              </a:rPr>
              <a:t>WHERE </a:t>
            </a:r>
            <a:r>
              <a:rPr lang="en-US" altLang="zh-CN" sz="2100" dirty="0">
                <a:latin typeface="Times New Roman" panose="02020603050405020304" pitchFamily="18" charset="0"/>
                <a:ea typeface="宋体" panose="02010600030101010101" pitchFamily="2" charset="-122"/>
              </a:rPr>
              <a:t>'MA'</a:t>
            </a:r>
            <a:r>
              <a:rPr lang="en-US" altLang="zh-CN" sz="2100" b="1" dirty="0">
                <a:latin typeface="Times New Roman" panose="02020603050405020304" pitchFamily="18" charset="0"/>
                <a:ea typeface="宋体" panose="02010600030101010101" pitchFamily="2" charset="-122"/>
              </a:rPr>
              <a:t>=(</a:t>
            </a:r>
          </a:p>
          <a:p>
            <a:pPr lvl="1">
              <a:spcBef>
                <a:spcPts val="900"/>
              </a:spcBef>
              <a:buNone/>
            </a:pPr>
            <a:r>
              <a:rPr lang="en-US" altLang="zh-CN" sz="2100" b="1" dirty="0">
                <a:ea typeface="宋体" panose="02010600030101010101" pitchFamily="2" charset="-122"/>
              </a:rPr>
              <a:t>SELECT </a:t>
            </a:r>
            <a:r>
              <a:rPr lang="en-US" altLang="zh-CN" sz="2100" b="1" dirty="0" err="1">
                <a:ea typeface="宋体" panose="02010600030101010101" pitchFamily="2" charset="-122"/>
              </a:rPr>
              <a:t>Sdept</a:t>
            </a:r>
            <a:endParaRPr lang="en-US" altLang="zh-CN" sz="2100" b="1" dirty="0">
              <a:ea typeface="宋体" panose="02010600030101010101" pitchFamily="2" charset="-122"/>
            </a:endParaRPr>
          </a:p>
          <a:p>
            <a:pPr lvl="1">
              <a:spcBef>
                <a:spcPts val="900"/>
              </a:spcBef>
              <a:buNone/>
            </a:pPr>
            <a:r>
              <a:rPr lang="en-US" altLang="zh-CN" sz="2100" b="1" dirty="0">
                <a:ea typeface="宋体" panose="02010600030101010101" pitchFamily="2" charset="-122"/>
              </a:rPr>
              <a:t>FROM Student</a:t>
            </a:r>
          </a:p>
          <a:p>
            <a:pPr lvl="1">
              <a:spcBef>
                <a:spcPts val="900"/>
              </a:spcBef>
              <a:buNone/>
            </a:pPr>
            <a:r>
              <a:rPr lang="en-US" altLang="zh-CN" sz="2100" b="1" dirty="0">
                <a:ea typeface="宋体" panose="02010600030101010101" pitchFamily="2" charset="-122"/>
              </a:rPr>
              <a:t>WHERE </a:t>
            </a:r>
            <a:r>
              <a:rPr lang="en-US" altLang="zh-CN" sz="2100" b="1" dirty="0" err="1">
                <a:ea typeface="宋体" panose="02010600030101010101" pitchFamily="2" charset="-122"/>
              </a:rPr>
              <a:t>Student.Sno</a:t>
            </a:r>
            <a:r>
              <a:rPr lang="en-US" altLang="zh-CN" sz="2100" b="1" dirty="0">
                <a:ea typeface="宋体" panose="02010600030101010101" pitchFamily="2" charset="-122"/>
              </a:rPr>
              <a:t>=</a:t>
            </a:r>
            <a:r>
              <a:rPr lang="en-US" altLang="zh-CN" sz="2100" b="1" dirty="0" err="1">
                <a:ea typeface="宋体" panose="02010600030101010101" pitchFamily="2" charset="-122"/>
              </a:rPr>
              <a:t>SC.Sno</a:t>
            </a:r>
            <a:r>
              <a:rPr lang="en-US" altLang="zh-CN" sz="2100" b="1" dirty="0">
                <a:ea typeface="宋体" panose="02010600030101010101" pitchFamily="2" charset="-122"/>
              </a:rPr>
              <a:t>);	</a:t>
            </a:r>
          </a:p>
          <a:p>
            <a:pPr lvl="1">
              <a:spcBef>
                <a:spcPts val="900"/>
              </a:spcBef>
              <a:buNone/>
            </a:pPr>
            <a:r>
              <a:rPr lang="zh-CN" altLang="en-US" sz="2100" b="1" dirty="0">
                <a:solidFill>
                  <a:schemeClr val="accent1">
                    <a:lumMod val="75000"/>
                  </a:schemeClr>
                </a:solidFill>
                <a:ea typeface="宋体" panose="02010600030101010101" pitchFamily="2" charset="-122"/>
              </a:rPr>
              <a:t>（连接写法）</a:t>
            </a:r>
            <a:endParaRPr lang="en-US" altLang="zh-CN" sz="2100" b="1" dirty="0">
              <a:solidFill>
                <a:schemeClr val="accent1">
                  <a:lumMod val="75000"/>
                </a:schemeClr>
              </a:solidFill>
              <a:ea typeface="宋体" panose="02010600030101010101" pitchFamily="2" charset="-122"/>
            </a:endParaRPr>
          </a:p>
          <a:p>
            <a:pPr lvl="1">
              <a:spcBef>
                <a:spcPts val="900"/>
              </a:spcBef>
              <a:buNone/>
            </a:pPr>
            <a:endParaRPr lang="zh-CN" altLang="en-US" sz="1350" b="1" dirty="0">
              <a:ea typeface="宋体" panose="02010600030101010101" pitchFamily="2" charset="-122"/>
            </a:endParaRPr>
          </a:p>
        </p:txBody>
      </p:sp>
      <p:sp>
        <p:nvSpPr>
          <p:cNvPr id="12292" name="矩形 1"/>
          <p:cNvSpPr>
            <a:spLocks noChangeArrowheads="1"/>
          </p:cNvSpPr>
          <p:nvPr/>
        </p:nvSpPr>
        <p:spPr bwMode="auto">
          <a:xfrm>
            <a:off x="4932040" y="1414426"/>
            <a:ext cx="3869531" cy="543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900"/>
              </a:spcBef>
              <a:buClrTx/>
              <a:buNone/>
            </a:pPr>
            <a:r>
              <a:rPr lang="zh-CN" altLang="en-US" sz="2100" dirty="0">
                <a:latin typeface="Times New Roman" panose="02020603050405020304" pitchFamily="18" charset="0"/>
              </a:rPr>
              <a:t>该例子也可以表示为如下的</a:t>
            </a:r>
            <a:r>
              <a:rPr lang="en-US" altLang="zh-CN" sz="2100" dirty="0">
                <a:latin typeface="Times New Roman" panose="02020603050405020304" pitchFamily="18" charset="0"/>
              </a:rPr>
              <a:t>SQL</a:t>
            </a:r>
            <a:r>
              <a:rPr lang="zh-CN" altLang="en-US" sz="2100" dirty="0">
                <a:latin typeface="Times New Roman" panose="02020603050405020304" pitchFamily="18" charset="0"/>
              </a:rPr>
              <a:t>语句：</a:t>
            </a:r>
          </a:p>
          <a:p>
            <a:pPr lvl="1">
              <a:spcBef>
                <a:spcPts val="900"/>
              </a:spcBef>
              <a:buClrTx/>
              <a:buNone/>
            </a:pPr>
            <a:r>
              <a:rPr lang="en-US" altLang="zh-CN" sz="2100" dirty="0">
                <a:latin typeface="Times New Roman" panose="02020603050405020304" pitchFamily="18" charset="0"/>
              </a:rPr>
              <a:t>UPDATE SC</a:t>
            </a:r>
          </a:p>
          <a:p>
            <a:pPr lvl="1">
              <a:spcBef>
                <a:spcPts val="900"/>
              </a:spcBef>
              <a:buClrTx/>
              <a:buNone/>
            </a:pPr>
            <a:r>
              <a:rPr lang="en-US" altLang="zh-CN" sz="2100" dirty="0">
                <a:latin typeface="Times New Roman" panose="02020603050405020304" pitchFamily="18" charset="0"/>
              </a:rPr>
              <a:t>SET Grade=0</a:t>
            </a:r>
          </a:p>
          <a:p>
            <a:pPr lvl="1">
              <a:spcBef>
                <a:spcPts val="900"/>
              </a:spcBef>
              <a:buClrTx/>
              <a:buNone/>
            </a:pPr>
            <a:r>
              <a:rPr lang="en-US" altLang="zh-CN" sz="2100" dirty="0">
                <a:latin typeface="Times New Roman" panose="02020603050405020304" pitchFamily="18" charset="0"/>
              </a:rPr>
              <a:t>WHERE </a:t>
            </a:r>
            <a:r>
              <a:rPr lang="en-US" altLang="zh-CN" sz="2100" dirty="0" err="1">
                <a:latin typeface="Times New Roman" panose="02020603050405020304" pitchFamily="18" charset="0"/>
              </a:rPr>
              <a:t>Sno</a:t>
            </a:r>
            <a:r>
              <a:rPr lang="en-US" altLang="zh-CN" sz="2100" dirty="0">
                <a:latin typeface="Times New Roman" panose="02020603050405020304" pitchFamily="18" charset="0"/>
              </a:rPr>
              <a:t> IN</a:t>
            </a:r>
          </a:p>
          <a:p>
            <a:pPr lvl="1">
              <a:spcBef>
                <a:spcPts val="900"/>
              </a:spcBef>
              <a:buClrTx/>
              <a:buNone/>
            </a:pPr>
            <a:r>
              <a:rPr lang="en-US" altLang="zh-CN" sz="2100" dirty="0">
                <a:latin typeface="Times New Roman" panose="02020603050405020304" pitchFamily="18" charset="0"/>
              </a:rPr>
              <a:t>(SELECT </a:t>
            </a:r>
            <a:r>
              <a:rPr lang="en-US" altLang="zh-CN" sz="2100" dirty="0" err="1">
                <a:latin typeface="Times New Roman" panose="02020603050405020304" pitchFamily="18" charset="0"/>
              </a:rPr>
              <a:t>Sno</a:t>
            </a:r>
            <a:endParaRPr lang="en-US" altLang="zh-CN" sz="2100" dirty="0">
              <a:latin typeface="Times New Roman" panose="02020603050405020304" pitchFamily="18" charset="0"/>
            </a:endParaRPr>
          </a:p>
          <a:p>
            <a:pPr lvl="1">
              <a:spcBef>
                <a:spcPts val="900"/>
              </a:spcBef>
              <a:buClrTx/>
              <a:buNone/>
            </a:pPr>
            <a:r>
              <a:rPr lang="en-US" altLang="zh-CN" sz="2100" dirty="0">
                <a:latin typeface="Times New Roman" panose="02020603050405020304" pitchFamily="18" charset="0"/>
              </a:rPr>
              <a:t>FROM Student</a:t>
            </a:r>
          </a:p>
          <a:p>
            <a:pPr lvl="1">
              <a:spcBef>
                <a:spcPts val="900"/>
              </a:spcBef>
              <a:buClrTx/>
              <a:buNone/>
            </a:pPr>
            <a:r>
              <a:rPr lang="en-US" altLang="zh-CN" sz="2100" dirty="0">
                <a:latin typeface="Times New Roman" panose="02020603050405020304" pitchFamily="18" charset="0"/>
              </a:rPr>
              <a:t>WHERE </a:t>
            </a:r>
            <a:r>
              <a:rPr lang="en-US" altLang="zh-CN" sz="2100" dirty="0" err="1">
                <a:latin typeface="Times New Roman" panose="02020603050405020304" pitchFamily="18" charset="0"/>
              </a:rPr>
              <a:t>Sdept</a:t>
            </a:r>
            <a:r>
              <a:rPr lang="en-US" altLang="zh-CN" sz="2100" dirty="0">
                <a:latin typeface="Times New Roman" panose="02020603050405020304" pitchFamily="18" charset="0"/>
              </a:rPr>
              <a:t>='MA') ;	</a:t>
            </a:r>
          </a:p>
        </p:txBody>
      </p:sp>
    </p:spTree>
    <p:extLst>
      <p:ext uri="{BB962C8B-B14F-4D97-AF65-F5344CB8AC3E}">
        <p14:creationId xmlns:p14="http://schemas.microsoft.com/office/powerpoint/2010/main" val="152893351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b="0">
                <a:solidFill>
                  <a:srgbClr val="FF0000"/>
                </a:solidFill>
                <a:ea typeface="宋体" panose="02010600030101010101" pitchFamily="2" charset="-122"/>
              </a:rPr>
              <a:t>3.5.3</a:t>
            </a:r>
            <a:r>
              <a:rPr lang="zh-CN" altLang="en-US" b="0">
                <a:solidFill>
                  <a:srgbClr val="FF0000"/>
                </a:solidFill>
                <a:ea typeface="宋体" panose="02010600030101010101" pitchFamily="2" charset="-122"/>
              </a:rPr>
              <a:t>删除数据</a:t>
            </a:r>
          </a:p>
        </p:txBody>
      </p:sp>
      <p:sp>
        <p:nvSpPr>
          <p:cNvPr id="13315" name="Rectangle 3"/>
          <p:cNvSpPr>
            <a:spLocks noGrp="1" noChangeArrowheads="1"/>
          </p:cNvSpPr>
          <p:nvPr>
            <p:ph type="body" idx="1"/>
          </p:nvPr>
        </p:nvSpPr>
        <p:spPr>
          <a:xfrm>
            <a:off x="457200" y="1828800"/>
            <a:ext cx="8229600" cy="4912568"/>
          </a:xfrm>
        </p:spPr>
        <p:txBody>
          <a:bodyPr/>
          <a:lstStyle/>
          <a:p>
            <a:pPr>
              <a:spcBef>
                <a:spcPts val="900"/>
              </a:spcBef>
            </a:pPr>
            <a:r>
              <a:rPr lang="en-US" altLang="zh-CN" sz="2400" b="1" dirty="0">
                <a:ea typeface="宋体" panose="02010600030101010101" pitchFamily="2" charset="-122"/>
              </a:rPr>
              <a:t>DELETE</a:t>
            </a:r>
            <a:r>
              <a:rPr lang="zh-CN" altLang="en-US" sz="2400" b="1" dirty="0">
                <a:ea typeface="宋体" panose="02010600030101010101" pitchFamily="2" charset="-122"/>
              </a:rPr>
              <a:t>语句的功能是从指定表中删除满足</a:t>
            </a:r>
            <a:r>
              <a:rPr lang="en-US" altLang="zh-CN" sz="2400" b="1" dirty="0">
                <a:ea typeface="宋体" panose="02010600030101010101" pitchFamily="2" charset="-122"/>
              </a:rPr>
              <a:t>WHERE</a:t>
            </a:r>
            <a:r>
              <a:rPr lang="zh-CN" altLang="en-US" sz="2400" b="1" dirty="0">
                <a:ea typeface="宋体" panose="02010600030101010101" pitchFamily="2" charset="-122"/>
              </a:rPr>
              <a:t>子句条件的所有元组。如果省略</a:t>
            </a:r>
            <a:r>
              <a:rPr lang="en-US" altLang="zh-CN" sz="2400" b="1" dirty="0">
                <a:ea typeface="宋体" panose="02010600030101010101" pitchFamily="2" charset="-122"/>
              </a:rPr>
              <a:t>WHERE</a:t>
            </a:r>
            <a:r>
              <a:rPr lang="zh-CN" altLang="en-US" sz="2400" b="1" dirty="0">
                <a:ea typeface="宋体" panose="02010600030101010101" pitchFamily="2" charset="-122"/>
              </a:rPr>
              <a:t>子句，表示删除表中全部元组，</a:t>
            </a:r>
            <a:r>
              <a:rPr lang="zh-CN" altLang="en-US" sz="2400" b="1" dirty="0">
                <a:solidFill>
                  <a:srgbClr val="FF3300"/>
                </a:solidFill>
                <a:ea typeface="宋体" panose="02010600030101010101" pitchFamily="2" charset="-122"/>
              </a:rPr>
              <a:t>但表的定义仍在数据字典中</a:t>
            </a:r>
            <a:r>
              <a:rPr lang="zh-CN" altLang="en-US" sz="2400" b="1" dirty="0">
                <a:solidFill>
                  <a:schemeClr val="accent1">
                    <a:lumMod val="75000"/>
                  </a:schemeClr>
                </a:solidFill>
                <a:ea typeface="宋体" panose="02010600030101010101" pitchFamily="2" charset="-122"/>
              </a:rPr>
              <a:t>（只删除元组，不删除属性，那是</a:t>
            </a:r>
            <a:r>
              <a:rPr lang="en-US" altLang="zh-CN" sz="2400" b="1" dirty="0">
                <a:solidFill>
                  <a:schemeClr val="accent1">
                    <a:lumMod val="75000"/>
                  </a:schemeClr>
                </a:solidFill>
                <a:ea typeface="宋体" panose="02010600030101010101" pitchFamily="2" charset="-122"/>
              </a:rPr>
              <a:t>DROP TABLE</a:t>
            </a:r>
            <a:r>
              <a:rPr lang="zh-CN" altLang="en-US" sz="2400" b="1" dirty="0">
                <a:solidFill>
                  <a:schemeClr val="accent1">
                    <a:lumMod val="75000"/>
                  </a:schemeClr>
                </a:solidFill>
                <a:ea typeface="宋体" panose="02010600030101010101" pitchFamily="2" charset="-122"/>
              </a:rPr>
              <a:t>）</a:t>
            </a:r>
            <a:r>
              <a:rPr lang="zh-CN" altLang="en-US" sz="2400" b="1" dirty="0">
                <a:ea typeface="宋体" panose="02010600030101010101" pitchFamily="2" charset="-122"/>
              </a:rPr>
              <a:t>。</a:t>
            </a:r>
            <a:r>
              <a:rPr lang="en-US" altLang="zh-CN" sz="2400" b="1" dirty="0">
                <a:ea typeface="宋体" panose="02010600030101010101" pitchFamily="2" charset="-122"/>
              </a:rPr>
              <a:t>DELETE</a:t>
            </a:r>
            <a:r>
              <a:rPr lang="zh-CN" altLang="en-US" sz="2400" b="1" dirty="0">
                <a:ea typeface="宋体" panose="02010600030101010101" pitchFamily="2" charset="-122"/>
              </a:rPr>
              <a:t>语句删除的是表中的数据，而不是关于表的定义。</a:t>
            </a:r>
            <a:r>
              <a:rPr lang="en-US" altLang="zh-CN" sz="2400" b="1" dirty="0">
                <a:ea typeface="宋体" panose="02010600030101010101" pitchFamily="2" charset="-122"/>
              </a:rPr>
              <a:t>DELETE</a:t>
            </a:r>
            <a:r>
              <a:rPr lang="zh-CN" altLang="en-US" sz="2400" b="1" dirty="0">
                <a:ea typeface="宋体" panose="02010600030101010101" pitchFamily="2" charset="-122"/>
              </a:rPr>
              <a:t>语句的一般格式为：</a:t>
            </a:r>
          </a:p>
          <a:p>
            <a:pPr lvl="1">
              <a:spcBef>
                <a:spcPts val="900"/>
              </a:spcBef>
              <a:buNone/>
            </a:pPr>
            <a:r>
              <a:rPr lang="en-US" altLang="zh-CN" b="1" dirty="0">
                <a:ea typeface="宋体" panose="02010600030101010101" pitchFamily="2" charset="-122"/>
              </a:rPr>
              <a:t>DELETE</a:t>
            </a:r>
          </a:p>
          <a:p>
            <a:pPr lvl="1">
              <a:spcBef>
                <a:spcPts val="900"/>
              </a:spcBef>
              <a:buNone/>
            </a:pPr>
            <a:r>
              <a:rPr lang="en-US" altLang="zh-CN" b="1" dirty="0">
                <a:ea typeface="宋体" panose="02010600030101010101" pitchFamily="2" charset="-122"/>
              </a:rPr>
              <a:t>FROM &lt;</a:t>
            </a:r>
            <a:r>
              <a:rPr lang="zh-CN" altLang="en-US" b="1" dirty="0">
                <a:ea typeface="宋体" panose="02010600030101010101" pitchFamily="2" charset="-122"/>
              </a:rPr>
              <a:t>表名</a:t>
            </a:r>
            <a:r>
              <a:rPr lang="en-US" altLang="zh-CN" b="1" dirty="0">
                <a:ea typeface="宋体" panose="02010600030101010101" pitchFamily="2" charset="-122"/>
              </a:rPr>
              <a:t>&gt;</a:t>
            </a:r>
          </a:p>
          <a:p>
            <a:pPr lvl="1">
              <a:spcBef>
                <a:spcPts val="900"/>
              </a:spcBef>
              <a:buNone/>
            </a:pPr>
            <a:r>
              <a:rPr lang="en-US" altLang="zh-CN" b="1" dirty="0">
                <a:ea typeface="宋体" panose="02010600030101010101" pitchFamily="2" charset="-122"/>
              </a:rPr>
              <a:t>[WHERE &lt;</a:t>
            </a:r>
            <a:r>
              <a:rPr lang="zh-CN" altLang="en-US" b="1" dirty="0">
                <a:ea typeface="宋体" panose="02010600030101010101" pitchFamily="2" charset="-122"/>
              </a:rPr>
              <a:t>条件</a:t>
            </a:r>
            <a:r>
              <a:rPr lang="en-US" altLang="zh-CN" b="1" dirty="0">
                <a:ea typeface="宋体" panose="02010600030101010101" pitchFamily="2" charset="-122"/>
              </a:rPr>
              <a:t>&gt;]; </a:t>
            </a:r>
          </a:p>
          <a:p>
            <a:pPr>
              <a:spcBef>
                <a:spcPts val="900"/>
              </a:spcBef>
            </a:pPr>
            <a:r>
              <a:rPr lang="en-US" altLang="zh-CN" sz="2400" b="1" dirty="0">
                <a:solidFill>
                  <a:schemeClr val="accent1">
                    <a:lumMod val="75000"/>
                  </a:schemeClr>
                </a:solidFill>
                <a:ea typeface="宋体" panose="02010600030101010101" pitchFamily="2" charset="-122"/>
              </a:rPr>
              <a:t>DELETE</a:t>
            </a:r>
            <a:r>
              <a:rPr lang="zh-CN" altLang="en-US" sz="2400" b="1" dirty="0">
                <a:solidFill>
                  <a:schemeClr val="accent1">
                    <a:lumMod val="75000"/>
                  </a:schemeClr>
                </a:solidFill>
                <a:ea typeface="宋体" panose="02010600030101010101" pitchFamily="2" charset="-122"/>
              </a:rPr>
              <a:t>后没有任何属性信息</a:t>
            </a:r>
            <a:endParaRPr lang="en-US" altLang="zh-CN" sz="2400" b="1" dirty="0">
              <a:solidFill>
                <a:schemeClr val="accent1">
                  <a:lumMod val="75000"/>
                </a:schemeClr>
              </a:solidFill>
              <a:ea typeface="宋体" panose="02010600030101010101" pitchFamily="2" charset="-122"/>
            </a:endParaRPr>
          </a:p>
        </p:txBody>
      </p:sp>
    </p:spTree>
    <p:extLst>
      <p:ext uri="{BB962C8B-B14F-4D97-AF65-F5344CB8AC3E}">
        <p14:creationId xmlns:p14="http://schemas.microsoft.com/office/powerpoint/2010/main" val="120933443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a:ea typeface="宋体" panose="02010600030101010101" pitchFamily="2" charset="-122"/>
              </a:rPr>
              <a:t>(1)</a:t>
            </a:r>
            <a:r>
              <a:rPr lang="zh-CN" altLang="en-US">
                <a:ea typeface="宋体" panose="02010600030101010101" pitchFamily="2" charset="-122"/>
              </a:rPr>
              <a:t>删除元组的值</a:t>
            </a:r>
          </a:p>
        </p:txBody>
      </p:sp>
      <p:sp>
        <p:nvSpPr>
          <p:cNvPr id="14339" name="Rectangle 3"/>
          <p:cNvSpPr>
            <a:spLocks noGrp="1" noChangeArrowheads="1"/>
          </p:cNvSpPr>
          <p:nvPr>
            <p:ph type="body" idx="1"/>
          </p:nvPr>
        </p:nvSpPr>
        <p:spPr/>
        <p:txBody>
          <a:bodyPr/>
          <a:lstStyle/>
          <a:p>
            <a:pPr>
              <a:spcBef>
                <a:spcPts val="900"/>
              </a:spcBef>
            </a:pPr>
            <a:r>
              <a:rPr lang="zh-CN" altLang="en-US" sz="1800" b="1" dirty="0">
                <a:ea typeface="宋体" panose="02010600030101010101" pitchFamily="2" charset="-122"/>
              </a:rPr>
              <a:t>例</a:t>
            </a:r>
            <a:r>
              <a:rPr lang="en-US" altLang="zh-CN" sz="1800" b="1" dirty="0">
                <a:ea typeface="宋体" panose="02010600030101010101" pitchFamily="2" charset="-122"/>
              </a:rPr>
              <a:t>3-73 </a:t>
            </a:r>
            <a:r>
              <a:rPr lang="zh-CN" altLang="en-US" sz="1800" b="1" dirty="0">
                <a:ea typeface="宋体" panose="02010600030101010101" pitchFamily="2" charset="-122"/>
              </a:rPr>
              <a:t>删除性别是男的学生记录。</a:t>
            </a:r>
          </a:p>
          <a:p>
            <a:pPr>
              <a:spcBef>
                <a:spcPts val="900"/>
              </a:spcBef>
            </a:pPr>
            <a:endParaRPr lang="en-US" altLang="zh-CN" sz="1800" b="1" dirty="0">
              <a:ea typeface="宋体" panose="02010600030101010101" pitchFamily="2" charset="-122"/>
            </a:endParaRPr>
          </a:p>
          <a:p>
            <a:pPr>
              <a:spcBef>
                <a:spcPts val="900"/>
              </a:spcBef>
            </a:pPr>
            <a:endParaRPr lang="en-US" altLang="zh-CN" sz="1800" b="1" dirty="0">
              <a:ea typeface="宋体" panose="02010600030101010101" pitchFamily="2" charset="-122"/>
            </a:endParaRPr>
          </a:p>
          <a:p>
            <a:pPr>
              <a:spcBef>
                <a:spcPts val="900"/>
              </a:spcBef>
            </a:pPr>
            <a:endParaRPr lang="en-US" altLang="zh-CN" sz="1800" b="1" dirty="0">
              <a:ea typeface="宋体" panose="02010600030101010101" pitchFamily="2" charset="-122"/>
            </a:endParaRPr>
          </a:p>
          <a:p>
            <a:pPr>
              <a:spcBef>
                <a:spcPts val="900"/>
              </a:spcBef>
            </a:pPr>
            <a:r>
              <a:rPr lang="zh-CN" altLang="en-US" sz="1800" b="1" dirty="0">
                <a:ea typeface="宋体" panose="02010600030101010101" pitchFamily="2" charset="-122"/>
              </a:rPr>
              <a:t>上面的</a:t>
            </a:r>
            <a:r>
              <a:rPr lang="en-US" altLang="zh-CN" sz="1800" b="1" dirty="0">
                <a:ea typeface="宋体" panose="02010600030101010101" pitchFamily="2" charset="-122"/>
              </a:rPr>
              <a:t>SQL</a:t>
            </a:r>
            <a:r>
              <a:rPr lang="zh-CN" altLang="en-US" sz="1800" b="1" dirty="0">
                <a:ea typeface="宋体" panose="02010600030101010101" pitchFamily="2" charset="-122"/>
              </a:rPr>
              <a:t>语句删除了</a:t>
            </a:r>
            <a:r>
              <a:rPr lang="en-US" altLang="zh-CN" sz="1800" b="1" dirty="0">
                <a:ea typeface="宋体" panose="02010600030101010101" pitchFamily="2" charset="-122"/>
              </a:rPr>
              <a:t>Student</a:t>
            </a:r>
            <a:r>
              <a:rPr lang="zh-CN" altLang="en-US" sz="1800" b="1" dirty="0">
                <a:ea typeface="宋体" panose="02010600030101010101" pitchFamily="2" charset="-122"/>
              </a:rPr>
              <a:t>表中的一些记录。</a:t>
            </a:r>
          </a:p>
          <a:p>
            <a:pPr>
              <a:spcBef>
                <a:spcPts val="900"/>
              </a:spcBef>
            </a:pPr>
            <a:endParaRPr lang="en-US" altLang="zh-CN" sz="1800" b="1" dirty="0">
              <a:ea typeface="宋体" panose="02010600030101010101" pitchFamily="2" charset="-122"/>
            </a:endParaRPr>
          </a:p>
          <a:p>
            <a:pPr>
              <a:spcBef>
                <a:spcPts val="900"/>
              </a:spcBef>
            </a:pPr>
            <a:r>
              <a:rPr lang="zh-CN" altLang="en-US" sz="1800" b="1" dirty="0">
                <a:ea typeface="宋体" panose="02010600030101010101" pitchFamily="2" charset="-122"/>
              </a:rPr>
              <a:t>例</a:t>
            </a:r>
            <a:r>
              <a:rPr lang="en-US" altLang="zh-CN" sz="1800" b="1" dirty="0">
                <a:ea typeface="宋体" panose="02010600030101010101" pitchFamily="2" charset="-122"/>
              </a:rPr>
              <a:t>3-74</a:t>
            </a:r>
            <a:r>
              <a:rPr lang="zh-CN" altLang="en-US" sz="1800" b="1" dirty="0">
                <a:ea typeface="宋体" panose="02010600030101010101" pitchFamily="2" charset="-122"/>
              </a:rPr>
              <a:t>删除的学生选课记录。</a:t>
            </a:r>
          </a:p>
          <a:p>
            <a:pPr lvl="1">
              <a:spcBef>
                <a:spcPts val="900"/>
              </a:spcBef>
              <a:buNone/>
            </a:pPr>
            <a:endParaRPr lang="en-US" altLang="zh-CN" sz="1500" b="1" dirty="0">
              <a:ea typeface="宋体" panose="02010600030101010101" pitchFamily="2" charset="-122"/>
            </a:endParaRPr>
          </a:p>
          <a:p>
            <a:pPr>
              <a:spcBef>
                <a:spcPts val="900"/>
              </a:spcBef>
            </a:pPr>
            <a:endParaRPr lang="en-US" altLang="zh-CN" sz="1500" b="1" dirty="0">
              <a:ea typeface="宋体" panose="02010600030101010101" pitchFamily="2" charset="-122"/>
            </a:endParaRPr>
          </a:p>
          <a:p>
            <a:pPr>
              <a:spcBef>
                <a:spcPts val="900"/>
              </a:spcBef>
            </a:pPr>
            <a:endParaRPr lang="en-US" altLang="zh-CN" sz="1500" b="1" dirty="0">
              <a:ea typeface="宋体" panose="02010600030101010101" pitchFamily="2" charset="-122"/>
            </a:endParaRPr>
          </a:p>
          <a:p>
            <a:pPr marL="0" indent="0">
              <a:spcBef>
                <a:spcPts val="900"/>
              </a:spcBef>
              <a:buNone/>
            </a:pPr>
            <a:endParaRPr lang="en-US" altLang="zh-CN" sz="1800" b="1" dirty="0">
              <a:ea typeface="宋体" panose="02010600030101010101" pitchFamily="2" charset="-122"/>
            </a:endParaRPr>
          </a:p>
          <a:p>
            <a:pPr>
              <a:spcBef>
                <a:spcPts val="900"/>
              </a:spcBef>
            </a:pPr>
            <a:r>
              <a:rPr lang="zh-CN" altLang="en-US" sz="1800" b="1" dirty="0">
                <a:ea typeface="宋体" panose="02010600030101010101" pitchFamily="2" charset="-122"/>
              </a:rPr>
              <a:t>这条</a:t>
            </a:r>
            <a:r>
              <a:rPr lang="en-US" altLang="zh-CN" sz="1800" b="1" dirty="0">
                <a:ea typeface="宋体" panose="02010600030101010101" pitchFamily="2" charset="-122"/>
              </a:rPr>
              <a:t>DELETE</a:t>
            </a:r>
            <a:r>
              <a:rPr lang="zh-CN" altLang="en-US" sz="1800" b="1" dirty="0">
                <a:ea typeface="宋体" panose="02010600030101010101" pitchFamily="2" charset="-122"/>
              </a:rPr>
              <a:t>语句将使</a:t>
            </a:r>
            <a:r>
              <a:rPr lang="en-US" altLang="zh-CN" sz="1800" b="1" dirty="0">
                <a:ea typeface="宋体" panose="02010600030101010101" pitchFamily="2" charset="-122"/>
              </a:rPr>
              <a:t>SC</a:t>
            </a:r>
            <a:r>
              <a:rPr lang="zh-CN" altLang="en-US" sz="1800" b="1" dirty="0">
                <a:ea typeface="宋体" panose="02010600030101010101" pitchFamily="2" charset="-122"/>
              </a:rPr>
              <a:t>成为空表，它删除了</a:t>
            </a:r>
            <a:r>
              <a:rPr lang="en-US" altLang="zh-CN" sz="1800" b="1" dirty="0">
                <a:ea typeface="宋体" panose="02010600030101010101" pitchFamily="2" charset="-122"/>
              </a:rPr>
              <a:t>SC</a:t>
            </a:r>
            <a:r>
              <a:rPr lang="zh-CN" altLang="en-US" sz="1800" b="1" dirty="0">
                <a:ea typeface="宋体" panose="02010600030101010101" pitchFamily="2" charset="-122"/>
              </a:rPr>
              <a:t>的所有元组。</a:t>
            </a:r>
            <a:r>
              <a:rPr lang="zh-CN" altLang="en-US" sz="1800" b="1" dirty="0">
                <a:solidFill>
                  <a:schemeClr val="accent1">
                    <a:lumMod val="75000"/>
                  </a:schemeClr>
                </a:solidFill>
                <a:ea typeface="宋体" panose="02010600030101010101" pitchFamily="2" charset="-122"/>
              </a:rPr>
              <a:t>但与</a:t>
            </a:r>
            <a:r>
              <a:rPr lang="en-US" altLang="zh-CN" sz="1800" b="1" dirty="0">
                <a:solidFill>
                  <a:schemeClr val="accent1">
                    <a:lumMod val="75000"/>
                  </a:schemeClr>
                </a:solidFill>
                <a:ea typeface="宋体" panose="02010600030101010101" pitchFamily="2" charset="-122"/>
              </a:rPr>
              <a:t>DROP</a:t>
            </a:r>
            <a:r>
              <a:rPr lang="zh-CN" altLang="en-US" sz="1800" b="1" dirty="0">
                <a:solidFill>
                  <a:schemeClr val="accent1">
                    <a:lumMod val="75000"/>
                  </a:schemeClr>
                </a:solidFill>
                <a:ea typeface="宋体" panose="02010600030101010101" pitchFamily="2" charset="-122"/>
              </a:rPr>
              <a:t>有区别。</a:t>
            </a:r>
          </a:p>
        </p:txBody>
      </p:sp>
      <p:grpSp>
        <p:nvGrpSpPr>
          <p:cNvPr id="4" name="组合 3">
            <a:extLst>
              <a:ext uri="{FF2B5EF4-FFF2-40B4-BE49-F238E27FC236}">
                <a16:creationId xmlns:a16="http://schemas.microsoft.com/office/drawing/2014/main" id="{DC4B9569-A979-446C-9646-FE60EB52D0B2}"/>
              </a:ext>
            </a:extLst>
          </p:cNvPr>
          <p:cNvGrpSpPr/>
          <p:nvPr/>
        </p:nvGrpSpPr>
        <p:grpSpPr>
          <a:xfrm>
            <a:off x="107504" y="2132856"/>
            <a:ext cx="8856984" cy="1790020"/>
            <a:chOff x="683568" y="1580217"/>
            <a:chExt cx="7776864" cy="1905577"/>
          </a:xfrm>
        </p:grpSpPr>
        <p:sp>
          <p:nvSpPr>
            <p:cNvPr id="5" name="文本框 4">
              <a:extLst>
                <a:ext uri="{FF2B5EF4-FFF2-40B4-BE49-F238E27FC236}">
                  <a16:creationId xmlns:a16="http://schemas.microsoft.com/office/drawing/2014/main" id="{2BE0F57C-75BF-4E1C-8AFD-17E4E2FB8EB7}"/>
                </a:ext>
              </a:extLst>
            </p:cNvPr>
            <p:cNvSpPr txBox="1"/>
            <p:nvPr/>
          </p:nvSpPr>
          <p:spPr>
            <a:xfrm>
              <a:off x="755575" y="1580217"/>
              <a:ext cx="623485" cy="435002"/>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删除</a:t>
              </a:r>
            </a:p>
          </p:txBody>
        </p:sp>
        <p:sp>
          <p:nvSpPr>
            <p:cNvPr id="6" name="文本框 5">
              <a:extLst>
                <a:ext uri="{FF2B5EF4-FFF2-40B4-BE49-F238E27FC236}">
                  <a16:creationId xmlns:a16="http://schemas.microsoft.com/office/drawing/2014/main" id="{6316468A-B352-4B0C-A2EC-F66027C93A93}"/>
                </a:ext>
              </a:extLst>
            </p:cNvPr>
            <p:cNvSpPr txBox="1"/>
            <p:nvPr/>
          </p:nvSpPr>
          <p:spPr>
            <a:xfrm>
              <a:off x="683568" y="1988841"/>
              <a:ext cx="7776864" cy="1496953"/>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DELETE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SSEX=‘</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男</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p>
          </p:txBody>
        </p:sp>
      </p:grpSp>
      <p:grpSp>
        <p:nvGrpSpPr>
          <p:cNvPr id="7" name="组合 6">
            <a:extLst>
              <a:ext uri="{FF2B5EF4-FFF2-40B4-BE49-F238E27FC236}">
                <a16:creationId xmlns:a16="http://schemas.microsoft.com/office/drawing/2014/main" id="{71062876-6BA5-4585-BBB7-B3D57325CCB9}"/>
              </a:ext>
            </a:extLst>
          </p:cNvPr>
          <p:cNvGrpSpPr/>
          <p:nvPr/>
        </p:nvGrpSpPr>
        <p:grpSpPr>
          <a:xfrm>
            <a:off x="107504" y="4465308"/>
            <a:ext cx="8856984" cy="1105934"/>
            <a:chOff x="683568" y="1580217"/>
            <a:chExt cx="7776864" cy="1177329"/>
          </a:xfrm>
        </p:grpSpPr>
        <p:sp>
          <p:nvSpPr>
            <p:cNvPr id="8" name="文本框 7">
              <a:extLst>
                <a:ext uri="{FF2B5EF4-FFF2-40B4-BE49-F238E27FC236}">
                  <a16:creationId xmlns:a16="http://schemas.microsoft.com/office/drawing/2014/main" id="{742AE335-D912-48C0-B823-AADD10441246}"/>
                </a:ext>
              </a:extLst>
            </p:cNvPr>
            <p:cNvSpPr txBox="1"/>
            <p:nvPr/>
          </p:nvSpPr>
          <p:spPr>
            <a:xfrm>
              <a:off x="755575" y="1580217"/>
              <a:ext cx="623485" cy="435002"/>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删除</a:t>
              </a:r>
            </a:p>
          </p:txBody>
        </p:sp>
        <p:sp>
          <p:nvSpPr>
            <p:cNvPr id="9" name="文本框 8">
              <a:extLst>
                <a:ext uri="{FF2B5EF4-FFF2-40B4-BE49-F238E27FC236}">
                  <a16:creationId xmlns:a16="http://schemas.microsoft.com/office/drawing/2014/main" id="{F86C5221-A752-4DD4-B5F4-767B5C974524}"/>
                </a:ext>
              </a:extLst>
            </p:cNvPr>
            <p:cNvSpPr txBox="1"/>
            <p:nvPr/>
          </p:nvSpPr>
          <p:spPr>
            <a:xfrm>
              <a:off x="683568" y="1988841"/>
              <a:ext cx="7776864" cy="768705"/>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DELETE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a:t>
              </a:r>
            </a:p>
          </p:txBody>
        </p:sp>
      </p:grpSp>
    </p:spTree>
    <p:extLst>
      <p:ext uri="{BB962C8B-B14F-4D97-AF65-F5344CB8AC3E}">
        <p14:creationId xmlns:p14="http://schemas.microsoft.com/office/powerpoint/2010/main" val="2461479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2291"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①</a:t>
            </a:r>
            <a:r>
              <a:rPr lang="zh-CN" altLang="en-US" sz="3200" dirty="0">
                <a:ea typeface="宋体" panose="02010600030101010101" pitchFamily="2" charset="-122"/>
              </a:rPr>
              <a:t>主码约束</a:t>
            </a:r>
          </a:p>
        </p:txBody>
      </p:sp>
      <p:sp>
        <p:nvSpPr>
          <p:cNvPr id="29699" name="Rectangle 3"/>
          <p:cNvSpPr>
            <a:spLocks noGrp="1"/>
          </p:cNvSpPr>
          <p:nvPr>
            <p:ph idx="1"/>
          </p:nvPr>
        </p:nvSpPr>
        <p:spPr bwMode="auto">
          <a:xfrm>
            <a:off x="250827" y="1828800"/>
            <a:ext cx="8435975" cy="4495800"/>
          </a:xfrm>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defRPr/>
            </a:pPr>
            <a:r>
              <a:rPr lang="zh-CN" altLang="en-US" b="1" noProof="1">
                <a:ea typeface="宋体" panose="02010600030101010101" pitchFamily="2" charset="-122"/>
              </a:rPr>
              <a:t>例</a:t>
            </a:r>
            <a:r>
              <a:rPr lang="en-US" altLang="zh-CN" b="1" noProof="1">
                <a:ea typeface="宋体" panose="02010600030101010101" pitchFamily="2" charset="-122"/>
              </a:rPr>
              <a:t>3-1</a:t>
            </a:r>
            <a:r>
              <a:rPr lang="en-US" altLang="zh-CN" noProof="1">
                <a:ea typeface="宋体" panose="02010600030101010101" pitchFamily="2" charset="-122"/>
              </a:rPr>
              <a:t> </a:t>
            </a:r>
            <a:r>
              <a:rPr lang="zh-CN" altLang="en-US" noProof="1">
                <a:ea typeface="宋体" panose="02010600030101010101" pitchFamily="2" charset="-122"/>
              </a:rPr>
              <a:t>建立一个课程表</a:t>
            </a:r>
            <a:r>
              <a:rPr lang="en-US" altLang="zh-CN" noProof="1">
                <a:ea typeface="宋体" panose="02010600030101010101" pitchFamily="2" charset="-122"/>
              </a:rPr>
              <a:t>Course</a:t>
            </a:r>
            <a:r>
              <a:rPr lang="zh-CN" altLang="en-US" noProof="1">
                <a:ea typeface="宋体" panose="02010600030101010101" pitchFamily="2" charset="-122"/>
              </a:rPr>
              <a:t>，由课程号</a:t>
            </a:r>
            <a:r>
              <a:rPr lang="en-US" altLang="zh-CN" noProof="1">
                <a:ea typeface="宋体" panose="02010600030101010101" pitchFamily="2" charset="-122"/>
              </a:rPr>
              <a:t>Cno</a:t>
            </a:r>
            <a:r>
              <a:rPr lang="zh-CN" altLang="en-US" noProof="1">
                <a:ea typeface="宋体" panose="02010600030101010101" pitchFamily="2" charset="-122"/>
              </a:rPr>
              <a:t>、课程名</a:t>
            </a:r>
            <a:r>
              <a:rPr lang="en-US" altLang="zh-CN" noProof="1">
                <a:ea typeface="宋体" panose="02010600030101010101" pitchFamily="2" charset="-122"/>
              </a:rPr>
              <a:t>Cname</a:t>
            </a:r>
            <a:r>
              <a:rPr lang="zh-CN" altLang="en-US" noProof="1">
                <a:ea typeface="宋体" panose="02010600030101010101" pitchFamily="2" charset="-122"/>
              </a:rPr>
              <a:t>、先行课程号</a:t>
            </a:r>
            <a:r>
              <a:rPr lang="en-US" altLang="zh-CN" noProof="1">
                <a:ea typeface="宋体" panose="02010600030101010101" pitchFamily="2" charset="-122"/>
              </a:rPr>
              <a:t>Ccpno</a:t>
            </a:r>
            <a:r>
              <a:rPr lang="zh-CN" altLang="en-US" noProof="1">
                <a:ea typeface="宋体" panose="02010600030101010101" pitchFamily="2" charset="-122"/>
              </a:rPr>
              <a:t>、学分</a:t>
            </a:r>
            <a:r>
              <a:rPr lang="en-US" altLang="zh-CN" noProof="1">
                <a:ea typeface="宋体" panose="02010600030101010101" pitchFamily="2" charset="-122"/>
              </a:rPr>
              <a:t>Ccredit</a:t>
            </a:r>
            <a:r>
              <a:rPr lang="zh-CN" altLang="en-US" noProof="1">
                <a:ea typeface="宋体" panose="02010600030101010101" pitchFamily="2" charset="-122"/>
              </a:rPr>
              <a:t>四个属性组成。</a:t>
            </a:r>
            <a:endParaRPr lang="en-US" altLang="zh-CN" sz="2400" noProof="1">
              <a:solidFill>
                <a:schemeClr val="tx2"/>
              </a:solidFill>
              <a:ea typeface="宋体" panose="02010600030101010101" pitchFamily="2" charset="-122"/>
            </a:endParaRPr>
          </a:p>
        </p:txBody>
      </p:sp>
      <p:grpSp>
        <p:nvGrpSpPr>
          <p:cNvPr id="6" name="组合 5">
            <a:extLst>
              <a:ext uri="{FF2B5EF4-FFF2-40B4-BE49-F238E27FC236}">
                <a16:creationId xmlns:a16="http://schemas.microsoft.com/office/drawing/2014/main" id="{DC9C271D-3C51-4EB8-B317-17575956C4A9}"/>
              </a:ext>
            </a:extLst>
          </p:cNvPr>
          <p:cNvGrpSpPr/>
          <p:nvPr/>
        </p:nvGrpSpPr>
        <p:grpSpPr>
          <a:xfrm>
            <a:off x="528936" y="3140968"/>
            <a:ext cx="7776864" cy="2498884"/>
            <a:chOff x="683568" y="1580217"/>
            <a:chExt cx="7776864" cy="2498884"/>
          </a:xfrm>
        </p:grpSpPr>
        <p:sp>
          <p:nvSpPr>
            <p:cNvPr id="7" name="文本框 6">
              <a:extLst>
                <a:ext uri="{FF2B5EF4-FFF2-40B4-BE49-F238E27FC236}">
                  <a16:creationId xmlns:a16="http://schemas.microsoft.com/office/drawing/2014/main" id="{44D9D662-4203-4F8A-876F-05EDF7694CFA}"/>
                </a:ext>
              </a:extLst>
            </p:cNvPr>
            <p:cNvSpPr txBox="1"/>
            <p:nvPr/>
          </p:nvSpPr>
          <p:spPr>
            <a:xfrm>
              <a:off x="755576" y="1580217"/>
              <a:ext cx="1440160"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主码约束</a:t>
              </a:r>
            </a:p>
          </p:txBody>
        </p:sp>
        <p:sp>
          <p:nvSpPr>
            <p:cNvPr id="8" name="文本框 7">
              <a:extLst>
                <a:ext uri="{FF2B5EF4-FFF2-40B4-BE49-F238E27FC236}">
                  <a16:creationId xmlns:a16="http://schemas.microsoft.com/office/drawing/2014/main" id="{122E33A1-51BB-46E0-AF3B-BA36C3082FA2}"/>
                </a:ext>
              </a:extLst>
            </p:cNvPr>
            <p:cNvSpPr txBox="1"/>
            <p:nvPr/>
          </p:nvSpPr>
          <p:spPr>
            <a:xfrm>
              <a:off x="683568" y="1988840"/>
              <a:ext cx="7776864" cy="209026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TABLE COURSE(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 NUMBER(4) CONSTRAINT PK_C PRIMARY KEY,</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CNAME CHAR(20),</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CCPNO NUMBER(4),</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CREDIT NUMBER(4)</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2871631356"/>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a:ea typeface="宋体" panose="02010600030101010101" pitchFamily="2" charset="-122"/>
              </a:rPr>
              <a:t>(1)</a:t>
            </a:r>
            <a:r>
              <a:rPr lang="zh-CN" altLang="en-US">
                <a:ea typeface="宋体" panose="02010600030101010101" pitchFamily="2" charset="-122"/>
              </a:rPr>
              <a:t>删除元组的值</a:t>
            </a:r>
          </a:p>
        </p:txBody>
      </p:sp>
      <p:sp>
        <p:nvSpPr>
          <p:cNvPr id="14339" name="Rectangle 3"/>
          <p:cNvSpPr>
            <a:spLocks noGrp="1" noChangeArrowheads="1"/>
          </p:cNvSpPr>
          <p:nvPr>
            <p:ph type="body" idx="1"/>
          </p:nvPr>
        </p:nvSpPr>
        <p:spPr/>
        <p:txBody>
          <a:bodyPr/>
          <a:lstStyle/>
          <a:p>
            <a:pPr>
              <a:spcBef>
                <a:spcPts val="900"/>
              </a:spcBef>
            </a:pPr>
            <a:r>
              <a:rPr lang="zh-CN" altLang="en-US" sz="1800" b="1">
                <a:ea typeface="宋体" panose="02010600030101010101" pitchFamily="2" charset="-122"/>
              </a:rPr>
              <a:t>例</a:t>
            </a:r>
            <a:r>
              <a:rPr lang="en-US" altLang="zh-CN" sz="1800" b="1">
                <a:ea typeface="宋体" panose="02010600030101010101" pitchFamily="2" charset="-122"/>
              </a:rPr>
              <a:t>3-73 </a:t>
            </a:r>
            <a:r>
              <a:rPr lang="zh-CN" altLang="en-US" sz="1800" b="1">
                <a:ea typeface="宋体" panose="02010600030101010101" pitchFamily="2" charset="-122"/>
              </a:rPr>
              <a:t>删除性别是男的学生记录。</a:t>
            </a:r>
          </a:p>
          <a:p>
            <a:pPr lvl="1">
              <a:spcBef>
                <a:spcPts val="900"/>
              </a:spcBef>
              <a:buNone/>
            </a:pPr>
            <a:r>
              <a:rPr lang="en-US" altLang="zh-CN" sz="1500" b="1">
                <a:ea typeface="宋体" panose="02010600030101010101" pitchFamily="2" charset="-122"/>
              </a:rPr>
              <a:t>DELETE</a:t>
            </a:r>
          </a:p>
          <a:p>
            <a:pPr lvl="1">
              <a:spcBef>
                <a:spcPts val="900"/>
              </a:spcBef>
              <a:buNone/>
            </a:pPr>
            <a:r>
              <a:rPr lang="en-US" altLang="zh-CN" sz="1500" b="1">
                <a:ea typeface="宋体" panose="02010600030101010101" pitchFamily="2" charset="-122"/>
              </a:rPr>
              <a:t>FROM Student</a:t>
            </a:r>
          </a:p>
          <a:p>
            <a:pPr lvl="1">
              <a:spcBef>
                <a:spcPts val="900"/>
              </a:spcBef>
              <a:buNone/>
            </a:pPr>
            <a:r>
              <a:rPr lang="en-US" altLang="zh-CN" sz="1500" b="1">
                <a:ea typeface="宋体" panose="02010600030101010101" pitchFamily="2" charset="-122"/>
              </a:rPr>
              <a:t>WHERE Ssex='</a:t>
            </a:r>
            <a:r>
              <a:rPr lang="zh-CN" altLang="en-US" sz="1500" b="1">
                <a:ea typeface="宋体" panose="02010600030101010101" pitchFamily="2" charset="-122"/>
              </a:rPr>
              <a:t>男</a:t>
            </a:r>
            <a:r>
              <a:rPr lang="en-US" altLang="zh-CN" sz="1500" b="1">
                <a:ea typeface="宋体" panose="02010600030101010101" pitchFamily="2" charset="-122"/>
              </a:rPr>
              <a:t>';</a:t>
            </a:r>
          </a:p>
          <a:p>
            <a:pPr>
              <a:spcBef>
                <a:spcPts val="900"/>
              </a:spcBef>
            </a:pPr>
            <a:r>
              <a:rPr lang="zh-CN" altLang="en-US" sz="1800" b="1">
                <a:ea typeface="宋体" panose="02010600030101010101" pitchFamily="2" charset="-122"/>
              </a:rPr>
              <a:t>上面的</a:t>
            </a:r>
            <a:r>
              <a:rPr lang="en-US" altLang="zh-CN" sz="1800" b="1">
                <a:ea typeface="宋体" panose="02010600030101010101" pitchFamily="2" charset="-122"/>
              </a:rPr>
              <a:t>SQL</a:t>
            </a:r>
            <a:r>
              <a:rPr lang="zh-CN" altLang="en-US" sz="1800" b="1">
                <a:ea typeface="宋体" panose="02010600030101010101" pitchFamily="2" charset="-122"/>
              </a:rPr>
              <a:t>语句删除了</a:t>
            </a:r>
            <a:r>
              <a:rPr lang="en-US" altLang="zh-CN" sz="1800" b="1">
                <a:ea typeface="宋体" panose="02010600030101010101" pitchFamily="2" charset="-122"/>
              </a:rPr>
              <a:t>Student</a:t>
            </a:r>
            <a:r>
              <a:rPr lang="zh-CN" altLang="en-US" sz="1800" b="1">
                <a:ea typeface="宋体" panose="02010600030101010101" pitchFamily="2" charset="-122"/>
              </a:rPr>
              <a:t>表中的一些记录。</a:t>
            </a:r>
          </a:p>
          <a:p>
            <a:pPr>
              <a:spcBef>
                <a:spcPts val="900"/>
              </a:spcBef>
            </a:pPr>
            <a:r>
              <a:rPr lang="zh-CN" altLang="en-US" sz="1800" b="1">
                <a:ea typeface="宋体" panose="02010600030101010101" pitchFamily="2" charset="-122"/>
              </a:rPr>
              <a:t>例</a:t>
            </a:r>
            <a:r>
              <a:rPr lang="en-US" altLang="zh-CN" sz="1800" b="1">
                <a:ea typeface="宋体" panose="02010600030101010101" pitchFamily="2" charset="-122"/>
              </a:rPr>
              <a:t>3-74</a:t>
            </a:r>
            <a:r>
              <a:rPr lang="zh-CN" altLang="en-US" sz="1800" b="1">
                <a:ea typeface="宋体" panose="02010600030101010101" pitchFamily="2" charset="-122"/>
              </a:rPr>
              <a:t>删除的学生选课记录。</a:t>
            </a:r>
          </a:p>
          <a:p>
            <a:pPr lvl="1">
              <a:spcBef>
                <a:spcPts val="900"/>
              </a:spcBef>
              <a:buNone/>
            </a:pPr>
            <a:r>
              <a:rPr lang="en-US" altLang="zh-CN" sz="1500" b="1">
                <a:ea typeface="宋体" panose="02010600030101010101" pitchFamily="2" charset="-122"/>
              </a:rPr>
              <a:t>DELETE </a:t>
            </a:r>
          </a:p>
          <a:p>
            <a:pPr lvl="1">
              <a:spcBef>
                <a:spcPts val="900"/>
              </a:spcBef>
              <a:buNone/>
            </a:pPr>
            <a:r>
              <a:rPr lang="en-US" altLang="zh-CN" sz="1500" b="1">
                <a:ea typeface="宋体" panose="02010600030101010101" pitchFamily="2" charset="-122"/>
              </a:rPr>
              <a:t>FROM SC; </a:t>
            </a:r>
          </a:p>
          <a:p>
            <a:pPr>
              <a:spcBef>
                <a:spcPts val="900"/>
              </a:spcBef>
            </a:pPr>
            <a:r>
              <a:rPr lang="zh-CN" altLang="en-US" sz="1800" b="1">
                <a:ea typeface="宋体" panose="02010600030101010101" pitchFamily="2" charset="-122"/>
              </a:rPr>
              <a:t>这条</a:t>
            </a:r>
            <a:r>
              <a:rPr lang="en-US" altLang="zh-CN" sz="1800" b="1">
                <a:ea typeface="宋体" panose="02010600030101010101" pitchFamily="2" charset="-122"/>
              </a:rPr>
              <a:t>DELETE</a:t>
            </a:r>
            <a:r>
              <a:rPr lang="zh-CN" altLang="en-US" sz="1800" b="1">
                <a:ea typeface="宋体" panose="02010600030101010101" pitchFamily="2" charset="-122"/>
              </a:rPr>
              <a:t>语句将使</a:t>
            </a:r>
            <a:r>
              <a:rPr lang="en-US" altLang="zh-CN" sz="1800" b="1">
                <a:ea typeface="宋体" panose="02010600030101010101" pitchFamily="2" charset="-122"/>
              </a:rPr>
              <a:t>SC</a:t>
            </a:r>
            <a:r>
              <a:rPr lang="zh-CN" altLang="en-US" sz="1800" b="1">
                <a:ea typeface="宋体" panose="02010600030101010101" pitchFamily="2" charset="-122"/>
              </a:rPr>
              <a:t>成为空表，它删除了</a:t>
            </a:r>
            <a:r>
              <a:rPr lang="en-US" altLang="zh-CN" sz="1800" b="1">
                <a:ea typeface="宋体" panose="02010600030101010101" pitchFamily="2" charset="-122"/>
              </a:rPr>
              <a:t>SC</a:t>
            </a:r>
            <a:r>
              <a:rPr lang="zh-CN" altLang="en-US" sz="1800" b="1">
                <a:ea typeface="宋体" panose="02010600030101010101" pitchFamily="2" charset="-122"/>
              </a:rPr>
              <a:t>的所有元组。</a:t>
            </a:r>
          </a:p>
        </p:txBody>
      </p:sp>
    </p:spTree>
    <p:extLst>
      <p:ext uri="{BB962C8B-B14F-4D97-AF65-F5344CB8AC3E}">
        <p14:creationId xmlns:p14="http://schemas.microsoft.com/office/powerpoint/2010/main" val="142839455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a:ea typeface="宋体" panose="02010600030101010101" pitchFamily="2" charset="-122"/>
              </a:rPr>
              <a:t>(1)</a:t>
            </a:r>
            <a:r>
              <a:rPr lang="zh-CN" altLang="en-US">
                <a:ea typeface="宋体" panose="02010600030101010101" pitchFamily="2" charset="-122"/>
              </a:rPr>
              <a:t>删除元组的值</a:t>
            </a:r>
          </a:p>
        </p:txBody>
      </p:sp>
      <p:grpSp>
        <p:nvGrpSpPr>
          <p:cNvPr id="4" name="组合 3">
            <a:extLst>
              <a:ext uri="{FF2B5EF4-FFF2-40B4-BE49-F238E27FC236}">
                <a16:creationId xmlns:a16="http://schemas.microsoft.com/office/drawing/2014/main" id="{72B7A411-BF4D-40A5-BB4D-8D430BB90547}"/>
              </a:ext>
            </a:extLst>
          </p:cNvPr>
          <p:cNvGrpSpPr/>
          <p:nvPr/>
        </p:nvGrpSpPr>
        <p:grpSpPr>
          <a:xfrm>
            <a:off x="107504" y="1124745"/>
            <a:ext cx="8856984" cy="4526361"/>
            <a:chOff x="683568" y="1580217"/>
            <a:chExt cx="7776864" cy="4818566"/>
          </a:xfrm>
        </p:grpSpPr>
        <p:sp>
          <p:nvSpPr>
            <p:cNvPr id="5" name="文本框 4">
              <a:extLst>
                <a:ext uri="{FF2B5EF4-FFF2-40B4-BE49-F238E27FC236}">
                  <a16:creationId xmlns:a16="http://schemas.microsoft.com/office/drawing/2014/main" id="{A59EB63E-622F-4913-B989-D64BACDF93EF}"/>
                </a:ext>
              </a:extLst>
            </p:cNvPr>
            <p:cNvSpPr txBox="1"/>
            <p:nvPr/>
          </p:nvSpPr>
          <p:spPr>
            <a:xfrm>
              <a:off x="755575" y="1580217"/>
              <a:ext cx="623485" cy="43500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插入</a:t>
              </a:r>
            </a:p>
          </p:txBody>
        </p:sp>
        <p:sp>
          <p:nvSpPr>
            <p:cNvPr id="6" name="文本框 5">
              <a:extLst>
                <a:ext uri="{FF2B5EF4-FFF2-40B4-BE49-F238E27FC236}">
                  <a16:creationId xmlns:a16="http://schemas.microsoft.com/office/drawing/2014/main" id="{896C383D-7A15-47C7-B8E9-BA4D42B13DC1}"/>
                </a:ext>
              </a:extLst>
            </p:cNvPr>
            <p:cNvSpPr txBox="1"/>
            <p:nvPr/>
          </p:nvSpPr>
          <p:spPr>
            <a:xfrm>
              <a:off x="683568" y="1988839"/>
              <a:ext cx="7776864" cy="4409944"/>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所有选修数据库学生的记录都删掉</a:t>
              </a:r>
              <a:endParaRPr lang="en-US" altLang="zh-CN" sz="1800" b="1" dirty="0">
                <a:solidFill>
                  <a:schemeClr val="accent1">
                    <a:lumMod val="75000"/>
                  </a:schemeClr>
                </a:solidFill>
                <a:latin typeface="Courier New" panose="02070309020205020404" pitchFamily="49" charset="0"/>
                <a:cs typeface="Courier New" panose="02070309020205020404" pitchFamily="49" charset="0"/>
              </a:endParaRP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DELETE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 IN(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COURSE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CNAME=‘</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数据库系统原理</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92643356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a:ea typeface="宋体" panose="02010600030101010101" pitchFamily="2" charset="-122"/>
              </a:rPr>
              <a:t>(1)</a:t>
            </a:r>
            <a:r>
              <a:rPr lang="zh-CN" altLang="en-US">
                <a:ea typeface="宋体" panose="02010600030101010101" pitchFamily="2" charset="-122"/>
              </a:rPr>
              <a:t>删除元组的值</a:t>
            </a:r>
          </a:p>
        </p:txBody>
      </p:sp>
      <p:grpSp>
        <p:nvGrpSpPr>
          <p:cNvPr id="4" name="组合 3">
            <a:extLst>
              <a:ext uri="{FF2B5EF4-FFF2-40B4-BE49-F238E27FC236}">
                <a16:creationId xmlns:a16="http://schemas.microsoft.com/office/drawing/2014/main" id="{72B7A411-BF4D-40A5-BB4D-8D430BB90547}"/>
              </a:ext>
            </a:extLst>
          </p:cNvPr>
          <p:cNvGrpSpPr/>
          <p:nvPr/>
        </p:nvGrpSpPr>
        <p:grpSpPr>
          <a:xfrm>
            <a:off x="107504" y="1124745"/>
            <a:ext cx="8856984" cy="1390970"/>
            <a:chOff x="683568" y="1580217"/>
            <a:chExt cx="7776864" cy="1480766"/>
          </a:xfrm>
        </p:grpSpPr>
        <p:sp>
          <p:nvSpPr>
            <p:cNvPr id="5" name="文本框 4">
              <a:extLst>
                <a:ext uri="{FF2B5EF4-FFF2-40B4-BE49-F238E27FC236}">
                  <a16:creationId xmlns:a16="http://schemas.microsoft.com/office/drawing/2014/main" id="{A59EB63E-622F-4913-B989-D64BACDF93EF}"/>
                </a:ext>
              </a:extLst>
            </p:cNvPr>
            <p:cNvSpPr txBox="1"/>
            <p:nvPr/>
          </p:nvSpPr>
          <p:spPr>
            <a:xfrm>
              <a:off x="755575" y="1580217"/>
              <a:ext cx="623485" cy="43500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插入</a:t>
              </a:r>
            </a:p>
          </p:txBody>
        </p:sp>
        <p:sp>
          <p:nvSpPr>
            <p:cNvPr id="6" name="文本框 5">
              <a:extLst>
                <a:ext uri="{FF2B5EF4-FFF2-40B4-BE49-F238E27FC236}">
                  <a16:creationId xmlns:a16="http://schemas.microsoft.com/office/drawing/2014/main" id="{896C383D-7A15-47C7-B8E9-BA4D42B13DC1}"/>
                </a:ext>
              </a:extLst>
            </p:cNvPr>
            <p:cNvSpPr txBox="1"/>
            <p:nvPr/>
          </p:nvSpPr>
          <p:spPr>
            <a:xfrm>
              <a:off x="683568" y="1988841"/>
              <a:ext cx="7776864" cy="1072142"/>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所有选修数据库学生的记录都删掉</a:t>
              </a:r>
              <a:endParaRPr lang="en-US" altLang="zh-CN" sz="1800" b="1" dirty="0">
                <a:solidFill>
                  <a:schemeClr val="accent1">
                    <a:lumMod val="75000"/>
                  </a:schemeClr>
                </a:solidFill>
                <a:latin typeface="Courier New" panose="02070309020205020404" pitchFamily="49" charset="0"/>
                <a:cs typeface="Courier New" panose="02070309020205020404" pitchFamily="49" charset="0"/>
              </a:endParaRP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DELETE FROM SC WHERE CNO IN (SELECT CNO FROM COURSE WHERE 	CNAME=‘</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数据库原理</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327100528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dirty="0">
                <a:ea typeface="宋体" panose="02010600030101010101" pitchFamily="2" charset="-122"/>
              </a:rPr>
              <a:t>(2)</a:t>
            </a:r>
            <a:r>
              <a:rPr lang="zh-CN" altLang="en-US" dirty="0">
                <a:ea typeface="宋体" panose="02010600030101010101" pitchFamily="2" charset="-122"/>
              </a:rPr>
              <a:t>带子查询的删除语句</a:t>
            </a:r>
          </a:p>
        </p:txBody>
      </p:sp>
      <p:sp>
        <p:nvSpPr>
          <p:cNvPr id="15363" name="Rectangle 3"/>
          <p:cNvSpPr>
            <a:spLocks noGrp="1" noChangeArrowheads="1"/>
          </p:cNvSpPr>
          <p:nvPr>
            <p:ph type="body" idx="1"/>
          </p:nvPr>
        </p:nvSpPr>
        <p:spPr/>
        <p:txBody>
          <a:bodyPr/>
          <a:lstStyle/>
          <a:p>
            <a:r>
              <a:rPr lang="zh-CN" altLang="en-US" b="1" dirty="0">
                <a:ea typeface="宋体" panose="02010600030101010101" pitchFamily="2" charset="-122"/>
              </a:rPr>
              <a:t>子查询同样也可以嵌套在</a:t>
            </a:r>
            <a:r>
              <a:rPr lang="en-US" altLang="zh-CN" b="1" dirty="0">
                <a:ea typeface="宋体" panose="02010600030101010101" pitchFamily="2" charset="-122"/>
              </a:rPr>
              <a:t>DELETE</a:t>
            </a:r>
            <a:r>
              <a:rPr lang="zh-CN" altLang="en-US" b="1" dirty="0">
                <a:ea typeface="宋体" panose="02010600030101010101" pitchFamily="2" charset="-122"/>
              </a:rPr>
              <a:t>语句中，用以构造执行删除操作的条件，具体的格式为：</a:t>
            </a:r>
          </a:p>
          <a:p>
            <a:pPr lvl="1">
              <a:buFont typeface="Wingdings" panose="05000000000000000000" pitchFamily="2" charset="2"/>
              <a:buNone/>
            </a:pPr>
            <a:r>
              <a:rPr lang="en-US" altLang="zh-CN" b="1" dirty="0">
                <a:ea typeface="宋体" panose="02010600030101010101" pitchFamily="2" charset="-122"/>
              </a:rPr>
              <a:t>DELETE FROM &lt;</a:t>
            </a:r>
            <a:r>
              <a:rPr lang="zh-CN" altLang="en-US" b="1" dirty="0">
                <a:ea typeface="宋体" panose="02010600030101010101" pitchFamily="2" charset="-122"/>
              </a:rPr>
              <a:t>表名</a:t>
            </a:r>
            <a:r>
              <a:rPr lang="en-US" altLang="zh-CN" b="1" dirty="0">
                <a:ea typeface="宋体" panose="02010600030101010101" pitchFamily="2" charset="-122"/>
              </a:rPr>
              <a:t>&gt;</a:t>
            </a:r>
          </a:p>
          <a:p>
            <a:pPr lvl="1">
              <a:spcBef>
                <a:spcPts val="900"/>
              </a:spcBef>
              <a:buNone/>
            </a:pPr>
            <a:r>
              <a:rPr lang="en-US" altLang="zh-CN" b="1" dirty="0">
                <a:ea typeface="宋体" panose="02010600030101010101" pitchFamily="2" charset="-122"/>
              </a:rPr>
              <a:t>[WHERE&lt;</a:t>
            </a:r>
            <a:r>
              <a:rPr lang="zh-CN" altLang="en-US" b="1" dirty="0">
                <a:ea typeface="宋体" panose="02010600030101010101" pitchFamily="2" charset="-122"/>
              </a:rPr>
              <a:t>带有子查询的条件表达式</a:t>
            </a:r>
            <a:r>
              <a:rPr lang="en-US" altLang="zh-CN" b="1" dirty="0">
                <a:ea typeface="宋体" panose="02010600030101010101" pitchFamily="2" charset="-122"/>
              </a:rPr>
              <a:t>&gt;</a:t>
            </a:r>
            <a:r>
              <a:rPr lang="zh-CN" altLang="en-US" b="1" dirty="0">
                <a:ea typeface="宋体" panose="02010600030101010101" pitchFamily="2" charset="-122"/>
              </a:rPr>
              <a:t>］</a:t>
            </a:r>
          </a:p>
          <a:p>
            <a:r>
              <a:rPr lang="zh-CN" altLang="en-US" b="1" dirty="0">
                <a:ea typeface="宋体" panose="02010600030101010101" pitchFamily="2" charset="-122"/>
              </a:rPr>
              <a:t>本语句将删除所有使</a:t>
            </a:r>
            <a:r>
              <a:rPr lang="en-US" altLang="zh-CN" b="1" dirty="0">
                <a:ea typeface="宋体" panose="02010600030101010101" pitchFamily="2" charset="-122"/>
              </a:rPr>
              <a:t>&lt;</a:t>
            </a:r>
            <a:r>
              <a:rPr lang="zh-CN" altLang="en-US" b="1" dirty="0">
                <a:ea typeface="宋体" panose="02010600030101010101" pitchFamily="2" charset="-122"/>
              </a:rPr>
              <a:t>带有子查询的条件表达式</a:t>
            </a:r>
            <a:r>
              <a:rPr lang="en-US" altLang="zh-CN" b="1" dirty="0">
                <a:ea typeface="宋体" panose="02010600030101010101" pitchFamily="2" charset="-122"/>
              </a:rPr>
              <a:t>&gt;</a:t>
            </a:r>
            <a:r>
              <a:rPr lang="zh-CN" altLang="en-US" b="1" dirty="0">
                <a:ea typeface="宋体" panose="02010600030101010101" pitchFamily="2" charset="-122"/>
              </a:rPr>
              <a:t>为真的所有元组。</a:t>
            </a:r>
          </a:p>
        </p:txBody>
      </p:sp>
    </p:spTree>
    <p:extLst>
      <p:ext uri="{BB962C8B-B14F-4D97-AF65-F5344CB8AC3E}">
        <p14:creationId xmlns:p14="http://schemas.microsoft.com/office/powerpoint/2010/main" val="3940926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dirty="0">
                <a:ea typeface="宋体" panose="02010600030101010101" pitchFamily="2" charset="-122"/>
              </a:rPr>
              <a:t>(2)</a:t>
            </a:r>
            <a:r>
              <a:rPr lang="zh-CN" altLang="en-US" dirty="0">
                <a:ea typeface="宋体" panose="02010600030101010101" pitchFamily="2" charset="-122"/>
              </a:rPr>
              <a:t>带子查询的删除语句</a:t>
            </a:r>
          </a:p>
        </p:txBody>
      </p:sp>
      <p:sp>
        <p:nvSpPr>
          <p:cNvPr id="16387" name="Rectangle 3"/>
          <p:cNvSpPr>
            <a:spLocks noGrp="1" noChangeArrowheads="1"/>
          </p:cNvSpPr>
          <p:nvPr>
            <p:ph type="body" idx="1"/>
          </p:nvPr>
        </p:nvSpPr>
        <p:spPr>
          <a:xfrm>
            <a:off x="144066" y="2294335"/>
            <a:ext cx="3780234" cy="3576638"/>
          </a:xfrm>
        </p:spPr>
        <p:txBody>
          <a:bodyPr/>
          <a:lstStyle/>
          <a:p>
            <a:pPr>
              <a:spcBef>
                <a:spcPts val="900"/>
              </a:spcBef>
            </a:pPr>
            <a:r>
              <a:rPr lang="zh-CN" altLang="en-US" b="1">
                <a:ea typeface="宋体" panose="02010600030101010101" pitchFamily="2" charset="-122"/>
              </a:rPr>
              <a:t>例</a:t>
            </a:r>
            <a:r>
              <a:rPr lang="en-US" altLang="zh-CN" b="1">
                <a:ea typeface="宋体" panose="02010600030101010101" pitchFamily="2" charset="-122"/>
              </a:rPr>
              <a:t>3-75</a:t>
            </a:r>
            <a:r>
              <a:rPr lang="zh-CN" altLang="en-US" b="1">
                <a:ea typeface="宋体" panose="02010600030101010101" pitchFamily="2" charset="-122"/>
              </a:rPr>
              <a:t>删除数学系选课学生的选课记录。</a:t>
            </a:r>
          </a:p>
          <a:p>
            <a:pPr lvl="1">
              <a:spcBef>
                <a:spcPts val="900"/>
              </a:spcBef>
              <a:buNone/>
            </a:pPr>
            <a:r>
              <a:rPr lang="en-US" altLang="zh-CN" sz="2100" b="1">
                <a:ea typeface="宋体" panose="02010600030101010101" pitchFamily="2" charset="-122"/>
              </a:rPr>
              <a:t>DELETE </a:t>
            </a:r>
            <a:r>
              <a:rPr lang="en-US" altLang="zh-CN" sz="2100">
                <a:latin typeface="Times New Roman" panose="02020603050405020304" pitchFamily="18" charset="0"/>
                <a:ea typeface="宋体" panose="02010600030101010101" pitchFamily="2" charset="-122"/>
              </a:rPr>
              <a:t>FROM </a:t>
            </a:r>
            <a:r>
              <a:rPr lang="en-US" altLang="zh-CN" sz="2100" b="1">
                <a:ea typeface="宋体" panose="02010600030101010101" pitchFamily="2" charset="-122"/>
              </a:rPr>
              <a:t>Sc</a:t>
            </a:r>
          </a:p>
          <a:p>
            <a:pPr lvl="1">
              <a:spcBef>
                <a:spcPts val="900"/>
              </a:spcBef>
              <a:buNone/>
            </a:pPr>
            <a:r>
              <a:rPr lang="en-US" altLang="zh-CN" sz="2100" b="1">
                <a:ea typeface="宋体" panose="02010600030101010101" pitchFamily="2" charset="-122"/>
              </a:rPr>
              <a:t>WHERE Sno IN</a:t>
            </a:r>
          </a:p>
          <a:p>
            <a:pPr lvl="1">
              <a:spcBef>
                <a:spcPts val="900"/>
              </a:spcBef>
              <a:buNone/>
            </a:pPr>
            <a:r>
              <a:rPr lang="en-US" altLang="zh-CN" sz="2100" b="1">
                <a:ea typeface="宋体" panose="02010600030101010101" pitchFamily="2" charset="-122"/>
              </a:rPr>
              <a:t>        (SELECT Sno</a:t>
            </a:r>
          </a:p>
          <a:p>
            <a:pPr lvl="1">
              <a:spcBef>
                <a:spcPts val="900"/>
              </a:spcBef>
              <a:buNone/>
            </a:pPr>
            <a:r>
              <a:rPr lang="en-US" altLang="zh-CN" sz="2100" b="1">
                <a:ea typeface="宋体" panose="02010600030101010101" pitchFamily="2" charset="-122"/>
              </a:rPr>
              <a:t>    FROM Student</a:t>
            </a:r>
          </a:p>
          <a:p>
            <a:pPr lvl="1">
              <a:spcBef>
                <a:spcPts val="900"/>
              </a:spcBef>
              <a:buNone/>
            </a:pPr>
            <a:r>
              <a:rPr lang="en-US" altLang="zh-CN" sz="2100" b="1">
                <a:ea typeface="宋体" panose="02010600030101010101" pitchFamily="2" charset="-122"/>
              </a:rPr>
              <a:t>    WHERE Sdept= 'MA');</a:t>
            </a:r>
          </a:p>
        </p:txBody>
      </p:sp>
      <p:sp>
        <p:nvSpPr>
          <p:cNvPr id="16388" name="矩形 1"/>
          <p:cNvSpPr>
            <a:spLocks noChangeArrowheads="1"/>
          </p:cNvSpPr>
          <p:nvPr/>
        </p:nvSpPr>
        <p:spPr bwMode="auto">
          <a:xfrm>
            <a:off x="4248150" y="2294335"/>
            <a:ext cx="4572000" cy="474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900"/>
              </a:spcBef>
              <a:buClrTx/>
              <a:buNone/>
            </a:pPr>
            <a:r>
              <a:rPr lang="zh-CN" altLang="en-US" sz="2100">
                <a:latin typeface="Times New Roman" panose="02020603050405020304" pitchFamily="18" charset="0"/>
              </a:rPr>
              <a:t>或：</a:t>
            </a:r>
            <a:r>
              <a:rPr lang="en-US" altLang="zh-CN" sz="2100">
                <a:latin typeface="Times New Roman" panose="02020603050405020304" pitchFamily="18" charset="0"/>
              </a:rPr>
              <a:t>DELETE </a:t>
            </a:r>
          </a:p>
          <a:p>
            <a:pPr lvl="1">
              <a:spcBef>
                <a:spcPts val="900"/>
              </a:spcBef>
              <a:buClrTx/>
              <a:buNone/>
            </a:pPr>
            <a:r>
              <a:rPr lang="en-US" altLang="zh-CN" sz="2100">
                <a:latin typeface="Times New Roman" panose="02020603050405020304" pitchFamily="18" charset="0"/>
              </a:rPr>
              <a:t>   FROM SC </a:t>
            </a:r>
          </a:p>
          <a:p>
            <a:pPr lvl="1">
              <a:spcBef>
                <a:spcPts val="900"/>
              </a:spcBef>
              <a:buClrTx/>
              <a:buNone/>
            </a:pPr>
            <a:r>
              <a:rPr lang="en-US" altLang="zh-CN" sz="2100">
                <a:latin typeface="Times New Roman" panose="02020603050405020304" pitchFamily="18" charset="0"/>
              </a:rPr>
              <a:t>    WHERE 'MA'= </a:t>
            </a:r>
          </a:p>
          <a:p>
            <a:pPr lvl="1">
              <a:spcBef>
                <a:spcPts val="900"/>
              </a:spcBef>
              <a:buClrTx/>
              <a:buNone/>
            </a:pPr>
            <a:r>
              <a:rPr lang="en-US" altLang="zh-CN" sz="2100">
                <a:latin typeface="Times New Roman" panose="02020603050405020304" pitchFamily="18" charset="0"/>
              </a:rPr>
              <a:t>        (SELETE Sdept </a:t>
            </a:r>
          </a:p>
          <a:p>
            <a:pPr lvl="1">
              <a:spcBef>
                <a:spcPts val="900"/>
              </a:spcBef>
              <a:buClrTx/>
              <a:buNone/>
            </a:pPr>
            <a:r>
              <a:rPr lang="en-US" altLang="zh-CN" sz="2100">
                <a:latin typeface="Times New Roman" panose="02020603050405020304" pitchFamily="18" charset="0"/>
              </a:rPr>
              <a:t>         FROM Student </a:t>
            </a:r>
          </a:p>
          <a:p>
            <a:pPr lvl="1">
              <a:spcBef>
                <a:spcPts val="900"/>
              </a:spcBef>
              <a:buClrTx/>
              <a:buNone/>
            </a:pPr>
            <a:r>
              <a:rPr lang="en-US" altLang="zh-CN" sz="2100">
                <a:latin typeface="Times New Roman" panose="02020603050405020304" pitchFamily="18" charset="0"/>
              </a:rPr>
              <a:t>         WHERE Student.Sno=SC.Sno);</a:t>
            </a:r>
          </a:p>
        </p:txBody>
      </p:sp>
    </p:spTree>
    <p:extLst>
      <p:ext uri="{BB962C8B-B14F-4D97-AF65-F5344CB8AC3E}">
        <p14:creationId xmlns:p14="http://schemas.microsoft.com/office/powerpoint/2010/main" val="106590369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zh-CN" dirty="0">
                <a:solidFill>
                  <a:srgbClr val="FF0000"/>
                </a:solidFill>
                <a:ea typeface="宋体" panose="02010600030101010101" pitchFamily="2" charset="-122"/>
              </a:rPr>
              <a:t>3.6</a:t>
            </a:r>
            <a:r>
              <a:rPr lang="zh-CN" altLang="en-US" dirty="0">
                <a:solidFill>
                  <a:srgbClr val="FF0000"/>
                </a:solidFill>
                <a:ea typeface="宋体" panose="02010600030101010101" pitchFamily="2" charset="-122"/>
              </a:rPr>
              <a:t>视图</a:t>
            </a:r>
          </a:p>
        </p:txBody>
      </p:sp>
      <p:sp>
        <p:nvSpPr>
          <p:cNvPr id="3075" name="Rectangle 3"/>
          <p:cNvSpPr>
            <a:spLocks noGrp="1" noChangeArrowheads="1"/>
          </p:cNvSpPr>
          <p:nvPr>
            <p:ph type="body" idx="1"/>
          </p:nvPr>
        </p:nvSpPr>
        <p:spPr>
          <a:xfrm>
            <a:off x="629843" y="2228850"/>
            <a:ext cx="8056959" cy="3371850"/>
          </a:xfrm>
        </p:spPr>
        <p:txBody>
          <a:bodyPr/>
          <a:lstStyle/>
          <a:p>
            <a:r>
              <a:rPr lang="zh-CN" altLang="en-US" b="1" dirty="0">
                <a:ea typeface="宋体" panose="02010600030101010101" pitchFamily="2" charset="-122"/>
              </a:rPr>
              <a:t>视图是基于一个表或多个表或视图的逻辑表，本身不包含数据，是一个虚表，它在存储时只存储视图的定义，而没有存储对应的数据</a:t>
            </a:r>
            <a:r>
              <a:rPr lang="en-US" altLang="zh-CN" b="1" dirty="0">
                <a:ea typeface="宋体" panose="02010600030101010101" pitchFamily="2" charset="-122"/>
              </a:rPr>
              <a:t>.</a:t>
            </a:r>
          </a:p>
          <a:p>
            <a:r>
              <a:rPr lang="zh-CN" altLang="en-US" b="1" dirty="0">
                <a:ea typeface="宋体" panose="02010600030101010101" pitchFamily="2" charset="-122"/>
              </a:rPr>
              <a:t>视图只在刚刚打开的一瞬间，通过定义从基表中搜集数据，并展现给用户。通过视图可以对表里面的数据进行查询和修改。</a:t>
            </a:r>
            <a:endParaRPr lang="en-US" altLang="zh-CN" b="1" dirty="0">
              <a:ea typeface="宋体" panose="02010600030101010101" pitchFamily="2" charset="-122"/>
            </a:endParaRPr>
          </a:p>
          <a:p>
            <a:r>
              <a:rPr lang="zh-CN" altLang="en-US" b="1" dirty="0">
                <a:ea typeface="宋体" panose="02010600030101010101" pitchFamily="2" charset="-122"/>
              </a:rPr>
              <a:t>视图基于的表称为基表。 </a:t>
            </a:r>
          </a:p>
        </p:txBody>
      </p:sp>
    </p:spTree>
    <p:extLst>
      <p:ext uri="{BB962C8B-B14F-4D97-AF65-F5344CB8AC3E}">
        <p14:creationId xmlns:p14="http://schemas.microsoft.com/office/powerpoint/2010/main" val="4292012386"/>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a:ea typeface="宋体" panose="02010600030101010101" pitchFamily="2" charset="-122"/>
              </a:rPr>
              <a:t>视图优点 </a:t>
            </a:r>
          </a:p>
        </p:txBody>
      </p:sp>
      <p:sp>
        <p:nvSpPr>
          <p:cNvPr id="4099" name="Rectangle 3"/>
          <p:cNvSpPr>
            <a:spLocks noGrp="1" noChangeArrowheads="1"/>
          </p:cNvSpPr>
          <p:nvPr>
            <p:ph type="body" idx="1"/>
          </p:nvPr>
        </p:nvSpPr>
        <p:spPr>
          <a:xfrm>
            <a:off x="413150" y="2228850"/>
            <a:ext cx="8155781" cy="3371850"/>
          </a:xfrm>
        </p:spPr>
        <p:txBody>
          <a:bodyPr/>
          <a:lstStyle/>
          <a:p>
            <a:pPr>
              <a:spcBef>
                <a:spcPts val="900"/>
              </a:spcBef>
            </a:pPr>
            <a:r>
              <a:rPr lang="en-US" altLang="zh-CN" b="1">
                <a:ea typeface="宋体" panose="02010600030101010101" pitchFamily="2" charset="-122"/>
              </a:rPr>
              <a:t>(1)</a:t>
            </a:r>
            <a:r>
              <a:rPr lang="zh-CN" altLang="en-US" b="1">
                <a:ea typeface="宋体" panose="02010600030101010101" pitchFamily="2" charset="-122"/>
              </a:rPr>
              <a:t>能分割数据，简化观点。可以通过</a:t>
            </a:r>
            <a:r>
              <a:rPr lang="en-US" altLang="zh-CN" b="1">
                <a:ea typeface="宋体" panose="02010600030101010101" pitchFamily="2" charset="-122"/>
              </a:rPr>
              <a:t>SELECT</a:t>
            </a:r>
            <a:r>
              <a:rPr lang="zh-CN" altLang="en-US" b="1">
                <a:ea typeface="宋体" panose="02010600030101010101" pitchFamily="2" charset="-122"/>
              </a:rPr>
              <a:t>和</a:t>
            </a:r>
            <a:r>
              <a:rPr lang="en-US" altLang="zh-CN" b="1">
                <a:ea typeface="宋体" panose="02010600030101010101" pitchFamily="2" charset="-122"/>
              </a:rPr>
              <a:t>WHERE</a:t>
            </a:r>
            <a:r>
              <a:rPr lang="zh-CN" altLang="en-US" b="1">
                <a:ea typeface="宋体" panose="02010600030101010101" pitchFamily="2" charset="-122"/>
              </a:rPr>
              <a:t>来定义视图，从而可以分割数据基表中某些对于用户不关心的数据，使用户把注意力集中到所关心的数据列，进一步简化浏览数据工作。</a:t>
            </a:r>
          </a:p>
          <a:p>
            <a:pPr>
              <a:spcBef>
                <a:spcPts val="900"/>
              </a:spcBef>
            </a:pPr>
            <a:r>
              <a:rPr lang="en-US" altLang="zh-CN" b="1">
                <a:ea typeface="宋体" panose="02010600030101010101" pitchFamily="2" charset="-122"/>
              </a:rPr>
              <a:t>(2)</a:t>
            </a:r>
            <a:r>
              <a:rPr lang="zh-CN" altLang="en-US" b="1">
                <a:ea typeface="宋体" panose="02010600030101010101" pitchFamily="2" charset="-122"/>
              </a:rPr>
              <a:t>为数据提供一定的逻辑独立性。如果为某一个基表定义一个视图，即使以后基本表的内容发生改变了也不会影响“视图定义”所得到的数据。</a:t>
            </a:r>
          </a:p>
          <a:p>
            <a:pPr>
              <a:spcBef>
                <a:spcPts val="900"/>
              </a:spcBef>
            </a:pPr>
            <a:r>
              <a:rPr lang="en-US" altLang="zh-CN" b="1">
                <a:ea typeface="宋体" panose="02010600030101010101" pitchFamily="2" charset="-122"/>
              </a:rPr>
              <a:t>(3)</a:t>
            </a:r>
            <a:r>
              <a:rPr lang="zh-CN" altLang="en-US" b="1">
                <a:ea typeface="宋体" panose="02010600030101010101" pitchFamily="2" charset="-122"/>
              </a:rPr>
              <a:t>提供自动的安全保护功能。视图能像基本表一样授予或撤消访问许可权。</a:t>
            </a:r>
          </a:p>
          <a:p>
            <a:pPr>
              <a:spcBef>
                <a:spcPts val="900"/>
              </a:spcBef>
            </a:pPr>
            <a:r>
              <a:rPr lang="en-US" altLang="zh-CN" b="1">
                <a:ea typeface="宋体" panose="02010600030101010101" pitchFamily="2" charset="-122"/>
              </a:rPr>
              <a:t>(4)</a:t>
            </a:r>
            <a:r>
              <a:rPr lang="zh-CN" altLang="en-US" b="1">
                <a:ea typeface="宋体" panose="02010600030101010101" pitchFamily="2" charset="-122"/>
              </a:rPr>
              <a:t>视图可以间接对表进行更新，因此视图的更新就是表的更新。</a:t>
            </a:r>
          </a:p>
        </p:txBody>
      </p:sp>
    </p:spTree>
    <p:extLst>
      <p:ext uri="{BB962C8B-B14F-4D97-AF65-F5344CB8AC3E}">
        <p14:creationId xmlns:p14="http://schemas.microsoft.com/office/powerpoint/2010/main" val="428924465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b="0">
                <a:ea typeface="宋体" panose="02010600030101010101" pitchFamily="2" charset="-122"/>
              </a:rPr>
              <a:t>3.6.1</a:t>
            </a:r>
            <a:r>
              <a:rPr lang="zh-CN" altLang="en-US" b="0">
                <a:ea typeface="宋体" panose="02010600030101010101" pitchFamily="2" charset="-122"/>
              </a:rPr>
              <a:t>创建视图</a:t>
            </a:r>
          </a:p>
        </p:txBody>
      </p:sp>
      <p:sp>
        <p:nvSpPr>
          <p:cNvPr id="5123" name="Rectangle 3"/>
          <p:cNvSpPr>
            <a:spLocks noGrp="1" noChangeArrowheads="1"/>
          </p:cNvSpPr>
          <p:nvPr>
            <p:ph type="body" idx="1"/>
          </p:nvPr>
        </p:nvSpPr>
        <p:spPr>
          <a:xfrm>
            <a:off x="736997" y="2132410"/>
            <a:ext cx="7399734" cy="4176910"/>
          </a:xfrm>
        </p:spPr>
        <p:txBody>
          <a:bodyPr/>
          <a:lstStyle/>
          <a:p>
            <a:pPr>
              <a:spcBef>
                <a:spcPts val="900"/>
              </a:spcBef>
            </a:pPr>
            <a:r>
              <a:rPr lang="en-US" altLang="zh-CN" sz="1800" b="1" dirty="0">
                <a:ea typeface="宋体" panose="02010600030101010101" pitchFamily="2" charset="-122"/>
              </a:rPr>
              <a:t>SQL</a:t>
            </a:r>
            <a:r>
              <a:rPr lang="zh-CN" altLang="en-US" sz="1800" b="1" dirty="0">
                <a:ea typeface="宋体" panose="02010600030101010101" pitchFamily="2" charset="-122"/>
              </a:rPr>
              <a:t>语言用</a:t>
            </a:r>
            <a:r>
              <a:rPr lang="en-US" altLang="zh-CN" sz="1800" b="1" dirty="0">
                <a:ea typeface="宋体" panose="02010600030101010101" pitchFamily="2" charset="-122"/>
              </a:rPr>
              <a:t>CREATE VIEW</a:t>
            </a:r>
            <a:r>
              <a:rPr lang="zh-CN" altLang="en-US" sz="1800" b="1" dirty="0">
                <a:ea typeface="宋体" panose="02010600030101010101" pitchFamily="2" charset="-122"/>
              </a:rPr>
              <a:t>命令建立视图，其一般格式为： </a:t>
            </a:r>
          </a:p>
          <a:p>
            <a:pPr lvl="1">
              <a:spcBef>
                <a:spcPts val="900"/>
              </a:spcBef>
              <a:buNone/>
            </a:pPr>
            <a:r>
              <a:rPr lang="en-US" altLang="zh-CN" sz="1500" b="1" dirty="0">
                <a:ea typeface="宋体" panose="02010600030101010101" pitchFamily="2" charset="-122"/>
              </a:rPr>
              <a:t>CREATE VIEW &lt;</a:t>
            </a:r>
            <a:r>
              <a:rPr lang="zh-CN" altLang="en-US" sz="1500" b="1" dirty="0">
                <a:ea typeface="宋体" panose="02010600030101010101" pitchFamily="2" charset="-122"/>
              </a:rPr>
              <a:t>视图名</a:t>
            </a:r>
            <a:r>
              <a:rPr lang="en-US" altLang="zh-CN" sz="1500" b="1" dirty="0">
                <a:ea typeface="宋体" panose="02010600030101010101" pitchFamily="2" charset="-122"/>
              </a:rPr>
              <a:t>&gt;[(&lt;</a:t>
            </a:r>
            <a:r>
              <a:rPr lang="zh-CN" altLang="en-US" sz="1500" b="1" dirty="0">
                <a:ea typeface="宋体" panose="02010600030101010101" pitchFamily="2" charset="-122"/>
              </a:rPr>
              <a:t>列名</a:t>
            </a:r>
            <a:r>
              <a:rPr lang="en-US" altLang="zh-CN" sz="1500" b="1" dirty="0">
                <a:ea typeface="宋体" panose="02010600030101010101" pitchFamily="2" charset="-122"/>
              </a:rPr>
              <a:t>&gt;[,&lt;</a:t>
            </a:r>
            <a:r>
              <a:rPr lang="zh-CN" altLang="en-US" sz="1500" b="1" dirty="0">
                <a:ea typeface="宋体" panose="02010600030101010101" pitchFamily="2" charset="-122"/>
              </a:rPr>
              <a:t>列名</a:t>
            </a:r>
            <a:r>
              <a:rPr lang="en-US" altLang="zh-CN" sz="1500" b="1" dirty="0">
                <a:ea typeface="宋体" panose="02010600030101010101" pitchFamily="2" charset="-122"/>
              </a:rPr>
              <a:t>&gt;]...)] </a:t>
            </a:r>
          </a:p>
          <a:p>
            <a:pPr lvl="1">
              <a:spcBef>
                <a:spcPts val="900"/>
              </a:spcBef>
              <a:buNone/>
            </a:pPr>
            <a:r>
              <a:rPr lang="en-US" altLang="zh-CN" sz="1500" b="1" dirty="0">
                <a:ea typeface="宋体" panose="02010600030101010101" pitchFamily="2" charset="-122"/>
              </a:rPr>
              <a:t>AS &lt;</a:t>
            </a:r>
            <a:r>
              <a:rPr lang="zh-CN" altLang="en-US" sz="1500" b="1" dirty="0">
                <a:ea typeface="宋体" panose="02010600030101010101" pitchFamily="2" charset="-122"/>
              </a:rPr>
              <a:t>子查询</a:t>
            </a:r>
            <a:r>
              <a:rPr lang="en-US" altLang="zh-CN" sz="1500" b="1" dirty="0">
                <a:ea typeface="宋体" panose="02010600030101010101" pitchFamily="2" charset="-122"/>
              </a:rPr>
              <a:t>&gt; </a:t>
            </a:r>
          </a:p>
          <a:p>
            <a:pPr lvl="1">
              <a:spcBef>
                <a:spcPts val="900"/>
              </a:spcBef>
              <a:buNone/>
            </a:pPr>
            <a:r>
              <a:rPr lang="en-US" altLang="zh-CN" sz="1500" b="1" dirty="0">
                <a:ea typeface="宋体" panose="02010600030101010101" pitchFamily="2" charset="-122"/>
              </a:rPr>
              <a:t>[WITH CHECK OPTION]; </a:t>
            </a:r>
          </a:p>
          <a:p>
            <a:pPr>
              <a:spcBef>
                <a:spcPts val="900"/>
              </a:spcBef>
            </a:pPr>
            <a:endParaRPr lang="zh-CN" altLang="en-US" sz="1800" b="1" dirty="0">
              <a:ea typeface="宋体" panose="02010600030101010101" pitchFamily="2" charset="-122"/>
            </a:endParaRPr>
          </a:p>
          <a:p>
            <a:pPr>
              <a:spcBef>
                <a:spcPts val="900"/>
              </a:spcBef>
            </a:pPr>
            <a:r>
              <a:rPr lang="zh-CN" altLang="en-US" sz="1800" b="1" dirty="0">
                <a:ea typeface="宋体" panose="02010600030101010101" pitchFamily="2" charset="-122"/>
              </a:rPr>
              <a:t>其中子查询可以是任意复杂的</a:t>
            </a:r>
            <a:r>
              <a:rPr lang="en-US" altLang="zh-CN" sz="1800" b="1" dirty="0">
                <a:ea typeface="宋体" panose="02010600030101010101" pitchFamily="2" charset="-122"/>
              </a:rPr>
              <a:t>SELECT</a:t>
            </a:r>
            <a:r>
              <a:rPr lang="zh-CN" altLang="en-US" sz="1800" b="1" dirty="0">
                <a:ea typeface="宋体" panose="02010600030101010101" pitchFamily="2" charset="-122"/>
              </a:rPr>
              <a:t>语句，但通常不允许含有</a:t>
            </a:r>
            <a:r>
              <a:rPr lang="en-US" altLang="zh-CN" sz="1800" b="1" dirty="0">
                <a:solidFill>
                  <a:srgbClr val="FF3300"/>
                </a:solidFill>
                <a:ea typeface="宋体" panose="02010600030101010101" pitchFamily="2" charset="-122"/>
              </a:rPr>
              <a:t>ORDER BY</a:t>
            </a:r>
            <a:r>
              <a:rPr lang="zh-CN" altLang="en-US" sz="1800" b="1" dirty="0">
                <a:solidFill>
                  <a:srgbClr val="FF3300"/>
                </a:solidFill>
                <a:ea typeface="宋体" panose="02010600030101010101" pitchFamily="2" charset="-122"/>
              </a:rPr>
              <a:t>子句和</a:t>
            </a:r>
            <a:r>
              <a:rPr lang="en-US" altLang="zh-CN" sz="1800" b="1" dirty="0">
                <a:solidFill>
                  <a:srgbClr val="FF3300"/>
                </a:solidFill>
                <a:ea typeface="宋体" panose="02010600030101010101" pitchFamily="2" charset="-122"/>
              </a:rPr>
              <a:t>DISTINCT</a:t>
            </a:r>
            <a:r>
              <a:rPr lang="zh-CN" altLang="en-US" sz="1800" b="1" dirty="0">
                <a:solidFill>
                  <a:srgbClr val="FF3300"/>
                </a:solidFill>
                <a:ea typeface="宋体" panose="02010600030101010101" pitchFamily="2" charset="-122"/>
              </a:rPr>
              <a:t>短语（只有在最外层才能用）</a:t>
            </a:r>
            <a:r>
              <a:rPr lang="zh-CN" altLang="en-US" sz="1800" b="1" dirty="0">
                <a:ea typeface="宋体" panose="02010600030101010101" pitchFamily="2" charset="-122"/>
              </a:rPr>
              <a:t>。 </a:t>
            </a:r>
          </a:p>
          <a:p>
            <a:pPr>
              <a:spcBef>
                <a:spcPts val="900"/>
              </a:spcBef>
            </a:pPr>
            <a:endParaRPr lang="en-US" altLang="zh-CN" sz="1800" b="1" dirty="0">
              <a:ea typeface="宋体" panose="02010600030101010101" pitchFamily="2" charset="-122"/>
            </a:endParaRPr>
          </a:p>
          <a:p>
            <a:pPr>
              <a:spcBef>
                <a:spcPts val="900"/>
              </a:spcBef>
            </a:pPr>
            <a:r>
              <a:rPr lang="en-US" altLang="zh-CN" sz="1800" b="1" dirty="0">
                <a:ea typeface="宋体" panose="02010600030101010101" pitchFamily="2" charset="-122"/>
              </a:rPr>
              <a:t>WITH CHECK OPTION</a:t>
            </a:r>
            <a:r>
              <a:rPr lang="zh-CN" altLang="en-US" sz="1800" b="1" dirty="0">
                <a:ea typeface="宋体" panose="02010600030101010101" pitchFamily="2" charset="-122"/>
              </a:rPr>
              <a:t>表示对视图进行</a:t>
            </a:r>
            <a:r>
              <a:rPr lang="en-US" altLang="zh-CN" sz="1800" b="1" dirty="0">
                <a:ea typeface="宋体" panose="02010600030101010101" pitchFamily="2" charset="-122"/>
              </a:rPr>
              <a:t>UPDATE</a:t>
            </a:r>
            <a:r>
              <a:rPr lang="zh-CN" altLang="en-US" sz="1800" b="1" dirty="0">
                <a:ea typeface="宋体" panose="02010600030101010101" pitchFamily="2" charset="-122"/>
              </a:rPr>
              <a:t>、</a:t>
            </a:r>
            <a:r>
              <a:rPr lang="en-US" altLang="zh-CN" sz="1800" b="1" dirty="0">
                <a:ea typeface="宋体" panose="02010600030101010101" pitchFamily="2" charset="-122"/>
              </a:rPr>
              <a:t>INSERT</a:t>
            </a:r>
            <a:r>
              <a:rPr lang="zh-CN" altLang="en-US" sz="1800" b="1" dirty="0">
                <a:ea typeface="宋体" panose="02010600030101010101" pitchFamily="2" charset="-122"/>
              </a:rPr>
              <a:t>和</a:t>
            </a:r>
            <a:r>
              <a:rPr lang="en-US" altLang="zh-CN" sz="1800" b="1" dirty="0">
                <a:ea typeface="宋体" panose="02010600030101010101" pitchFamily="2" charset="-122"/>
              </a:rPr>
              <a:t>DELETE</a:t>
            </a:r>
            <a:r>
              <a:rPr lang="zh-CN" altLang="en-US" sz="1800" b="1" dirty="0">
                <a:ea typeface="宋体" panose="02010600030101010101" pitchFamily="2" charset="-122"/>
              </a:rPr>
              <a:t>操作时要保证更新、插入或删除的行满足视图定义中的谓词条件</a:t>
            </a:r>
            <a:r>
              <a:rPr lang="en-US" altLang="zh-CN" sz="1800" b="1" dirty="0">
                <a:ea typeface="宋体" panose="02010600030101010101" pitchFamily="2" charset="-122"/>
              </a:rPr>
              <a:t>(</a:t>
            </a:r>
            <a:r>
              <a:rPr lang="zh-CN" altLang="en-US" sz="1800" b="1" dirty="0">
                <a:ea typeface="宋体" panose="02010600030101010101" pitchFamily="2" charset="-122"/>
              </a:rPr>
              <a:t>即子查询中的条件表达式</a:t>
            </a:r>
            <a:r>
              <a:rPr lang="en-US" altLang="zh-CN" sz="1800" b="1" dirty="0">
                <a:ea typeface="宋体" panose="02010600030101010101" pitchFamily="2" charset="-122"/>
              </a:rPr>
              <a:t>)</a:t>
            </a:r>
            <a:r>
              <a:rPr lang="zh-CN" altLang="en-US" sz="1800" b="1" dirty="0">
                <a:ea typeface="宋体" panose="02010600030101010101" pitchFamily="2" charset="-122"/>
              </a:rPr>
              <a:t>。</a:t>
            </a:r>
          </a:p>
        </p:txBody>
      </p:sp>
    </p:spTree>
    <p:extLst>
      <p:ext uri="{BB962C8B-B14F-4D97-AF65-F5344CB8AC3E}">
        <p14:creationId xmlns:p14="http://schemas.microsoft.com/office/powerpoint/2010/main" val="358558853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b="0">
                <a:solidFill>
                  <a:srgbClr val="FF0000"/>
                </a:solidFill>
                <a:ea typeface="宋体" panose="02010600030101010101" pitchFamily="2" charset="-122"/>
              </a:rPr>
              <a:t>3.6.1</a:t>
            </a:r>
            <a:r>
              <a:rPr lang="zh-CN" altLang="en-US" b="0">
                <a:solidFill>
                  <a:srgbClr val="FF0000"/>
                </a:solidFill>
                <a:ea typeface="宋体" panose="02010600030101010101" pitchFamily="2" charset="-122"/>
              </a:rPr>
              <a:t>创建视图</a:t>
            </a:r>
          </a:p>
        </p:txBody>
      </p:sp>
      <p:sp>
        <p:nvSpPr>
          <p:cNvPr id="6147" name="Rectangle 3"/>
          <p:cNvSpPr>
            <a:spLocks noGrp="1" noChangeArrowheads="1"/>
          </p:cNvSpPr>
          <p:nvPr>
            <p:ph type="body" idx="1"/>
          </p:nvPr>
        </p:nvSpPr>
        <p:spPr/>
        <p:txBody>
          <a:bodyPr/>
          <a:lstStyle/>
          <a:p>
            <a:pPr>
              <a:spcBef>
                <a:spcPts val="900"/>
              </a:spcBef>
            </a:pPr>
            <a:r>
              <a:rPr lang="zh-CN" altLang="en-US" sz="1800" b="1" dirty="0">
                <a:ea typeface="宋体" panose="02010600030101010101" pitchFamily="2" charset="-122"/>
              </a:rPr>
              <a:t>如果</a:t>
            </a:r>
            <a:r>
              <a:rPr lang="en-US" altLang="zh-CN" sz="1800" b="1" dirty="0">
                <a:ea typeface="宋体" panose="02010600030101010101" pitchFamily="2" charset="-122"/>
              </a:rPr>
              <a:t>CREATE VIEW</a:t>
            </a:r>
            <a:r>
              <a:rPr lang="zh-CN" altLang="en-US" sz="1800" b="1" dirty="0">
                <a:ea typeface="宋体" panose="02010600030101010101" pitchFamily="2" charset="-122"/>
              </a:rPr>
              <a:t>语句仅指定了视图名，省略了组成视图的各个属性列名，则隐含该视图由子查询中</a:t>
            </a:r>
            <a:r>
              <a:rPr lang="en-US" altLang="zh-CN" sz="1800" b="1" dirty="0">
                <a:ea typeface="宋体" panose="02010600030101010101" pitchFamily="2" charset="-122"/>
              </a:rPr>
              <a:t>SELECT</a:t>
            </a:r>
            <a:r>
              <a:rPr lang="zh-CN" altLang="en-US" sz="1800" b="1" dirty="0">
                <a:ea typeface="宋体" panose="02010600030101010101" pitchFamily="2" charset="-122"/>
              </a:rPr>
              <a:t>子句目标列中的诸字段组成。但在下列三种情况下必须明确指定组成视图的</a:t>
            </a:r>
            <a:r>
              <a:rPr lang="zh-CN" altLang="en-US" sz="1800" b="1" dirty="0">
                <a:solidFill>
                  <a:srgbClr val="FF0000"/>
                </a:solidFill>
                <a:ea typeface="宋体" panose="02010600030101010101" pitchFamily="2" charset="-122"/>
              </a:rPr>
              <a:t>所有列名</a:t>
            </a:r>
            <a:r>
              <a:rPr lang="zh-CN" altLang="en-US" sz="1800" b="1" dirty="0">
                <a:ea typeface="宋体" panose="02010600030101010101" pitchFamily="2" charset="-122"/>
              </a:rPr>
              <a:t>：</a:t>
            </a:r>
          </a:p>
          <a:p>
            <a:pPr>
              <a:spcBef>
                <a:spcPts val="900"/>
              </a:spcBef>
            </a:pPr>
            <a:r>
              <a:rPr lang="en-US" altLang="zh-CN" sz="1800" b="1" dirty="0">
                <a:ea typeface="宋体" panose="02010600030101010101" pitchFamily="2" charset="-122"/>
              </a:rPr>
              <a:t>(1)</a:t>
            </a:r>
            <a:r>
              <a:rPr lang="zh-CN" altLang="en-US" sz="1800" b="1" dirty="0">
                <a:ea typeface="宋体" panose="02010600030101010101" pitchFamily="2" charset="-122"/>
              </a:rPr>
              <a:t>其中某个目标列不是单纯的属性名，而是集函数或列表达式；</a:t>
            </a:r>
          </a:p>
          <a:p>
            <a:pPr>
              <a:spcBef>
                <a:spcPts val="900"/>
              </a:spcBef>
            </a:pPr>
            <a:r>
              <a:rPr lang="en-US" altLang="zh-CN" sz="1800" b="1" dirty="0">
                <a:ea typeface="宋体" panose="02010600030101010101" pitchFamily="2" charset="-122"/>
              </a:rPr>
              <a:t>(2)</a:t>
            </a:r>
            <a:r>
              <a:rPr lang="zh-CN" altLang="en-US" sz="1800" b="1" dirty="0">
                <a:ea typeface="宋体" panose="02010600030101010101" pitchFamily="2" charset="-122"/>
              </a:rPr>
              <a:t>多表连接时选出了几个同名列作为视图的字段；</a:t>
            </a:r>
          </a:p>
          <a:p>
            <a:pPr>
              <a:spcBef>
                <a:spcPts val="900"/>
              </a:spcBef>
            </a:pPr>
            <a:r>
              <a:rPr lang="en-US" altLang="zh-CN" sz="1800" b="1" dirty="0">
                <a:ea typeface="宋体" panose="02010600030101010101" pitchFamily="2" charset="-122"/>
              </a:rPr>
              <a:t>(3)</a:t>
            </a:r>
            <a:r>
              <a:rPr lang="zh-CN" altLang="en-US" sz="1800" b="1" dirty="0">
                <a:ea typeface="宋体" panose="02010600030101010101" pitchFamily="2" charset="-122"/>
              </a:rPr>
              <a:t>需要在视图中为某个列启用新的更合适的名字。</a:t>
            </a:r>
          </a:p>
          <a:p>
            <a:pPr>
              <a:spcBef>
                <a:spcPts val="900"/>
              </a:spcBef>
            </a:pPr>
            <a:endParaRPr lang="en-US" altLang="zh-CN" sz="1800" b="1" dirty="0">
              <a:ea typeface="宋体" panose="02010600030101010101" pitchFamily="2" charset="-122"/>
            </a:endParaRPr>
          </a:p>
          <a:p>
            <a:pPr>
              <a:spcBef>
                <a:spcPts val="900"/>
              </a:spcBef>
            </a:pPr>
            <a:r>
              <a:rPr lang="zh-CN" altLang="en-US" sz="1800" b="1" dirty="0">
                <a:ea typeface="宋体" panose="02010600030101010101" pitchFamily="2" charset="-122"/>
              </a:rPr>
              <a:t>需要说明的是，组成视图的属性列名必须依照上面的原则，或者全部省略或者全部指定，没有第三种选择。</a:t>
            </a:r>
          </a:p>
        </p:txBody>
      </p:sp>
    </p:spTree>
    <p:extLst>
      <p:ext uri="{BB962C8B-B14F-4D97-AF65-F5344CB8AC3E}">
        <p14:creationId xmlns:p14="http://schemas.microsoft.com/office/powerpoint/2010/main" val="3341131697"/>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0">
                <a:ea typeface="宋体" panose="02010600030101010101" pitchFamily="2" charset="-122"/>
              </a:rPr>
              <a:t>3.6.1</a:t>
            </a:r>
            <a:r>
              <a:rPr lang="zh-CN" altLang="en-US" b="0">
                <a:ea typeface="宋体" panose="02010600030101010101" pitchFamily="2" charset="-122"/>
              </a:rPr>
              <a:t>创建视图</a:t>
            </a:r>
          </a:p>
        </p:txBody>
      </p:sp>
      <p:sp>
        <p:nvSpPr>
          <p:cNvPr id="7171" name="Rectangle 3"/>
          <p:cNvSpPr>
            <a:spLocks noGrp="1" noChangeArrowheads="1"/>
          </p:cNvSpPr>
          <p:nvPr>
            <p:ph type="body" idx="1"/>
          </p:nvPr>
        </p:nvSpPr>
        <p:spPr/>
        <p:txBody>
          <a:bodyPr/>
          <a:lstStyle/>
          <a:p>
            <a:r>
              <a:rPr lang="zh-CN" altLang="en-US" b="1" dirty="0">
                <a:ea typeface="宋体" panose="02010600030101010101" pitchFamily="2" charset="-122"/>
              </a:rPr>
              <a:t>例</a:t>
            </a:r>
            <a:r>
              <a:rPr lang="en-US" altLang="zh-CN" b="1" dirty="0">
                <a:ea typeface="宋体" panose="02010600030101010101" pitchFamily="2" charset="-122"/>
              </a:rPr>
              <a:t>3-76 </a:t>
            </a:r>
            <a:r>
              <a:rPr lang="zh-CN" altLang="en-US" b="1" dirty="0">
                <a:ea typeface="宋体" panose="02010600030101010101" pitchFamily="2" charset="-122"/>
              </a:rPr>
              <a:t>建立数学系学生的视图。</a:t>
            </a:r>
            <a:endParaRPr lang="en-US" altLang="zh-CN" b="1" dirty="0">
              <a:ea typeface="宋体" panose="02010600030101010101" pitchFamily="2" charset="-122"/>
            </a:endParaRPr>
          </a:p>
          <a:p>
            <a:endParaRPr lang="zh-CN" altLang="en-US" b="1" dirty="0">
              <a:ea typeface="宋体" panose="02010600030101010101" pitchFamily="2" charset="-122"/>
            </a:endParaRPr>
          </a:p>
          <a:p>
            <a:endParaRPr lang="en-US" altLang="zh-CN" b="1" dirty="0">
              <a:ea typeface="宋体" panose="02010600030101010101" pitchFamily="2" charset="-122"/>
            </a:endParaRPr>
          </a:p>
          <a:p>
            <a:endParaRPr lang="en-US" altLang="zh-CN" b="1" dirty="0">
              <a:ea typeface="宋体" panose="02010600030101010101" pitchFamily="2" charset="-122"/>
            </a:endParaRPr>
          </a:p>
          <a:p>
            <a:endParaRPr lang="en-US" altLang="zh-CN" b="1" dirty="0">
              <a:ea typeface="宋体" panose="02010600030101010101" pitchFamily="2" charset="-122"/>
            </a:endParaRPr>
          </a:p>
          <a:p>
            <a:endParaRPr lang="en-US" altLang="zh-CN" b="1" dirty="0">
              <a:ea typeface="宋体" panose="02010600030101010101" pitchFamily="2" charset="-122"/>
            </a:endParaRPr>
          </a:p>
          <a:p>
            <a:endParaRPr lang="en-US" altLang="zh-CN" b="1" dirty="0">
              <a:ea typeface="宋体" panose="02010600030101010101" pitchFamily="2" charset="-122"/>
            </a:endParaRPr>
          </a:p>
          <a:p>
            <a:r>
              <a:rPr lang="zh-CN" altLang="en-US" sz="2000" b="1" dirty="0">
                <a:ea typeface="宋体" panose="02010600030101010101" pitchFamily="2" charset="-122"/>
              </a:rPr>
              <a:t>实际上，</a:t>
            </a:r>
            <a:r>
              <a:rPr lang="en-US" altLang="zh-CN" sz="2000" b="1" dirty="0">
                <a:ea typeface="宋体" panose="02010600030101010101" pitchFamily="2" charset="-122"/>
              </a:rPr>
              <a:t>DBMS</a:t>
            </a:r>
            <a:r>
              <a:rPr lang="zh-CN" altLang="en-US" sz="2000" b="1" dirty="0">
                <a:ea typeface="宋体" panose="02010600030101010101" pitchFamily="2" charset="-122"/>
              </a:rPr>
              <a:t>执行</a:t>
            </a:r>
            <a:r>
              <a:rPr lang="en-US" altLang="zh-CN" sz="2000" b="1" dirty="0">
                <a:ea typeface="宋体" panose="02010600030101010101" pitchFamily="2" charset="-122"/>
              </a:rPr>
              <a:t>CREATE VIEW</a:t>
            </a:r>
            <a:r>
              <a:rPr lang="zh-CN" altLang="en-US" sz="2000" b="1" dirty="0">
                <a:ea typeface="宋体" panose="02010600030101010101" pitchFamily="2" charset="-122"/>
              </a:rPr>
              <a:t>语句的结果只是把对视图的定义存入数据字典，并不执行其中的</a:t>
            </a:r>
            <a:r>
              <a:rPr lang="en-US" altLang="zh-CN" sz="2000" b="1" dirty="0">
                <a:ea typeface="宋体" panose="02010600030101010101" pitchFamily="2" charset="-122"/>
              </a:rPr>
              <a:t>SELECT</a:t>
            </a:r>
            <a:r>
              <a:rPr lang="zh-CN" altLang="en-US" sz="2000" b="1" dirty="0">
                <a:ea typeface="宋体" panose="02010600030101010101" pitchFamily="2" charset="-122"/>
              </a:rPr>
              <a:t>语句。只是在对视图查询时，才按视图的定义从基本表中将数据查出。</a:t>
            </a:r>
          </a:p>
        </p:txBody>
      </p:sp>
      <p:grpSp>
        <p:nvGrpSpPr>
          <p:cNvPr id="4" name="组合 3">
            <a:extLst>
              <a:ext uri="{FF2B5EF4-FFF2-40B4-BE49-F238E27FC236}">
                <a16:creationId xmlns:a16="http://schemas.microsoft.com/office/drawing/2014/main" id="{A05E173A-D751-4914-A78D-03107F38A1A1}"/>
              </a:ext>
            </a:extLst>
          </p:cNvPr>
          <p:cNvGrpSpPr/>
          <p:nvPr/>
        </p:nvGrpSpPr>
        <p:grpSpPr>
          <a:xfrm>
            <a:off x="108298" y="2190249"/>
            <a:ext cx="8856984" cy="3182967"/>
            <a:chOff x="684265" y="1580220"/>
            <a:chExt cx="7776864" cy="3182967"/>
          </a:xfrm>
        </p:grpSpPr>
        <p:sp>
          <p:nvSpPr>
            <p:cNvPr id="5" name="文本框 4">
              <a:extLst>
                <a:ext uri="{FF2B5EF4-FFF2-40B4-BE49-F238E27FC236}">
                  <a16:creationId xmlns:a16="http://schemas.microsoft.com/office/drawing/2014/main" id="{CFA090A3-3277-4C12-82AC-30BE6434B210}"/>
                </a:ext>
              </a:extLst>
            </p:cNvPr>
            <p:cNvSpPr txBox="1"/>
            <p:nvPr/>
          </p:nvSpPr>
          <p:spPr>
            <a:xfrm>
              <a:off x="751147" y="1580220"/>
              <a:ext cx="64091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视图</a:t>
              </a:r>
            </a:p>
          </p:txBody>
        </p:sp>
        <p:sp>
          <p:nvSpPr>
            <p:cNvPr id="6" name="文本框 5">
              <a:extLst>
                <a:ext uri="{FF2B5EF4-FFF2-40B4-BE49-F238E27FC236}">
                  <a16:creationId xmlns:a16="http://schemas.microsoft.com/office/drawing/2014/main" id="{8C522C8A-C5F0-43E6-B4FD-0B0BE438508B}"/>
                </a:ext>
              </a:extLst>
            </p:cNvPr>
            <p:cNvSpPr txBox="1"/>
            <p:nvPr/>
          </p:nvSpPr>
          <p:spPr>
            <a:xfrm>
              <a:off x="684265" y="1988840"/>
              <a:ext cx="7776864" cy="2774347"/>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VIEW MA_STUDENT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AS</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SNAME, SAGE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SDEPT=‘MA’;</a:t>
              </a:r>
            </a:p>
          </p:txBody>
        </p:sp>
      </p:grpSp>
    </p:spTree>
    <p:extLst>
      <p:ext uri="{BB962C8B-B14F-4D97-AF65-F5344CB8AC3E}">
        <p14:creationId xmlns:p14="http://schemas.microsoft.com/office/powerpoint/2010/main" val="1092256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2291"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①</a:t>
            </a:r>
            <a:r>
              <a:rPr lang="zh-CN" altLang="en-US" sz="3200" dirty="0">
                <a:ea typeface="宋体" panose="02010600030101010101" pitchFamily="2" charset="-122"/>
              </a:rPr>
              <a:t>主码约束</a:t>
            </a:r>
          </a:p>
        </p:txBody>
      </p:sp>
      <p:sp>
        <p:nvSpPr>
          <p:cNvPr id="29699" name="Rectangle 3"/>
          <p:cNvSpPr>
            <a:spLocks noGrp="1"/>
          </p:cNvSpPr>
          <p:nvPr>
            <p:ph idx="1"/>
          </p:nvPr>
        </p:nvSpPr>
        <p:spPr bwMode="auto">
          <a:xfrm>
            <a:off x="250827" y="1828800"/>
            <a:ext cx="8435975" cy="4495800"/>
          </a:xfrm>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defRPr/>
            </a:pPr>
            <a:r>
              <a:rPr lang="zh-CN" altLang="en-US" b="1" noProof="1">
                <a:ea typeface="宋体" panose="02010600030101010101" pitchFamily="2" charset="-122"/>
              </a:rPr>
              <a:t>例</a:t>
            </a:r>
            <a:r>
              <a:rPr lang="en-US" altLang="zh-CN" b="1" noProof="1">
                <a:ea typeface="宋体" panose="02010600030101010101" pitchFamily="2" charset="-122"/>
              </a:rPr>
              <a:t>3-1</a:t>
            </a:r>
            <a:r>
              <a:rPr lang="en-US" altLang="zh-CN" noProof="1">
                <a:ea typeface="宋体" panose="02010600030101010101" pitchFamily="2" charset="-122"/>
              </a:rPr>
              <a:t> </a:t>
            </a:r>
            <a:r>
              <a:rPr lang="zh-CN" altLang="en-US" noProof="1">
                <a:ea typeface="宋体" panose="02010600030101010101" pitchFamily="2" charset="-122"/>
              </a:rPr>
              <a:t>建立一个课程表</a:t>
            </a:r>
            <a:r>
              <a:rPr lang="en-US" altLang="zh-CN" noProof="1">
                <a:ea typeface="宋体" panose="02010600030101010101" pitchFamily="2" charset="-122"/>
              </a:rPr>
              <a:t>Course</a:t>
            </a:r>
            <a:r>
              <a:rPr lang="zh-CN" altLang="en-US" noProof="1">
                <a:ea typeface="宋体" panose="02010600030101010101" pitchFamily="2" charset="-122"/>
              </a:rPr>
              <a:t>，由课程号</a:t>
            </a:r>
            <a:r>
              <a:rPr lang="en-US" altLang="zh-CN" noProof="1">
                <a:ea typeface="宋体" panose="02010600030101010101" pitchFamily="2" charset="-122"/>
              </a:rPr>
              <a:t>Cno</a:t>
            </a:r>
            <a:r>
              <a:rPr lang="zh-CN" altLang="en-US" noProof="1">
                <a:ea typeface="宋体" panose="02010600030101010101" pitchFamily="2" charset="-122"/>
              </a:rPr>
              <a:t>、课程名</a:t>
            </a:r>
            <a:r>
              <a:rPr lang="en-US" altLang="zh-CN" noProof="1">
                <a:ea typeface="宋体" panose="02010600030101010101" pitchFamily="2" charset="-122"/>
              </a:rPr>
              <a:t>Cname</a:t>
            </a:r>
            <a:r>
              <a:rPr lang="zh-CN" altLang="en-US" noProof="1">
                <a:ea typeface="宋体" panose="02010600030101010101" pitchFamily="2" charset="-122"/>
              </a:rPr>
              <a:t>、先行课程号</a:t>
            </a:r>
            <a:r>
              <a:rPr lang="en-US" altLang="zh-CN" noProof="1">
                <a:ea typeface="宋体" panose="02010600030101010101" pitchFamily="2" charset="-122"/>
              </a:rPr>
              <a:t>Ccpno</a:t>
            </a:r>
            <a:r>
              <a:rPr lang="zh-CN" altLang="en-US" noProof="1">
                <a:ea typeface="宋体" panose="02010600030101010101" pitchFamily="2" charset="-122"/>
              </a:rPr>
              <a:t>、学分</a:t>
            </a:r>
            <a:r>
              <a:rPr lang="en-US" altLang="zh-CN" noProof="1">
                <a:ea typeface="宋体" panose="02010600030101010101" pitchFamily="2" charset="-122"/>
              </a:rPr>
              <a:t>Ccredit</a:t>
            </a:r>
            <a:r>
              <a:rPr lang="zh-CN" altLang="en-US" noProof="1">
                <a:ea typeface="宋体" panose="02010600030101010101" pitchFamily="2" charset="-122"/>
              </a:rPr>
              <a:t>四个属性组成。</a:t>
            </a:r>
          </a:p>
          <a:p>
            <a:pPr eaLnBrk="1" hangingPunct="1">
              <a:defRPr/>
            </a:pPr>
            <a:endParaRPr lang="zh-CN" altLang="en-US" noProof="1">
              <a:ea typeface="宋体" panose="02010600030101010101" pitchFamily="2" charset="-122"/>
            </a:endParaRPr>
          </a:p>
          <a:p>
            <a:pPr eaLnBrk="1" hangingPunct="1">
              <a:buNone/>
              <a:defRPr/>
            </a:pPr>
            <a:r>
              <a:rPr lang="en-US" altLang="zh-CN" sz="2400" noProof="1">
                <a:ea typeface="宋体" panose="02010600030101010101" pitchFamily="2" charset="-122"/>
              </a:rPr>
              <a:t>   </a:t>
            </a:r>
            <a:r>
              <a:rPr lang="en-US" altLang="zh-CN" sz="2400" noProof="1">
                <a:solidFill>
                  <a:schemeClr val="tx2"/>
                </a:solidFill>
                <a:ea typeface="宋体" panose="02010600030101010101" pitchFamily="2" charset="-122"/>
              </a:rPr>
              <a:t> CREATE TABLE Course</a:t>
            </a:r>
          </a:p>
          <a:p>
            <a:pPr eaLnBrk="1" hangingPunct="1">
              <a:buNone/>
              <a:defRPr/>
            </a:pPr>
            <a:r>
              <a:rPr lang="en-US" altLang="zh-CN" sz="2400" noProof="1">
                <a:solidFill>
                  <a:schemeClr val="tx2"/>
                </a:solidFill>
                <a:ea typeface="宋体" panose="02010600030101010101" pitchFamily="2" charset="-122"/>
              </a:rPr>
              <a:t>      ( Cno number(4) </a:t>
            </a:r>
            <a:r>
              <a:rPr lang="en-US" altLang="zh-CN" sz="2400" noProof="1">
                <a:gradFill>
                  <a:gsLst>
                    <a:gs pos="0">
                      <a:srgbClr val="FE4444"/>
                    </a:gs>
                    <a:gs pos="100000">
                      <a:srgbClr val="832B2B"/>
                    </a:gs>
                  </a:gsLst>
                  <a:lin scaled="0"/>
                </a:gradFill>
                <a:ea typeface="宋体" panose="02010600030101010101" pitchFamily="2" charset="-122"/>
              </a:rPr>
              <a:t>constraint pk_Course primary key,</a:t>
            </a:r>
          </a:p>
          <a:p>
            <a:pPr eaLnBrk="1" hangingPunct="1">
              <a:buNone/>
              <a:defRPr/>
            </a:pPr>
            <a:r>
              <a:rPr lang="en-US" altLang="zh-CN" sz="2400" noProof="1">
                <a:solidFill>
                  <a:schemeClr val="tx2"/>
                </a:solidFill>
                <a:ea typeface="宋体" panose="02010600030101010101" pitchFamily="2" charset="-122"/>
              </a:rPr>
              <a:t>        Cname char(20),</a:t>
            </a:r>
          </a:p>
          <a:p>
            <a:pPr eaLnBrk="1" hangingPunct="1">
              <a:buNone/>
              <a:defRPr/>
            </a:pPr>
            <a:r>
              <a:rPr lang="en-US" altLang="zh-CN" sz="2400" noProof="1">
                <a:solidFill>
                  <a:schemeClr val="tx2"/>
                </a:solidFill>
                <a:ea typeface="宋体" panose="02010600030101010101" pitchFamily="2" charset="-122"/>
              </a:rPr>
              <a:t>        Cpno number(4),</a:t>
            </a:r>
          </a:p>
          <a:p>
            <a:pPr eaLnBrk="1" hangingPunct="1">
              <a:buNone/>
              <a:defRPr/>
            </a:pPr>
            <a:r>
              <a:rPr lang="en-US" altLang="zh-CN" sz="2400" noProof="1">
                <a:solidFill>
                  <a:schemeClr val="tx2"/>
                </a:solidFill>
                <a:ea typeface="宋体" panose="02010600030101010101" pitchFamily="2" charset="-122"/>
              </a:rPr>
              <a:t>        Ccredit number(4));</a:t>
            </a:r>
          </a:p>
        </p:txBody>
      </p:sp>
      <p:sp>
        <p:nvSpPr>
          <p:cNvPr id="2" name="文本框 1">
            <a:extLst>
              <a:ext uri="{FF2B5EF4-FFF2-40B4-BE49-F238E27FC236}">
                <a16:creationId xmlns:a16="http://schemas.microsoft.com/office/drawing/2014/main" id="{3101D1F6-D96E-4632-8036-C321A08A16A0}"/>
              </a:ext>
            </a:extLst>
          </p:cNvPr>
          <p:cNvSpPr txBox="1"/>
          <p:nvPr/>
        </p:nvSpPr>
        <p:spPr>
          <a:xfrm>
            <a:off x="5186973" y="3486152"/>
            <a:ext cx="1728192" cy="676083"/>
          </a:xfrm>
          <a:prstGeom prst="rect">
            <a:avLst/>
          </a:prstGeom>
          <a:noFill/>
        </p:spPr>
        <p:txBody>
          <a:bodyPr wrap="square" rtlCol="0">
            <a:spAutoFit/>
          </a:bodyPr>
          <a:lstStyle/>
          <a:p>
            <a:r>
              <a:rPr lang="zh-CN" altLang="en-US" dirty="0">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8100000" scaled="1"/>
                  <a:tileRect/>
                </a:gradFill>
              </a:rPr>
              <a:t>约束名叫</a:t>
            </a:r>
            <a:r>
              <a:rPr lang="en-US" altLang="zh-CN" dirty="0">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8100000" scaled="1"/>
                  <a:tileRect/>
                </a:gradFill>
              </a:rPr>
              <a:t>pk</a:t>
            </a:r>
            <a:endParaRPr lang="zh-CN" altLang="en-US" dirty="0">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8100000" scaled="1"/>
                <a:tileRect/>
              </a:gradFill>
            </a:endParaRPr>
          </a:p>
        </p:txBody>
      </p:sp>
    </p:spTree>
    <p:extLst>
      <p:ext uri="{BB962C8B-B14F-4D97-AF65-F5344CB8AC3E}">
        <p14:creationId xmlns:p14="http://schemas.microsoft.com/office/powerpoint/2010/main" val="57656589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0">
                <a:ea typeface="宋体" panose="02010600030101010101" pitchFamily="2" charset="-122"/>
              </a:rPr>
              <a:t>3.6.1</a:t>
            </a:r>
            <a:r>
              <a:rPr lang="zh-CN" altLang="en-US" b="0">
                <a:ea typeface="宋体" panose="02010600030101010101" pitchFamily="2" charset="-122"/>
              </a:rPr>
              <a:t>创建视图</a:t>
            </a:r>
          </a:p>
        </p:txBody>
      </p:sp>
      <p:sp>
        <p:nvSpPr>
          <p:cNvPr id="7171" name="Rectangle 3"/>
          <p:cNvSpPr>
            <a:spLocks noGrp="1" noChangeArrowheads="1"/>
          </p:cNvSpPr>
          <p:nvPr>
            <p:ph type="body" idx="1"/>
          </p:nvPr>
        </p:nvSpPr>
        <p:spPr/>
        <p:txBody>
          <a:bodyPr/>
          <a:lstStyle/>
          <a:p>
            <a:r>
              <a:rPr lang="zh-CN" altLang="en-US" b="1" dirty="0">
                <a:ea typeface="宋体" panose="02010600030101010101" pitchFamily="2" charset="-122"/>
              </a:rPr>
              <a:t>例</a:t>
            </a:r>
            <a:r>
              <a:rPr lang="en-US" altLang="zh-CN" b="1" dirty="0">
                <a:ea typeface="宋体" panose="02010600030101010101" pitchFamily="2" charset="-122"/>
              </a:rPr>
              <a:t>3-76 </a:t>
            </a:r>
            <a:r>
              <a:rPr lang="zh-CN" altLang="en-US" b="1" dirty="0">
                <a:ea typeface="宋体" panose="02010600030101010101" pitchFamily="2" charset="-122"/>
              </a:rPr>
              <a:t>建立数学系学生的视图。</a:t>
            </a:r>
          </a:p>
          <a:p>
            <a:pPr lvl="1">
              <a:buFont typeface="Wingdings" panose="05000000000000000000" pitchFamily="2" charset="2"/>
              <a:buNone/>
            </a:pPr>
            <a:r>
              <a:rPr lang="en-US" altLang="zh-CN" b="1" dirty="0">
                <a:ea typeface="宋体" panose="02010600030101010101" pitchFamily="2" charset="-122"/>
              </a:rPr>
              <a:t>    CREATE VIEW </a:t>
            </a:r>
            <a:r>
              <a:rPr lang="en-US" altLang="zh-CN" b="1" dirty="0" err="1">
                <a:ea typeface="宋体" panose="02010600030101010101" pitchFamily="2" charset="-122"/>
              </a:rPr>
              <a:t>MA_Student</a:t>
            </a:r>
            <a:r>
              <a:rPr lang="en-US" altLang="zh-CN" b="1" dirty="0">
                <a:ea typeface="宋体" panose="02010600030101010101" pitchFamily="2" charset="-122"/>
              </a:rPr>
              <a:t> </a:t>
            </a:r>
          </a:p>
          <a:p>
            <a:pPr lvl="1">
              <a:buFont typeface="Wingdings" panose="05000000000000000000" pitchFamily="2" charset="2"/>
              <a:buNone/>
            </a:pPr>
            <a:r>
              <a:rPr lang="en-US" altLang="zh-CN" b="1" dirty="0">
                <a:ea typeface="宋体" panose="02010600030101010101" pitchFamily="2" charset="-122"/>
              </a:rPr>
              <a:t>    AS </a:t>
            </a:r>
          </a:p>
          <a:p>
            <a:pPr lvl="1">
              <a:buFont typeface="Wingdings" panose="05000000000000000000" pitchFamily="2" charset="2"/>
              <a:buNone/>
            </a:pPr>
            <a:r>
              <a:rPr lang="en-US" altLang="zh-CN" b="1" dirty="0">
                <a:ea typeface="宋体" panose="02010600030101010101" pitchFamily="2" charset="-122"/>
              </a:rPr>
              <a:t>    SELECT </a:t>
            </a:r>
            <a:r>
              <a:rPr lang="en-US" altLang="zh-CN" b="1" dirty="0" err="1">
                <a:ea typeface="宋体" panose="02010600030101010101" pitchFamily="2" charset="-122"/>
              </a:rPr>
              <a:t>Sno</a:t>
            </a:r>
            <a:r>
              <a:rPr lang="en-US" altLang="zh-CN" b="1" dirty="0">
                <a:ea typeface="宋体" panose="02010600030101010101" pitchFamily="2" charset="-122"/>
              </a:rPr>
              <a:t>, </a:t>
            </a:r>
            <a:r>
              <a:rPr lang="en-US" altLang="zh-CN" b="1" dirty="0" err="1">
                <a:ea typeface="宋体" panose="02010600030101010101" pitchFamily="2" charset="-122"/>
              </a:rPr>
              <a:t>Sname</a:t>
            </a:r>
            <a:r>
              <a:rPr lang="en-US" altLang="zh-CN" b="1" dirty="0">
                <a:ea typeface="宋体" panose="02010600030101010101" pitchFamily="2" charset="-122"/>
              </a:rPr>
              <a:t>, Sage </a:t>
            </a:r>
          </a:p>
          <a:p>
            <a:pPr lvl="1">
              <a:buFont typeface="Wingdings" panose="05000000000000000000" pitchFamily="2" charset="2"/>
              <a:buNone/>
            </a:pPr>
            <a:r>
              <a:rPr lang="en-US" altLang="zh-CN" b="1" dirty="0">
                <a:ea typeface="宋体" panose="02010600030101010101" pitchFamily="2" charset="-122"/>
              </a:rPr>
              <a:t>    FROM Student </a:t>
            </a:r>
          </a:p>
          <a:p>
            <a:pPr lvl="1">
              <a:buFont typeface="Wingdings" panose="05000000000000000000" pitchFamily="2" charset="2"/>
              <a:buNone/>
            </a:pPr>
            <a:r>
              <a:rPr lang="en-US" altLang="zh-CN" b="1" dirty="0">
                <a:ea typeface="宋体" panose="02010600030101010101" pitchFamily="2" charset="-122"/>
              </a:rPr>
              <a:t>    WHERE </a:t>
            </a:r>
            <a:r>
              <a:rPr lang="en-US" altLang="zh-CN" b="1" dirty="0" err="1">
                <a:ea typeface="宋体" panose="02010600030101010101" pitchFamily="2" charset="-122"/>
              </a:rPr>
              <a:t>Sdept</a:t>
            </a:r>
            <a:r>
              <a:rPr lang="en-US" altLang="zh-CN" b="1" dirty="0">
                <a:ea typeface="宋体" panose="02010600030101010101" pitchFamily="2" charset="-122"/>
              </a:rPr>
              <a:t>='MA';</a:t>
            </a:r>
          </a:p>
          <a:p>
            <a:r>
              <a:rPr lang="zh-CN" altLang="en-US" b="1" dirty="0">
                <a:ea typeface="宋体" panose="02010600030101010101" pitchFamily="2" charset="-122"/>
              </a:rPr>
              <a:t>实际上，</a:t>
            </a:r>
            <a:r>
              <a:rPr lang="en-US" altLang="zh-CN" b="1" dirty="0">
                <a:ea typeface="宋体" panose="02010600030101010101" pitchFamily="2" charset="-122"/>
              </a:rPr>
              <a:t>DBMS</a:t>
            </a:r>
            <a:r>
              <a:rPr lang="zh-CN" altLang="en-US" b="1" dirty="0">
                <a:ea typeface="宋体" panose="02010600030101010101" pitchFamily="2" charset="-122"/>
              </a:rPr>
              <a:t>执行</a:t>
            </a:r>
            <a:r>
              <a:rPr lang="en-US" altLang="zh-CN" b="1" dirty="0">
                <a:ea typeface="宋体" panose="02010600030101010101" pitchFamily="2" charset="-122"/>
              </a:rPr>
              <a:t>CREATE VIEW</a:t>
            </a:r>
            <a:r>
              <a:rPr lang="zh-CN" altLang="en-US" b="1" dirty="0">
                <a:ea typeface="宋体" panose="02010600030101010101" pitchFamily="2" charset="-122"/>
              </a:rPr>
              <a:t>语句的结果只是把对视图的定义存入数据字典，并不执行其中的</a:t>
            </a:r>
            <a:r>
              <a:rPr lang="en-US" altLang="zh-CN" b="1" dirty="0">
                <a:ea typeface="宋体" panose="02010600030101010101" pitchFamily="2" charset="-122"/>
              </a:rPr>
              <a:t>SELECT</a:t>
            </a:r>
            <a:r>
              <a:rPr lang="zh-CN" altLang="en-US" b="1" dirty="0">
                <a:ea typeface="宋体" panose="02010600030101010101" pitchFamily="2" charset="-122"/>
              </a:rPr>
              <a:t>语句。只是在对视图查询时，才按视图的定义从基本表中将数据查出。</a:t>
            </a:r>
          </a:p>
        </p:txBody>
      </p:sp>
    </p:spTree>
    <p:extLst>
      <p:ext uri="{BB962C8B-B14F-4D97-AF65-F5344CB8AC3E}">
        <p14:creationId xmlns:p14="http://schemas.microsoft.com/office/powerpoint/2010/main" val="3629197250"/>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b="0">
                <a:ea typeface="宋体" panose="02010600030101010101" pitchFamily="2" charset="-122"/>
              </a:rPr>
              <a:t>3.6.1</a:t>
            </a:r>
            <a:r>
              <a:rPr lang="zh-CN" altLang="en-US" b="0">
                <a:ea typeface="宋体" panose="02010600030101010101" pitchFamily="2" charset="-122"/>
              </a:rPr>
              <a:t>创建视图</a:t>
            </a:r>
          </a:p>
        </p:txBody>
      </p:sp>
      <p:sp>
        <p:nvSpPr>
          <p:cNvPr id="8195" name="Rectangle 3"/>
          <p:cNvSpPr>
            <a:spLocks noGrp="1" noChangeArrowheads="1"/>
          </p:cNvSpPr>
          <p:nvPr>
            <p:ph type="body" idx="1"/>
          </p:nvPr>
        </p:nvSpPr>
        <p:spPr>
          <a:xfrm>
            <a:off x="683421" y="1268760"/>
            <a:ext cx="7777163" cy="3468290"/>
          </a:xfrm>
        </p:spPr>
        <p:txBody>
          <a:bodyPr/>
          <a:lstStyle/>
          <a:p>
            <a:pPr>
              <a:lnSpc>
                <a:spcPct val="80000"/>
              </a:lnSpc>
            </a:pPr>
            <a:r>
              <a:rPr lang="zh-CN" altLang="en-US" sz="1800" b="1" dirty="0">
                <a:ea typeface="宋体" panose="02010600030101010101" pitchFamily="2" charset="-122"/>
              </a:rPr>
              <a:t>例</a:t>
            </a:r>
            <a:r>
              <a:rPr lang="en-US" altLang="zh-CN" sz="1800" b="1" dirty="0">
                <a:ea typeface="宋体" panose="02010600030101010101" pitchFamily="2" charset="-122"/>
              </a:rPr>
              <a:t>3-77 </a:t>
            </a:r>
            <a:r>
              <a:rPr lang="zh-CN" altLang="en-US" sz="1800" b="1" dirty="0">
                <a:ea typeface="宋体" panose="02010600030101010101" pitchFamily="2" charset="-122"/>
              </a:rPr>
              <a:t>建立数学系学生的视图，并要求进行修改和插入操作时仍需要保证该视图只有数学系的学生。</a:t>
            </a:r>
          </a:p>
          <a:p>
            <a:pPr lvl="1">
              <a:lnSpc>
                <a:spcPct val="80000"/>
              </a:lnSpc>
              <a:buFont typeface="Wingdings" panose="05000000000000000000" pitchFamily="2" charset="2"/>
              <a:buNone/>
            </a:pPr>
            <a:r>
              <a:rPr lang="zh-CN" altLang="en-US" sz="1500" b="1" dirty="0">
                <a:ea typeface="宋体" panose="02010600030101010101" pitchFamily="2" charset="-122"/>
              </a:rPr>
              <a:t>	</a:t>
            </a:r>
            <a:endParaRPr lang="en-US" altLang="zh-CN" sz="1500" b="1" dirty="0">
              <a:ea typeface="宋体" panose="02010600030101010101" pitchFamily="2" charset="-122"/>
            </a:endParaRPr>
          </a:p>
          <a:p>
            <a:pPr lvl="1">
              <a:lnSpc>
                <a:spcPct val="80000"/>
              </a:lnSpc>
              <a:buFont typeface="Wingdings" panose="05000000000000000000" pitchFamily="2" charset="2"/>
              <a:buNone/>
            </a:pPr>
            <a:endParaRPr lang="en-US" altLang="zh-CN" sz="1500" b="1" dirty="0">
              <a:ea typeface="宋体" panose="02010600030101010101" pitchFamily="2" charset="-122"/>
            </a:endParaRPr>
          </a:p>
          <a:p>
            <a:pPr lvl="1">
              <a:lnSpc>
                <a:spcPct val="80000"/>
              </a:lnSpc>
              <a:buFont typeface="Wingdings" panose="05000000000000000000" pitchFamily="2" charset="2"/>
              <a:buNone/>
            </a:pPr>
            <a:endParaRPr lang="en-US" altLang="zh-CN" sz="1500" b="1" dirty="0">
              <a:ea typeface="宋体" panose="02010600030101010101" pitchFamily="2" charset="-122"/>
            </a:endParaRPr>
          </a:p>
          <a:p>
            <a:pPr lvl="1">
              <a:lnSpc>
                <a:spcPct val="80000"/>
              </a:lnSpc>
              <a:buFont typeface="Wingdings" panose="05000000000000000000" pitchFamily="2" charset="2"/>
              <a:buNone/>
            </a:pPr>
            <a:endParaRPr lang="en-US" altLang="zh-CN" sz="1500" b="1" dirty="0">
              <a:ea typeface="宋体" panose="02010600030101010101" pitchFamily="2" charset="-122"/>
            </a:endParaRPr>
          </a:p>
          <a:p>
            <a:pPr lvl="1">
              <a:lnSpc>
                <a:spcPct val="80000"/>
              </a:lnSpc>
              <a:buFont typeface="Wingdings" panose="05000000000000000000" pitchFamily="2" charset="2"/>
              <a:buNone/>
            </a:pPr>
            <a:endParaRPr lang="en-US" altLang="zh-CN" sz="1500" b="1" dirty="0">
              <a:ea typeface="宋体" panose="02010600030101010101" pitchFamily="2" charset="-122"/>
            </a:endParaRPr>
          </a:p>
          <a:p>
            <a:pPr lvl="1">
              <a:lnSpc>
                <a:spcPct val="80000"/>
              </a:lnSpc>
              <a:buFont typeface="Wingdings" panose="05000000000000000000" pitchFamily="2" charset="2"/>
              <a:buNone/>
            </a:pPr>
            <a:endParaRPr lang="en-US" altLang="zh-CN" sz="1500" b="1" dirty="0">
              <a:ea typeface="宋体" panose="02010600030101010101" pitchFamily="2" charset="-122"/>
            </a:endParaRPr>
          </a:p>
          <a:p>
            <a:pPr lvl="1">
              <a:lnSpc>
                <a:spcPct val="80000"/>
              </a:lnSpc>
              <a:buFont typeface="Wingdings" panose="05000000000000000000" pitchFamily="2" charset="2"/>
              <a:buNone/>
            </a:pPr>
            <a:endParaRPr lang="en-US" altLang="zh-CN" sz="1500" b="1" dirty="0">
              <a:ea typeface="宋体" panose="02010600030101010101" pitchFamily="2" charset="-122"/>
            </a:endParaRPr>
          </a:p>
          <a:p>
            <a:pPr lvl="1">
              <a:lnSpc>
                <a:spcPct val="80000"/>
              </a:lnSpc>
              <a:buFont typeface="Wingdings" panose="05000000000000000000" pitchFamily="2" charset="2"/>
              <a:buNone/>
            </a:pPr>
            <a:endParaRPr lang="en-US" altLang="zh-CN" sz="1500" b="1" dirty="0">
              <a:ea typeface="宋体" panose="02010600030101010101" pitchFamily="2" charset="-122"/>
            </a:endParaRPr>
          </a:p>
          <a:p>
            <a:pPr lvl="1">
              <a:lnSpc>
                <a:spcPct val="80000"/>
              </a:lnSpc>
              <a:buFont typeface="Wingdings" panose="05000000000000000000" pitchFamily="2" charset="2"/>
              <a:buNone/>
            </a:pPr>
            <a:endParaRPr lang="en-US" altLang="zh-CN" sz="1500" b="1" dirty="0">
              <a:ea typeface="宋体" panose="02010600030101010101" pitchFamily="2" charset="-122"/>
            </a:endParaRPr>
          </a:p>
          <a:p>
            <a:pPr lvl="1">
              <a:lnSpc>
                <a:spcPct val="80000"/>
              </a:lnSpc>
              <a:buFont typeface="Wingdings" panose="05000000000000000000" pitchFamily="2" charset="2"/>
              <a:buNone/>
            </a:pPr>
            <a:endParaRPr lang="en-US" altLang="zh-CN" sz="1500" b="1" dirty="0">
              <a:ea typeface="宋体" panose="02010600030101010101" pitchFamily="2" charset="-122"/>
            </a:endParaRPr>
          </a:p>
          <a:p>
            <a:pPr lvl="1">
              <a:lnSpc>
                <a:spcPct val="80000"/>
              </a:lnSpc>
              <a:buFont typeface="Wingdings" panose="05000000000000000000" pitchFamily="2" charset="2"/>
              <a:buNone/>
            </a:pPr>
            <a:endParaRPr lang="en-US" altLang="zh-CN" sz="1500" b="1" dirty="0">
              <a:ea typeface="宋体" panose="02010600030101010101" pitchFamily="2" charset="-122"/>
            </a:endParaRPr>
          </a:p>
          <a:p>
            <a:pPr lvl="1">
              <a:lnSpc>
                <a:spcPct val="80000"/>
              </a:lnSpc>
              <a:buFont typeface="Wingdings" panose="05000000000000000000" pitchFamily="2" charset="2"/>
              <a:buNone/>
            </a:pPr>
            <a:endParaRPr lang="en-US" altLang="zh-CN" sz="1500" b="1" dirty="0">
              <a:ea typeface="宋体" panose="02010600030101010101" pitchFamily="2" charset="-122"/>
            </a:endParaRPr>
          </a:p>
          <a:p>
            <a:pPr lvl="1">
              <a:lnSpc>
                <a:spcPct val="80000"/>
              </a:lnSpc>
              <a:buFont typeface="Wingdings" panose="05000000000000000000" pitchFamily="2" charset="2"/>
              <a:buNone/>
            </a:pPr>
            <a:endParaRPr lang="en-US" altLang="zh-CN" sz="1500" b="1" dirty="0">
              <a:ea typeface="宋体" panose="02010600030101010101" pitchFamily="2" charset="-122"/>
            </a:endParaRPr>
          </a:p>
          <a:p>
            <a:pPr lvl="1">
              <a:lnSpc>
                <a:spcPct val="80000"/>
              </a:lnSpc>
              <a:buFont typeface="Wingdings" panose="05000000000000000000" pitchFamily="2" charset="2"/>
              <a:buNone/>
            </a:pPr>
            <a:endParaRPr lang="en-US" altLang="zh-CN" sz="1500" b="1" dirty="0">
              <a:ea typeface="宋体" panose="02010600030101010101" pitchFamily="2" charset="-122"/>
            </a:endParaRPr>
          </a:p>
          <a:p>
            <a:pPr lvl="1">
              <a:lnSpc>
                <a:spcPct val="80000"/>
              </a:lnSpc>
              <a:buFont typeface="Wingdings" panose="05000000000000000000" pitchFamily="2" charset="2"/>
              <a:buNone/>
            </a:pPr>
            <a:endParaRPr lang="en-US" altLang="zh-CN" sz="1500" b="1" dirty="0">
              <a:ea typeface="宋体" panose="02010600030101010101" pitchFamily="2" charset="-122"/>
            </a:endParaRPr>
          </a:p>
          <a:p>
            <a:pPr lvl="1">
              <a:lnSpc>
                <a:spcPct val="80000"/>
              </a:lnSpc>
              <a:buFont typeface="Wingdings" panose="05000000000000000000" pitchFamily="2" charset="2"/>
              <a:buNone/>
            </a:pPr>
            <a:endParaRPr lang="en-US" altLang="zh-CN" sz="1500" b="1" dirty="0">
              <a:ea typeface="宋体" panose="02010600030101010101" pitchFamily="2" charset="-122"/>
            </a:endParaRPr>
          </a:p>
          <a:p>
            <a:pPr lvl="1">
              <a:lnSpc>
                <a:spcPct val="80000"/>
              </a:lnSpc>
              <a:buFont typeface="Wingdings" panose="05000000000000000000" pitchFamily="2" charset="2"/>
              <a:buNone/>
            </a:pPr>
            <a:r>
              <a:rPr lang="zh-CN" altLang="en-US" sz="1800" b="1" dirty="0">
                <a:ea typeface="宋体" panose="02010600030101010101" pitchFamily="2" charset="-122"/>
              </a:rPr>
              <a:t>由于在定义</a:t>
            </a:r>
            <a:r>
              <a:rPr lang="en-US" altLang="zh-CN" sz="1800" b="1" dirty="0" err="1">
                <a:ea typeface="宋体" panose="02010600030101010101" pitchFamily="2" charset="-122"/>
              </a:rPr>
              <a:t>MA_Student</a:t>
            </a:r>
            <a:r>
              <a:rPr lang="zh-CN" altLang="en-US" sz="1800" b="1" dirty="0">
                <a:ea typeface="宋体" panose="02010600030101010101" pitchFamily="2" charset="-122"/>
              </a:rPr>
              <a:t>视图时加上了</a:t>
            </a:r>
            <a:r>
              <a:rPr lang="en-US" altLang="zh-CN" sz="1800" b="1" dirty="0">
                <a:ea typeface="宋体" panose="02010600030101010101" pitchFamily="2" charset="-122"/>
              </a:rPr>
              <a:t>WITH CHECK OPTION</a:t>
            </a:r>
            <a:r>
              <a:rPr lang="zh-CN" altLang="en-US" sz="1800" b="1" dirty="0">
                <a:ea typeface="宋体" panose="02010600030101010101" pitchFamily="2" charset="-122"/>
              </a:rPr>
              <a:t>子句，以后对该视图进行插入操作时，如果</a:t>
            </a:r>
            <a:r>
              <a:rPr lang="en-US" altLang="zh-CN" sz="1800" b="1" dirty="0" err="1">
                <a:ea typeface="宋体" panose="02010600030101010101" pitchFamily="2" charset="-122"/>
              </a:rPr>
              <a:t>Sdept</a:t>
            </a:r>
            <a:r>
              <a:rPr lang="zh-CN" altLang="en-US" sz="1800" b="1" dirty="0">
                <a:ea typeface="宋体" panose="02010600030101010101" pitchFamily="2" charset="-122"/>
              </a:rPr>
              <a:t>的值为</a:t>
            </a:r>
            <a:r>
              <a:rPr lang="en-US" altLang="zh-CN" sz="1800" b="1" dirty="0">
                <a:ea typeface="宋体" panose="02010600030101010101" pitchFamily="2" charset="-122"/>
              </a:rPr>
              <a:t>‘MA’</a:t>
            </a:r>
            <a:r>
              <a:rPr lang="zh-CN" altLang="en-US" sz="1800" b="1" dirty="0">
                <a:ea typeface="宋体" panose="02010600030101010101" pitchFamily="2" charset="-122"/>
              </a:rPr>
              <a:t>，则可以实现对基本表的更新，否则不可以。</a:t>
            </a:r>
          </a:p>
          <a:p>
            <a:pPr>
              <a:lnSpc>
                <a:spcPct val="80000"/>
              </a:lnSpc>
            </a:pPr>
            <a:r>
              <a:rPr lang="zh-CN" altLang="en-US" sz="1800" b="1" dirty="0">
                <a:ea typeface="宋体" panose="02010600030101010101" pitchFamily="2" charset="-122"/>
              </a:rPr>
              <a:t>视图不仅可以建立在单个基本表上，也可以建立在多个基本表上，也可以建立在一个或多个已定义好的视图上，或同时建立在基本表与视图上。</a:t>
            </a:r>
          </a:p>
        </p:txBody>
      </p:sp>
      <p:grpSp>
        <p:nvGrpSpPr>
          <p:cNvPr id="4" name="组合 3">
            <a:extLst>
              <a:ext uri="{FF2B5EF4-FFF2-40B4-BE49-F238E27FC236}">
                <a16:creationId xmlns:a16="http://schemas.microsoft.com/office/drawing/2014/main" id="{5E910AF5-569D-4176-A33D-6593E6B75DDA}"/>
              </a:ext>
            </a:extLst>
          </p:cNvPr>
          <p:cNvGrpSpPr/>
          <p:nvPr/>
        </p:nvGrpSpPr>
        <p:grpSpPr>
          <a:xfrm>
            <a:off x="108298" y="1704190"/>
            <a:ext cx="8856984" cy="3525010"/>
            <a:chOff x="684265" y="1580220"/>
            <a:chExt cx="7776864" cy="3525010"/>
          </a:xfrm>
        </p:grpSpPr>
        <p:sp>
          <p:nvSpPr>
            <p:cNvPr id="5" name="文本框 4">
              <a:extLst>
                <a:ext uri="{FF2B5EF4-FFF2-40B4-BE49-F238E27FC236}">
                  <a16:creationId xmlns:a16="http://schemas.microsoft.com/office/drawing/2014/main" id="{D644F139-2D50-48E7-9D6C-A747E9456C9C}"/>
                </a:ext>
              </a:extLst>
            </p:cNvPr>
            <p:cNvSpPr txBox="1"/>
            <p:nvPr/>
          </p:nvSpPr>
          <p:spPr>
            <a:xfrm>
              <a:off x="751147" y="1580220"/>
              <a:ext cx="64091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视图</a:t>
              </a:r>
            </a:p>
          </p:txBody>
        </p:sp>
        <p:sp>
          <p:nvSpPr>
            <p:cNvPr id="6" name="文本框 5">
              <a:extLst>
                <a:ext uri="{FF2B5EF4-FFF2-40B4-BE49-F238E27FC236}">
                  <a16:creationId xmlns:a16="http://schemas.microsoft.com/office/drawing/2014/main" id="{77A9EA49-6696-4939-B008-6EA289CB16D1}"/>
                </a:ext>
              </a:extLst>
            </p:cNvPr>
            <p:cNvSpPr txBox="1"/>
            <p:nvPr/>
          </p:nvSpPr>
          <p:spPr>
            <a:xfrm>
              <a:off x="684265" y="1988840"/>
              <a:ext cx="7776864" cy="3116390"/>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VIEW MA_STUDENT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AS</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SNAME, SAGE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SDEPT=‘MA’</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WITH CHECK OPTION;</a:t>
              </a:r>
            </a:p>
          </p:txBody>
        </p:sp>
      </p:grpSp>
    </p:spTree>
    <p:extLst>
      <p:ext uri="{BB962C8B-B14F-4D97-AF65-F5344CB8AC3E}">
        <p14:creationId xmlns:p14="http://schemas.microsoft.com/office/powerpoint/2010/main" val="351987977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b="0">
                <a:ea typeface="宋体" panose="02010600030101010101" pitchFamily="2" charset="-122"/>
              </a:rPr>
              <a:t>3.6.1</a:t>
            </a:r>
            <a:r>
              <a:rPr lang="zh-CN" altLang="en-US" b="0">
                <a:ea typeface="宋体" panose="02010600030101010101" pitchFamily="2" charset="-122"/>
              </a:rPr>
              <a:t>创建视图</a:t>
            </a:r>
          </a:p>
        </p:txBody>
      </p:sp>
      <p:sp>
        <p:nvSpPr>
          <p:cNvPr id="8195" name="Rectangle 3"/>
          <p:cNvSpPr>
            <a:spLocks noGrp="1" noChangeArrowheads="1"/>
          </p:cNvSpPr>
          <p:nvPr>
            <p:ph type="body" idx="1"/>
          </p:nvPr>
        </p:nvSpPr>
        <p:spPr>
          <a:xfrm>
            <a:off x="683421" y="2132410"/>
            <a:ext cx="7777163" cy="3468290"/>
          </a:xfrm>
        </p:spPr>
        <p:txBody>
          <a:bodyPr/>
          <a:lstStyle/>
          <a:p>
            <a:pPr>
              <a:lnSpc>
                <a:spcPct val="80000"/>
              </a:lnSpc>
            </a:pPr>
            <a:r>
              <a:rPr lang="zh-CN" altLang="en-US" sz="1800" b="1" dirty="0">
                <a:ea typeface="宋体" panose="02010600030101010101" pitchFamily="2" charset="-122"/>
              </a:rPr>
              <a:t>例</a:t>
            </a:r>
            <a:r>
              <a:rPr lang="en-US" altLang="zh-CN" sz="1800" b="1" dirty="0">
                <a:ea typeface="宋体" panose="02010600030101010101" pitchFamily="2" charset="-122"/>
              </a:rPr>
              <a:t>3-77 </a:t>
            </a:r>
            <a:r>
              <a:rPr lang="zh-CN" altLang="en-US" sz="1800" b="1" dirty="0">
                <a:ea typeface="宋体" panose="02010600030101010101" pitchFamily="2" charset="-122"/>
              </a:rPr>
              <a:t>建立数学系学生的视图，并要求进行修改和插入操作时仍需要保证该视图只有数学系的学生。</a:t>
            </a:r>
          </a:p>
          <a:p>
            <a:pPr lvl="1">
              <a:lnSpc>
                <a:spcPct val="80000"/>
              </a:lnSpc>
              <a:buFont typeface="Wingdings" panose="05000000000000000000" pitchFamily="2" charset="2"/>
              <a:buNone/>
            </a:pPr>
            <a:r>
              <a:rPr lang="zh-CN" altLang="en-US" sz="1500" b="1" dirty="0">
                <a:ea typeface="宋体" panose="02010600030101010101" pitchFamily="2" charset="-122"/>
              </a:rPr>
              <a:t>	</a:t>
            </a:r>
            <a:r>
              <a:rPr lang="en-US" altLang="zh-CN" sz="1500" b="1" dirty="0">
                <a:ea typeface="宋体" panose="02010600030101010101" pitchFamily="2" charset="-122"/>
              </a:rPr>
              <a:t>CREATE VIEW </a:t>
            </a:r>
            <a:r>
              <a:rPr lang="en-US" altLang="zh-CN" sz="1500" b="1" dirty="0" err="1">
                <a:ea typeface="宋体" panose="02010600030101010101" pitchFamily="2" charset="-122"/>
              </a:rPr>
              <a:t>MA_Student</a:t>
            </a:r>
            <a:endParaRPr lang="en-US" altLang="zh-CN" sz="1500" b="1" dirty="0">
              <a:ea typeface="宋体" panose="02010600030101010101" pitchFamily="2" charset="-122"/>
            </a:endParaRPr>
          </a:p>
          <a:p>
            <a:pPr lvl="1">
              <a:lnSpc>
                <a:spcPct val="80000"/>
              </a:lnSpc>
              <a:buFont typeface="Wingdings" panose="05000000000000000000" pitchFamily="2" charset="2"/>
              <a:buNone/>
            </a:pPr>
            <a:r>
              <a:rPr lang="en-US" altLang="zh-CN" sz="1500" b="1" dirty="0">
                <a:ea typeface="宋体" panose="02010600030101010101" pitchFamily="2" charset="-122"/>
              </a:rPr>
              <a:t>    AS </a:t>
            </a:r>
          </a:p>
          <a:p>
            <a:pPr lvl="1">
              <a:lnSpc>
                <a:spcPct val="80000"/>
              </a:lnSpc>
              <a:buFont typeface="Wingdings" panose="05000000000000000000" pitchFamily="2" charset="2"/>
              <a:buNone/>
            </a:pPr>
            <a:r>
              <a:rPr lang="en-US" altLang="zh-CN" sz="1500" b="1" dirty="0">
                <a:ea typeface="宋体" panose="02010600030101010101" pitchFamily="2" charset="-122"/>
              </a:rPr>
              <a:t>    SELECT </a:t>
            </a:r>
            <a:r>
              <a:rPr lang="en-US" altLang="zh-CN" sz="1500" b="1" dirty="0" err="1">
                <a:ea typeface="宋体" panose="02010600030101010101" pitchFamily="2" charset="-122"/>
              </a:rPr>
              <a:t>Sno</a:t>
            </a:r>
            <a:r>
              <a:rPr lang="en-US" altLang="zh-CN" sz="1500" b="1" dirty="0">
                <a:ea typeface="宋体" panose="02010600030101010101" pitchFamily="2" charset="-122"/>
              </a:rPr>
              <a:t>, </a:t>
            </a:r>
            <a:r>
              <a:rPr lang="en-US" altLang="zh-CN" sz="1500" b="1" dirty="0" err="1">
                <a:ea typeface="宋体" panose="02010600030101010101" pitchFamily="2" charset="-122"/>
              </a:rPr>
              <a:t>Sname</a:t>
            </a:r>
            <a:r>
              <a:rPr lang="en-US" altLang="zh-CN" sz="1500" b="1" dirty="0">
                <a:ea typeface="宋体" panose="02010600030101010101" pitchFamily="2" charset="-122"/>
              </a:rPr>
              <a:t>, Sage ,</a:t>
            </a:r>
            <a:r>
              <a:rPr lang="en-US" altLang="zh-CN" sz="1500" b="1" dirty="0" err="1">
                <a:ea typeface="宋体" panose="02010600030101010101" pitchFamily="2" charset="-122"/>
              </a:rPr>
              <a:t>sdept</a:t>
            </a:r>
            <a:endParaRPr lang="en-US" altLang="zh-CN" sz="1500" b="1" dirty="0">
              <a:ea typeface="宋体" panose="02010600030101010101" pitchFamily="2" charset="-122"/>
            </a:endParaRPr>
          </a:p>
          <a:p>
            <a:pPr lvl="1">
              <a:lnSpc>
                <a:spcPct val="80000"/>
              </a:lnSpc>
              <a:buFont typeface="Wingdings" panose="05000000000000000000" pitchFamily="2" charset="2"/>
              <a:buNone/>
            </a:pPr>
            <a:r>
              <a:rPr lang="en-US" altLang="zh-CN" sz="1500" b="1" dirty="0">
                <a:ea typeface="宋体" panose="02010600030101010101" pitchFamily="2" charset="-122"/>
              </a:rPr>
              <a:t>    FROM Student </a:t>
            </a:r>
          </a:p>
          <a:p>
            <a:pPr lvl="1">
              <a:lnSpc>
                <a:spcPct val="80000"/>
              </a:lnSpc>
              <a:buFont typeface="Wingdings" panose="05000000000000000000" pitchFamily="2" charset="2"/>
              <a:buNone/>
            </a:pPr>
            <a:r>
              <a:rPr lang="en-US" altLang="zh-CN" sz="1500" b="1" dirty="0">
                <a:ea typeface="宋体" panose="02010600030101010101" pitchFamily="2" charset="-122"/>
              </a:rPr>
              <a:t>    WHERE </a:t>
            </a:r>
            <a:r>
              <a:rPr lang="en-US" altLang="zh-CN" sz="1500" b="1" dirty="0" err="1">
                <a:ea typeface="宋体" panose="02010600030101010101" pitchFamily="2" charset="-122"/>
              </a:rPr>
              <a:t>Sdept</a:t>
            </a:r>
            <a:r>
              <a:rPr lang="en-US" altLang="zh-CN" sz="1500" b="1" dirty="0">
                <a:ea typeface="宋体" panose="02010600030101010101" pitchFamily="2" charset="-122"/>
              </a:rPr>
              <a:t>='MA' </a:t>
            </a:r>
          </a:p>
          <a:p>
            <a:pPr lvl="1">
              <a:lnSpc>
                <a:spcPct val="80000"/>
              </a:lnSpc>
              <a:buFont typeface="Wingdings" panose="05000000000000000000" pitchFamily="2" charset="2"/>
              <a:buNone/>
            </a:pPr>
            <a:r>
              <a:rPr lang="en-US" altLang="zh-CN" sz="1500" b="1" dirty="0">
                <a:ea typeface="宋体" panose="02010600030101010101" pitchFamily="2" charset="-122"/>
              </a:rPr>
              <a:t>    WITH CHECK OPTION;</a:t>
            </a:r>
          </a:p>
          <a:p>
            <a:pPr>
              <a:spcBef>
                <a:spcPts val="900"/>
              </a:spcBef>
            </a:pPr>
            <a:r>
              <a:rPr lang="zh-CN" altLang="en-US" sz="1800" b="1" dirty="0">
                <a:ea typeface="宋体" panose="02010600030101010101" pitchFamily="2" charset="-122"/>
              </a:rPr>
              <a:t>由于在定义</a:t>
            </a:r>
            <a:r>
              <a:rPr lang="en-US" altLang="zh-CN" sz="1800" b="1" dirty="0" err="1">
                <a:ea typeface="宋体" panose="02010600030101010101" pitchFamily="2" charset="-122"/>
              </a:rPr>
              <a:t>MA_Student</a:t>
            </a:r>
            <a:r>
              <a:rPr lang="zh-CN" altLang="en-US" sz="1800" b="1" dirty="0">
                <a:ea typeface="宋体" panose="02010600030101010101" pitchFamily="2" charset="-122"/>
              </a:rPr>
              <a:t>视图时加上了</a:t>
            </a:r>
            <a:r>
              <a:rPr lang="en-US" altLang="zh-CN" sz="1800" b="1" dirty="0">
                <a:ea typeface="宋体" panose="02010600030101010101" pitchFamily="2" charset="-122"/>
              </a:rPr>
              <a:t>WITH CHECK OPTION</a:t>
            </a:r>
            <a:r>
              <a:rPr lang="zh-CN" altLang="en-US" sz="1800" b="1" dirty="0">
                <a:ea typeface="宋体" panose="02010600030101010101" pitchFamily="2" charset="-122"/>
              </a:rPr>
              <a:t>子句，以后对该视图进行插入操作时，如果</a:t>
            </a:r>
            <a:r>
              <a:rPr lang="en-US" altLang="zh-CN" sz="1800" b="1" dirty="0" err="1">
                <a:ea typeface="宋体" panose="02010600030101010101" pitchFamily="2" charset="-122"/>
              </a:rPr>
              <a:t>Sdept</a:t>
            </a:r>
            <a:r>
              <a:rPr lang="zh-CN" altLang="en-US" sz="1800" b="1" dirty="0">
                <a:ea typeface="宋体" panose="02010600030101010101" pitchFamily="2" charset="-122"/>
              </a:rPr>
              <a:t>的值为</a:t>
            </a:r>
            <a:r>
              <a:rPr lang="en-US" altLang="zh-CN" sz="1800" b="1" dirty="0">
                <a:ea typeface="宋体" panose="02010600030101010101" pitchFamily="2" charset="-122"/>
              </a:rPr>
              <a:t>‘MA’</a:t>
            </a:r>
            <a:r>
              <a:rPr lang="zh-CN" altLang="en-US" sz="1800" b="1" dirty="0">
                <a:ea typeface="宋体" panose="02010600030101010101" pitchFamily="2" charset="-122"/>
              </a:rPr>
              <a:t>，则可以实现对基本表的更新，否则不可以。</a:t>
            </a:r>
          </a:p>
          <a:p>
            <a:pPr>
              <a:lnSpc>
                <a:spcPct val="80000"/>
              </a:lnSpc>
            </a:pPr>
            <a:r>
              <a:rPr lang="zh-CN" altLang="en-US" sz="1800" b="1" dirty="0">
                <a:ea typeface="宋体" panose="02010600030101010101" pitchFamily="2" charset="-122"/>
              </a:rPr>
              <a:t>视图不仅可以建立在单个基本表上，也可以建立在多个基本表上，也可以建立在一个或多个已定义好的视图上，或同时建立在基本表与视图上。</a:t>
            </a:r>
          </a:p>
        </p:txBody>
      </p:sp>
    </p:spTree>
    <p:extLst>
      <p:ext uri="{BB962C8B-B14F-4D97-AF65-F5344CB8AC3E}">
        <p14:creationId xmlns:p14="http://schemas.microsoft.com/office/powerpoint/2010/main" val="262778809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b="0">
                <a:ea typeface="宋体" panose="02010600030101010101" pitchFamily="2" charset="-122"/>
              </a:rPr>
              <a:t>3.6.1</a:t>
            </a:r>
            <a:r>
              <a:rPr lang="zh-CN" altLang="en-US" b="0">
                <a:ea typeface="宋体" panose="02010600030101010101" pitchFamily="2" charset="-122"/>
              </a:rPr>
              <a:t>创建视图</a:t>
            </a:r>
          </a:p>
        </p:txBody>
      </p:sp>
      <p:sp>
        <p:nvSpPr>
          <p:cNvPr id="9219" name="Rectangle 3"/>
          <p:cNvSpPr>
            <a:spLocks noGrp="1" noChangeArrowheads="1"/>
          </p:cNvSpPr>
          <p:nvPr>
            <p:ph type="body" idx="1"/>
          </p:nvPr>
        </p:nvSpPr>
        <p:spPr/>
        <p:txBody>
          <a:bodyPr/>
          <a:lstStyle/>
          <a:p>
            <a:pPr>
              <a:lnSpc>
                <a:spcPct val="80000"/>
              </a:lnSpc>
            </a:pPr>
            <a:r>
              <a:rPr lang="zh-CN" altLang="en-US" sz="1500" b="1" dirty="0">
                <a:ea typeface="宋体" panose="02010600030101010101" pitchFamily="2" charset="-122"/>
              </a:rPr>
              <a:t>例</a:t>
            </a:r>
            <a:r>
              <a:rPr lang="en-US" altLang="zh-CN" sz="1500" b="1" dirty="0">
                <a:ea typeface="宋体" panose="02010600030101010101" pitchFamily="2" charset="-122"/>
              </a:rPr>
              <a:t>3-78</a:t>
            </a:r>
            <a:r>
              <a:rPr lang="zh-CN" altLang="en-US" sz="1500" b="1" dirty="0">
                <a:ea typeface="宋体" panose="02010600030101010101" pitchFamily="2" charset="-122"/>
              </a:rPr>
              <a:t>建立数学系选修了</a:t>
            </a:r>
            <a:r>
              <a:rPr lang="en-US" altLang="zh-CN" sz="1500" b="1" dirty="0">
                <a:ea typeface="宋体" panose="02010600030101010101" pitchFamily="2" charset="-122"/>
              </a:rPr>
              <a:t>1</a:t>
            </a:r>
            <a:r>
              <a:rPr lang="zh-CN" altLang="en-US" sz="1500" b="1" dirty="0">
                <a:ea typeface="宋体" panose="02010600030101010101" pitchFamily="2" charset="-122"/>
              </a:rPr>
              <a:t>号课程的学生的视图。</a:t>
            </a:r>
          </a:p>
        </p:txBody>
      </p:sp>
      <p:grpSp>
        <p:nvGrpSpPr>
          <p:cNvPr id="4" name="组合 3">
            <a:extLst>
              <a:ext uri="{FF2B5EF4-FFF2-40B4-BE49-F238E27FC236}">
                <a16:creationId xmlns:a16="http://schemas.microsoft.com/office/drawing/2014/main" id="{EB644150-97EB-4221-AF3D-544630E463AA}"/>
              </a:ext>
            </a:extLst>
          </p:cNvPr>
          <p:cNvGrpSpPr/>
          <p:nvPr/>
        </p:nvGrpSpPr>
        <p:grpSpPr>
          <a:xfrm>
            <a:off x="108298" y="2060848"/>
            <a:ext cx="8856984" cy="4551138"/>
            <a:chOff x="684265" y="1580220"/>
            <a:chExt cx="7776864" cy="4551138"/>
          </a:xfrm>
        </p:grpSpPr>
        <p:sp>
          <p:nvSpPr>
            <p:cNvPr id="5" name="文本框 4">
              <a:extLst>
                <a:ext uri="{FF2B5EF4-FFF2-40B4-BE49-F238E27FC236}">
                  <a16:creationId xmlns:a16="http://schemas.microsoft.com/office/drawing/2014/main" id="{A60271DF-5EC2-4109-9C4C-522748B369D7}"/>
                </a:ext>
              </a:extLst>
            </p:cNvPr>
            <p:cNvSpPr txBox="1"/>
            <p:nvPr/>
          </p:nvSpPr>
          <p:spPr>
            <a:xfrm>
              <a:off x="751147" y="1580220"/>
              <a:ext cx="64091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视图</a:t>
              </a:r>
            </a:p>
          </p:txBody>
        </p:sp>
        <p:sp>
          <p:nvSpPr>
            <p:cNvPr id="6" name="文本框 5">
              <a:extLst>
                <a:ext uri="{FF2B5EF4-FFF2-40B4-BE49-F238E27FC236}">
                  <a16:creationId xmlns:a16="http://schemas.microsoft.com/office/drawing/2014/main" id="{2CAD575A-234C-452E-AB1C-A1D5892B3365}"/>
                </a:ext>
              </a:extLst>
            </p:cNvPr>
            <p:cNvSpPr txBox="1"/>
            <p:nvPr/>
          </p:nvSpPr>
          <p:spPr>
            <a:xfrm>
              <a:off x="684265" y="1988840"/>
              <a:ext cx="7776864" cy="414251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VIEW MA_S1</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AS</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STUDENT.SNO, SNAME, GRADE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 JOIN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ON</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STUDENT.SNO=SC.SNO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CNO=1</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AND</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SDEPT=‘MA’;</a:t>
              </a:r>
            </a:p>
          </p:txBody>
        </p:sp>
      </p:grpSp>
    </p:spTree>
    <p:extLst>
      <p:ext uri="{BB962C8B-B14F-4D97-AF65-F5344CB8AC3E}">
        <p14:creationId xmlns:p14="http://schemas.microsoft.com/office/powerpoint/2010/main" val="3230391062"/>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b="0">
                <a:ea typeface="宋体" panose="02010600030101010101" pitchFamily="2" charset="-122"/>
              </a:rPr>
              <a:t>3.6.1</a:t>
            </a:r>
            <a:r>
              <a:rPr lang="zh-CN" altLang="en-US" b="0">
                <a:ea typeface="宋体" panose="02010600030101010101" pitchFamily="2" charset="-122"/>
              </a:rPr>
              <a:t>创建视图</a:t>
            </a:r>
          </a:p>
        </p:txBody>
      </p:sp>
      <p:sp>
        <p:nvSpPr>
          <p:cNvPr id="9219" name="Rectangle 3"/>
          <p:cNvSpPr>
            <a:spLocks noGrp="1" noChangeArrowheads="1"/>
          </p:cNvSpPr>
          <p:nvPr>
            <p:ph type="body" idx="1"/>
          </p:nvPr>
        </p:nvSpPr>
        <p:spPr/>
        <p:txBody>
          <a:bodyPr/>
          <a:lstStyle/>
          <a:p>
            <a:pPr>
              <a:lnSpc>
                <a:spcPct val="80000"/>
              </a:lnSpc>
            </a:pPr>
            <a:r>
              <a:rPr lang="zh-CN" altLang="en-US" sz="1500" b="1" dirty="0">
                <a:ea typeface="宋体" panose="02010600030101010101" pitchFamily="2" charset="-122"/>
              </a:rPr>
              <a:t>例</a:t>
            </a:r>
            <a:r>
              <a:rPr lang="en-US" altLang="zh-CN" sz="1500" b="1" dirty="0">
                <a:ea typeface="宋体" panose="02010600030101010101" pitchFamily="2" charset="-122"/>
              </a:rPr>
              <a:t>3-79</a:t>
            </a:r>
            <a:r>
              <a:rPr lang="zh-CN" altLang="en-US" sz="1500" b="1" dirty="0">
                <a:ea typeface="宋体" panose="02010600030101010101" pitchFamily="2" charset="-122"/>
              </a:rPr>
              <a:t>建立数学系选修了</a:t>
            </a:r>
            <a:r>
              <a:rPr lang="en-US" altLang="zh-CN" sz="1500" b="1" dirty="0">
                <a:ea typeface="宋体" panose="02010600030101010101" pitchFamily="2" charset="-122"/>
              </a:rPr>
              <a:t>1</a:t>
            </a:r>
            <a:r>
              <a:rPr lang="zh-CN" altLang="en-US" sz="1500" b="1" dirty="0">
                <a:ea typeface="宋体" panose="02010600030101010101" pitchFamily="2" charset="-122"/>
              </a:rPr>
              <a:t>号课程且成绩在</a:t>
            </a:r>
            <a:r>
              <a:rPr lang="en-US" altLang="zh-CN" sz="1500" b="1" dirty="0">
                <a:ea typeface="宋体" panose="02010600030101010101" pitchFamily="2" charset="-122"/>
              </a:rPr>
              <a:t>90</a:t>
            </a:r>
            <a:r>
              <a:rPr lang="zh-CN" altLang="en-US" sz="1500" b="1" dirty="0">
                <a:ea typeface="宋体" panose="02010600030101010101" pitchFamily="2" charset="-122"/>
              </a:rPr>
              <a:t>分以上的学生的视图。</a:t>
            </a:r>
            <a:endParaRPr lang="en-US" altLang="zh-CN" sz="1500" b="1" dirty="0">
              <a:ea typeface="宋体" panose="02010600030101010101" pitchFamily="2" charset="-122"/>
            </a:endParaRPr>
          </a:p>
          <a:p>
            <a:pPr>
              <a:lnSpc>
                <a:spcPct val="80000"/>
              </a:lnSpc>
            </a:pPr>
            <a:endParaRPr lang="en-US" altLang="zh-CN" sz="1500" b="1" dirty="0">
              <a:ea typeface="宋体" panose="02010600030101010101" pitchFamily="2" charset="-122"/>
            </a:endParaRPr>
          </a:p>
          <a:p>
            <a:pPr>
              <a:lnSpc>
                <a:spcPct val="80000"/>
              </a:lnSpc>
            </a:pPr>
            <a:endParaRPr lang="en-US" altLang="zh-CN" sz="1500" b="1" dirty="0">
              <a:ea typeface="宋体" panose="02010600030101010101" pitchFamily="2" charset="-122"/>
            </a:endParaRPr>
          </a:p>
          <a:p>
            <a:pPr>
              <a:lnSpc>
                <a:spcPct val="80000"/>
              </a:lnSpc>
            </a:pPr>
            <a:endParaRPr lang="en-US" altLang="zh-CN" sz="1500" b="1" dirty="0">
              <a:ea typeface="宋体" panose="02010600030101010101" pitchFamily="2" charset="-122"/>
            </a:endParaRPr>
          </a:p>
          <a:p>
            <a:pPr>
              <a:lnSpc>
                <a:spcPct val="80000"/>
              </a:lnSpc>
            </a:pPr>
            <a:endParaRPr lang="en-US" altLang="zh-CN" sz="1500" b="1" dirty="0">
              <a:ea typeface="宋体" panose="02010600030101010101" pitchFamily="2" charset="-122"/>
            </a:endParaRPr>
          </a:p>
          <a:p>
            <a:pPr>
              <a:lnSpc>
                <a:spcPct val="80000"/>
              </a:lnSpc>
            </a:pPr>
            <a:endParaRPr lang="en-US" altLang="zh-CN" sz="1500" b="1" dirty="0">
              <a:ea typeface="宋体" panose="02010600030101010101" pitchFamily="2" charset="-122"/>
            </a:endParaRPr>
          </a:p>
          <a:p>
            <a:pPr>
              <a:lnSpc>
                <a:spcPct val="80000"/>
              </a:lnSpc>
            </a:pPr>
            <a:endParaRPr lang="en-US" altLang="zh-CN" sz="1500" b="1" dirty="0">
              <a:ea typeface="宋体" panose="02010600030101010101" pitchFamily="2" charset="-122"/>
            </a:endParaRPr>
          </a:p>
          <a:p>
            <a:pPr>
              <a:lnSpc>
                <a:spcPct val="80000"/>
              </a:lnSpc>
            </a:pPr>
            <a:endParaRPr lang="en-US" altLang="zh-CN" sz="1500" b="1" dirty="0">
              <a:ea typeface="宋体" panose="02010600030101010101" pitchFamily="2" charset="-122"/>
            </a:endParaRPr>
          </a:p>
          <a:p>
            <a:pPr>
              <a:lnSpc>
                <a:spcPct val="80000"/>
              </a:lnSpc>
            </a:pPr>
            <a:endParaRPr lang="en-US" altLang="zh-CN" sz="1500" b="1" dirty="0">
              <a:ea typeface="宋体" panose="02010600030101010101" pitchFamily="2" charset="-122"/>
            </a:endParaRPr>
          </a:p>
          <a:p>
            <a:pPr>
              <a:lnSpc>
                <a:spcPct val="80000"/>
              </a:lnSpc>
            </a:pPr>
            <a:endParaRPr lang="en-US" altLang="zh-CN" sz="1500" b="1" dirty="0">
              <a:ea typeface="宋体" panose="02010600030101010101" pitchFamily="2" charset="-122"/>
            </a:endParaRPr>
          </a:p>
          <a:p>
            <a:pPr>
              <a:lnSpc>
                <a:spcPct val="80000"/>
              </a:lnSpc>
            </a:pPr>
            <a:endParaRPr lang="en-US" altLang="zh-CN" sz="1500" b="1" dirty="0">
              <a:ea typeface="宋体" panose="02010600030101010101" pitchFamily="2" charset="-122"/>
            </a:endParaRPr>
          </a:p>
          <a:p>
            <a:pPr>
              <a:lnSpc>
                <a:spcPct val="80000"/>
              </a:lnSpc>
            </a:pPr>
            <a:endParaRPr lang="en-US" altLang="zh-CN" sz="1500" b="1" dirty="0">
              <a:ea typeface="宋体" panose="02010600030101010101" pitchFamily="2" charset="-122"/>
            </a:endParaRPr>
          </a:p>
          <a:p>
            <a:pPr>
              <a:lnSpc>
                <a:spcPct val="80000"/>
              </a:lnSpc>
            </a:pPr>
            <a:endParaRPr lang="en-US" altLang="zh-CN" sz="1500" b="1" dirty="0">
              <a:ea typeface="宋体" panose="02010600030101010101" pitchFamily="2" charset="-122"/>
            </a:endParaRPr>
          </a:p>
          <a:p>
            <a:pPr>
              <a:lnSpc>
                <a:spcPct val="80000"/>
              </a:lnSpc>
            </a:pPr>
            <a:endParaRPr lang="en-US" altLang="zh-CN" sz="1500" b="1" dirty="0">
              <a:ea typeface="宋体" panose="02010600030101010101" pitchFamily="2" charset="-122"/>
            </a:endParaRPr>
          </a:p>
          <a:p>
            <a:pPr>
              <a:lnSpc>
                <a:spcPct val="80000"/>
              </a:lnSpc>
            </a:pPr>
            <a:endParaRPr lang="en-US" altLang="zh-CN" sz="1500" b="1" dirty="0">
              <a:ea typeface="宋体" panose="02010600030101010101" pitchFamily="2" charset="-122"/>
            </a:endParaRPr>
          </a:p>
          <a:p>
            <a:pPr>
              <a:lnSpc>
                <a:spcPct val="80000"/>
              </a:lnSpc>
            </a:pPr>
            <a:endParaRPr lang="en-US" altLang="zh-CN" sz="1500" b="1" dirty="0">
              <a:ea typeface="宋体" panose="02010600030101010101" pitchFamily="2" charset="-122"/>
            </a:endParaRPr>
          </a:p>
          <a:p>
            <a:pPr>
              <a:lnSpc>
                <a:spcPct val="80000"/>
              </a:lnSpc>
            </a:pPr>
            <a:endParaRPr lang="zh-CN" altLang="en-US" sz="1500" b="1" dirty="0">
              <a:ea typeface="宋体" panose="02010600030101010101" pitchFamily="2" charset="-122"/>
            </a:endParaRPr>
          </a:p>
          <a:p>
            <a:pPr>
              <a:lnSpc>
                <a:spcPct val="80000"/>
              </a:lnSpc>
            </a:pPr>
            <a:endParaRPr lang="en-US" altLang="zh-CN" sz="1500" b="1" dirty="0">
              <a:ea typeface="宋体" panose="02010600030101010101" pitchFamily="2" charset="-122"/>
            </a:endParaRPr>
          </a:p>
          <a:p>
            <a:pPr>
              <a:lnSpc>
                <a:spcPct val="80000"/>
              </a:lnSpc>
            </a:pPr>
            <a:endParaRPr lang="en-US" altLang="zh-CN" sz="1500" b="1" dirty="0">
              <a:ea typeface="宋体" panose="02010600030101010101" pitchFamily="2" charset="-122"/>
            </a:endParaRPr>
          </a:p>
          <a:p>
            <a:pPr>
              <a:lnSpc>
                <a:spcPct val="80000"/>
              </a:lnSpc>
            </a:pPr>
            <a:endParaRPr lang="en-US" altLang="zh-CN" sz="1500" b="1" dirty="0">
              <a:ea typeface="宋体" panose="02010600030101010101" pitchFamily="2" charset="-122"/>
            </a:endParaRPr>
          </a:p>
          <a:p>
            <a:pPr>
              <a:lnSpc>
                <a:spcPct val="80000"/>
              </a:lnSpc>
            </a:pPr>
            <a:r>
              <a:rPr lang="zh-CN" altLang="en-US" sz="1500" b="1" dirty="0">
                <a:ea typeface="宋体" panose="02010600030101010101" pitchFamily="2" charset="-122"/>
              </a:rPr>
              <a:t>这里的视图</a:t>
            </a:r>
            <a:r>
              <a:rPr lang="en-US" altLang="zh-CN" sz="1500" b="1" dirty="0">
                <a:ea typeface="宋体" panose="02010600030101010101" pitchFamily="2" charset="-122"/>
              </a:rPr>
              <a:t>MA_S2</a:t>
            </a:r>
            <a:r>
              <a:rPr lang="zh-CN" altLang="en-US" sz="1500" b="1" dirty="0">
                <a:ea typeface="宋体" panose="02010600030101010101" pitchFamily="2" charset="-122"/>
              </a:rPr>
              <a:t>就是建立在视图</a:t>
            </a:r>
            <a:r>
              <a:rPr lang="en-US" altLang="zh-CN" sz="1500" b="1" dirty="0">
                <a:ea typeface="宋体" panose="02010600030101010101" pitchFamily="2" charset="-122"/>
              </a:rPr>
              <a:t>MA_S1</a:t>
            </a:r>
            <a:r>
              <a:rPr lang="zh-CN" altLang="en-US" sz="1500" b="1" dirty="0">
                <a:ea typeface="宋体" panose="02010600030101010101" pitchFamily="2" charset="-122"/>
              </a:rPr>
              <a:t>之上的。 </a:t>
            </a:r>
          </a:p>
        </p:txBody>
      </p:sp>
      <p:grpSp>
        <p:nvGrpSpPr>
          <p:cNvPr id="4" name="组合 3">
            <a:extLst>
              <a:ext uri="{FF2B5EF4-FFF2-40B4-BE49-F238E27FC236}">
                <a16:creationId xmlns:a16="http://schemas.microsoft.com/office/drawing/2014/main" id="{EB644150-97EB-4221-AF3D-544630E463AA}"/>
              </a:ext>
            </a:extLst>
          </p:cNvPr>
          <p:cNvGrpSpPr/>
          <p:nvPr/>
        </p:nvGrpSpPr>
        <p:grpSpPr>
          <a:xfrm>
            <a:off x="108298" y="2262258"/>
            <a:ext cx="8856984" cy="3182966"/>
            <a:chOff x="684265" y="1580221"/>
            <a:chExt cx="7776864" cy="3182966"/>
          </a:xfrm>
        </p:grpSpPr>
        <p:sp>
          <p:nvSpPr>
            <p:cNvPr id="5" name="文本框 4">
              <a:extLst>
                <a:ext uri="{FF2B5EF4-FFF2-40B4-BE49-F238E27FC236}">
                  <a16:creationId xmlns:a16="http://schemas.microsoft.com/office/drawing/2014/main" id="{A60271DF-5EC2-4109-9C4C-522748B369D7}"/>
                </a:ext>
              </a:extLst>
            </p:cNvPr>
            <p:cNvSpPr txBox="1"/>
            <p:nvPr/>
          </p:nvSpPr>
          <p:spPr>
            <a:xfrm>
              <a:off x="751147" y="1580221"/>
              <a:ext cx="1449858"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视图基于视图</a:t>
              </a:r>
            </a:p>
          </p:txBody>
        </p:sp>
        <p:sp>
          <p:nvSpPr>
            <p:cNvPr id="6" name="文本框 5">
              <a:extLst>
                <a:ext uri="{FF2B5EF4-FFF2-40B4-BE49-F238E27FC236}">
                  <a16:creationId xmlns:a16="http://schemas.microsoft.com/office/drawing/2014/main" id="{2CAD575A-234C-452E-AB1C-A1D5892B3365}"/>
                </a:ext>
              </a:extLst>
            </p:cNvPr>
            <p:cNvSpPr txBox="1"/>
            <p:nvPr/>
          </p:nvSpPr>
          <p:spPr>
            <a:xfrm>
              <a:off x="684265" y="1988840"/>
              <a:ext cx="7776864" cy="2774347"/>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VIEW MA_S2</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AS</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SNAME, GRADE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MA_S1</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GRADE&gt;=90;</a:t>
              </a:r>
            </a:p>
          </p:txBody>
        </p:sp>
      </p:grpSp>
    </p:spTree>
    <p:extLst>
      <p:ext uri="{BB962C8B-B14F-4D97-AF65-F5344CB8AC3E}">
        <p14:creationId xmlns:p14="http://schemas.microsoft.com/office/powerpoint/2010/main" val="300542962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b="0">
                <a:ea typeface="宋体" panose="02010600030101010101" pitchFamily="2" charset="-122"/>
              </a:rPr>
              <a:t>3.6.1</a:t>
            </a:r>
            <a:r>
              <a:rPr lang="zh-CN" altLang="en-US" b="0">
                <a:ea typeface="宋体" panose="02010600030101010101" pitchFamily="2" charset="-122"/>
              </a:rPr>
              <a:t>创建视图</a:t>
            </a:r>
          </a:p>
        </p:txBody>
      </p:sp>
      <p:sp>
        <p:nvSpPr>
          <p:cNvPr id="9219" name="Rectangle 3"/>
          <p:cNvSpPr>
            <a:spLocks noGrp="1" noChangeArrowheads="1"/>
          </p:cNvSpPr>
          <p:nvPr>
            <p:ph type="body" idx="1"/>
          </p:nvPr>
        </p:nvSpPr>
        <p:spPr/>
        <p:txBody>
          <a:bodyPr/>
          <a:lstStyle/>
          <a:p>
            <a:pPr>
              <a:lnSpc>
                <a:spcPct val="80000"/>
              </a:lnSpc>
            </a:pPr>
            <a:r>
              <a:rPr lang="zh-CN" altLang="en-US" sz="1500" b="1" dirty="0">
                <a:ea typeface="宋体" panose="02010600030101010101" pitchFamily="2" charset="-122"/>
              </a:rPr>
              <a:t>例</a:t>
            </a:r>
            <a:r>
              <a:rPr lang="en-US" altLang="zh-CN" sz="1500" b="1" dirty="0">
                <a:ea typeface="宋体" panose="02010600030101010101" pitchFamily="2" charset="-122"/>
              </a:rPr>
              <a:t>3-78</a:t>
            </a:r>
            <a:r>
              <a:rPr lang="zh-CN" altLang="en-US" sz="1500" b="1" dirty="0">
                <a:ea typeface="宋体" panose="02010600030101010101" pitchFamily="2" charset="-122"/>
              </a:rPr>
              <a:t>建立数学系选修了</a:t>
            </a:r>
            <a:r>
              <a:rPr lang="en-US" altLang="zh-CN" sz="1500" b="1" dirty="0">
                <a:ea typeface="宋体" panose="02010600030101010101" pitchFamily="2" charset="-122"/>
              </a:rPr>
              <a:t>1</a:t>
            </a:r>
            <a:r>
              <a:rPr lang="zh-CN" altLang="en-US" sz="1500" b="1" dirty="0">
                <a:ea typeface="宋体" panose="02010600030101010101" pitchFamily="2" charset="-122"/>
              </a:rPr>
              <a:t>号课程的学生的视图。</a:t>
            </a:r>
          </a:p>
          <a:p>
            <a:pPr lvl="1">
              <a:lnSpc>
                <a:spcPct val="80000"/>
              </a:lnSpc>
              <a:buFont typeface="Wingdings" panose="05000000000000000000" pitchFamily="2" charset="2"/>
              <a:buNone/>
            </a:pPr>
            <a:r>
              <a:rPr lang="en-US" altLang="zh-CN" sz="1350" b="1" dirty="0">
                <a:ea typeface="宋体" panose="02010600030101010101" pitchFamily="2" charset="-122"/>
              </a:rPr>
              <a:t>CREATE VIEW MA_S1(</a:t>
            </a:r>
            <a:r>
              <a:rPr lang="en-US" altLang="zh-CN" sz="1350" b="1" dirty="0" err="1">
                <a:ea typeface="宋体" panose="02010600030101010101" pitchFamily="2" charset="-122"/>
              </a:rPr>
              <a:t>Sno</a:t>
            </a:r>
            <a:r>
              <a:rPr lang="en-US" altLang="zh-CN" sz="1350" b="1" dirty="0">
                <a:ea typeface="宋体" panose="02010600030101010101" pitchFamily="2" charset="-122"/>
              </a:rPr>
              <a:t>, </a:t>
            </a:r>
            <a:r>
              <a:rPr lang="en-US" altLang="zh-CN" sz="1350" b="1" dirty="0" err="1">
                <a:ea typeface="宋体" panose="02010600030101010101" pitchFamily="2" charset="-122"/>
              </a:rPr>
              <a:t>Sname</a:t>
            </a:r>
            <a:r>
              <a:rPr lang="en-US" altLang="zh-CN" sz="1350" b="1" dirty="0">
                <a:ea typeface="宋体" panose="02010600030101010101" pitchFamily="2" charset="-122"/>
              </a:rPr>
              <a:t>, Grade) </a:t>
            </a:r>
          </a:p>
          <a:p>
            <a:pPr lvl="1">
              <a:lnSpc>
                <a:spcPct val="80000"/>
              </a:lnSpc>
              <a:buFont typeface="Wingdings" panose="05000000000000000000" pitchFamily="2" charset="2"/>
              <a:buNone/>
            </a:pPr>
            <a:r>
              <a:rPr lang="en-US" altLang="zh-CN" sz="1350" b="1" dirty="0">
                <a:ea typeface="宋体" panose="02010600030101010101" pitchFamily="2" charset="-122"/>
              </a:rPr>
              <a:t>    AS </a:t>
            </a:r>
          </a:p>
          <a:p>
            <a:pPr lvl="1">
              <a:lnSpc>
                <a:spcPct val="80000"/>
              </a:lnSpc>
              <a:buFont typeface="Wingdings" panose="05000000000000000000" pitchFamily="2" charset="2"/>
              <a:buNone/>
            </a:pPr>
            <a:r>
              <a:rPr lang="en-US" altLang="zh-CN" sz="1350" b="1" dirty="0">
                <a:ea typeface="宋体" panose="02010600030101010101" pitchFamily="2" charset="-122"/>
              </a:rPr>
              <a:t> SELECT </a:t>
            </a:r>
            <a:r>
              <a:rPr lang="en-US" altLang="zh-CN" sz="1350" b="1" dirty="0" err="1">
                <a:ea typeface="宋体" panose="02010600030101010101" pitchFamily="2" charset="-122"/>
              </a:rPr>
              <a:t>Student.Sno</a:t>
            </a:r>
            <a:r>
              <a:rPr lang="en-US" altLang="zh-CN" sz="1350" b="1" dirty="0">
                <a:ea typeface="宋体" panose="02010600030101010101" pitchFamily="2" charset="-122"/>
              </a:rPr>
              <a:t>, </a:t>
            </a:r>
            <a:r>
              <a:rPr lang="en-US" altLang="zh-CN" sz="1350" b="1" dirty="0" err="1">
                <a:ea typeface="宋体" panose="02010600030101010101" pitchFamily="2" charset="-122"/>
              </a:rPr>
              <a:t>Sname</a:t>
            </a:r>
            <a:r>
              <a:rPr lang="en-US" altLang="zh-CN" sz="1350" b="1" dirty="0">
                <a:ea typeface="宋体" panose="02010600030101010101" pitchFamily="2" charset="-122"/>
              </a:rPr>
              <a:t>, Grade </a:t>
            </a:r>
          </a:p>
          <a:p>
            <a:pPr lvl="1">
              <a:lnSpc>
                <a:spcPct val="80000"/>
              </a:lnSpc>
              <a:buFont typeface="Wingdings" panose="05000000000000000000" pitchFamily="2" charset="2"/>
              <a:buNone/>
            </a:pPr>
            <a:r>
              <a:rPr lang="en-US" altLang="zh-CN" sz="1350" b="1" dirty="0">
                <a:ea typeface="宋体" panose="02010600030101010101" pitchFamily="2" charset="-122"/>
              </a:rPr>
              <a:t> FROM Student, SC </a:t>
            </a:r>
          </a:p>
          <a:p>
            <a:pPr lvl="1">
              <a:lnSpc>
                <a:spcPct val="80000"/>
              </a:lnSpc>
              <a:buFont typeface="Wingdings" panose="05000000000000000000" pitchFamily="2" charset="2"/>
              <a:buNone/>
            </a:pPr>
            <a:r>
              <a:rPr lang="en-US" altLang="zh-CN" sz="1350" b="1" dirty="0">
                <a:ea typeface="宋体" panose="02010600030101010101" pitchFamily="2" charset="-122"/>
              </a:rPr>
              <a:t> WHERE </a:t>
            </a:r>
            <a:r>
              <a:rPr lang="en-US" altLang="zh-CN" sz="1350" b="1" dirty="0" err="1">
                <a:ea typeface="宋体" panose="02010600030101010101" pitchFamily="2" charset="-122"/>
              </a:rPr>
              <a:t>Sdept</a:t>
            </a:r>
            <a:r>
              <a:rPr lang="en-US" altLang="zh-CN" sz="1350" b="1" dirty="0">
                <a:ea typeface="宋体" panose="02010600030101010101" pitchFamily="2" charset="-122"/>
              </a:rPr>
              <a:t>='MA' AND</a:t>
            </a:r>
          </a:p>
          <a:p>
            <a:pPr lvl="1">
              <a:lnSpc>
                <a:spcPct val="80000"/>
              </a:lnSpc>
              <a:buFont typeface="Wingdings" panose="05000000000000000000" pitchFamily="2" charset="2"/>
              <a:buNone/>
            </a:pPr>
            <a:r>
              <a:rPr lang="en-US" altLang="zh-CN" sz="1350" b="1" dirty="0">
                <a:ea typeface="宋体" panose="02010600030101010101" pitchFamily="2" charset="-122"/>
              </a:rPr>
              <a:t> </a:t>
            </a:r>
            <a:r>
              <a:rPr lang="en-US" altLang="zh-CN" sz="1350" b="1" dirty="0" err="1">
                <a:ea typeface="宋体" panose="02010600030101010101" pitchFamily="2" charset="-122"/>
              </a:rPr>
              <a:t>Student.Sno</a:t>
            </a:r>
            <a:r>
              <a:rPr lang="en-US" altLang="zh-CN" sz="1350" b="1" dirty="0">
                <a:ea typeface="宋体" panose="02010600030101010101" pitchFamily="2" charset="-122"/>
              </a:rPr>
              <a:t>=</a:t>
            </a:r>
            <a:r>
              <a:rPr lang="en-US" altLang="zh-CN" sz="1350" b="1" dirty="0" err="1">
                <a:ea typeface="宋体" panose="02010600030101010101" pitchFamily="2" charset="-122"/>
              </a:rPr>
              <a:t>SC.Sno</a:t>
            </a:r>
            <a:r>
              <a:rPr lang="en-US" altLang="zh-CN" sz="1350" b="1" dirty="0">
                <a:ea typeface="宋体" panose="02010600030101010101" pitchFamily="2" charset="-122"/>
              </a:rPr>
              <a:t> AND </a:t>
            </a:r>
          </a:p>
          <a:p>
            <a:pPr lvl="1">
              <a:lnSpc>
                <a:spcPct val="80000"/>
              </a:lnSpc>
              <a:buFont typeface="Wingdings" panose="05000000000000000000" pitchFamily="2" charset="2"/>
              <a:buNone/>
            </a:pPr>
            <a:r>
              <a:rPr lang="en-US" altLang="zh-CN" sz="1350" b="1" dirty="0">
                <a:ea typeface="宋体" panose="02010600030101010101" pitchFamily="2" charset="-122"/>
              </a:rPr>
              <a:t> </a:t>
            </a:r>
            <a:r>
              <a:rPr lang="en-US" altLang="zh-CN" sz="1350" b="1" dirty="0" err="1">
                <a:ea typeface="宋体" panose="02010600030101010101" pitchFamily="2" charset="-122"/>
              </a:rPr>
              <a:t>SC.Cno</a:t>
            </a:r>
            <a:r>
              <a:rPr lang="en-US" altLang="zh-CN" sz="1350" b="1" dirty="0">
                <a:ea typeface="宋体" panose="02010600030101010101" pitchFamily="2" charset="-122"/>
              </a:rPr>
              <a:t>=1; </a:t>
            </a:r>
          </a:p>
          <a:p>
            <a:pPr>
              <a:lnSpc>
                <a:spcPct val="80000"/>
              </a:lnSpc>
            </a:pPr>
            <a:r>
              <a:rPr lang="zh-CN" altLang="en-US" sz="1500" b="1" dirty="0">
                <a:ea typeface="宋体" panose="02010600030101010101" pitchFamily="2" charset="-122"/>
              </a:rPr>
              <a:t>例</a:t>
            </a:r>
            <a:r>
              <a:rPr lang="en-US" altLang="zh-CN" sz="1500" b="1" dirty="0">
                <a:ea typeface="宋体" panose="02010600030101010101" pitchFamily="2" charset="-122"/>
              </a:rPr>
              <a:t>3-79</a:t>
            </a:r>
            <a:r>
              <a:rPr lang="zh-CN" altLang="en-US" sz="1500" b="1" dirty="0">
                <a:ea typeface="宋体" panose="02010600030101010101" pitchFamily="2" charset="-122"/>
              </a:rPr>
              <a:t>建立数学系选修了</a:t>
            </a:r>
            <a:r>
              <a:rPr lang="en-US" altLang="zh-CN" sz="1500" b="1" dirty="0">
                <a:ea typeface="宋体" panose="02010600030101010101" pitchFamily="2" charset="-122"/>
              </a:rPr>
              <a:t>1</a:t>
            </a:r>
            <a:r>
              <a:rPr lang="zh-CN" altLang="en-US" sz="1500" b="1" dirty="0">
                <a:ea typeface="宋体" panose="02010600030101010101" pitchFamily="2" charset="-122"/>
              </a:rPr>
              <a:t>号课程且成绩在</a:t>
            </a:r>
            <a:r>
              <a:rPr lang="en-US" altLang="zh-CN" sz="1500" b="1" dirty="0">
                <a:ea typeface="宋体" panose="02010600030101010101" pitchFamily="2" charset="-122"/>
              </a:rPr>
              <a:t>90</a:t>
            </a:r>
            <a:r>
              <a:rPr lang="zh-CN" altLang="en-US" sz="1500" b="1" dirty="0">
                <a:ea typeface="宋体" panose="02010600030101010101" pitchFamily="2" charset="-122"/>
              </a:rPr>
              <a:t>分以上的学生的视图。</a:t>
            </a:r>
          </a:p>
          <a:p>
            <a:pPr lvl="1">
              <a:lnSpc>
                <a:spcPct val="80000"/>
              </a:lnSpc>
              <a:buFont typeface="Wingdings" panose="05000000000000000000" pitchFamily="2" charset="2"/>
              <a:buNone/>
            </a:pPr>
            <a:r>
              <a:rPr lang="en-US" altLang="zh-CN" sz="1350" b="1" dirty="0">
                <a:ea typeface="宋体" panose="02010600030101010101" pitchFamily="2" charset="-122"/>
              </a:rPr>
              <a:t>CREATE VIEW MA_S2 </a:t>
            </a:r>
          </a:p>
          <a:p>
            <a:pPr lvl="1">
              <a:lnSpc>
                <a:spcPct val="80000"/>
              </a:lnSpc>
              <a:buFont typeface="Wingdings" panose="05000000000000000000" pitchFamily="2" charset="2"/>
              <a:buNone/>
            </a:pPr>
            <a:r>
              <a:rPr lang="en-US" altLang="zh-CN" sz="1350" b="1" dirty="0">
                <a:ea typeface="宋体" panose="02010600030101010101" pitchFamily="2" charset="-122"/>
              </a:rPr>
              <a:t>    AS </a:t>
            </a:r>
          </a:p>
          <a:p>
            <a:pPr lvl="1">
              <a:lnSpc>
                <a:spcPct val="80000"/>
              </a:lnSpc>
              <a:buFont typeface="Wingdings" panose="05000000000000000000" pitchFamily="2" charset="2"/>
              <a:buNone/>
            </a:pPr>
            <a:r>
              <a:rPr lang="en-US" altLang="zh-CN" sz="1350" b="1" dirty="0">
                <a:ea typeface="宋体" panose="02010600030101010101" pitchFamily="2" charset="-122"/>
              </a:rPr>
              <a:t>    SELECT </a:t>
            </a:r>
            <a:r>
              <a:rPr lang="en-US" altLang="zh-CN" sz="1350" b="1" dirty="0" err="1">
                <a:ea typeface="宋体" panose="02010600030101010101" pitchFamily="2" charset="-122"/>
              </a:rPr>
              <a:t>Sno</a:t>
            </a:r>
            <a:r>
              <a:rPr lang="en-US" altLang="zh-CN" sz="1350" b="1" dirty="0">
                <a:ea typeface="宋体" panose="02010600030101010101" pitchFamily="2" charset="-122"/>
              </a:rPr>
              <a:t>, </a:t>
            </a:r>
            <a:r>
              <a:rPr lang="en-US" altLang="zh-CN" sz="1350" b="1" dirty="0" err="1">
                <a:ea typeface="宋体" panose="02010600030101010101" pitchFamily="2" charset="-122"/>
              </a:rPr>
              <a:t>Sname</a:t>
            </a:r>
            <a:r>
              <a:rPr lang="en-US" altLang="zh-CN" sz="1350" b="1" dirty="0">
                <a:ea typeface="宋体" panose="02010600030101010101" pitchFamily="2" charset="-122"/>
              </a:rPr>
              <a:t>, Grade </a:t>
            </a:r>
          </a:p>
          <a:p>
            <a:pPr lvl="1">
              <a:lnSpc>
                <a:spcPct val="80000"/>
              </a:lnSpc>
              <a:buFont typeface="Wingdings" panose="05000000000000000000" pitchFamily="2" charset="2"/>
              <a:buNone/>
            </a:pPr>
            <a:r>
              <a:rPr lang="en-US" altLang="zh-CN" sz="1350" b="1" dirty="0">
                <a:ea typeface="宋体" panose="02010600030101010101" pitchFamily="2" charset="-122"/>
              </a:rPr>
              <a:t>    FROM MA_S1 </a:t>
            </a:r>
          </a:p>
          <a:p>
            <a:pPr lvl="1">
              <a:lnSpc>
                <a:spcPct val="80000"/>
              </a:lnSpc>
              <a:buFont typeface="Wingdings" panose="05000000000000000000" pitchFamily="2" charset="2"/>
              <a:buNone/>
            </a:pPr>
            <a:r>
              <a:rPr lang="en-US" altLang="zh-CN" sz="1350" b="1" dirty="0">
                <a:ea typeface="宋体" panose="02010600030101010101" pitchFamily="2" charset="-122"/>
              </a:rPr>
              <a:t>    WHERE Grade&gt;=90; </a:t>
            </a:r>
          </a:p>
          <a:p>
            <a:pPr>
              <a:lnSpc>
                <a:spcPct val="80000"/>
              </a:lnSpc>
            </a:pPr>
            <a:r>
              <a:rPr lang="zh-CN" altLang="en-US" sz="1500" b="1" dirty="0">
                <a:ea typeface="宋体" panose="02010600030101010101" pitchFamily="2" charset="-122"/>
              </a:rPr>
              <a:t>这里的视图</a:t>
            </a:r>
            <a:r>
              <a:rPr lang="en-US" altLang="zh-CN" sz="1500" b="1" dirty="0">
                <a:ea typeface="宋体" panose="02010600030101010101" pitchFamily="2" charset="-122"/>
              </a:rPr>
              <a:t>MA_S2</a:t>
            </a:r>
            <a:r>
              <a:rPr lang="zh-CN" altLang="en-US" sz="1500" b="1" dirty="0">
                <a:ea typeface="宋体" panose="02010600030101010101" pitchFamily="2" charset="-122"/>
              </a:rPr>
              <a:t>就是建立在视图</a:t>
            </a:r>
            <a:r>
              <a:rPr lang="en-US" altLang="zh-CN" sz="1500" b="1" dirty="0">
                <a:ea typeface="宋体" panose="02010600030101010101" pitchFamily="2" charset="-122"/>
              </a:rPr>
              <a:t>MA_S1</a:t>
            </a:r>
            <a:r>
              <a:rPr lang="zh-CN" altLang="en-US" sz="1500" b="1" dirty="0">
                <a:ea typeface="宋体" panose="02010600030101010101" pitchFamily="2" charset="-122"/>
              </a:rPr>
              <a:t>之上的。 </a:t>
            </a:r>
          </a:p>
        </p:txBody>
      </p:sp>
    </p:spTree>
    <p:extLst>
      <p:ext uri="{BB962C8B-B14F-4D97-AF65-F5344CB8AC3E}">
        <p14:creationId xmlns:p14="http://schemas.microsoft.com/office/powerpoint/2010/main" val="420531225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b="0">
                <a:ea typeface="宋体" panose="02010600030101010101" pitchFamily="2" charset="-122"/>
              </a:rPr>
              <a:t>3.6.1</a:t>
            </a:r>
            <a:r>
              <a:rPr lang="zh-CN" altLang="en-US" b="0">
                <a:ea typeface="宋体" panose="02010600030101010101" pitchFamily="2" charset="-122"/>
              </a:rPr>
              <a:t>创建视图</a:t>
            </a:r>
          </a:p>
        </p:txBody>
      </p:sp>
      <p:sp>
        <p:nvSpPr>
          <p:cNvPr id="10243" name="Rectangle 3"/>
          <p:cNvSpPr>
            <a:spLocks noGrp="1" noChangeArrowheads="1"/>
          </p:cNvSpPr>
          <p:nvPr>
            <p:ph type="body" idx="1"/>
          </p:nvPr>
        </p:nvSpPr>
        <p:spPr/>
        <p:txBody>
          <a:bodyPr/>
          <a:lstStyle/>
          <a:p>
            <a:pPr>
              <a:lnSpc>
                <a:spcPct val="90000"/>
              </a:lnSpc>
            </a:pPr>
            <a:r>
              <a:rPr lang="zh-CN" altLang="en-US" sz="1800" b="1" dirty="0">
                <a:ea typeface="宋体" panose="02010600030101010101" pitchFamily="2" charset="-122"/>
              </a:rPr>
              <a:t>例</a:t>
            </a:r>
            <a:r>
              <a:rPr lang="en-US" altLang="zh-CN" sz="1800" b="1" dirty="0">
                <a:ea typeface="宋体" panose="02010600030101010101" pitchFamily="2" charset="-122"/>
              </a:rPr>
              <a:t>3-80</a:t>
            </a:r>
            <a:r>
              <a:rPr lang="zh-CN" altLang="en-US" sz="1800" b="1" dirty="0">
                <a:ea typeface="宋体" panose="02010600030101010101" pitchFamily="2" charset="-122"/>
              </a:rPr>
              <a:t>定义一个反映学生出生年份的视图。</a:t>
            </a:r>
          </a:p>
          <a:p>
            <a:pPr>
              <a:spcBef>
                <a:spcPts val="900"/>
              </a:spcBef>
            </a:pPr>
            <a:endParaRPr lang="en-US" altLang="zh-CN" sz="1800" b="1" dirty="0">
              <a:ea typeface="宋体" panose="02010600030101010101" pitchFamily="2" charset="-122"/>
            </a:endParaRPr>
          </a:p>
          <a:p>
            <a:pPr>
              <a:spcBef>
                <a:spcPts val="900"/>
              </a:spcBef>
            </a:pPr>
            <a:endParaRPr lang="en-US" altLang="zh-CN" sz="1800" b="1" dirty="0">
              <a:ea typeface="宋体" panose="02010600030101010101" pitchFamily="2" charset="-122"/>
            </a:endParaRPr>
          </a:p>
          <a:p>
            <a:pPr>
              <a:spcBef>
                <a:spcPts val="900"/>
              </a:spcBef>
            </a:pPr>
            <a:endParaRPr lang="en-US" altLang="zh-CN" sz="1800" b="1" dirty="0">
              <a:ea typeface="宋体" panose="02010600030101010101" pitchFamily="2" charset="-122"/>
            </a:endParaRPr>
          </a:p>
          <a:p>
            <a:pPr>
              <a:spcBef>
                <a:spcPts val="900"/>
              </a:spcBef>
            </a:pPr>
            <a:endParaRPr lang="en-US" altLang="zh-CN" sz="1800" b="1" dirty="0">
              <a:ea typeface="宋体" panose="02010600030101010101" pitchFamily="2" charset="-122"/>
            </a:endParaRPr>
          </a:p>
          <a:p>
            <a:pPr marL="0" indent="0">
              <a:spcBef>
                <a:spcPts val="900"/>
              </a:spcBef>
              <a:buNone/>
            </a:pPr>
            <a:endParaRPr lang="en-US" altLang="zh-CN" sz="1800" b="1" dirty="0">
              <a:ea typeface="宋体" panose="02010600030101010101" pitchFamily="2" charset="-122"/>
            </a:endParaRPr>
          </a:p>
          <a:p>
            <a:pPr marL="0" indent="0">
              <a:spcBef>
                <a:spcPts val="900"/>
              </a:spcBef>
              <a:buNone/>
            </a:pPr>
            <a:endParaRPr lang="en-US" altLang="zh-CN" sz="1800" b="1" dirty="0">
              <a:ea typeface="宋体" panose="02010600030101010101" pitchFamily="2" charset="-122"/>
            </a:endParaRPr>
          </a:p>
          <a:p>
            <a:pPr marL="0" indent="0">
              <a:spcBef>
                <a:spcPts val="900"/>
              </a:spcBef>
              <a:buNone/>
            </a:pPr>
            <a:endParaRPr lang="en-US" altLang="zh-CN" sz="1800" b="1" dirty="0">
              <a:ea typeface="宋体" panose="02010600030101010101" pitchFamily="2" charset="-122"/>
            </a:endParaRPr>
          </a:p>
          <a:p>
            <a:pPr marL="0" indent="0">
              <a:spcBef>
                <a:spcPts val="900"/>
              </a:spcBef>
              <a:buNone/>
            </a:pPr>
            <a:endParaRPr lang="en-US" altLang="zh-CN" sz="1800" b="1" dirty="0">
              <a:ea typeface="宋体" panose="02010600030101010101" pitchFamily="2" charset="-122"/>
            </a:endParaRPr>
          </a:p>
          <a:p>
            <a:pPr>
              <a:spcBef>
                <a:spcPts val="900"/>
              </a:spcBef>
            </a:pPr>
            <a:r>
              <a:rPr lang="zh-CN" altLang="en-US" sz="1800" b="1" dirty="0">
                <a:ea typeface="宋体" panose="02010600030101010101" pitchFamily="2" charset="-122"/>
              </a:rPr>
              <a:t>由于</a:t>
            </a:r>
            <a:r>
              <a:rPr lang="en-US" altLang="zh-CN" sz="1800" b="1" dirty="0">
                <a:ea typeface="宋体" panose="02010600030101010101" pitchFamily="2" charset="-122"/>
              </a:rPr>
              <a:t>BT_S</a:t>
            </a:r>
            <a:r>
              <a:rPr lang="zh-CN" altLang="en-US" sz="1800" b="1" dirty="0">
                <a:ea typeface="宋体" panose="02010600030101010101" pitchFamily="2" charset="-122"/>
              </a:rPr>
              <a:t>视图中的出生年份值是通过一个表达式计算得到的，不是单纯的属性名，所以定义视图时必须</a:t>
            </a:r>
            <a:r>
              <a:rPr lang="zh-CN" altLang="en-US" sz="1800" b="1" dirty="0">
                <a:solidFill>
                  <a:srgbClr val="FF0000"/>
                </a:solidFill>
                <a:ea typeface="宋体" panose="02010600030101010101" pitchFamily="2" charset="-122"/>
              </a:rPr>
              <a:t>明确定义</a:t>
            </a:r>
            <a:r>
              <a:rPr lang="zh-CN" altLang="en-US" sz="1800" b="1" dirty="0">
                <a:ea typeface="宋体" panose="02010600030101010101" pitchFamily="2" charset="-122"/>
              </a:rPr>
              <a:t>该视图的各个属性列名。</a:t>
            </a:r>
            <a:r>
              <a:rPr lang="en-US" altLang="zh-CN" sz="1800" b="1" dirty="0">
                <a:ea typeface="宋体" panose="02010600030101010101" pitchFamily="2" charset="-122"/>
              </a:rPr>
              <a:t>BT_S</a:t>
            </a:r>
            <a:r>
              <a:rPr lang="zh-CN" altLang="en-US" sz="1800" b="1" dirty="0">
                <a:ea typeface="宋体" panose="02010600030101010101" pitchFamily="2" charset="-122"/>
              </a:rPr>
              <a:t>视图是一个带表达式的视图。</a:t>
            </a:r>
          </a:p>
          <a:p>
            <a:pPr>
              <a:lnSpc>
                <a:spcPct val="90000"/>
              </a:lnSpc>
            </a:pPr>
            <a:r>
              <a:rPr lang="zh-CN" altLang="en-US" sz="1800" b="1" dirty="0">
                <a:ea typeface="宋体" panose="02010600030101010101" pitchFamily="2" charset="-122"/>
              </a:rPr>
              <a:t>可以用带有集合函数和</a:t>
            </a:r>
            <a:r>
              <a:rPr lang="en-US" altLang="zh-CN" sz="1800" b="1" dirty="0">
                <a:ea typeface="宋体" panose="02010600030101010101" pitchFamily="2" charset="-122"/>
              </a:rPr>
              <a:t>GROUP BY</a:t>
            </a:r>
            <a:r>
              <a:rPr lang="zh-CN" altLang="en-US" sz="1800" b="1" dirty="0">
                <a:ea typeface="宋体" panose="02010600030101010101" pitchFamily="2" charset="-122"/>
              </a:rPr>
              <a:t>子句的查询来定义视图。这种视图称为分组视图。</a:t>
            </a:r>
          </a:p>
        </p:txBody>
      </p:sp>
      <p:grpSp>
        <p:nvGrpSpPr>
          <p:cNvPr id="4" name="组合 3">
            <a:extLst>
              <a:ext uri="{FF2B5EF4-FFF2-40B4-BE49-F238E27FC236}">
                <a16:creationId xmlns:a16="http://schemas.microsoft.com/office/drawing/2014/main" id="{E3C63F27-5528-43D2-9DF5-09441D3E8F85}"/>
              </a:ext>
            </a:extLst>
          </p:cNvPr>
          <p:cNvGrpSpPr/>
          <p:nvPr/>
        </p:nvGrpSpPr>
        <p:grpSpPr>
          <a:xfrm>
            <a:off x="108298" y="2136280"/>
            <a:ext cx="8856984" cy="2498877"/>
            <a:chOff x="684265" y="1580224"/>
            <a:chExt cx="7776864" cy="2498877"/>
          </a:xfrm>
        </p:grpSpPr>
        <p:sp>
          <p:nvSpPr>
            <p:cNvPr id="5" name="文本框 4">
              <a:extLst>
                <a:ext uri="{FF2B5EF4-FFF2-40B4-BE49-F238E27FC236}">
                  <a16:creationId xmlns:a16="http://schemas.microsoft.com/office/drawing/2014/main" id="{A09B4487-F83C-471E-94F8-A6835EB021A5}"/>
                </a:ext>
              </a:extLst>
            </p:cNvPr>
            <p:cNvSpPr txBox="1"/>
            <p:nvPr/>
          </p:nvSpPr>
          <p:spPr>
            <a:xfrm>
              <a:off x="751147" y="1580224"/>
              <a:ext cx="1765991"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必须写全部属性</a:t>
              </a:r>
            </a:p>
          </p:txBody>
        </p:sp>
        <p:sp>
          <p:nvSpPr>
            <p:cNvPr id="6" name="文本框 5">
              <a:extLst>
                <a:ext uri="{FF2B5EF4-FFF2-40B4-BE49-F238E27FC236}">
                  <a16:creationId xmlns:a16="http://schemas.microsoft.com/office/drawing/2014/main" id="{D4A45333-52F1-4DDB-BD8B-976030B1AAA4}"/>
                </a:ext>
              </a:extLst>
            </p:cNvPr>
            <p:cNvSpPr txBox="1"/>
            <p:nvPr/>
          </p:nvSpPr>
          <p:spPr>
            <a:xfrm>
              <a:off x="684265" y="1988840"/>
              <a:ext cx="7776864" cy="209026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VIEW BT_S(SNO, SNAME, SBIRTH)</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AS</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SNAME, 2021-SAGE SBIRTH</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p:txBody>
        </p:sp>
      </p:grpSp>
    </p:spTree>
    <p:extLst>
      <p:ext uri="{BB962C8B-B14F-4D97-AF65-F5344CB8AC3E}">
        <p14:creationId xmlns:p14="http://schemas.microsoft.com/office/powerpoint/2010/main" val="90219380"/>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b="0">
                <a:ea typeface="宋体" panose="02010600030101010101" pitchFamily="2" charset="-122"/>
              </a:rPr>
              <a:t>3.6.1</a:t>
            </a:r>
            <a:r>
              <a:rPr lang="zh-CN" altLang="en-US" b="0">
                <a:ea typeface="宋体" panose="02010600030101010101" pitchFamily="2" charset="-122"/>
              </a:rPr>
              <a:t>创建视图</a:t>
            </a:r>
          </a:p>
        </p:txBody>
      </p:sp>
      <p:sp>
        <p:nvSpPr>
          <p:cNvPr id="10243" name="Rectangle 3"/>
          <p:cNvSpPr>
            <a:spLocks noGrp="1" noChangeArrowheads="1"/>
          </p:cNvSpPr>
          <p:nvPr>
            <p:ph type="body" idx="1"/>
          </p:nvPr>
        </p:nvSpPr>
        <p:spPr/>
        <p:txBody>
          <a:bodyPr/>
          <a:lstStyle/>
          <a:p>
            <a:pPr>
              <a:lnSpc>
                <a:spcPct val="90000"/>
              </a:lnSpc>
            </a:pPr>
            <a:r>
              <a:rPr lang="zh-CN" altLang="en-US" sz="1800" b="1" dirty="0">
                <a:ea typeface="宋体" panose="02010600030101010101" pitchFamily="2" charset="-122"/>
              </a:rPr>
              <a:t>例</a:t>
            </a:r>
            <a:r>
              <a:rPr lang="en-US" altLang="zh-CN" sz="1800" b="1" dirty="0">
                <a:ea typeface="宋体" panose="02010600030101010101" pitchFamily="2" charset="-122"/>
              </a:rPr>
              <a:t>3-80</a:t>
            </a:r>
            <a:r>
              <a:rPr lang="zh-CN" altLang="en-US" sz="1800" b="1" dirty="0">
                <a:ea typeface="宋体" panose="02010600030101010101" pitchFamily="2" charset="-122"/>
              </a:rPr>
              <a:t>定义一个反映学生出生年份的视图。</a:t>
            </a:r>
          </a:p>
          <a:p>
            <a:pPr lvl="1">
              <a:lnSpc>
                <a:spcPct val="90000"/>
              </a:lnSpc>
              <a:buFont typeface="Wingdings" panose="05000000000000000000" pitchFamily="2" charset="2"/>
              <a:buNone/>
            </a:pPr>
            <a:r>
              <a:rPr lang="en-US" altLang="zh-CN" sz="1500" b="1" dirty="0">
                <a:ea typeface="宋体" panose="02010600030101010101" pitchFamily="2" charset="-122"/>
              </a:rPr>
              <a:t>   CREATE VIEW BT_S(</a:t>
            </a:r>
            <a:r>
              <a:rPr lang="en-US" altLang="zh-CN" sz="1500" b="1" dirty="0" err="1">
                <a:ea typeface="宋体" panose="02010600030101010101" pitchFamily="2" charset="-122"/>
              </a:rPr>
              <a:t>Sno</a:t>
            </a:r>
            <a:r>
              <a:rPr lang="en-US" altLang="zh-CN" sz="1500" b="1" dirty="0">
                <a:ea typeface="宋体" panose="02010600030101010101" pitchFamily="2" charset="-122"/>
              </a:rPr>
              <a:t>, </a:t>
            </a:r>
            <a:r>
              <a:rPr lang="en-US" altLang="zh-CN" sz="1500" b="1" dirty="0" err="1">
                <a:ea typeface="宋体" panose="02010600030101010101" pitchFamily="2" charset="-122"/>
              </a:rPr>
              <a:t>Sname</a:t>
            </a:r>
            <a:r>
              <a:rPr lang="en-US" altLang="zh-CN" sz="1500" b="1" dirty="0">
                <a:ea typeface="宋体" panose="02010600030101010101" pitchFamily="2" charset="-122"/>
              </a:rPr>
              <a:t>, </a:t>
            </a:r>
            <a:r>
              <a:rPr lang="en-US" altLang="zh-CN" sz="1500" b="1" dirty="0" err="1">
                <a:ea typeface="宋体" panose="02010600030101010101" pitchFamily="2" charset="-122"/>
              </a:rPr>
              <a:t>Sbirth</a:t>
            </a:r>
            <a:r>
              <a:rPr lang="en-US" altLang="zh-CN" sz="1500" b="1" dirty="0">
                <a:ea typeface="宋体" panose="02010600030101010101" pitchFamily="2" charset="-122"/>
              </a:rPr>
              <a:t>) </a:t>
            </a:r>
          </a:p>
          <a:p>
            <a:pPr lvl="1">
              <a:lnSpc>
                <a:spcPct val="90000"/>
              </a:lnSpc>
              <a:buFont typeface="Wingdings" panose="05000000000000000000" pitchFamily="2" charset="2"/>
              <a:buNone/>
            </a:pPr>
            <a:r>
              <a:rPr lang="en-US" altLang="zh-CN" sz="1500" b="1" dirty="0">
                <a:ea typeface="宋体" panose="02010600030101010101" pitchFamily="2" charset="-122"/>
              </a:rPr>
              <a:t>    AS SELECT </a:t>
            </a:r>
            <a:r>
              <a:rPr lang="en-US" altLang="zh-CN" sz="1500" b="1" dirty="0" err="1">
                <a:ea typeface="宋体" panose="02010600030101010101" pitchFamily="2" charset="-122"/>
              </a:rPr>
              <a:t>Sno</a:t>
            </a:r>
            <a:r>
              <a:rPr lang="en-US" altLang="zh-CN" sz="1500" b="1" dirty="0">
                <a:ea typeface="宋体" panose="02010600030101010101" pitchFamily="2" charset="-122"/>
              </a:rPr>
              <a:t>, </a:t>
            </a:r>
            <a:r>
              <a:rPr lang="en-US" altLang="zh-CN" sz="1500" b="1" dirty="0" err="1">
                <a:ea typeface="宋体" panose="02010600030101010101" pitchFamily="2" charset="-122"/>
              </a:rPr>
              <a:t>Sname</a:t>
            </a:r>
            <a:r>
              <a:rPr lang="en-US" altLang="zh-CN" sz="1500" b="1" dirty="0">
                <a:ea typeface="宋体" panose="02010600030101010101" pitchFamily="2" charset="-122"/>
              </a:rPr>
              <a:t>, 2013-Sage </a:t>
            </a:r>
          </a:p>
          <a:p>
            <a:pPr lvl="1">
              <a:lnSpc>
                <a:spcPct val="90000"/>
              </a:lnSpc>
              <a:buFont typeface="Wingdings" panose="05000000000000000000" pitchFamily="2" charset="2"/>
              <a:buNone/>
            </a:pPr>
            <a:r>
              <a:rPr lang="en-US" altLang="zh-CN" sz="1500" b="1" dirty="0">
                <a:ea typeface="宋体" panose="02010600030101010101" pitchFamily="2" charset="-122"/>
              </a:rPr>
              <a:t>    FROM Student;</a:t>
            </a:r>
          </a:p>
          <a:p>
            <a:pPr>
              <a:spcBef>
                <a:spcPts val="900"/>
              </a:spcBef>
            </a:pPr>
            <a:r>
              <a:rPr lang="zh-CN" altLang="en-US" sz="1800" b="1" dirty="0">
                <a:ea typeface="宋体" panose="02010600030101010101" pitchFamily="2" charset="-122"/>
              </a:rPr>
              <a:t>由于</a:t>
            </a:r>
            <a:r>
              <a:rPr lang="en-US" altLang="zh-CN" sz="1800" b="1" dirty="0">
                <a:ea typeface="宋体" panose="02010600030101010101" pitchFamily="2" charset="-122"/>
              </a:rPr>
              <a:t>BT_S</a:t>
            </a:r>
            <a:r>
              <a:rPr lang="zh-CN" altLang="en-US" sz="1800" b="1" dirty="0">
                <a:ea typeface="宋体" panose="02010600030101010101" pitchFamily="2" charset="-122"/>
              </a:rPr>
              <a:t>视图中的出生年份值是通过一个表达式计算得到的，不是单纯的属性名，所以定义视图时必须</a:t>
            </a:r>
            <a:r>
              <a:rPr lang="zh-CN" altLang="en-US" sz="1800" b="1" dirty="0">
                <a:solidFill>
                  <a:srgbClr val="FF0000"/>
                </a:solidFill>
                <a:ea typeface="宋体" panose="02010600030101010101" pitchFamily="2" charset="-122"/>
              </a:rPr>
              <a:t>明确定义</a:t>
            </a:r>
            <a:r>
              <a:rPr lang="zh-CN" altLang="en-US" sz="1800" b="1" dirty="0">
                <a:ea typeface="宋体" panose="02010600030101010101" pitchFamily="2" charset="-122"/>
              </a:rPr>
              <a:t>该视图的各个属性列名。</a:t>
            </a:r>
            <a:r>
              <a:rPr lang="en-US" altLang="zh-CN" sz="1800" b="1" dirty="0">
                <a:ea typeface="宋体" panose="02010600030101010101" pitchFamily="2" charset="-122"/>
              </a:rPr>
              <a:t>BT_S</a:t>
            </a:r>
            <a:r>
              <a:rPr lang="zh-CN" altLang="en-US" sz="1800" b="1" dirty="0">
                <a:ea typeface="宋体" panose="02010600030101010101" pitchFamily="2" charset="-122"/>
              </a:rPr>
              <a:t>视图是一个带表达式的视图。</a:t>
            </a:r>
          </a:p>
          <a:p>
            <a:pPr>
              <a:lnSpc>
                <a:spcPct val="90000"/>
              </a:lnSpc>
            </a:pPr>
            <a:r>
              <a:rPr lang="zh-CN" altLang="en-US" sz="1800" b="1" dirty="0">
                <a:ea typeface="宋体" panose="02010600030101010101" pitchFamily="2" charset="-122"/>
              </a:rPr>
              <a:t>可以用带有集合函数和</a:t>
            </a:r>
            <a:r>
              <a:rPr lang="en-US" altLang="zh-CN" sz="1800" b="1" dirty="0">
                <a:ea typeface="宋体" panose="02010600030101010101" pitchFamily="2" charset="-122"/>
              </a:rPr>
              <a:t>GROUP BY</a:t>
            </a:r>
            <a:r>
              <a:rPr lang="zh-CN" altLang="en-US" sz="1800" b="1" dirty="0">
                <a:ea typeface="宋体" panose="02010600030101010101" pitchFamily="2" charset="-122"/>
              </a:rPr>
              <a:t>子句的查询来定义视图。这种视图称为分组视图。</a:t>
            </a:r>
          </a:p>
        </p:txBody>
      </p:sp>
    </p:spTree>
    <p:extLst>
      <p:ext uri="{BB962C8B-B14F-4D97-AF65-F5344CB8AC3E}">
        <p14:creationId xmlns:p14="http://schemas.microsoft.com/office/powerpoint/2010/main" val="2570293336"/>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b="0">
                <a:ea typeface="宋体" panose="02010600030101010101" pitchFamily="2" charset="-122"/>
              </a:rPr>
              <a:t>3.6.1</a:t>
            </a:r>
            <a:r>
              <a:rPr lang="zh-CN" altLang="en-US" b="0">
                <a:ea typeface="宋体" panose="02010600030101010101" pitchFamily="2" charset="-122"/>
              </a:rPr>
              <a:t>创建视图</a:t>
            </a:r>
          </a:p>
        </p:txBody>
      </p:sp>
      <p:sp>
        <p:nvSpPr>
          <p:cNvPr id="11267" name="Rectangle 3"/>
          <p:cNvSpPr>
            <a:spLocks noGrp="1" noChangeArrowheads="1"/>
          </p:cNvSpPr>
          <p:nvPr>
            <p:ph type="body" idx="1"/>
          </p:nvPr>
        </p:nvSpPr>
        <p:spPr>
          <a:xfrm>
            <a:off x="457200" y="1268760"/>
            <a:ext cx="8229600" cy="4495800"/>
          </a:xfrm>
        </p:spPr>
        <p:txBody>
          <a:bodyPr/>
          <a:lstStyle/>
          <a:p>
            <a:r>
              <a:rPr lang="zh-CN" altLang="en-US" b="1" dirty="0">
                <a:ea typeface="宋体" panose="02010600030101010101" pitchFamily="2" charset="-122"/>
              </a:rPr>
              <a:t>例</a:t>
            </a:r>
            <a:r>
              <a:rPr lang="en-US" altLang="zh-CN" b="1" dirty="0">
                <a:ea typeface="宋体" panose="02010600030101010101" pitchFamily="2" charset="-122"/>
              </a:rPr>
              <a:t>3-81</a:t>
            </a:r>
            <a:r>
              <a:rPr lang="zh-CN" altLang="en-US" b="1" dirty="0">
                <a:ea typeface="宋体" panose="02010600030101010101" pitchFamily="2" charset="-122"/>
              </a:rPr>
              <a:t>将学生的学号及他的平均成绩定义为一个视图。</a:t>
            </a:r>
          </a:p>
          <a:p>
            <a:r>
              <a:rPr lang="zh-CN" altLang="en-US" b="1" dirty="0">
                <a:ea typeface="宋体" panose="02010600030101010101" pitchFamily="2" charset="-122"/>
              </a:rPr>
              <a:t>假设</a:t>
            </a:r>
            <a:r>
              <a:rPr lang="en-US" altLang="zh-CN" b="1" dirty="0">
                <a:ea typeface="宋体" panose="02010600030101010101" pitchFamily="2" charset="-122"/>
              </a:rPr>
              <a:t>SC</a:t>
            </a:r>
            <a:r>
              <a:rPr lang="zh-CN" altLang="en-US" b="1" dirty="0">
                <a:ea typeface="宋体" panose="02010600030101010101" pitchFamily="2" charset="-122"/>
              </a:rPr>
              <a:t>表中“成绩”列</a:t>
            </a:r>
            <a:r>
              <a:rPr lang="en-US" altLang="zh-CN" b="1" dirty="0">
                <a:ea typeface="宋体" panose="02010600030101010101" pitchFamily="2" charset="-122"/>
              </a:rPr>
              <a:t>Grade</a:t>
            </a:r>
            <a:r>
              <a:rPr lang="zh-CN" altLang="en-US" b="1" dirty="0">
                <a:ea typeface="宋体" panose="02010600030101010101" pitchFamily="2" charset="-122"/>
              </a:rPr>
              <a:t>为数字型，否则无法求平均值。</a:t>
            </a:r>
          </a:p>
        </p:txBody>
      </p:sp>
      <p:grpSp>
        <p:nvGrpSpPr>
          <p:cNvPr id="4" name="组合 3">
            <a:extLst>
              <a:ext uri="{FF2B5EF4-FFF2-40B4-BE49-F238E27FC236}">
                <a16:creationId xmlns:a16="http://schemas.microsoft.com/office/drawing/2014/main" id="{B82948D7-30B7-4C1E-B758-E255FCC73436}"/>
              </a:ext>
            </a:extLst>
          </p:cNvPr>
          <p:cNvGrpSpPr/>
          <p:nvPr/>
        </p:nvGrpSpPr>
        <p:grpSpPr>
          <a:xfrm>
            <a:off x="108298" y="3212976"/>
            <a:ext cx="8856984" cy="3182965"/>
            <a:chOff x="684265" y="1580222"/>
            <a:chExt cx="7776864" cy="3182965"/>
          </a:xfrm>
        </p:grpSpPr>
        <p:sp>
          <p:nvSpPr>
            <p:cNvPr id="5" name="文本框 4">
              <a:extLst>
                <a:ext uri="{FF2B5EF4-FFF2-40B4-BE49-F238E27FC236}">
                  <a16:creationId xmlns:a16="http://schemas.microsoft.com/office/drawing/2014/main" id="{69D98F6D-9286-44B4-BFED-26516BD0DF0E}"/>
                </a:ext>
              </a:extLst>
            </p:cNvPr>
            <p:cNvSpPr txBox="1"/>
            <p:nvPr/>
          </p:nvSpPr>
          <p:spPr>
            <a:xfrm>
              <a:off x="751147" y="1580222"/>
              <a:ext cx="1070499"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分组视图</a:t>
              </a:r>
            </a:p>
          </p:txBody>
        </p:sp>
        <p:sp>
          <p:nvSpPr>
            <p:cNvPr id="6" name="文本框 5">
              <a:extLst>
                <a:ext uri="{FF2B5EF4-FFF2-40B4-BE49-F238E27FC236}">
                  <a16:creationId xmlns:a16="http://schemas.microsoft.com/office/drawing/2014/main" id="{B4047D63-DEAA-4FB5-90D9-84A414A9BE89}"/>
                </a:ext>
              </a:extLst>
            </p:cNvPr>
            <p:cNvSpPr txBox="1"/>
            <p:nvPr/>
          </p:nvSpPr>
          <p:spPr>
            <a:xfrm>
              <a:off x="684265" y="1988840"/>
              <a:ext cx="7776864" cy="2774347"/>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VIEW S_G(SNO, GAVG)</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AS</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AVG(GRADE)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GROUP BY</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a:t>
              </a:r>
            </a:p>
          </p:txBody>
        </p:sp>
      </p:grpSp>
    </p:spTree>
    <p:extLst>
      <p:ext uri="{BB962C8B-B14F-4D97-AF65-F5344CB8AC3E}">
        <p14:creationId xmlns:p14="http://schemas.microsoft.com/office/powerpoint/2010/main" val="141818086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b="0">
                <a:ea typeface="宋体" panose="02010600030101010101" pitchFamily="2" charset="-122"/>
              </a:rPr>
              <a:t>3.6.1</a:t>
            </a:r>
            <a:r>
              <a:rPr lang="zh-CN" altLang="en-US" b="0">
                <a:ea typeface="宋体" panose="02010600030101010101" pitchFamily="2" charset="-122"/>
              </a:rPr>
              <a:t>创建视图</a:t>
            </a:r>
          </a:p>
        </p:txBody>
      </p:sp>
      <p:sp>
        <p:nvSpPr>
          <p:cNvPr id="11267" name="Rectangle 3"/>
          <p:cNvSpPr>
            <a:spLocks noGrp="1" noChangeArrowheads="1"/>
          </p:cNvSpPr>
          <p:nvPr>
            <p:ph type="body" idx="1"/>
          </p:nvPr>
        </p:nvSpPr>
        <p:spPr/>
        <p:txBody>
          <a:bodyPr/>
          <a:lstStyle/>
          <a:p>
            <a:r>
              <a:rPr lang="zh-CN" altLang="en-US" b="1">
                <a:ea typeface="宋体" panose="02010600030101010101" pitchFamily="2" charset="-122"/>
              </a:rPr>
              <a:t>例</a:t>
            </a:r>
            <a:r>
              <a:rPr lang="en-US" altLang="zh-CN" b="1">
                <a:ea typeface="宋体" panose="02010600030101010101" pitchFamily="2" charset="-122"/>
              </a:rPr>
              <a:t>3-81</a:t>
            </a:r>
            <a:r>
              <a:rPr lang="zh-CN" altLang="en-US" b="1">
                <a:ea typeface="宋体" panose="02010600030101010101" pitchFamily="2" charset="-122"/>
              </a:rPr>
              <a:t>将学生的学号及他的平均成绩定义为一个视图。</a:t>
            </a:r>
          </a:p>
          <a:p>
            <a:r>
              <a:rPr lang="zh-CN" altLang="en-US" b="1">
                <a:ea typeface="宋体" panose="02010600030101010101" pitchFamily="2" charset="-122"/>
              </a:rPr>
              <a:t>假设</a:t>
            </a:r>
            <a:r>
              <a:rPr lang="en-US" altLang="zh-CN" b="1">
                <a:ea typeface="宋体" panose="02010600030101010101" pitchFamily="2" charset="-122"/>
              </a:rPr>
              <a:t>SC</a:t>
            </a:r>
            <a:r>
              <a:rPr lang="zh-CN" altLang="en-US" b="1">
                <a:ea typeface="宋体" panose="02010600030101010101" pitchFamily="2" charset="-122"/>
              </a:rPr>
              <a:t>表中“成绩”列</a:t>
            </a:r>
            <a:r>
              <a:rPr lang="en-US" altLang="zh-CN" b="1">
                <a:ea typeface="宋体" panose="02010600030101010101" pitchFamily="2" charset="-122"/>
              </a:rPr>
              <a:t>Grade</a:t>
            </a:r>
            <a:r>
              <a:rPr lang="zh-CN" altLang="en-US" b="1">
                <a:ea typeface="宋体" panose="02010600030101010101" pitchFamily="2" charset="-122"/>
              </a:rPr>
              <a:t>为数字型，否则无法求平均值。</a:t>
            </a:r>
          </a:p>
          <a:p>
            <a:pPr lvl="1">
              <a:buFont typeface="Wingdings" panose="05000000000000000000" pitchFamily="2" charset="2"/>
              <a:buNone/>
            </a:pPr>
            <a:r>
              <a:rPr lang="en-US" altLang="zh-CN" b="1">
                <a:ea typeface="宋体" panose="02010600030101010101" pitchFamily="2" charset="-122"/>
              </a:rPr>
              <a:t>CREAT VIEW S_G(Sno, Gavg) </a:t>
            </a:r>
          </a:p>
          <a:p>
            <a:pPr lvl="1">
              <a:buFont typeface="Wingdings" panose="05000000000000000000" pitchFamily="2" charset="2"/>
              <a:buNone/>
            </a:pPr>
            <a:r>
              <a:rPr lang="en-US" altLang="zh-CN" b="1">
                <a:ea typeface="宋体" panose="02010600030101010101" pitchFamily="2" charset="-122"/>
              </a:rPr>
              <a:t>AS SELECT Sno, AVG(Grade) </a:t>
            </a:r>
          </a:p>
          <a:p>
            <a:pPr lvl="1">
              <a:buFont typeface="Wingdings" panose="05000000000000000000" pitchFamily="2" charset="2"/>
              <a:buNone/>
            </a:pPr>
            <a:r>
              <a:rPr lang="en-US" altLang="zh-CN" b="1">
                <a:ea typeface="宋体" panose="02010600030101010101" pitchFamily="2" charset="-122"/>
              </a:rPr>
              <a:t>FROM SC </a:t>
            </a:r>
          </a:p>
          <a:p>
            <a:pPr lvl="1">
              <a:buFont typeface="Wingdings" panose="05000000000000000000" pitchFamily="2" charset="2"/>
              <a:buNone/>
            </a:pPr>
            <a:r>
              <a:rPr lang="en-US" altLang="zh-CN" b="1">
                <a:ea typeface="宋体" panose="02010600030101010101" pitchFamily="2" charset="-122"/>
              </a:rPr>
              <a:t>GROUP BY Sno; </a:t>
            </a:r>
          </a:p>
        </p:txBody>
      </p:sp>
    </p:spTree>
    <p:extLst>
      <p:ext uri="{BB962C8B-B14F-4D97-AF65-F5344CB8AC3E}">
        <p14:creationId xmlns:p14="http://schemas.microsoft.com/office/powerpoint/2010/main" val="2084840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3315"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①</a:t>
            </a:r>
            <a:r>
              <a:rPr lang="zh-CN" altLang="en-US" sz="3200" dirty="0">
                <a:ea typeface="宋体" panose="02010600030101010101" pitchFamily="2" charset="-122"/>
              </a:rPr>
              <a:t>主码约束（续）</a:t>
            </a:r>
          </a:p>
        </p:txBody>
      </p:sp>
      <p:sp>
        <p:nvSpPr>
          <p:cNvPr id="13316" name="Rectangle 3"/>
          <p:cNvSpPr>
            <a:spLocks noGrp="1"/>
          </p:cNvSpPr>
          <p:nvPr>
            <p:ph idx="1"/>
          </p:nvPr>
        </p:nvSpPr>
        <p:spPr>
          <a:ln/>
        </p:spPr>
        <p:txBody>
          <a:bodyPr vert="horz" wrap="square" lIns="91440" tIns="45720" rIns="91440" bIns="45720" anchor="t"/>
          <a:lstStyle/>
          <a:p>
            <a:pPr eaLnBrk="1" hangingPunct="1"/>
            <a:r>
              <a:rPr lang="zh-CN" altLang="en-US" b="1" dirty="0">
                <a:ea typeface="宋体" panose="02010600030101010101" pitchFamily="2" charset="-122"/>
              </a:rPr>
              <a:t>例</a:t>
            </a:r>
            <a:r>
              <a:rPr lang="en-US" altLang="zh-CN" b="1" dirty="0">
                <a:ea typeface="宋体" panose="02010600030101010101" pitchFamily="2" charset="-122"/>
              </a:rPr>
              <a:t>3-2</a:t>
            </a:r>
            <a:r>
              <a:rPr lang="en-US" altLang="zh-CN" dirty="0">
                <a:ea typeface="宋体" panose="02010600030101010101" pitchFamily="2" charset="-122"/>
              </a:rPr>
              <a:t> </a:t>
            </a:r>
            <a:r>
              <a:rPr lang="zh-CN" altLang="en-US" dirty="0">
                <a:ea typeface="宋体" panose="02010600030101010101" pitchFamily="2" charset="-122"/>
              </a:rPr>
              <a:t>对例</a:t>
            </a:r>
            <a:r>
              <a:rPr lang="en-US" altLang="zh-CN" dirty="0">
                <a:ea typeface="宋体" panose="02010600030101010101" pitchFamily="2" charset="-122"/>
              </a:rPr>
              <a:t>3-1</a:t>
            </a:r>
            <a:r>
              <a:rPr lang="zh-CN" altLang="en-US" dirty="0">
                <a:ea typeface="宋体" panose="02010600030101010101" pitchFamily="2" charset="-122"/>
              </a:rPr>
              <a:t>的约束改为表级约束。</a:t>
            </a:r>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p:txBody>
      </p:sp>
      <p:grpSp>
        <p:nvGrpSpPr>
          <p:cNvPr id="12" name="组合 11">
            <a:extLst>
              <a:ext uri="{FF2B5EF4-FFF2-40B4-BE49-F238E27FC236}">
                <a16:creationId xmlns:a16="http://schemas.microsoft.com/office/drawing/2014/main" id="{3F7F3A47-1FAB-4DA1-A6B2-F5015CB91CD1}"/>
              </a:ext>
            </a:extLst>
          </p:cNvPr>
          <p:cNvGrpSpPr/>
          <p:nvPr/>
        </p:nvGrpSpPr>
        <p:grpSpPr>
          <a:xfrm>
            <a:off x="490364" y="2420890"/>
            <a:ext cx="7776864" cy="2840927"/>
            <a:chOff x="683568" y="1580217"/>
            <a:chExt cx="7776864" cy="2840927"/>
          </a:xfrm>
        </p:grpSpPr>
        <p:sp>
          <p:nvSpPr>
            <p:cNvPr id="13" name="文本框 12">
              <a:extLst>
                <a:ext uri="{FF2B5EF4-FFF2-40B4-BE49-F238E27FC236}">
                  <a16:creationId xmlns:a16="http://schemas.microsoft.com/office/drawing/2014/main" id="{ABAB170F-B004-470C-8F20-AB12D3A466B8}"/>
                </a:ext>
              </a:extLst>
            </p:cNvPr>
            <p:cNvSpPr txBox="1"/>
            <p:nvPr/>
          </p:nvSpPr>
          <p:spPr>
            <a:xfrm>
              <a:off x="755576" y="1580217"/>
              <a:ext cx="1810816"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主码表级约束</a:t>
              </a:r>
            </a:p>
          </p:txBody>
        </p:sp>
        <p:sp>
          <p:nvSpPr>
            <p:cNvPr id="14" name="文本框 13">
              <a:extLst>
                <a:ext uri="{FF2B5EF4-FFF2-40B4-BE49-F238E27FC236}">
                  <a16:creationId xmlns:a16="http://schemas.microsoft.com/office/drawing/2014/main" id="{EE260781-562D-44D8-8C07-8698B40B25D6}"/>
                </a:ext>
              </a:extLst>
            </p:cNvPr>
            <p:cNvSpPr txBox="1"/>
            <p:nvPr/>
          </p:nvSpPr>
          <p:spPr>
            <a:xfrm>
              <a:off x="683568" y="1988840"/>
              <a:ext cx="7776864" cy="2432304"/>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TABLE COURSE(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 NUMBER(4),</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CNAME CHAR(20),</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CCPNO NUMBER(4),</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CREDIT NUMBER(4),</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CONSTRAINT PK_C PRIMARY KEY(CNO)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469025699"/>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b="0">
                <a:ea typeface="宋体" panose="02010600030101010101" pitchFamily="2" charset="-122"/>
              </a:rPr>
              <a:t>3.6.1</a:t>
            </a:r>
            <a:r>
              <a:rPr lang="zh-CN" altLang="en-US" b="0">
                <a:ea typeface="宋体" panose="02010600030101010101" pitchFamily="2" charset="-122"/>
              </a:rPr>
              <a:t>创建视图</a:t>
            </a:r>
          </a:p>
        </p:txBody>
      </p:sp>
      <p:sp>
        <p:nvSpPr>
          <p:cNvPr id="12291" name="Rectangle 3"/>
          <p:cNvSpPr>
            <a:spLocks noGrp="1" noChangeArrowheads="1"/>
          </p:cNvSpPr>
          <p:nvPr>
            <p:ph type="body" idx="1"/>
          </p:nvPr>
        </p:nvSpPr>
        <p:spPr>
          <a:xfrm>
            <a:off x="178718" y="1412776"/>
            <a:ext cx="6831806" cy="3371850"/>
          </a:xfrm>
        </p:spPr>
        <p:txBody>
          <a:bodyPr/>
          <a:lstStyle/>
          <a:p>
            <a:pPr>
              <a:lnSpc>
                <a:spcPct val="90000"/>
              </a:lnSpc>
            </a:pPr>
            <a:r>
              <a:rPr lang="zh-CN" altLang="en-US" sz="1800" b="1" dirty="0">
                <a:ea typeface="宋体" panose="02010600030101010101" pitchFamily="2" charset="-122"/>
              </a:rPr>
              <a:t>例</a:t>
            </a:r>
            <a:r>
              <a:rPr lang="en-US" altLang="zh-CN" sz="1800" b="1" dirty="0">
                <a:ea typeface="宋体" panose="02010600030101010101" pitchFamily="2" charset="-122"/>
              </a:rPr>
              <a:t>3-82</a:t>
            </a:r>
            <a:r>
              <a:rPr lang="zh-CN" altLang="en-US" sz="1800" b="1" dirty="0">
                <a:ea typeface="宋体" panose="02010600030101010101" pitchFamily="2" charset="-122"/>
              </a:rPr>
              <a:t>将</a:t>
            </a:r>
            <a:r>
              <a:rPr lang="en-US" altLang="zh-CN" sz="1800" b="1" dirty="0">
                <a:ea typeface="宋体" panose="02010600030101010101" pitchFamily="2" charset="-122"/>
              </a:rPr>
              <a:t>Student</a:t>
            </a:r>
            <a:r>
              <a:rPr lang="zh-CN" altLang="en-US" sz="1800" b="1" dirty="0">
                <a:ea typeface="宋体" panose="02010600030101010101" pitchFamily="2" charset="-122"/>
              </a:rPr>
              <a:t>表中所有女生记录定义为一个视图。</a:t>
            </a:r>
          </a:p>
          <a:p>
            <a:pPr lvl="1">
              <a:lnSpc>
                <a:spcPct val="90000"/>
              </a:lnSpc>
              <a:buFont typeface="Wingdings" panose="05000000000000000000" pitchFamily="2" charset="2"/>
              <a:buNone/>
            </a:pPr>
            <a:endParaRPr lang="en-US" altLang="zh-CN" sz="1500" b="1" dirty="0">
              <a:ea typeface="宋体" panose="02010600030101010101" pitchFamily="2" charset="-122"/>
            </a:endParaRPr>
          </a:p>
          <a:p>
            <a:pPr lvl="1">
              <a:lnSpc>
                <a:spcPct val="90000"/>
              </a:lnSpc>
              <a:buFont typeface="Wingdings" panose="05000000000000000000" pitchFamily="2" charset="2"/>
              <a:buNone/>
            </a:pPr>
            <a:endParaRPr lang="en-US" altLang="zh-CN" sz="1500" b="1" dirty="0">
              <a:ea typeface="宋体" panose="02010600030101010101" pitchFamily="2" charset="-122"/>
            </a:endParaRPr>
          </a:p>
          <a:p>
            <a:pPr lvl="1">
              <a:lnSpc>
                <a:spcPct val="90000"/>
              </a:lnSpc>
              <a:buFont typeface="Wingdings" panose="05000000000000000000" pitchFamily="2" charset="2"/>
              <a:buNone/>
            </a:pPr>
            <a:endParaRPr lang="en-US" altLang="zh-CN" sz="1500" b="1" dirty="0">
              <a:ea typeface="宋体" panose="02010600030101010101" pitchFamily="2" charset="-122"/>
            </a:endParaRPr>
          </a:p>
          <a:p>
            <a:pPr lvl="1">
              <a:lnSpc>
                <a:spcPct val="90000"/>
              </a:lnSpc>
              <a:buFont typeface="Wingdings" panose="05000000000000000000" pitchFamily="2" charset="2"/>
              <a:buNone/>
            </a:pPr>
            <a:endParaRPr lang="en-US" altLang="zh-CN" sz="1500" b="1" dirty="0">
              <a:ea typeface="宋体" panose="02010600030101010101" pitchFamily="2" charset="-122"/>
            </a:endParaRPr>
          </a:p>
          <a:p>
            <a:pPr lvl="1">
              <a:lnSpc>
                <a:spcPct val="90000"/>
              </a:lnSpc>
              <a:buFont typeface="Wingdings" panose="05000000000000000000" pitchFamily="2" charset="2"/>
              <a:buNone/>
            </a:pPr>
            <a:endParaRPr lang="en-US" altLang="zh-CN" sz="1500" b="1" dirty="0">
              <a:ea typeface="宋体" panose="02010600030101010101" pitchFamily="2" charset="-122"/>
            </a:endParaRPr>
          </a:p>
          <a:p>
            <a:pPr lvl="1">
              <a:lnSpc>
                <a:spcPct val="90000"/>
              </a:lnSpc>
              <a:buFont typeface="Wingdings" panose="05000000000000000000" pitchFamily="2" charset="2"/>
              <a:buNone/>
            </a:pPr>
            <a:endParaRPr lang="en-US" altLang="zh-CN" sz="1500" b="1" dirty="0">
              <a:ea typeface="宋体" panose="02010600030101010101" pitchFamily="2" charset="-122"/>
            </a:endParaRPr>
          </a:p>
          <a:p>
            <a:pPr lvl="1">
              <a:lnSpc>
                <a:spcPct val="90000"/>
              </a:lnSpc>
              <a:buFont typeface="Wingdings" panose="05000000000000000000" pitchFamily="2" charset="2"/>
              <a:buNone/>
            </a:pPr>
            <a:endParaRPr lang="en-US" altLang="zh-CN" sz="1500" b="1" dirty="0">
              <a:ea typeface="宋体" panose="02010600030101010101" pitchFamily="2" charset="-122"/>
            </a:endParaRPr>
          </a:p>
          <a:p>
            <a:pPr lvl="1">
              <a:lnSpc>
                <a:spcPct val="90000"/>
              </a:lnSpc>
              <a:buFont typeface="Wingdings" panose="05000000000000000000" pitchFamily="2" charset="2"/>
              <a:buNone/>
            </a:pPr>
            <a:endParaRPr lang="en-US" altLang="zh-CN" sz="1500" b="1" dirty="0">
              <a:ea typeface="宋体" panose="02010600030101010101" pitchFamily="2" charset="-122"/>
            </a:endParaRPr>
          </a:p>
          <a:p>
            <a:pPr lvl="1">
              <a:lnSpc>
                <a:spcPct val="90000"/>
              </a:lnSpc>
              <a:buFont typeface="Wingdings" panose="05000000000000000000" pitchFamily="2" charset="2"/>
              <a:buNone/>
            </a:pPr>
            <a:endParaRPr lang="en-US" altLang="zh-CN" sz="1500" b="1" dirty="0">
              <a:ea typeface="宋体" panose="02010600030101010101" pitchFamily="2" charset="-122"/>
            </a:endParaRPr>
          </a:p>
          <a:p>
            <a:pPr lvl="1">
              <a:lnSpc>
                <a:spcPct val="90000"/>
              </a:lnSpc>
              <a:buFont typeface="Wingdings" panose="05000000000000000000" pitchFamily="2" charset="2"/>
              <a:buNone/>
            </a:pPr>
            <a:endParaRPr lang="en-US" altLang="zh-CN" sz="1500" b="1" dirty="0">
              <a:ea typeface="宋体" panose="02010600030101010101" pitchFamily="2" charset="-122"/>
            </a:endParaRPr>
          </a:p>
          <a:p>
            <a:pPr lvl="1">
              <a:lnSpc>
                <a:spcPct val="90000"/>
              </a:lnSpc>
              <a:buFont typeface="Wingdings" panose="05000000000000000000" pitchFamily="2" charset="2"/>
              <a:buNone/>
            </a:pPr>
            <a:endParaRPr lang="en-US" altLang="zh-CN" sz="1500" b="1" dirty="0">
              <a:ea typeface="宋体" panose="02010600030101010101" pitchFamily="2" charset="-122"/>
            </a:endParaRPr>
          </a:p>
          <a:p>
            <a:pPr lvl="1">
              <a:lnSpc>
                <a:spcPct val="90000"/>
              </a:lnSpc>
              <a:buFont typeface="Wingdings" panose="05000000000000000000" pitchFamily="2" charset="2"/>
              <a:buNone/>
            </a:pPr>
            <a:endParaRPr lang="en-US" altLang="zh-CN" sz="1500" b="1" dirty="0">
              <a:ea typeface="宋体" panose="02010600030101010101" pitchFamily="2" charset="-122"/>
            </a:endParaRPr>
          </a:p>
          <a:p>
            <a:pPr lvl="1">
              <a:lnSpc>
                <a:spcPct val="90000"/>
              </a:lnSpc>
              <a:buFont typeface="Wingdings" panose="05000000000000000000" pitchFamily="2" charset="2"/>
              <a:buNone/>
            </a:pPr>
            <a:endParaRPr lang="en-US" altLang="zh-CN" sz="1500" b="1" dirty="0">
              <a:ea typeface="宋体" panose="02010600030101010101" pitchFamily="2" charset="-122"/>
            </a:endParaRPr>
          </a:p>
          <a:p>
            <a:pPr>
              <a:lnSpc>
                <a:spcPct val="90000"/>
              </a:lnSpc>
              <a:buFont typeface="Wingdings" panose="05000000000000000000" pitchFamily="2" charset="2"/>
              <a:buNone/>
            </a:pPr>
            <a:endParaRPr lang="en-US" altLang="zh-CN" sz="1800" b="1" dirty="0">
              <a:ea typeface="宋体" panose="02010600030101010101" pitchFamily="2" charset="-122"/>
            </a:endParaRPr>
          </a:p>
          <a:p>
            <a:pPr>
              <a:lnSpc>
                <a:spcPct val="90000"/>
              </a:lnSpc>
              <a:buFont typeface="Wingdings" panose="05000000000000000000" pitchFamily="2" charset="2"/>
              <a:buNone/>
            </a:pPr>
            <a:r>
              <a:rPr lang="en-US" altLang="zh-CN" sz="1800" b="1" dirty="0">
                <a:ea typeface="宋体" panose="02010600030101010101" pitchFamily="2" charset="-122"/>
              </a:rPr>
              <a:t>(1)</a:t>
            </a:r>
            <a:r>
              <a:rPr lang="zh-CN" altLang="en-US" sz="1800" b="1" dirty="0">
                <a:ea typeface="宋体" panose="02010600030101010101" pitchFamily="2" charset="-122"/>
              </a:rPr>
              <a:t>建立视图时明确指明属性列名，而不是简单地用</a:t>
            </a:r>
            <a:r>
              <a:rPr lang="en-US" altLang="zh-CN" sz="1800" b="1" dirty="0">
                <a:ea typeface="宋体" panose="02010600030101010101" pitchFamily="2" charset="-122"/>
              </a:rPr>
              <a:t>SELECT *</a:t>
            </a:r>
            <a:r>
              <a:rPr lang="zh-CN" altLang="en-US" sz="1800" b="1" dirty="0">
                <a:ea typeface="宋体" panose="02010600030101010101" pitchFamily="2" charset="-122"/>
              </a:rPr>
              <a:t>。</a:t>
            </a:r>
          </a:p>
          <a:p>
            <a:pPr>
              <a:lnSpc>
                <a:spcPct val="90000"/>
              </a:lnSpc>
              <a:buFont typeface="Wingdings" panose="05000000000000000000" pitchFamily="2" charset="2"/>
              <a:buNone/>
            </a:pPr>
            <a:r>
              <a:rPr lang="zh-CN" altLang="en-US" sz="1800" b="1" dirty="0">
                <a:ea typeface="宋体" panose="02010600030101010101" pitchFamily="2" charset="-122"/>
              </a:rPr>
              <a:t> </a:t>
            </a:r>
          </a:p>
          <a:p>
            <a:pPr>
              <a:lnSpc>
                <a:spcPct val="90000"/>
              </a:lnSpc>
              <a:buFont typeface="Wingdings" panose="05000000000000000000" pitchFamily="2" charset="2"/>
              <a:buNone/>
            </a:pPr>
            <a:r>
              <a:rPr lang="en-US" altLang="zh-CN" sz="1800" b="1" dirty="0">
                <a:ea typeface="宋体" panose="02010600030101010101" pitchFamily="2" charset="-122"/>
              </a:rPr>
              <a:t>(2)</a:t>
            </a:r>
            <a:r>
              <a:rPr lang="zh-CN" altLang="en-US" sz="1800" b="1" dirty="0">
                <a:ea typeface="宋体" panose="02010600030101010101" pitchFamily="2" charset="-122"/>
              </a:rPr>
              <a:t>在修改基本表之后删除原来的视图，然后重建视图。 </a:t>
            </a:r>
          </a:p>
        </p:txBody>
      </p:sp>
      <p:grpSp>
        <p:nvGrpSpPr>
          <p:cNvPr id="4" name="组合 3">
            <a:extLst>
              <a:ext uri="{FF2B5EF4-FFF2-40B4-BE49-F238E27FC236}">
                <a16:creationId xmlns:a16="http://schemas.microsoft.com/office/drawing/2014/main" id="{F73997E2-219F-44AE-92DC-14686557054F}"/>
              </a:ext>
            </a:extLst>
          </p:cNvPr>
          <p:cNvGrpSpPr/>
          <p:nvPr/>
        </p:nvGrpSpPr>
        <p:grpSpPr>
          <a:xfrm>
            <a:off x="108298" y="1772816"/>
            <a:ext cx="8856984" cy="3182967"/>
            <a:chOff x="684265" y="1580220"/>
            <a:chExt cx="7776864" cy="3182967"/>
          </a:xfrm>
        </p:grpSpPr>
        <p:sp>
          <p:nvSpPr>
            <p:cNvPr id="5" name="文本框 4">
              <a:extLst>
                <a:ext uri="{FF2B5EF4-FFF2-40B4-BE49-F238E27FC236}">
                  <a16:creationId xmlns:a16="http://schemas.microsoft.com/office/drawing/2014/main" id="{1AB0A8EE-D91B-49C2-A7AC-02EEED083F55}"/>
                </a:ext>
              </a:extLst>
            </p:cNvPr>
            <p:cNvSpPr txBox="1"/>
            <p:nvPr/>
          </p:nvSpPr>
          <p:spPr>
            <a:xfrm>
              <a:off x="751147" y="1580220"/>
              <a:ext cx="64091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视图</a:t>
              </a:r>
            </a:p>
          </p:txBody>
        </p:sp>
        <p:sp>
          <p:nvSpPr>
            <p:cNvPr id="6" name="文本框 5">
              <a:extLst>
                <a:ext uri="{FF2B5EF4-FFF2-40B4-BE49-F238E27FC236}">
                  <a16:creationId xmlns:a16="http://schemas.microsoft.com/office/drawing/2014/main" id="{D27196B1-14E0-49A7-B0E8-D1AD68B5E7AC}"/>
                </a:ext>
              </a:extLst>
            </p:cNvPr>
            <p:cNvSpPr txBox="1"/>
            <p:nvPr/>
          </p:nvSpPr>
          <p:spPr>
            <a:xfrm>
              <a:off x="684265" y="1988840"/>
              <a:ext cx="7776864" cy="2774347"/>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VIEW F_STUDENT(SNO, NAME, SEX, AGE, DEPT)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AS</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SSEX=‘</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女</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2421506419"/>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b="0">
                <a:ea typeface="宋体" panose="02010600030101010101" pitchFamily="2" charset="-122"/>
              </a:rPr>
              <a:t>3.6.1</a:t>
            </a:r>
            <a:r>
              <a:rPr lang="zh-CN" altLang="en-US" b="0">
                <a:ea typeface="宋体" panose="02010600030101010101" pitchFamily="2" charset="-122"/>
              </a:rPr>
              <a:t>创建视图</a:t>
            </a:r>
          </a:p>
        </p:txBody>
      </p:sp>
      <p:sp>
        <p:nvSpPr>
          <p:cNvPr id="12291" name="Rectangle 3"/>
          <p:cNvSpPr>
            <a:spLocks noGrp="1" noChangeArrowheads="1"/>
          </p:cNvSpPr>
          <p:nvPr>
            <p:ph type="body" idx="1"/>
          </p:nvPr>
        </p:nvSpPr>
        <p:spPr>
          <a:xfrm>
            <a:off x="1169194" y="2228850"/>
            <a:ext cx="6831806" cy="3371850"/>
          </a:xfrm>
        </p:spPr>
        <p:txBody>
          <a:bodyPr/>
          <a:lstStyle/>
          <a:p>
            <a:pPr>
              <a:lnSpc>
                <a:spcPct val="90000"/>
              </a:lnSpc>
            </a:pPr>
            <a:r>
              <a:rPr lang="zh-CN" altLang="en-US" sz="1800" b="1" dirty="0">
                <a:ea typeface="宋体" panose="02010600030101010101" pitchFamily="2" charset="-122"/>
              </a:rPr>
              <a:t>例</a:t>
            </a:r>
            <a:r>
              <a:rPr lang="en-US" altLang="zh-CN" sz="1800" b="1" dirty="0">
                <a:ea typeface="宋体" panose="02010600030101010101" pitchFamily="2" charset="-122"/>
              </a:rPr>
              <a:t>3-82</a:t>
            </a:r>
            <a:r>
              <a:rPr lang="zh-CN" altLang="en-US" sz="1800" b="1" dirty="0">
                <a:ea typeface="宋体" panose="02010600030101010101" pitchFamily="2" charset="-122"/>
              </a:rPr>
              <a:t>将</a:t>
            </a:r>
            <a:r>
              <a:rPr lang="en-US" altLang="zh-CN" sz="1800" b="1" dirty="0">
                <a:ea typeface="宋体" panose="02010600030101010101" pitchFamily="2" charset="-122"/>
              </a:rPr>
              <a:t>Student</a:t>
            </a:r>
            <a:r>
              <a:rPr lang="zh-CN" altLang="en-US" sz="1800" b="1" dirty="0">
                <a:ea typeface="宋体" panose="02010600030101010101" pitchFamily="2" charset="-122"/>
              </a:rPr>
              <a:t>表中所有女生记录定义为一个视图。</a:t>
            </a:r>
          </a:p>
          <a:p>
            <a:pPr lvl="1">
              <a:lnSpc>
                <a:spcPct val="90000"/>
              </a:lnSpc>
              <a:buFont typeface="Wingdings" panose="05000000000000000000" pitchFamily="2" charset="2"/>
              <a:buNone/>
            </a:pPr>
            <a:r>
              <a:rPr lang="en-US" altLang="zh-CN" sz="1500" b="1" dirty="0">
                <a:ea typeface="宋体" panose="02010600030101010101" pitchFamily="2" charset="-122"/>
              </a:rPr>
              <a:t>CREATE VIEW </a:t>
            </a:r>
            <a:r>
              <a:rPr lang="en-US" altLang="zh-CN" sz="1500" b="1" dirty="0" err="1">
                <a:ea typeface="宋体" panose="02010600030101010101" pitchFamily="2" charset="-122"/>
              </a:rPr>
              <a:t>F_Student</a:t>
            </a:r>
            <a:r>
              <a:rPr lang="en-US" altLang="zh-CN" sz="1500" b="1" dirty="0">
                <a:ea typeface="宋体" panose="02010600030101010101" pitchFamily="2" charset="-122"/>
              </a:rPr>
              <a:t>(</a:t>
            </a:r>
            <a:r>
              <a:rPr lang="en-US" altLang="zh-CN" sz="1500" b="1" dirty="0" err="1">
                <a:ea typeface="宋体" panose="02010600030101010101" pitchFamily="2" charset="-122"/>
              </a:rPr>
              <a:t>Sno,name,sex,age,dept</a:t>
            </a:r>
            <a:r>
              <a:rPr lang="en-US" altLang="zh-CN" sz="1500" b="1" dirty="0">
                <a:ea typeface="宋体" panose="02010600030101010101" pitchFamily="2" charset="-122"/>
              </a:rPr>
              <a:t>) </a:t>
            </a:r>
          </a:p>
          <a:p>
            <a:pPr lvl="1">
              <a:lnSpc>
                <a:spcPct val="90000"/>
              </a:lnSpc>
              <a:buFont typeface="Wingdings" panose="05000000000000000000" pitchFamily="2" charset="2"/>
              <a:buNone/>
            </a:pPr>
            <a:r>
              <a:rPr lang="en-US" altLang="zh-CN" sz="1500" b="1" dirty="0">
                <a:ea typeface="宋体" panose="02010600030101010101" pitchFamily="2" charset="-122"/>
              </a:rPr>
              <a:t>AS SELECT * </a:t>
            </a:r>
          </a:p>
          <a:p>
            <a:pPr lvl="1">
              <a:lnSpc>
                <a:spcPct val="90000"/>
              </a:lnSpc>
              <a:buFont typeface="Wingdings" panose="05000000000000000000" pitchFamily="2" charset="2"/>
              <a:buNone/>
            </a:pPr>
            <a:r>
              <a:rPr lang="en-US" altLang="zh-CN" sz="1500" b="1" dirty="0">
                <a:ea typeface="宋体" panose="02010600030101010101" pitchFamily="2" charset="-122"/>
              </a:rPr>
              <a:t>FROM Student </a:t>
            </a:r>
          </a:p>
          <a:p>
            <a:pPr lvl="1">
              <a:lnSpc>
                <a:spcPct val="90000"/>
              </a:lnSpc>
              <a:buFont typeface="Wingdings" panose="05000000000000000000" pitchFamily="2" charset="2"/>
              <a:buNone/>
            </a:pPr>
            <a:r>
              <a:rPr lang="en-US" altLang="zh-CN" sz="1500" b="1" dirty="0">
                <a:ea typeface="宋体" panose="02010600030101010101" pitchFamily="2" charset="-122"/>
              </a:rPr>
              <a:t>WHERE </a:t>
            </a:r>
            <a:r>
              <a:rPr lang="en-US" altLang="zh-CN" sz="1500" b="1" dirty="0" err="1">
                <a:ea typeface="宋体" panose="02010600030101010101" pitchFamily="2" charset="-122"/>
              </a:rPr>
              <a:t>Ssex</a:t>
            </a:r>
            <a:r>
              <a:rPr lang="en-US" altLang="zh-CN" sz="1500" b="1" dirty="0">
                <a:ea typeface="宋体" panose="02010600030101010101" pitchFamily="2" charset="-122"/>
              </a:rPr>
              <a:t>='</a:t>
            </a:r>
            <a:r>
              <a:rPr lang="zh-CN" altLang="en-US" sz="1500" b="1" dirty="0">
                <a:ea typeface="宋体" panose="02010600030101010101" pitchFamily="2" charset="-122"/>
              </a:rPr>
              <a:t>女</a:t>
            </a:r>
            <a:r>
              <a:rPr lang="en-US" altLang="zh-CN" sz="1500" b="1" dirty="0">
                <a:ea typeface="宋体" panose="02010600030101010101" pitchFamily="2" charset="-122"/>
              </a:rPr>
              <a:t>'; </a:t>
            </a:r>
          </a:p>
          <a:p>
            <a:pPr lvl="1">
              <a:lnSpc>
                <a:spcPct val="90000"/>
              </a:lnSpc>
              <a:buFont typeface="Wingdings" panose="05000000000000000000" pitchFamily="2" charset="2"/>
              <a:buNone/>
            </a:pPr>
            <a:endParaRPr lang="en-US" altLang="zh-CN" sz="1500" b="1" dirty="0">
              <a:ea typeface="宋体" panose="02010600030101010101" pitchFamily="2" charset="-122"/>
            </a:endParaRPr>
          </a:p>
          <a:p>
            <a:pPr>
              <a:lnSpc>
                <a:spcPct val="90000"/>
              </a:lnSpc>
              <a:buFont typeface="Wingdings" panose="05000000000000000000" pitchFamily="2" charset="2"/>
              <a:buNone/>
            </a:pPr>
            <a:r>
              <a:rPr lang="en-US" altLang="zh-CN" sz="1800" b="1" dirty="0">
                <a:ea typeface="宋体" panose="02010600030101010101" pitchFamily="2" charset="-122"/>
              </a:rPr>
              <a:t>(1)</a:t>
            </a:r>
            <a:r>
              <a:rPr lang="zh-CN" altLang="en-US" sz="1800" b="1" dirty="0">
                <a:ea typeface="宋体" panose="02010600030101010101" pitchFamily="2" charset="-122"/>
              </a:rPr>
              <a:t>建立视图时明确指明属性列名，而不是简单地用</a:t>
            </a:r>
            <a:r>
              <a:rPr lang="en-US" altLang="zh-CN" sz="1800" b="1" dirty="0">
                <a:ea typeface="宋体" panose="02010600030101010101" pitchFamily="2" charset="-122"/>
              </a:rPr>
              <a:t>SELECT *</a:t>
            </a:r>
            <a:r>
              <a:rPr lang="zh-CN" altLang="en-US" sz="1800" b="1" dirty="0">
                <a:ea typeface="宋体" panose="02010600030101010101" pitchFamily="2" charset="-122"/>
              </a:rPr>
              <a:t>。</a:t>
            </a:r>
          </a:p>
          <a:p>
            <a:pPr>
              <a:lnSpc>
                <a:spcPct val="90000"/>
              </a:lnSpc>
              <a:buFont typeface="Wingdings" panose="05000000000000000000" pitchFamily="2" charset="2"/>
              <a:buNone/>
            </a:pPr>
            <a:r>
              <a:rPr lang="zh-CN" altLang="en-US" sz="1800" b="1" dirty="0">
                <a:ea typeface="宋体" panose="02010600030101010101" pitchFamily="2" charset="-122"/>
              </a:rPr>
              <a:t> </a:t>
            </a:r>
          </a:p>
          <a:p>
            <a:pPr>
              <a:lnSpc>
                <a:spcPct val="90000"/>
              </a:lnSpc>
              <a:buFont typeface="Wingdings" panose="05000000000000000000" pitchFamily="2" charset="2"/>
              <a:buNone/>
            </a:pPr>
            <a:r>
              <a:rPr lang="en-US" altLang="zh-CN" sz="1800" b="1" dirty="0">
                <a:ea typeface="宋体" panose="02010600030101010101" pitchFamily="2" charset="-122"/>
              </a:rPr>
              <a:t>(2)</a:t>
            </a:r>
            <a:r>
              <a:rPr lang="zh-CN" altLang="en-US" sz="1800" b="1" dirty="0">
                <a:ea typeface="宋体" panose="02010600030101010101" pitchFamily="2" charset="-122"/>
              </a:rPr>
              <a:t>在修改基本表之后删除原来的视图，然后重建视图。 </a:t>
            </a:r>
          </a:p>
        </p:txBody>
      </p:sp>
    </p:spTree>
    <p:extLst>
      <p:ext uri="{BB962C8B-B14F-4D97-AF65-F5344CB8AC3E}">
        <p14:creationId xmlns:p14="http://schemas.microsoft.com/office/powerpoint/2010/main" val="4135218428"/>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a:solidFill>
                  <a:srgbClr val="FF0000"/>
                </a:solidFill>
                <a:ea typeface="宋体" panose="02010600030101010101" pitchFamily="2" charset="-122"/>
              </a:rPr>
              <a:t>3.6.2  </a:t>
            </a:r>
            <a:r>
              <a:rPr lang="zh-CN" altLang="en-US">
                <a:solidFill>
                  <a:srgbClr val="FF0000"/>
                </a:solidFill>
                <a:ea typeface="宋体" panose="02010600030101010101" pitchFamily="2" charset="-122"/>
              </a:rPr>
              <a:t>删除视图</a:t>
            </a:r>
          </a:p>
        </p:txBody>
      </p:sp>
      <p:sp>
        <p:nvSpPr>
          <p:cNvPr id="13315" name="Rectangle 3"/>
          <p:cNvSpPr>
            <a:spLocks noGrp="1" noChangeArrowheads="1"/>
          </p:cNvSpPr>
          <p:nvPr>
            <p:ph type="body" idx="1"/>
          </p:nvPr>
        </p:nvSpPr>
        <p:spPr>
          <a:xfrm>
            <a:off x="1007271" y="2057400"/>
            <a:ext cx="7298531" cy="3801666"/>
          </a:xfrm>
        </p:spPr>
        <p:txBody>
          <a:bodyPr/>
          <a:lstStyle/>
          <a:p>
            <a:pPr>
              <a:spcBef>
                <a:spcPts val="900"/>
              </a:spcBef>
            </a:pPr>
            <a:r>
              <a:rPr lang="zh-CN" altLang="en-US" sz="1800" b="1" dirty="0">
                <a:ea typeface="宋体" panose="02010600030101010101" pitchFamily="2" charset="-122"/>
              </a:rPr>
              <a:t>语句的格式为：</a:t>
            </a:r>
          </a:p>
          <a:p>
            <a:pPr lvl="1">
              <a:spcBef>
                <a:spcPts val="900"/>
              </a:spcBef>
              <a:buNone/>
            </a:pPr>
            <a:r>
              <a:rPr lang="en-US" altLang="zh-CN" sz="1500" b="1" dirty="0">
                <a:ea typeface="宋体" panose="02010600030101010101" pitchFamily="2" charset="-122"/>
              </a:rPr>
              <a:t>DROP VIEW &lt;</a:t>
            </a:r>
            <a:r>
              <a:rPr lang="zh-CN" altLang="en-US" sz="1500" b="1" dirty="0">
                <a:ea typeface="宋体" panose="02010600030101010101" pitchFamily="2" charset="-122"/>
              </a:rPr>
              <a:t>视图名</a:t>
            </a:r>
            <a:r>
              <a:rPr lang="en-US" altLang="zh-CN" sz="1500" b="1" dirty="0">
                <a:ea typeface="宋体" panose="02010600030101010101" pitchFamily="2" charset="-122"/>
              </a:rPr>
              <a:t>&gt;;</a:t>
            </a:r>
          </a:p>
          <a:p>
            <a:pPr>
              <a:spcBef>
                <a:spcPts val="900"/>
              </a:spcBef>
            </a:pPr>
            <a:r>
              <a:rPr lang="zh-CN" altLang="en-US" sz="1800" b="1" dirty="0">
                <a:ea typeface="宋体" panose="02010600030101010101" pitchFamily="2" charset="-122"/>
              </a:rPr>
              <a:t>一个视图被删除后，由此视图导出的其他视图也将失效，用户应该使用</a:t>
            </a:r>
            <a:r>
              <a:rPr lang="en-US" altLang="zh-CN" sz="1800" b="1" dirty="0">
                <a:ea typeface="宋体" panose="02010600030101010101" pitchFamily="2" charset="-122"/>
              </a:rPr>
              <a:t>DROP VIEW</a:t>
            </a:r>
            <a:r>
              <a:rPr lang="zh-CN" altLang="en-US" sz="1800" b="1" dirty="0">
                <a:ea typeface="宋体" panose="02010600030101010101" pitchFamily="2" charset="-122"/>
              </a:rPr>
              <a:t>语句将他们一一删除。</a:t>
            </a:r>
          </a:p>
          <a:p>
            <a:pPr>
              <a:spcBef>
                <a:spcPts val="900"/>
              </a:spcBef>
              <a:buNone/>
            </a:pPr>
            <a:r>
              <a:rPr lang="zh-CN" altLang="en-US" sz="1800" b="1" dirty="0">
                <a:ea typeface="宋体" panose="02010600030101010101" pitchFamily="2" charset="-122"/>
              </a:rPr>
              <a:t>     例</a:t>
            </a:r>
            <a:r>
              <a:rPr lang="en-US" altLang="zh-CN" sz="1800" b="1" dirty="0">
                <a:ea typeface="宋体" panose="02010600030101010101" pitchFamily="2" charset="-122"/>
              </a:rPr>
              <a:t>3-83</a:t>
            </a:r>
            <a:r>
              <a:rPr lang="zh-CN" altLang="en-US" sz="1800" b="1" dirty="0">
                <a:ea typeface="宋体" panose="02010600030101010101" pitchFamily="2" charset="-122"/>
              </a:rPr>
              <a:t>删除视图</a:t>
            </a:r>
            <a:r>
              <a:rPr lang="en-US" altLang="zh-CN" sz="1800" b="1" dirty="0">
                <a:ea typeface="宋体" panose="02010600030101010101" pitchFamily="2" charset="-122"/>
              </a:rPr>
              <a:t>MA_S1</a:t>
            </a:r>
            <a:r>
              <a:rPr lang="zh-CN" altLang="en-US" sz="1800" b="1" dirty="0">
                <a:ea typeface="宋体" panose="02010600030101010101" pitchFamily="2" charset="-122"/>
              </a:rPr>
              <a:t>。</a:t>
            </a:r>
          </a:p>
          <a:p>
            <a:pPr lvl="1">
              <a:spcBef>
                <a:spcPts val="900"/>
              </a:spcBef>
              <a:buNone/>
            </a:pPr>
            <a:endParaRPr lang="en-US" altLang="zh-CN" sz="1500" b="1" dirty="0">
              <a:ea typeface="宋体" panose="02010600030101010101" pitchFamily="2" charset="-122"/>
            </a:endParaRPr>
          </a:p>
          <a:p>
            <a:pPr lvl="1">
              <a:spcBef>
                <a:spcPts val="900"/>
              </a:spcBef>
              <a:buNone/>
            </a:pPr>
            <a:endParaRPr lang="en-US" altLang="zh-CN" sz="1500" b="1" dirty="0">
              <a:ea typeface="宋体" panose="02010600030101010101" pitchFamily="2" charset="-122"/>
            </a:endParaRPr>
          </a:p>
          <a:p>
            <a:pPr lvl="1">
              <a:spcBef>
                <a:spcPts val="900"/>
              </a:spcBef>
              <a:buNone/>
            </a:pPr>
            <a:endParaRPr lang="en-US" altLang="zh-CN" sz="1500" b="1" dirty="0">
              <a:ea typeface="宋体" panose="02010600030101010101" pitchFamily="2" charset="-122"/>
            </a:endParaRPr>
          </a:p>
          <a:p>
            <a:pPr lvl="1">
              <a:spcBef>
                <a:spcPts val="900"/>
              </a:spcBef>
              <a:buNone/>
            </a:pPr>
            <a:endParaRPr lang="en-US" altLang="zh-CN" sz="1500" b="1" dirty="0">
              <a:ea typeface="宋体" panose="02010600030101010101" pitchFamily="2" charset="-122"/>
            </a:endParaRPr>
          </a:p>
          <a:p>
            <a:pPr>
              <a:spcBef>
                <a:spcPts val="900"/>
              </a:spcBef>
            </a:pPr>
            <a:r>
              <a:rPr lang="zh-CN" altLang="en-US" sz="1800" b="1" dirty="0">
                <a:ea typeface="宋体" panose="02010600030101010101" pitchFamily="2" charset="-122"/>
              </a:rPr>
              <a:t>执行此语句后，</a:t>
            </a:r>
            <a:r>
              <a:rPr lang="en-US" altLang="zh-CN" sz="1800" b="1" dirty="0">
                <a:ea typeface="宋体" panose="02010600030101010101" pitchFamily="2" charset="-122"/>
              </a:rPr>
              <a:t>MA_S1</a:t>
            </a:r>
            <a:r>
              <a:rPr lang="zh-CN" altLang="en-US" sz="1800" b="1" dirty="0">
                <a:ea typeface="宋体" panose="02010600030101010101" pitchFamily="2" charset="-122"/>
              </a:rPr>
              <a:t>视图的定义将从数据字典中删除。由</a:t>
            </a:r>
            <a:r>
              <a:rPr lang="en-US" altLang="zh-CN" sz="1800" b="1" dirty="0">
                <a:ea typeface="宋体" panose="02010600030101010101" pitchFamily="2" charset="-122"/>
              </a:rPr>
              <a:t>MA_S1</a:t>
            </a:r>
            <a:r>
              <a:rPr lang="zh-CN" altLang="en-US" sz="1800" b="1" dirty="0">
                <a:ea typeface="宋体" panose="02010600030101010101" pitchFamily="2" charset="-122"/>
              </a:rPr>
              <a:t>视图导出的</a:t>
            </a:r>
            <a:r>
              <a:rPr lang="en-US" altLang="zh-CN" sz="1800" b="1" dirty="0">
                <a:ea typeface="宋体" panose="02010600030101010101" pitchFamily="2" charset="-122"/>
              </a:rPr>
              <a:t>MA_S2</a:t>
            </a:r>
            <a:r>
              <a:rPr lang="zh-CN" altLang="en-US" sz="1800" b="1" dirty="0">
                <a:ea typeface="宋体" panose="02010600030101010101" pitchFamily="2" charset="-122"/>
              </a:rPr>
              <a:t>视图的定义虽仍在数据字典中，但该视图已无法使用了，因此应该同时删除。</a:t>
            </a:r>
          </a:p>
        </p:txBody>
      </p:sp>
      <p:grpSp>
        <p:nvGrpSpPr>
          <p:cNvPr id="4" name="组合 3">
            <a:extLst>
              <a:ext uri="{FF2B5EF4-FFF2-40B4-BE49-F238E27FC236}">
                <a16:creationId xmlns:a16="http://schemas.microsoft.com/office/drawing/2014/main" id="{A5DD2295-9920-44DA-9CCC-1BC3F54BEFAA}"/>
              </a:ext>
            </a:extLst>
          </p:cNvPr>
          <p:cNvGrpSpPr/>
          <p:nvPr/>
        </p:nvGrpSpPr>
        <p:grpSpPr>
          <a:xfrm>
            <a:off x="108298" y="3648444"/>
            <a:ext cx="8856984" cy="788668"/>
            <a:chOff x="684265" y="1580220"/>
            <a:chExt cx="7776864" cy="788668"/>
          </a:xfrm>
        </p:grpSpPr>
        <p:sp>
          <p:nvSpPr>
            <p:cNvPr id="5" name="文本框 4">
              <a:extLst>
                <a:ext uri="{FF2B5EF4-FFF2-40B4-BE49-F238E27FC236}">
                  <a16:creationId xmlns:a16="http://schemas.microsoft.com/office/drawing/2014/main" id="{61F22AB1-005F-43F2-ADA4-D761FA20BE74}"/>
                </a:ext>
              </a:extLst>
            </p:cNvPr>
            <p:cNvSpPr txBox="1"/>
            <p:nvPr/>
          </p:nvSpPr>
          <p:spPr>
            <a:xfrm>
              <a:off x="751147" y="1580220"/>
              <a:ext cx="31613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除</a:t>
              </a:r>
            </a:p>
          </p:txBody>
        </p:sp>
        <p:sp>
          <p:nvSpPr>
            <p:cNvPr id="6" name="文本框 5">
              <a:extLst>
                <a:ext uri="{FF2B5EF4-FFF2-40B4-BE49-F238E27FC236}">
                  <a16:creationId xmlns:a16="http://schemas.microsoft.com/office/drawing/2014/main" id="{DC0146A8-EE70-46F3-95FE-B7D5D74C0DDD}"/>
                </a:ext>
              </a:extLst>
            </p:cNvPr>
            <p:cNvSpPr txBox="1"/>
            <p:nvPr/>
          </p:nvSpPr>
          <p:spPr>
            <a:xfrm>
              <a:off x="684265"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DROP VIEW MA_S1;</a:t>
              </a:r>
            </a:p>
          </p:txBody>
        </p:sp>
      </p:grpSp>
    </p:spTree>
    <p:extLst>
      <p:ext uri="{BB962C8B-B14F-4D97-AF65-F5344CB8AC3E}">
        <p14:creationId xmlns:p14="http://schemas.microsoft.com/office/powerpoint/2010/main" val="894997412"/>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a:solidFill>
                  <a:srgbClr val="FF0000"/>
                </a:solidFill>
                <a:ea typeface="宋体" panose="02010600030101010101" pitchFamily="2" charset="-122"/>
              </a:rPr>
              <a:t>3.6.2  </a:t>
            </a:r>
            <a:r>
              <a:rPr lang="zh-CN" altLang="en-US">
                <a:solidFill>
                  <a:srgbClr val="FF0000"/>
                </a:solidFill>
                <a:ea typeface="宋体" panose="02010600030101010101" pitchFamily="2" charset="-122"/>
              </a:rPr>
              <a:t>删除视图</a:t>
            </a:r>
          </a:p>
        </p:txBody>
      </p:sp>
      <p:sp>
        <p:nvSpPr>
          <p:cNvPr id="13315" name="Rectangle 3"/>
          <p:cNvSpPr>
            <a:spLocks noGrp="1" noChangeArrowheads="1"/>
          </p:cNvSpPr>
          <p:nvPr>
            <p:ph type="body" idx="1"/>
          </p:nvPr>
        </p:nvSpPr>
        <p:spPr>
          <a:xfrm>
            <a:off x="1007271" y="2057400"/>
            <a:ext cx="7298531" cy="3801666"/>
          </a:xfrm>
        </p:spPr>
        <p:txBody>
          <a:bodyPr/>
          <a:lstStyle/>
          <a:p>
            <a:pPr>
              <a:spcBef>
                <a:spcPts val="900"/>
              </a:spcBef>
            </a:pPr>
            <a:r>
              <a:rPr lang="zh-CN" altLang="en-US" sz="1800" b="1">
                <a:ea typeface="宋体" panose="02010600030101010101" pitchFamily="2" charset="-122"/>
              </a:rPr>
              <a:t>语句的格式为：</a:t>
            </a:r>
          </a:p>
          <a:p>
            <a:pPr lvl="1">
              <a:spcBef>
                <a:spcPts val="900"/>
              </a:spcBef>
              <a:buNone/>
            </a:pPr>
            <a:r>
              <a:rPr lang="en-US" altLang="zh-CN" sz="1500" b="1">
                <a:ea typeface="宋体" panose="02010600030101010101" pitchFamily="2" charset="-122"/>
              </a:rPr>
              <a:t>DROP VIEW &lt;</a:t>
            </a:r>
            <a:r>
              <a:rPr lang="zh-CN" altLang="en-US" sz="1500" b="1">
                <a:ea typeface="宋体" panose="02010600030101010101" pitchFamily="2" charset="-122"/>
              </a:rPr>
              <a:t>视图名</a:t>
            </a:r>
            <a:r>
              <a:rPr lang="en-US" altLang="zh-CN" sz="1500" b="1">
                <a:ea typeface="宋体" panose="02010600030101010101" pitchFamily="2" charset="-122"/>
              </a:rPr>
              <a:t>&gt;;</a:t>
            </a:r>
          </a:p>
          <a:p>
            <a:pPr>
              <a:spcBef>
                <a:spcPts val="900"/>
              </a:spcBef>
            </a:pPr>
            <a:r>
              <a:rPr lang="zh-CN" altLang="en-US" sz="1800" b="1">
                <a:ea typeface="宋体" panose="02010600030101010101" pitchFamily="2" charset="-122"/>
              </a:rPr>
              <a:t>一个视图被删除后，由此视图导出的其他视图也将失效，用户应该使用</a:t>
            </a:r>
            <a:r>
              <a:rPr lang="en-US" altLang="zh-CN" sz="1800" b="1">
                <a:ea typeface="宋体" panose="02010600030101010101" pitchFamily="2" charset="-122"/>
              </a:rPr>
              <a:t>DROP VIEW</a:t>
            </a:r>
            <a:r>
              <a:rPr lang="zh-CN" altLang="en-US" sz="1800" b="1">
                <a:ea typeface="宋体" panose="02010600030101010101" pitchFamily="2" charset="-122"/>
              </a:rPr>
              <a:t>语句将他们一一删除。</a:t>
            </a:r>
          </a:p>
          <a:p>
            <a:pPr>
              <a:spcBef>
                <a:spcPts val="900"/>
              </a:spcBef>
              <a:buNone/>
            </a:pPr>
            <a:r>
              <a:rPr lang="zh-CN" altLang="en-US" sz="1800" b="1">
                <a:ea typeface="宋体" panose="02010600030101010101" pitchFamily="2" charset="-122"/>
              </a:rPr>
              <a:t>     例</a:t>
            </a:r>
            <a:r>
              <a:rPr lang="en-US" altLang="zh-CN" sz="1800" b="1">
                <a:ea typeface="宋体" panose="02010600030101010101" pitchFamily="2" charset="-122"/>
              </a:rPr>
              <a:t>3-83</a:t>
            </a:r>
            <a:r>
              <a:rPr lang="zh-CN" altLang="en-US" sz="1800" b="1">
                <a:ea typeface="宋体" panose="02010600030101010101" pitchFamily="2" charset="-122"/>
              </a:rPr>
              <a:t>删除视图</a:t>
            </a:r>
            <a:r>
              <a:rPr lang="en-US" altLang="zh-CN" sz="1800" b="1">
                <a:ea typeface="宋体" panose="02010600030101010101" pitchFamily="2" charset="-122"/>
              </a:rPr>
              <a:t>MA_S1</a:t>
            </a:r>
            <a:r>
              <a:rPr lang="zh-CN" altLang="en-US" sz="1800" b="1">
                <a:ea typeface="宋体" panose="02010600030101010101" pitchFamily="2" charset="-122"/>
              </a:rPr>
              <a:t>。</a:t>
            </a:r>
          </a:p>
          <a:p>
            <a:pPr lvl="1">
              <a:spcBef>
                <a:spcPts val="900"/>
              </a:spcBef>
              <a:buNone/>
            </a:pPr>
            <a:r>
              <a:rPr lang="en-US" altLang="zh-CN" sz="1500" b="1">
                <a:ea typeface="宋体" panose="02010600030101010101" pitchFamily="2" charset="-122"/>
              </a:rPr>
              <a:t>DROP VIEW MA_S1;</a:t>
            </a:r>
          </a:p>
          <a:p>
            <a:pPr lvl="1">
              <a:spcBef>
                <a:spcPts val="900"/>
              </a:spcBef>
              <a:buNone/>
            </a:pPr>
            <a:endParaRPr lang="en-US" altLang="zh-CN" sz="1500" b="1">
              <a:ea typeface="宋体" panose="02010600030101010101" pitchFamily="2" charset="-122"/>
            </a:endParaRPr>
          </a:p>
          <a:p>
            <a:pPr>
              <a:spcBef>
                <a:spcPts val="900"/>
              </a:spcBef>
            </a:pPr>
            <a:r>
              <a:rPr lang="zh-CN" altLang="en-US" sz="1800" b="1">
                <a:ea typeface="宋体" panose="02010600030101010101" pitchFamily="2" charset="-122"/>
              </a:rPr>
              <a:t>执行此语句后，</a:t>
            </a:r>
            <a:r>
              <a:rPr lang="en-US" altLang="zh-CN" sz="1800" b="1">
                <a:ea typeface="宋体" panose="02010600030101010101" pitchFamily="2" charset="-122"/>
              </a:rPr>
              <a:t>MA_S1</a:t>
            </a:r>
            <a:r>
              <a:rPr lang="zh-CN" altLang="en-US" sz="1800" b="1">
                <a:ea typeface="宋体" panose="02010600030101010101" pitchFamily="2" charset="-122"/>
              </a:rPr>
              <a:t>视图的定义将从数据字典中删除。由</a:t>
            </a:r>
            <a:r>
              <a:rPr lang="en-US" altLang="zh-CN" sz="1800" b="1">
                <a:ea typeface="宋体" panose="02010600030101010101" pitchFamily="2" charset="-122"/>
              </a:rPr>
              <a:t>MA_S1</a:t>
            </a:r>
            <a:r>
              <a:rPr lang="zh-CN" altLang="en-US" sz="1800" b="1">
                <a:ea typeface="宋体" panose="02010600030101010101" pitchFamily="2" charset="-122"/>
              </a:rPr>
              <a:t>视图导出的</a:t>
            </a:r>
            <a:r>
              <a:rPr lang="en-US" altLang="zh-CN" sz="1800" b="1">
                <a:ea typeface="宋体" panose="02010600030101010101" pitchFamily="2" charset="-122"/>
              </a:rPr>
              <a:t>MA_S2</a:t>
            </a:r>
            <a:r>
              <a:rPr lang="zh-CN" altLang="en-US" sz="1800" b="1">
                <a:ea typeface="宋体" panose="02010600030101010101" pitchFamily="2" charset="-122"/>
              </a:rPr>
              <a:t>视图的定义虽仍在数据字典中，但该视图已无法使用了，因此应该同时删除。</a:t>
            </a:r>
          </a:p>
        </p:txBody>
      </p:sp>
    </p:spTree>
    <p:extLst>
      <p:ext uri="{BB962C8B-B14F-4D97-AF65-F5344CB8AC3E}">
        <p14:creationId xmlns:p14="http://schemas.microsoft.com/office/powerpoint/2010/main" val="495991040"/>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b="0">
                <a:ea typeface="宋体" panose="02010600030101010101" pitchFamily="2" charset="-122"/>
              </a:rPr>
              <a:t>3.6.3</a:t>
            </a:r>
            <a:r>
              <a:rPr lang="zh-CN" altLang="en-US" b="0">
                <a:ea typeface="宋体" panose="02010600030101010101" pitchFamily="2" charset="-122"/>
              </a:rPr>
              <a:t>查询视图</a:t>
            </a:r>
          </a:p>
        </p:txBody>
      </p:sp>
      <p:sp>
        <p:nvSpPr>
          <p:cNvPr id="14339" name="Rectangle 3"/>
          <p:cNvSpPr>
            <a:spLocks noGrp="1" noChangeArrowheads="1"/>
          </p:cNvSpPr>
          <p:nvPr>
            <p:ph type="body" idx="1"/>
          </p:nvPr>
        </p:nvSpPr>
        <p:spPr>
          <a:xfrm>
            <a:off x="457200" y="2228850"/>
            <a:ext cx="8056960" cy="3371850"/>
          </a:xfrm>
        </p:spPr>
        <p:txBody>
          <a:bodyPr/>
          <a:lstStyle/>
          <a:p>
            <a:pPr>
              <a:spcBef>
                <a:spcPts val="900"/>
              </a:spcBef>
            </a:pPr>
            <a:r>
              <a:rPr lang="zh-CN" altLang="en-US" b="1" dirty="0">
                <a:ea typeface="宋体" panose="02010600030101010101" pitchFamily="2" charset="-122"/>
              </a:rPr>
              <a:t>视图定义后，用户就可以象对基本表进行查询一样对视图进行查询了。</a:t>
            </a:r>
            <a:endParaRPr lang="en-US" altLang="zh-CN" b="1" dirty="0">
              <a:ea typeface="宋体" panose="02010600030101010101" pitchFamily="2" charset="-122"/>
            </a:endParaRPr>
          </a:p>
          <a:p>
            <a:pPr>
              <a:spcBef>
                <a:spcPts val="900"/>
              </a:spcBef>
            </a:pPr>
            <a:r>
              <a:rPr lang="en-US" altLang="zh-CN" b="1" dirty="0">
                <a:ea typeface="宋体" panose="02010600030101010101" pitchFamily="2" charset="-122"/>
              </a:rPr>
              <a:t>DBMS</a:t>
            </a:r>
            <a:r>
              <a:rPr lang="zh-CN" altLang="en-US" b="1" dirty="0">
                <a:ea typeface="宋体" panose="02010600030101010101" pitchFamily="2" charset="-122"/>
              </a:rPr>
              <a:t>执行对视图的查询时，首先进行有效性检查，检查查询涉及的表、视图等是否在数据库中存在，如果存在，则从数据字典中取出查询涉及的视图的定义，把定义中的子查询和用户对视图的查询结合起来，转换成对基本表的查询，然后再执行这个经过修正的查询。将对视图的查询转换为对基本表的查询的过程称为</a:t>
            </a:r>
            <a:r>
              <a:rPr lang="zh-CN" altLang="en-US" b="1" dirty="0">
                <a:solidFill>
                  <a:srgbClr val="FF0000"/>
                </a:solidFill>
                <a:ea typeface="宋体" panose="02010600030101010101" pitchFamily="2" charset="-122"/>
              </a:rPr>
              <a:t>视图的消解</a:t>
            </a:r>
            <a:r>
              <a:rPr lang="en-US" altLang="zh-CN" b="1" dirty="0">
                <a:ea typeface="宋体" panose="02010600030101010101" pitchFamily="2" charset="-122"/>
              </a:rPr>
              <a:t>(View Resolution)</a:t>
            </a:r>
            <a:r>
              <a:rPr lang="zh-CN" altLang="en-US" b="1" dirty="0">
                <a:ea typeface="宋体" panose="02010600030101010101" pitchFamily="2" charset="-122"/>
              </a:rPr>
              <a:t>。</a:t>
            </a:r>
          </a:p>
        </p:txBody>
      </p:sp>
    </p:spTree>
    <p:extLst>
      <p:ext uri="{BB962C8B-B14F-4D97-AF65-F5344CB8AC3E}">
        <p14:creationId xmlns:p14="http://schemas.microsoft.com/office/powerpoint/2010/main" val="112022622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b="0">
                <a:ea typeface="宋体" panose="02010600030101010101" pitchFamily="2" charset="-122"/>
              </a:rPr>
              <a:t>3.6.3</a:t>
            </a:r>
            <a:r>
              <a:rPr lang="zh-CN" altLang="en-US" b="0">
                <a:ea typeface="宋体" panose="02010600030101010101" pitchFamily="2" charset="-122"/>
              </a:rPr>
              <a:t>查询视图</a:t>
            </a:r>
          </a:p>
        </p:txBody>
      </p:sp>
      <p:sp>
        <p:nvSpPr>
          <p:cNvPr id="15363" name="Rectangle 3"/>
          <p:cNvSpPr>
            <a:spLocks noGrp="1" noChangeArrowheads="1"/>
          </p:cNvSpPr>
          <p:nvPr>
            <p:ph type="body" idx="1"/>
          </p:nvPr>
        </p:nvSpPr>
        <p:spPr/>
        <p:txBody>
          <a:bodyPr/>
          <a:lstStyle/>
          <a:p>
            <a:r>
              <a:rPr lang="zh-CN" altLang="en-US" sz="1800" b="1" dirty="0">
                <a:ea typeface="宋体" panose="02010600030101010101" pitchFamily="2" charset="-122"/>
              </a:rPr>
              <a:t>例</a:t>
            </a:r>
            <a:r>
              <a:rPr lang="en-US" altLang="zh-CN" sz="1800" b="1" dirty="0">
                <a:ea typeface="宋体" panose="02010600030101010101" pitchFamily="2" charset="-122"/>
              </a:rPr>
              <a:t>3-84</a:t>
            </a:r>
            <a:r>
              <a:rPr lang="zh-CN" altLang="en-US" sz="1800" b="1" dirty="0">
                <a:ea typeface="宋体" panose="02010600030101010101" pitchFamily="2" charset="-122"/>
              </a:rPr>
              <a:t>在数学系学生的视图中找出年龄小于</a:t>
            </a:r>
            <a:r>
              <a:rPr lang="en-US" altLang="zh-CN" sz="1800" b="1" dirty="0">
                <a:ea typeface="宋体" panose="02010600030101010101" pitchFamily="2" charset="-122"/>
              </a:rPr>
              <a:t>20</a:t>
            </a:r>
            <a:r>
              <a:rPr lang="zh-CN" altLang="en-US" sz="1800" b="1" dirty="0">
                <a:ea typeface="宋体" panose="02010600030101010101" pitchFamily="2" charset="-122"/>
              </a:rPr>
              <a:t>岁的学生。</a:t>
            </a:r>
          </a:p>
          <a:p>
            <a:pPr lvl="1">
              <a:buFont typeface="Wingdings" panose="05000000000000000000" pitchFamily="2" charset="2"/>
              <a:buNone/>
            </a:pPr>
            <a:endParaRPr lang="en-US" altLang="zh-CN" sz="1500" b="1" dirty="0">
              <a:ea typeface="宋体" panose="02010600030101010101" pitchFamily="2" charset="-122"/>
            </a:endParaRPr>
          </a:p>
          <a:p>
            <a:pPr lvl="1">
              <a:buFont typeface="Wingdings" panose="05000000000000000000" pitchFamily="2" charset="2"/>
              <a:buNone/>
            </a:pPr>
            <a:endParaRPr lang="en-US" altLang="zh-CN" sz="1500" b="1" dirty="0">
              <a:ea typeface="宋体" panose="02010600030101010101" pitchFamily="2" charset="-122"/>
            </a:endParaRPr>
          </a:p>
          <a:p>
            <a:pPr lvl="1">
              <a:buFont typeface="Wingdings" panose="05000000000000000000" pitchFamily="2" charset="2"/>
              <a:buNone/>
            </a:pPr>
            <a:endParaRPr lang="en-US" altLang="zh-CN" sz="1500" b="1" dirty="0">
              <a:ea typeface="宋体" panose="02010600030101010101" pitchFamily="2" charset="-122"/>
            </a:endParaRPr>
          </a:p>
          <a:p>
            <a:pPr lvl="1">
              <a:buFont typeface="Wingdings" panose="05000000000000000000" pitchFamily="2" charset="2"/>
              <a:buNone/>
            </a:pPr>
            <a:endParaRPr lang="en-US" altLang="zh-CN" sz="1500" b="1" dirty="0">
              <a:ea typeface="宋体" panose="02010600030101010101" pitchFamily="2" charset="-122"/>
            </a:endParaRPr>
          </a:p>
          <a:p>
            <a:pPr lvl="1">
              <a:buFont typeface="Wingdings" panose="05000000000000000000" pitchFamily="2" charset="2"/>
              <a:buNone/>
            </a:pPr>
            <a:endParaRPr lang="en-US" altLang="zh-CN" sz="1500" b="1" dirty="0">
              <a:ea typeface="宋体" panose="02010600030101010101" pitchFamily="2" charset="-122"/>
            </a:endParaRPr>
          </a:p>
          <a:p>
            <a:pPr lvl="1">
              <a:buFont typeface="Wingdings" panose="05000000000000000000" pitchFamily="2" charset="2"/>
              <a:buNone/>
            </a:pPr>
            <a:endParaRPr lang="en-US" altLang="zh-CN" sz="1500" b="1" dirty="0">
              <a:ea typeface="宋体" panose="02010600030101010101" pitchFamily="2" charset="-122"/>
            </a:endParaRPr>
          </a:p>
          <a:p>
            <a:r>
              <a:rPr lang="zh-CN" altLang="en-US" sz="1800" b="1" dirty="0">
                <a:ea typeface="宋体" panose="02010600030101010101" pitchFamily="2" charset="-122"/>
              </a:rPr>
              <a:t>例</a:t>
            </a:r>
            <a:r>
              <a:rPr lang="en-US" altLang="zh-CN" sz="1800" b="1" dirty="0">
                <a:ea typeface="宋体" panose="02010600030101010101" pitchFamily="2" charset="-122"/>
              </a:rPr>
              <a:t>3-85</a:t>
            </a:r>
            <a:r>
              <a:rPr lang="zh-CN" altLang="en-US" sz="1800" b="1" dirty="0">
                <a:ea typeface="宋体" panose="02010600030101010101" pitchFamily="2" charset="-122"/>
              </a:rPr>
              <a:t>查询数学系选修了</a:t>
            </a:r>
            <a:r>
              <a:rPr lang="en-US" altLang="zh-CN" sz="1800" b="1" dirty="0">
                <a:ea typeface="宋体" panose="02010600030101010101" pitchFamily="2" charset="-122"/>
              </a:rPr>
              <a:t>1</a:t>
            </a:r>
            <a:r>
              <a:rPr lang="zh-CN" altLang="en-US" sz="1800" b="1" dirty="0">
                <a:ea typeface="宋体" panose="02010600030101010101" pitchFamily="2" charset="-122"/>
              </a:rPr>
              <a:t>号课程的学生。</a:t>
            </a:r>
          </a:p>
          <a:p>
            <a:pPr lvl="1">
              <a:buFont typeface="Wingdings" panose="05000000000000000000" pitchFamily="2" charset="2"/>
              <a:buNone/>
            </a:pPr>
            <a:endParaRPr lang="en-US" altLang="zh-CN" sz="1500" b="1" dirty="0">
              <a:ea typeface="宋体" panose="02010600030101010101" pitchFamily="2" charset="-122"/>
            </a:endParaRPr>
          </a:p>
        </p:txBody>
      </p:sp>
      <p:grpSp>
        <p:nvGrpSpPr>
          <p:cNvPr id="4" name="组合 3">
            <a:extLst>
              <a:ext uri="{FF2B5EF4-FFF2-40B4-BE49-F238E27FC236}">
                <a16:creationId xmlns:a16="http://schemas.microsoft.com/office/drawing/2014/main" id="{F9461D3D-F476-4E6F-B061-72229E53B19B}"/>
              </a:ext>
            </a:extLst>
          </p:cNvPr>
          <p:cNvGrpSpPr/>
          <p:nvPr/>
        </p:nvGrpSpPr>
        <p:grpSpPr>
          <a:xfrm>
            <a:off x="108298" y="2244279"/>
            <a:ext cx="8856984" cy="1472753"/>
            <a:chOff x="684265" y="1580220"/>
            <a:chExt cx="7776864" cy="1472753"/>
          </a:xfrm>
        </p:grpSpPr>
        <p:sp>
          <p:nvSpPr>
            <p:cNvPr id="5" name="文本框 4">
              <a:extLst>
                <a:ext uri="{FF2B5EF4-FFF2-40B4-BE49-F238E27FC236}">
                  <a16:creationId xmlns:a16="http://schemas.microsoft.com/office/drawing/2014/main" id="{0D9F6B70-D88B-4E6B-ABEC-13D6481A270F}"/>
                </a:ext>
              </a:extLst>
            </p:cNvPr>
            <p:cNvSpPr txBox="1"/>
            <p:nvPr/>
          </p:nvSpPr>
          <p:spPr>
            <a:xfrm>
              <a:off x="751147" y="1580220"/>
              <a:ext cx="64091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视图</a:t>
              </a:r>
            </a:p>
          </p:txBody>
        </p:sp>
        <p:sp>
          <p:nvSpPr>
            <p:cNvPr id="6" name="文本框 5">
              <a:extLst>
                <a:ext uri="{FF2B5EF4-FFF2-40B4-BE49-F238E27FC236}">
                  <a16:creationId xmlns:a16="http://schemas.microsoft.com/office/drawing/2014/main" id="{0D922901-5EBF-4147-B3CD-D76911AD4389}"/>
                </a:ext>
              </a:extLst>
            </p:cNvPr>
            <p:cNvSpPr txBox="1"/>
            <p:nvPr/>
          </p:nvSpPr>
          <p:spPr>
            <a:xfrm>
              <a:off x="684265" y="1988840"/>
              <a:ext cx="7776864" cy="1064133"/>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SNAME, SAGE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 MA_STUDENT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 SAGE&lt;20;</a:t>
              </a:r>
            </a:p>
          </p:txBody>
        </p:sp>
      </p:grpSp>
      <p:grpSp>
        <p:nvGrpSpPr>
          <p:cNvPr id="7" name="组合 6">
            <a:extLst>
              <a:ext uri="{FF2B5EF4-FFF2-40B4-BE49-F238E27FC236}">
                <a16:creationId xmlns:a16="http://schemas.microsoft.com/office/drawing/2014/main" id="{DC741FD1-9837-4FD4-B621-356ACDD77590}"/>
              </a:ext>
            </a:extLst>
          </p:cNvPr>
          <p:cNvGrpSpPr/>
          <p:nvPr/>
        </p:nvGrpSpPr>
        <p:grpSpPr>
          <a:xfrm>
            <a:off x="108298" y="4188495"/>
            <a:ext cx="8856984" cy="1472753"/>
            <a:chOff x="684265" y="1580220"/>
            <a:chExt cx="7776864" cy="1472753"/>
          </a:xfrm>
        </p:grpSpPr>
        <p:sp>
          <p:nvSpPr>
            <p:cNvPr id="8" name="文本框 7">
              <a:extLst>
                <a:ext uri="{FF2B5EF4-FFF2-40B4-BE49-F238E27FC236}">
                  <a16:creationId xmlns:a16="http://schemas.microsoft.com/office/drawing/2014/main" id="{6DDC4249-91A2-42C6-90E9-D24B5A5A86E7}"/>
                </a:ext>
              </a:extLst>
            </p:cNvPr>
            <p:cNvSpPr txBox="1"/>
            <p:nvPr/>
          </p:nvSpPr>
          <p:spPr>
            <a:xfrm>
              <a:off x="751147" y="1580220"/>
              <a:ext cx="64091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视图</a:t>
              </a:r>
            </a:p>
          </p:txBody>
        </p:sp>
        <p:sp>
          <p:nvSpPr>
            <p:cNvPr id="9" name="文本框 8">
              <a:extLst>
                <a:ext uri="{FF2B5EF4-FFF2-40B4-BE49-F238E27FC236}">
                  <a16:creationId xmlns:a16="http://schemas.microsoft.com/office/drawing/2014/main" id="{2DA6D695-B44E-4B8D-9A4A-9A68646A62A8}"/>
                </a:ext>
              </a:extLst>
            </p:cNvPr>
            <p:cNvSpPr txBox="1"/>
            <p:nvPr/>
          </p:nvSpPr>
          <p:spPr>
            <a:xfrm>
              <a:off x="684265" y="1988840"/>
              <a:ext cx="7776864" cy="1064133"/>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SNO, SNAME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 MA_STDENT,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 MA_STUDENT.SNO=SC.SNO AND SC.CNO=1;</a:t>
              </a:r>
            </a:p>
          </p:txBody>
        </p:sp>
      </p:grpSp>
    </p:spTree>
    <p:extLst>
      <p:ext uri="{BB962C8B-B14F-4D97-AF65-F5344CB8AC3E}">
        <p14:creationId xmlns:p14="http://schemas.microsoft.com/office/powerpoint/2010/main" val="3878607438"/>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b="0">
                <a:ea typeface="宋体" panose="02010600030101010101" pitchFamily="2" charset="-122"/>
              </a:rPr>
              <a:t>3.6.3</a:t>
            </a:r>
            <a:r>
              <a:rPr lang="zh-CN" altLang="en-US" b="0">
                <a:ea typeface="宋体" panose="02010600030101010101" pitchFamily="2" charset="-122"/>
              </a:rPr>
              <a:t>查询视图</a:t>
            </a:r>
          </a:p>
        </p:txBody>
      </p:sp>
      <p:sp>
        <p:nvSpPr>
          <p:cNvPr id="15363" name="Rectangle 3"/>
          <p:cNvSpPr>
            <a:spLocks noGrp="1" noChangeArrowheads="1"/>
          </p:cNvSpPr>
          <p:nvPr>
            <p:ph type="body" idx="1"/>
          </p:nvPr>
        </p:nvSpPr>
        <p:spPr/>
        <p:txBody>
          <a:bodyPr/>
          <a:lstStyle/>
          <a:p>
            <a:r>
              <a:rPr lang="zh-CN" altLang="en-US" sz="1800" b="1">
                <a:ea typeface="宋体" panose="02010600030101010101" pitchFamily="2" charset="-122"/>
              </a:rPr>
              <a:t>例</a:t>
            </a:r>
            <a:r>
              <a:rPr lang="en-US" altLang="zh-CN" sz="1800" b="1">
                <a:ea typeface="宋体" panose="02010600030101010101" pitchFamily="2" charset="-122"/>
              </a:rPr>
              <a:t>3-84</a:t>
            </a:r>
            <a:r>
              <a:rPr lang="zh-CN" altLang="en-US" sz="1800" b="1">
                <a:ea typeface="宋体" panose="02010600030101010101" pitchFamily="2" charset="-122"/>
              </a:rPr>
              <a:t>在数学系学生的视图中找出年龄小于</a:t>
            </a:r>
            <a:r>
              <a:rPr lang="en-US" altLang="zh-CN" sz="1800" b="1">
                <a:ea typeface="宋体" panose="02010600030101010101" pitchFamily="2" charset="-122"/>
              </a:rPr>
              <a:t>20</a:t>
            </a:r>
            <a:r>
              <a:rPr lang="zh-CN" altLang="en-US" sz="1800" b="1">
                <a:ea typeface="宋体" panose="02010600030101010101" pitchFamily="2" charset="-122"/>
              </a:rPr>
              <a:t>岁的学生。</a:t>
            </a:r>
          </a:p>
          <a:p>
            <a:pPr lvl="1">
              <a:buFont typeface="Wingdings" panose="05000000000000000000" pitchFamily="2" charset="2"/>
              <a:buNone/>
            </a:pPr>
            <a:r>
              <a:rPr lang="en-US" altLang="zh-CN" sz="1500" b="1">
                <a:ea typeface="宋体" panose="02010600030101010101" pitchFamily="2" charset="-122"/>
              </a:rPr>
              <a:t>SELECT Sno, Sage</a:t>
            </a:r>
          </a:p>
          <a:p>
            <a:pPr lvl="1">
              <a:buFont typeface="Wingdings" panose="05000000000000000000" pitchFamily="2" charset="2"/>
              <a:buNone/>
            </a:pPr>
            <a:r>
              <a:rPr lang="en-US" altLang="zh-CN" sz="1500" b="1">
                <a:ea typeface="宋体" panose="02010600030101010101" pitchFamily="2" charset="-122"/>
              </a:rPr>
              <a:t>FROM MA_Student </a:t>
            </a:r>
          </a:p>
          <a:p>
            <a:pPr lvl="1">
              <a:buFont typeface="Wingdings" panose="05000000000000000000" pitchFamily="2" charset="2"/>
              <a:buNone/>
            </a:pPr>
            <a:r>
              <a:rPr lang="en-US" altLang="zh-CN" sz="1500" b="1">
                <a:ea typeface="宋体" panose="02010600030101010101" pitchFamily="2" charset="-122"/>
              </a:rPr>
              <a:t>WHERE Sage&lt;20;</a:t>
            </a:r>
          </a:p>
          <a:p>
            <a:pPr lvl="1">
              <a:buFont typeface="Wingdings" panose="05000000000000000000" pitchFamily="2" charset="2"/>
              <a:buNone/>
            </a:pPr>
            <a:endParaRPr lang="en-US" altLang="zh-CN" sz="1500" b="1">
              <a:ea typeface="宋体" panose="02010600030101010101" pitchFamily="2" charset="-122"/>
            </a:endParaRPr>
          </a:p>
          <a:p>
            <a:r>
              <a:rPr lang="zh-CN" altLang="en-US" sz="1800" b="1">
                <a:ea typeface="宋体" panose="02010600030101010101" pitchFamily="2" charset="-122"/>
              </a:rPr>
              <a:t>例</a:t>
            </a:r>
            <a:r>
              <a:rPr lang="en-US" altLang="zh-CN" sz="1800" b="1">
                <a:ea typeface="宋体" panose="02010600030101010101" pitchFamily="2" charset="-122"/>
              </a:rPr>
              <a:t>3-85</a:t>
            </a:r>
            <a:r>
              <a:rPr lang="zh-CN" altLang="en-US" sz="1800" b="1">
                <a:ea typeface="宋体" panose="02010600030101010101" pitchFamily="2" charset="-122"/>
              </a:rPr>
              <a:t>查询数学系选修了</a:t>
            </a:r>
            <a:r>
              <a:rPr lang="en-US" altLang="zh-CN" sz="1800" b="1">
                <a:ea typeface="宋体" panose="02010600030101010101" pitchFamily="2" charset="-122"/>
              </a:rPr>
              <a:t>1</a:t>
            </a:r>
            <a:r>
              <a:rPr lang="zh-CN" altLang="en-US" sz="1800" b="1">
                <a:ea typeface="宋体" panose="02010600030101010101" pitchFamily="2" charset="-122"/>
              </a:rPr>
              <a:t>号课程的学生。</a:t>
            </a:r>
          </a:p>
          <a:p>
            <a:pPr lvl="1">
              <a:buFont typeface="Wingdings" panose="05000000000000000000" pitchFamily="2" charset="2"/>
              <a:buNone/>
            </a:pPr>
            <a:r>
              <a:rPr lang="en-US" altLang="zh-CN" sz="1500" b="1">
                <a:ea typeface="宋体" panose="02010600030101010101" pitchFamily="2" charset="-122"/>
              </a:rPr>
              <a:t>SELECT Sno, Sname </a:t>
            </a:r>
          </a:p>
          <a:p>
            <a:pPr lvl="1">
              <a:buFont typeface="Wingdings" panose="05000000000000000000" pitchFamily="2" charset="2"/>
              <a:buNone/>
            </a:pPr>
            <a:r>
              <a:rPr lang="en-US" altLang="zh-CN" sz="1500" b="1">
                <a:ea typeface="宋体" panose="02010600030101010101" pitchFamily="2" charset="-122"/>
              </a:rPr>
              <a:t>FROM MA_Student, SC</a:t>
            </a:r>
          </a:p>
          <a:p>
            <a:pPr lvl="1">
              <a:buFont typeface="Wingdings" panose="05000000000000000000" pitchFamily="2" charset="2"/>
              <a:buNone/>
            </a:pPr>
            <a:r>
              <a:rPr lang="en-US" altLang="zh-CN" sz="1500" b="1">
                <a:ea typeface="宋体" panose="02010600030101010101" pitchFamily="2" charset="-122"/>
              </a:rPr>
              <a:t>WHERE MA_Student.Sno=SC.Sno AND SC.Cno=1; </a:t>
            </a:r>
          </a:p>
        </p:txBody>
      </p:sp>
    </p:spTree>
    <p:extLst>
      <p:ext uri="{BB962C8B-B14F-4D97-AF65-F5344CB8AC3E}">
        <p14:creationId xmlns:p14="http://schemas.microsoft.com/office/powerpoint/2010/main" val="3984399374"/>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b="0">
                <a:solidFill>
                  <a:srgbClr val="FF0000"/>
                </a:solidFill>
                <a:ea typeface="宋体" panose="02010600030101010101" pitchFamily="2" charset="-122"/>
              </a:rPr>
              <a:t>3.6.4</a:t>
            </a:r>
            <a:r>
              <a:rPr lang="zh-CN" altLang="en-US" b="0">
                <a:solidFill>
                  <a:srgbClr val="FF0000"/>
                </a:solidFill>
                <a:ea typeface="宋体" panose="02010600030101010101" pitchFamily="2" charset="-122"/>
              </a:rPr>
              <a:t>更新视图</a:t>
            </a:r>
          </a:p>
        </p:txBody>
      </p:sp>
      <p:sp>
        <p:nvSpPr>
          <p:cNvPr id="16387" name="Rectangle 3"/>
          <p:cNvSpPr>
            <a:spLocks noGrp="1" noChangeArrowheads="1"/>
          </p:cNvSpPr>
          <p:nvPr>
            <p:ph type="body" idx="1"/>
          </p:nvPr>
        </p:nvSpPr>
        <p:spPr>
          <a:xfrm>
            <a:off x="737000" y="2057401"/>
            <a:ext cx="7568803" cy="3394472"/>
          </a:xfrm>
        </p:spPr>
        <p:txBody>
          <a:bodyPr/>
          <a:lstStyle/>
          <a:p>
            <a:r>
              <a:rPr lang="zh-CN" altLang="en-US" sz="1800" b="1">
                <a:ea typeface="宋体" panose="02010600030101010101" pitchFamily="2" charset="-122"/>
              </a:rPr>
              <a:t>更新视图包括插入</a:t>
            </a:r>
            <a:r>
              <a:rPr lang="en-US" altLang="zh-CN" sz="1800" b="1">
                <a:ea typeface="宋体" panose="02010600030101010101" pitchFamily="2" charset="-122"/>
              </a:rPr>
              <a:t>(INSERT)</a:t>
            </a:r>
            <a:r>
              <a:rPr lang="zh-CN" altLang="en-US" sz="1800" b="1">
                <a:ea typeface="宋体" panose="02010600030101010101" pitchFamily="2" charset="-122"/>
              </a:rPr>
              <a:t>、删除</a:t>
            </a:r>
            <a:r>
              <a:rPr lang="en-US" altLang="zh-CN" sz="1800" b="1">
                <a:ea typeface="宋体" panose="02010600030101010101" pitchFamily="2" charset="-122"/>
              </a:rPr>
              <a:t>(DELETE)</a:t>
            </a:r>
            <a:r>
              <a:rPr lang="zh-CN" altLang="en-US" sz="1800" b="1">
                <a:ea typeface="宋体" panose="02010600030101010101" pitchFamily="2" charset="-122"/>
              </a:rPr>
              <a:t>和修改</a:t>
            </a:r>
            <a:r>
              <a:rPr lang="en-US" altLang="zh-CN" sz="1800" b="1">
                <a:ea typeface="宋体" panose="02010600030101010101" pitchFamily="2" charset="-122"/>
              </a:rPr>
              <a:t>(UPDATE)</a:t>
            </a:r>
            <a:r>
              <a:rPr lang="zh-CN" altLang="en-US" sz="1800" b="1">
                <a:ea typeface="宋体" panose="02010600030101010101" pitchFamily="2" charset="-122"/>
              </a:rPr>
              <a:t>三类操作。由于视图是不实际存储数据的虚表，因此对视图的更新，最终要转换为对基本表的更新。</a:t>
            </a:r>
          </a:p>
          <a:p>
            <a:endParaRPr lang="zh-CN" altLang="en-US" sz="1800" b="1">
              <a:ea typeface="宋体" panose="02010600030101010101" pitchFamily="2" charset="-122"/>
            </a:endParaRPr>
          </a:p>
          <a:p>
            <a:r>
              <a:rPr lang="zh-CN" altLang="en-US" sz="1800" b="1">
                <a:ea typeface="宋体" panose="02010600030101010101" pitchFamily="2" charset="-122"/>
              </a:rPr>
              <a:t>为防止用户通过视图对数据进行增删改时，无意或故意操作不属于视图范围内的基本表数据，可在定义视图时加上</a:t>
            </a:r>
            <a:r>
              <a:rPr lang="en-US" altLang="zh-CN" sz="1800" b="1">
                <a:ea typeface="宋体" panose="02010600030101010101" pitchFamily="2" charset="-122"/>
              </a:rPr>
              <a:t>WITH CHECK OPTION</a:t>
            </a:r>
            <a:r>
              <a:rPr lang="zh-CN" altLang="en-US" sz="1800" b="1">
                <a:ea typeface="宋体" panose="02010600030101010101" pitchFamily="2" charset="-122"/>
              </a:rPr>
              <a:t>子句，这样在视图上增删改数据时，</a:t>
            </a:r>
            <a:r>
              <a:rPr lang="en-US" altLang="zh-CN" sz="1800" b="1">
                <a:ea typeface="宋体" panose="02010600030101010101" pitchFamily="2" charset="-122"/>
              </a:rPr>
              <a:t>DBMS</a:t>
            </a:r>
            <a:r>
              <a:rPr lang="zh-CN" altLang="en-US" sz="1800" b="1">
                <a:ea typeface="宋体" panose="02010600030101010101" pitchFamily="2" charset="-122"/>
              </a:rPr>
              <a:t>会进一步检查视图定义中的条件，若不满足条件，则拒绝执行该操作。</a:t>
            </a:r>
          </a:p>
        </p:txBody>
      </p:sp>
    </p:spTree>
    <p:extLst>
      <p:ext uri="{BB962C8B-B14F-4D97-AF65-F5344CB8AC3E}">
        <p14:creationId xmlns:p14="http://schemas.microsoft.com/office/powerpoint/2010/main" val="12103348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b="0">
                <a:ea typeface="宋体" panose="02010600030101010101" pitchFamily="2" charset="-122"/>
              </a:rPr>
              <a:t>3.6.4</a:t>
            </a:r>
            <a:r>
              <a:rPr lang="zh-CN" altLang="en-US" b="0">
                <a:ea typeface="宋体" panose="02010600030101010101" pitchFamily="2" charset="-122"/>
              </a:rPr>
              <a:t>更新视图</a:t>
            </a:r>
          </a:p>
        </p:txBody>
      </p:sp>
      <p:sp>
        <p:nvSpPr>
          <p:cNvPr id="17411" name="Rectangle 3"/>
          <p:cNvSpPr>
            <a:spLocks noGrp="1" noChangeArrowheads="1"/>
          </p:cNvSpPr>
          <p:nvPr>
            <p:ph type="body" idx="1"/>
          </p:nvPr>
        </p:nvSpPr>
        <p:spPr>
          <a:xfrm>
            <a:off x="845344" y="1412776"/>
            <a:ext cx="6967538" cy="3371850"/>
          </a:xfrm>
        </p:spPr>
        <p:txBody>
          <a:bodyPr/>
          <a:lstStyle/>
          <a:p>
            <a:pPr>
              <a:lnSpc>
                <a:spcPct val="90000"/>
              </a:lnSpc>
            </a:pPr>
            <a:r>
              <a:rPr lang="zh-CN" altLang="en-US" sz="1800" b="1" dirty="0">
                <a:ea typeface="宋体" panose="02010600030101010101" pitchFamily="2" charset="-122"/>
              </a:rPr>
              <a:t>例</a:t>
            </a:r>
            <a:r>
              <a:rPr lang="en-US" altLang="zh-CN" sz="1800" b="1" dirty="0">
                <a:ea typeface="宋体" panose="02010600030101010101" pitchFamily="2" charset="-122"/>
              </a:rPr>
              <a:t>3-86</a:t>
            </a:r>
            <a:r>
              <a:rPr lang="zh-CN" altLang="en-US" sz="1800" b="1" dirty="0">
                <a:ea typeface="宋体" panose="02010600030101010101" pitchFamily="2" charset="-122"/>
              </a:rPr>
              <a:t>将数学系学生视图</a:t>
            </a:r>
            <a:r>
              <a:rPr lang="en-US" altLang="zh-CN" sz="1800" b="1" dirty="0" err="1">
                <a:ea typeface="宋体" panose="02010600030101010101" pitchFamily="2" charset="-122"/>
              </a:rPr>
              <a:t>MA_Student</a:t>
            </a:r>
            <a:r>
              <a:rPr lang="zh-CN" altLang="en-US" sz="1800" b="1" dirty="0">
                <a:ea typeface="宋体" panose="02010600030101010101" pitchFamily="2" charset="-122"/>
              </a:rPr>
              <a:t>中学号为</a:t>
            </a:r>
            <a:r>
              <a:rPr lang="en-US" altLang="zh-CN" sz="1800" b="1" dirty="0">
                <a:ea typeface="宋体" panose="02010600030101010101" pitchFamily="2" charset="-122"/>
              </a:rPr>
              <a:t>20070001</a:t>
            </a:r>
            <a:r>
              <a:rPr lang="zh-CN" altLang="en-US" sz="1800" b="1" dirty="0">
                <a:ea typeface="宋体" panose="02010600030101010101" pitchFamily="2" charset="-122"/>
              </a:rPr>
              <a:t>的学生姓名改为“刘玲”。</a:t>
            </a:r>
          </a:p>
        </p:txBody>
      </p:sp>
      <p:grpSp>
        <p:nvGrpSpPr>
          <p:cNvPr id="4" name="组合 3">
            <a:extLst>
              <a:ext uri="{FF2B5EF4-FFF2-40B4-BE49-F238E27FC236}">
                <a16:creationId xmlns:a16="http://schemas.microsoft.com/office/drawing/2014/main" id="{26599795-84F7-47C1-AD4F-D195A9C1F40B}"/>
              </a:ext>
            </a:extLst>
          </p:cNvPr>
          <p:cNvGrpSpPr/>
          <p:nvPr/>
        </p:nvGrpSpPr>
        <p:grpSpPr>
          <a:xfrm>
            <a:off x="108298" y="1992262"/>
            <a:ext cx="8856984" cy="2498879"/>
            <a:chOff x="684265" y="1580222"/>
            <a:chExt cx="7776864" cy="2498879"/>
          </a:xfrm>
        </p:grpSpPr>
        <p:sp>
          <p:nvSpPr>
            <p:cNvPr id="5" name="文本框 4">
              <a:extLst>
                <a:ext uri="{FF2B5EF4-FFF2-40B4-BE49-F238E27FC236}">
                  <a16:creationId xmlns:a16="http://schemas.microsoft.com/office/drawing/2014/main" id="{758F675A-3C2F-4F6B-A227-7FCC07212F24}"/>
                </a:ext>
              </a:extLst>
            </p:cNvPr>
            <p:cNvSpPr txBox="1"/>
            <p:nvPr/>
          </p:nvSpPr>
          <p:spPr>
            <a:xfrm>
              <a:off x="751147" y="1580222"/>
              <a:ext cx="1070499"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更新视图</a:t>
              </a:r>
            </a:p>
          </p:txBody>
        </p:sp>
        <p:sp>
          <p:nvSpPr>
            <p:cNvPr id="6" name="文本框 5">
              <a:extLst>
                <a:ext uri="{FF2B5EF4-FFF2-40B4-BE49-F238E27FC236}">
                  <a16:creationId xmlns:a16="http://schemas.microsoft.com/office/drawing/2014/main" id="{73E5330E-C715-4568-BAB4-EA0FFDBBA854}"/>
                </a:ext>
              </a:extLst>
            </p:cNvPr>
            <p:cNvSpPr txBox="1"/>
            <p:nvPr/>
          </p:nvSpPr>
          <p:spPr>
            <a:xfrm>
              <a:off x="684265" y="1988840"/>
              <a:ext cx="7776864" cy="209026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UPDATE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MA_STUDENT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SNAME=‘</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刘玲</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SNO=20070001;</a:t>
              </a:r>
            </a:p>
          </p:txBody>
        </p:sp>
      </p:grpSp>
    </p:spTree>
    <p:extLst>
      <p:ext uri="{BB962C8B-B14F-4D97-AF65-F5344CB8AC3E}">
        <p14:creationId xmlns:p14="http://schemas.microsoft.com/office/powerpoint/2010/main" val="504525902"/>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b="0">
                <a:ea typeface="宋体" panose="02010600030101010101" pitchFamily="2" charset="-122"/>
              </a:rPr>
              <a:t>3.6.4</a:t>
            </a:r>
            <a:r>
              <a:rPr lang="zh-CN" altLang="en-US" b="0">
                <a:ea typeface="宋体" panose="02010600030101010101" pitchFamily="2" charset="-122"/>
              </a:rPr>
              <a:t>更新视图</a:t>
            </a:r>
          </a:p>
        </p:txBody>
      </p:sp>
      <p:sp>
        <p:nvSpPr>
          <p:cNvPr id="17411" name="Rectangle 3"/>
          <p:cNvSpPr>
            <a:spLocks noGrp="1" noChangeArrowheads="1"/>
          </p:cNvSpPr>
          <p:nvPr>
            <p:ph type="body" idx="1"/>
          </p:nvPr>
        </p:nvSpPr>
        <p:spPr>
          <a:xfrm>
            <a:off x="945231" y="1405294"/>
            <a:ext cx="6967538" cy="3371850"/>
          </a:xfrm>
        </p:spPr>
        <p:txBody>
          <a:bodyPr/>
          <a:lstStyle/>
          <a:p>
            <a:pPr>
              <a:lnSpc>
                <a:spcPct val="90000"/>
              </a:lnSpc>
            </a:pPr>
            <a:r>
              <a:rPr lang="zh-CN" altLang="en-US" sz="1800" b="1" dirty="0">
                <a:ea typeface="宋体" panose="02010600030101010101" pitchFamily="2" charset="-122"/>
              </a:rPr>
              <a:t>例</a:t>
            </a:r>
            <a:r>
              <a:rPr lang="en-US" altLang="zh-CN" sz="1800" b="1" dirty="0">
                <a:ea typeface="宋体" panose="02010600030101010101" pitchFamily="2" charset="-122"/>
              </a:rPr>
              <a:t>3-87</a:t>
            </a:r>
            <a:r>
              <a:rPr lang="zh-CN" altLang="en-US" sz="1800" b="1" dirty="0">
                <a:ea typeface="宋体" panose="02010600030101010101" pitchFamily="2" charset="-122"/>
              </a:rPr>
              <a:t>向数学系学生视图</a:t>
            </a:r>
            <a:r>
              <a:rPr lang="en-US" altLang="zh-CN" sz="1800" b="1" dirty="0" err="1">
                <a:ea typeface="宋体" panose="02010600030101010101" pitchFamily="2" charset="-122"/>
              </a:rPr>
              <a:t>MA_Student</a:t>
            </a:r>
            <a:r>
              <a:rPr lang="zh-CN" altLang="en-US" sz="1800" b="1" dirty="0">
                <a:ea typeface="宋体" panose="02010600030101010101" pitchFamily="2" charset="-122"/>
              </a:rPr>
              <a:t>中插入一个新的学生记录，其中学号为</a:t>
            </a:r>
            <a:r>
              <a:rPr lang="en-US" altLang="zh-CN" sz="1800" b="1" dirty="0">
                <a:ea typeface="宋体" panose="02010600030101010101" pitchFamily="2" charset="-122"/>
              </a:rPr>
              <a:t>20070007</a:t>
            </a:r>
            <a:r>
              <a:rPr lang="zh-CN" altLang="en-US" sz="1800" b="1" dirty="0">
                <a:ea typeface="宋体" panose="02010600030101010101" pitchFamily="2" charset="-122"/>
              </a:rPr>
              <a:t>，姓名为赵新，年龄为</a:t>
            </a:r>
            <a:r>
              <a:rPr lang="en-US" altLang="zh-CN" sz="1800" b="1" dirty="0">
                <a:ea typeface="宋体" panose="02010600030101010101" pitchFamily="2" charset="-122"/>
              </a:rPr>
              <a:t>20</a:t>
            </a:r>
            <a:r>
              <a:rPr lang="zh-CN" altLang="en-US" sz="1800" b="1" dirty="0">
                <a:ea typeface="宋体" panose="02010600030101010101" pitchFamily="2" charset="-122"/>
              </a:rPr>
              <a:t>岁。</a:t>
            </a:r>
          </a:p>
        </p:txBody>
      </p:sp>
      <p:grpSp>
        <p:nvGrpSpPr>
          <p:cNvPr id="4" name="组合 3">
            <a:extLst>
              <a:ext uri="{FF2B5EF4-FFF2-40B4-BE49-F238E27FC236}">
                <a16:creationId xmlns:a16="http://schemas.microsoft.com/office/drawing/2014/main" id="{26599795-84F7-47C1-AD4F-D195A9C1F40B}"/>
              </a:ext>
            </a:extLst>
          </p:cNvPr>
          <p:cNvGrpSpPr/>
          <p:nvPr/>
        </p:nvGrpSpPr>
        <p:grpSpPr>
          <a:xfrm>
            <a:off x="108298" y="1920254"/>
            <a:ext cx="8856984" cy="1814794"/>
            <a:chOff x="684265" y="1580222"/>
            <a:chExt cx="7776864" cy="1814794"/>
          </a:xfrm>
        </p:grpSpPr>
        <p:sp>
          <p:nvSpPr>
            <p:cNvPr id="5" name="文本框 4">
              <a:extLst>
                <a:ext uri="{FF2B5EF4-FFF2-40B4-BE49-F238E27FC236}">
                  <a16:creationId xmlns:a16="http://schemas.microsoft.com/office/drawing/2014/main" id="{758F675A-3C2F-4F6B-A227-7FCC07212F24}"/>
                </a:ext>
              </a:extLst>
            </p:cNvPr>
            <p:cNvSpPr txBox="1"/>
            <p:nvPr/>
          </p:nvSpPr>
          <p:spPr>
            <a:xfrm>
              <a:off x="751147" y="1580222"/>
              <a:ext cx="1070499"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更新视图</a:t>
              </a:r>
            </a:p>
          </p:txBody>
        </p:sp>
        <p:sp>
          <p:nvSpPr>
            <p:cNvPr id="6" name="文本框 5">
              <a:extLst>
                <a:ext uri="{FF2B5EF4-FFF2-40B4-BE49-F238E27FC236}">
                  <a16:creationId xmlns:a16="http://schemas.microsoft.com/office/drawing/2014/main" id="{73E5330E-C715-4568-BAB4-EA0FFDBBA854}"/>
                </a:ext>
              </a:extLst>
            </p:cNvPr>
            <p:cNvSpPr txBox="1"/>
            <p:nvPr/>
          </p:nvSpPr>
          <p:spPr>
            <a:xfrm>
              <a:off x="684265" y="1988840"/>
              <a:ext cx="7776864" cy="1406176"/>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INSERT INTO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MA_STUDENT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VALUES</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(2007007, '</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赵新</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 20);	</a:t>
              </a:r>
            </a:p>
          </p:txBody>
        </p:sp>
      </p:grpSp>
    </p:spTree>
    <p:extLst>
      <p:ext uri="{BB962C8B-B14F-4D97-AF65-F5344CB8AC3E}">
        <p14:creationId xmlns:p14="http://schemas.microsoft.com/office/powerpoint/2010/main" val="1528751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3315"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①</a:t>
            </a:r>
            <a:r>
              <a:rPr lang="zh-CN" altLang="en-US" sz="3200" dirty="0">
                <a:ea typeface="宋体" panose="02010600030101010101" pitchFamily="2" charset="-122"/>
              </a:rPr>
              <a:t>主码约束（续）</a:t>
            </a:r>
          </a:p>
        </p:txBody>
      </p:sp>
      <p:sp>
        <p:nvSpPr>
          <p:cNvPr id="13316" name="Rectangle 3"/>
          <p:cNvSpPr>
            <a:spLocks noGrp="1"/>
          </p:cNvSpPr>
          <p:nvPr>
            <p:ph idx="1"/>
          </p:nvPr>
        </p:nvSpPr>
        <p:spPr>
          <a:ln/>
        </p:spPr>
        <p:txBody>
          <a:bodyPr vert="horz" wrap="square" lIns="91440" tIns="45720" rIns="91440" bIns="45720" anchor="t"/>
          <a:lstStyle/>
          <a:p>
            <a:pPr eaLnBrk="1" hangingPunct="1"/>
            <a:r>
              <a:rPr lang="zh-CN" altLang="en-US" b="1" dirty="0">
                <a:ea typeface="宋体" panose="02010600030101010101" pitchFamily="2" charset="-122"/>
              </a:rPr>
              <a:t>例</a:t>
            </a:r>
            <a:r>
              <a:rPr lang="en-US" altLang="zh-CN" b="1" dirty="0">
                <a:ea typeface="宋体" panose="02010600030101010101" pitchFamily="2" charset="-122"/>
              </a:rPr>
              <a:t>3-2</a:t>
            </a:r>
            <a:r>
              <a:rPr lang="en-US" altLang="zh-CN" dirty="0">
                <a:ea typeface="宋体" panose="02010600030101010101" pitchFamily="2" charset="-122"/>
              </a:rPr>
              <a:t> </a:t>
            </a:r>
            <a:r>
              <a:rPr lang="zh-CN" altLang="en-US" dirty="0">
                <a:ea typeface="宋体" panose="02010600030101010101" pitchFamily="2" charset="-122"/>
              </a:rPr>
              <a:t>对例</a:t>
            </a:r>
            <a:r>
              <a:rPr lang="en-US" altLang="zh-CN" dirty="0">
                <a:ea typeface="宋体" panose="02010600030101010101" pitchFamily="2" charset="-122"/>
              </a:rPr>
              <a:t>3-1</a:t>
            </a:r>
            <a:r>
              <a:rPr lang="zh-CN" altLang="en-US" dirty="0">
                <a:ea typeface="宋体" panose="02010600030101010101" pitchFamily="2" charset="-122"/>
              </a:rPr>
              <a:t>的约束改为表级约束。</a:t>
            </a:r>
          </a:p>
          <a:p>
            <a:pPr eaLnBrk="1" hangingPunct="1">
              <a:buNone/>
            </a:pPr>
            <a:endParaRPr lang="en-US" altLang="zh-CN" dirty="0">
              <a:ea typeface="宋体" panose="02010600030101010101" pitchFamily="2" charset="-122"/>
            </a:endParaRPr>
          </a:p>
          <a:p>
            <a:pPr eaLnBrk="1" hangingPunct="1">
              <a:buNone/>
            </a:pPr>
            <a:r>
              <a:rPr lang="en-US" altLang="zh-CN" dirty="0">
                <a:ea typeface="宋体" panose="02010600030101010101" pitchFamily="2" charset="-122"/>
              </a:rPr>
              <a:t>CREATE TABLE Course</a:t>
            </a:r>
          </a:p>
          <a:p>
            <a:pPr eaLnBrk="1" hangingPunct="1">
              <a:buNone/>
            </a:pPr>
            <a:r>
              <a:rPr lang="en-US" altLang="zh-CN" dirty="0">
                <a:ea typeface="宋体" panose="02010600030101010101" pitchFamily="2" charset="-122"/>
              </a:rPr>
              <a:t>   ( </a:t>
            </a:r>
            <a:r>
              <a:rPr lang="en-US" altLang="zh-CN" dirty="0" err="1">
                <a:ea typeface="宋体" panose="02010600030101010101" pitchFamily="2" charset="-122"/>
              </a:rPr>
              <a:t>Cno</a:t>
            </a:r>
            <a:r>
              <a:rPr lang="en-US" altLang="zh-CN" dirty="0">
                <a:ea typeface="宋体" panose="02010600030101010101" pitchFamily="2" charset="-122"/>
              </a:rPr>
              <a:t> number(4) ,</a:t>
            </a:r>
          </a:p>
          <a:p>
            <a:pPr eaLnBrk="1" hangingPunct="1">
              <a:buNone/>
            </a:pPr>
            <a:r>
              <a:rPr lang="en-US" altLang="zh-CN" dirty="0">
                <a:ea typeface="宋体" panose="02010600030101010101" pitchFamily="2" charset="-122"/>
              </a:rPr>
              <a:t>      </a:t>
            </a:r>
            <a:r>
              <a:rPr lang="en-US" altLang="zh-CN" dirty="0" err="1">
                <a:ea typeface="宋体" panose="02010600030101010101" pitchFamily="2" charset="-122"/>
              </a:rPr>
              <a:t>Cname</a:t>
            </a:r>
            <a:r>
              <a:rPr lang="en-US" altLang="zh-CN" dirty="0">
                <a:ea typeface="宋体" panose="02010600030101010101" pitchFamily="2" charset="-122"/>
              </a:rPr>
              <a:t> char(20),</a:t>
            </a:r>
          </a:p>
          <a:p>
            <a:pPr eaLnBrk="1" hangingPunct="1">
              <a:buNone/>
            </a:pPr>
            <a:r>
              <a:rPr lang="en-US" altLang="zh-CN" dirty="0">
                <a:ea typeface="宋体" panose="02010600030101010101" pitchFamily="2" charset="-122"/>
              </a:rPr>
              <a:t>      </a:t>
            </a:r>
            <a:r>
              <a:rPr lang="en-US" altLang="zh-CN" dirty="0" err="1">
                <a:ea typeface="宋体" panose="02010600030101010101" pitchFamily="2" charset="-122"/>
              </a:rPr>
              <a:t>Cpno</a:t>
            </a:r>
            <a:r>
              <a:rPr lang="en-US" altLang="zh-CN" dirty="0">
                <a:ea typeface="宋体" panose="02010600030101010101" pitchFamily="2" charset="-122"/>
              </a:rPr>
              <a:t> number(4),</a:t>
            </a:r>
          </a:p>
          <a:p>
            <a:pPr eaLnBrk="1" hangingPunct="1">
              <a:buNone/>
            </a:pPr>
            <a:r>
              <a:rPr lang="en-US" altLang="zh-CN" dirty="0">
                <a:ea typeface="宋体" panose="02010600030101010101" pitchFamily="2" charset="-122"/>
              </a:rPr>
              <a:t>      </a:t>
            </a:r>
            <a:r>
              <a:rPr lang="en-US" altLang="zh-CN" dirty="0" err="1">
                <a:ea typeface="宋体" panose="02010600030101010101" pitchFamily="2" charset="-122"/>
              </a:rPr>
              <a:t>Ccredit</a:t>
            </a:r>
            <a:r>
              <a:rPr lang="en-US" altLang="zh-CN" dirty="0">
                <a:ea typeface="宋体" panose="02010600030101010101" pitchFamily="2" charset="-122"/>
              </a:rPr>
              <a:t> number(4) ,</a:t>
            </a:r>
          </a:p>
          <a:p>
            <a:pPr eaLnBrk="1" hangingPunct="1">
              <a:buNone/>
            </a:pPr>
            <a:r>
              <a:rPr lang="en-US" altLang="zh-CN" dirty="0">
                <a:ea typeface="宋体" panose="02010600030101010101" pitchFamily="2" charset="-122"/>
              </a:rPr>
              <a:t>     </a:t>
            </a:r>
            <a:r>
              <a:rPr lang="en-US" altLang="zh-CN" dirty="0">
                <a:solidFill>
                  <a:schemeClr val="tx2"/>
                </a:solidFill>
                <a:ea typeface="宋体" panose="02010600030101010101" pitchFamily="2" charset="-122"/>
              </a:rPr>
              <a:t> Constraint </a:t>
            </a:r>
            <a:r>
              <a:rPr lang="en-US" altLang="zh-CN" dirty="0" err="1">
                <a:solidFill>
                  <a:schemeClr val="tx2"/>
                </a:solidFill>
                <a:ea typeface="宋体" panose="02010600030101010101" pitchFamily="2" charset="-122"/>
              </a:rPr>
              <a:t>pk_Course</a:t>
            </a:r>
            <a:r>
              <a:rPr lang="en-US" altLang="zh-CN" dirty="0">
                <a:solidFill>
                  <a:schemeClr val="tx2"/>
                </a:solidFill>
                <a:ea typeface="宋体" panose="02010600030101010101" pitchFamily="2" charset="-122"/>
              </a:rPr>
              <a:t> primary key(</a:t>
            </a:r>
            <a:r>
              <a:rPr lang="en-US" altLang="zh-CN" dirty="0" err="1">
                <a:solidFill>
                  <a:schemeClr val="tx2"/>
                </a:solidFill>
                <a:ea typeface="宋体" panose="02010600030101010101" pitchFamily="2" charset="-122"/>
              </a:rPr>
              <a:t>Cno</a:t>
            </a:r>
            <a:r>
              <a:rPr lang="en-US" altLang="zh-CN" dirty="0">
                <a:solidFill>
                  <a:schemeClr val="tx2"/>
                </a:solidFill>
                <a:ea typeface="宋体" panose="02010600030101010101" pitchFamily="2" charset="-122"/>
              </a:rPr>
              <a:t>)</a:t>
            </a:r>
            <a:r>
              <a:rPr lang="en-US" altLang="zh-CN" dirty="0">
                <a:ea typeface="宋体" panose="02010600030101010101" pitchFamily="2" charset="-122"/>
              </a:rPr>
              <a:t>);</a:t>
            </a:r>
          </a:p>
        </p:txBody>
      </p:sp>
    </p:spTree>
    <p:extLst>
      <p:ext uri="{BB962C8B-B14F-4D97-AF65-F5344CB8AC3E}">
        <p14:creationId xmlns:p14="http://schemas.microsoft.com/office/powerpoint/2010/main" val="2738783263"/>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b="0">
                <a:ea typeface="宋体" panose="02010600030101010101" pitchFamily="2" charset="-122"/>
              </a:rPr>
              <a:t>3.6.4</a:t>
            </a:r>
            <a:r>
              <a:rPr lang="zh-CN" altLang="en-US" b="0">
                <a:ea typeface="宋体" panose="02010600030101010101" pitchFamily="2" charset="-122"/>
              </a:rPr>
              <a:t>更新视图</a:t>
            </a:r>
          </a:p>
        </p:txBody>
      </p:sp>
      <p:sp>
        <p:nvSpPr>
          <p:cNvPr id="17411" name="Rectangle 3"/>
          <p:cNvSpPr>
            <a:spLocks noGrp="1" noChangeArrowheads="1"/>
          </p:cNvSpPr>
          <p:nvPr>
            <p:ph type="body" idx="1"/>
          </p:nvPr>
        </p:nvSpPr>
        <p:spPr>
          <a:xfrm>
            <a:off x="845344" y="2228850"/>
            <a:ext cx="6967538" cy="3371850"/>
          </a:xfrm>
        </p:spPr>
        <p:txBody>
          <a:bodyPr/>
          <a:lstStyle/>
          <a:p>
            <a:pPr>
              <a:lnSpc>
                <a:spcPct val="90000"/>
              </a:lnSpc>
            </a:pPr>
            <a:r>
              <a:rPr lang="zh-CN" altLang="en-US" sz="1800" b="1" dirty="0">
                <a:ea typeface="宋体" panose="02010600030101010101" pitchFamily="2" charset="-122"/>
              </a:rPr>
              <a:t>例</a:t>
            </a:r>
            <a:r>
              <a:rPr lang="en-US" altLang="zh-CN" sz="1800" b="1" dirty="0">
                <a:ea typeface="宋体" panose="02010600030101010101" pitchFamily="2" charset="-122"/>
              </a:rPr>
              <a:t>3-86</a:t>
            </a:r>
            <a:r>
              <a:rPr lang="zh-CN" altLang="en-US" sz="1800" b="1" dirty="0">
                <a:ea typeface="宋体" panose="02010600030101010101" pitchFamily="2" charset="-122"/>
              </a:rPr>
              <a:t>将数学系学生视图</a:t>
            </a:r>
            <a:r>
              <a:rPr lang="en-US" altLang="zh-CN" sz="1800" b="1" dirty="0" err="1">
                <a:ea typeface="宋体" panose="02010600030101010101" pitchFamily="2" charset="-122"/>
              </a:rPr>
              <a:t>MA_Student</a:t>
            </a:r>
            <a:r>
              <a:rPr lang="zh-CN" altLang="en-US" sz="1800" b="1" dirty="0">
                <a:ea typeface="宋体" panose="02010600030101010101" pitchFamily="2" charset="-122"/>
              </a:rPr>
              <a:t>中学号为</a:t>
            </a:r>
            <a:r>
              <a:rPr lang="en-US" altLang="zh-CN" sz="1800" b="1" dirty="0">
                <a:ea typeface="宋体" panose="02010600030101010101" pitchFamily="2" charset="-122"/>
              </a:rPr>
              <a:t>20070001</a:t>
            </a:r>
            <a:r>
              <a:rPr lang="zh-CN" altLang="en-US" sz="1800" b="1" dirty="0">
                <a:ea typeface="宋体" panose="02010600030101010101" pitchFamily="2" charset="-122"/>
              </a:rPr>
              <a:t>的学生姓名改为“刘玲”。</a:t>
            </a:r>
          </a:p>
          <a:p>
            <a:pPr lvl="1">
              <a:lnSpc>
                <a:spcPct val="90000"/>
              </a:lnSpc>
              <a:buFont typeface="Wingdings" panose="05000000000000000000" pitchFamily="2" charset="2"/>
              <a:buNone/>
            </a:pPr>
            <a:r>
              <a:rPr lang="en-US" altLang="zh-CN" sz="1500" b="1" dirty="0">
                <a:ea typeface="宋体" panose="02010600030101010101" pitchFamily="2" charset="-122"/>
              </a:rPr>
              <a:t>UPDATE </a:t>
            </a:r>
            <a:r>
              <a:rPr lang="en-US" altLang="zh-CN" sz="1500" b="1" dirty="0" err="1">
                <a:ea typeface="宋体" panose="02010600030101010101" pitchFamily="2" charset="-122"/>
              </a:rPr>
              <a:t>MA_Student</a:t>
            </a:r>
            <a:endParaRPr lang="en-US" altLang="zh-CN" sz="1500" b="1" dirty="0">
              <a:ea typeface="宋体" panose="02010600030101010101" pitchFamily="2" charset="-122"/>
            </a:endParaRPr>
          </a:p>
          <a:p>
            <a:pPr lvl="1">
              <a:lnSpc>
                <a:spcPct val="90000"/>
              </a:lnSpc>
              <a:buFont typeface="Wingdings" panose="05000000000000000000" pitchFamily="2" charset="2"/>
              <a:buNone/>
            </a:pPr>
            <a:r>
              <a:rPr lang="en-US" altLang="zh-CN" sz="1500" b="1" dirty="0">
                <a:ea typeface="宋体" panose="02010600030101010101" pitchFamily="2" charset="-122"/>
              </a:rPr>
              <a:t>SET </a:t>
            </a:r>
            <a:r>
              <a:rPr lang="en-US" altLang="zh-CN" sz="1500" b="1" dirty="0" err="1">
                <a:ea typeface="宋体" panose="02010600030101010101" pitchFamily="2" charset="-122"/>
              </a:rPr>
              <a:t>Sname</a:t>
            </a:r>
            <a:r>
              <a:rPr lang="en-US" altLang="zh-CN" sz="1500" b="1" dirty="0">
                <a:ea typeface="宋体" panose="02010600030101010101" pitchFamily="2" charset="-122"/>
              </a:rPr>
              <a:t>='</a:t>
            </a:r>
            <a:r>
              <a:rPr lang="zh-CN" altLang="en-US" sz="1500" b="1" dirty="0">
                <a:ea typeface="宋体" panose="02010600030101010101" pitchFamily="2" charset="-122"/>
              </a:rPr>
              <a:t>刘玲</a:t>
            </a:r>
            <a:r>
              <a:rPr lang="en-US" altLang="zh-CN" sz="1500" b="1" dirty="0">
                <a:ea typeface="宋体" panose="02010600030101010101" pitchFamily="2" charset="-122"/>
              </a:rPr>
              <a:t>'</a:t>
            </a:r>
          </a:p>
          <a:p>
            <a:pPr lvl="1">
              <a:lnSpc>
                <a:spcPct val="90000"/>
              </a:lnSpc>
              <a:buFont typeface="Wingdings" panose="05000000000000000000" pitchFamily="2" charset="2"/>
              <a:buNone/>
            </a:pPr>
            <a:r>
              <a:rPr lang="en-US" altLang="zh-CN" sz="1500" b="1" dirty="0">
                <a:ea typeface="宋体" panose="02010600030101010101" pitchFamily="2" charset="-122"/>
              </a:rPr>
              <a:t>WHERE </a:t>
            </a:r>
            <a:r>
              <a:rPr lang="en-US" altLang="zh-CN" sz="1500" b="1" dirty="0" err="1">
                <a:ea typeface="宋体" panose="02010600030101010101" pitchFamily="2" charset="-122"/>
              </a:rPr>
              <a:t>Sno</a:t>
            </a:r>
            <a:r>
              <a:rPr lang="en-US" altLang="zh-CN" sz="1500" b="1" dirty="0">
                <a:ea typeface="宋体" panose="02010600030101010101" pitchFamily="2" charset="-122"/>
              </a:rPr>
              <a:t>=20070001;</a:t>
            </a:r>
          </a:p>
          <a:p>
            <a:pPr lvl="1">
              <a:lnSpc>
                <a:spcPct val="90000"/>
              </a:lnSpc>
              <a:buFont typeface="Wingdings" panose="05000000000000000000" pitchFamily="2" charset="2"/>
              <a:buNone/>
            </a:pPr>
            <a:r>
              <a:rPr lang="en-US" altLang="zh-CN" sz="1500" b="1" dirty="0">
                <a:ea typeface="宋体" panose="02010600030101010101" pitchFamily="2" charset="-122"/>
              </a:rPr>
              <a:t>	</a:t>
            </a:r>
          </a:p>
          <a:p>
            <a:pPr>
              <a:lnSpc>
                <a:spcPct val="90000"/>
              </a:lnSpc>
            </a:pPr>
            <a:r>
              <a:rPr lang="zh-CN" altLang="en-US" sz="1800" b="1" dirty="0">
                <a:ea typeface="宋体" panose="02010600030101010101" pitchFamily="2" charset="-122"/>
              </a:rPr>
              <a:t>例</a:t>
            </a:r>
            <a:r>
              <a:rPr lang="en-US" altLang="zh-CN" sz="1800" b="1" dirty="0">
                <a:ea typeface="宋体" panose="02010600030101010101" pitchFamily="2" charset="-122"/>
              </a:rPr>
              <a:t>3-87</a:t>
            </a:r>
            <a:r>
              <a:rPr lang="zh-CN" altLang="en-US" sz="1800" b="1" dirty="0">
                <a:ea typeface="宋体" panose="02010600030101010101" pitchFamily="2" charset="-122"/>
              </a:rPr>
              <a:t>向数学系学生视图</a:t>
            </a:r>
            <a:r>
              <a:rPr lang="en-US" altLang="zh-CN" sz="1800" b="1" dirty="0" err="1">
                <a:ea typeface="宋体" panose="02010600030101010101" pitchFamily="2" charset="-122"/>
              </a:rPr>
              <a:t>MA_Student</a:t>
            </a:r>
            <a:r>
              <a:rPr lang="zh-CN" altLang="en-US" sz="1800" b="1" dirty="0">
                <a:ea typeface="宋体" panose="02010600030101010101" pitchFamily="2" charset="-122"/>
              </a:rPr>
              <a:t>中插入一个新的学生记录，其中学号为</a:t>
            </a:r>
            <a:r>
              <a:rPr lang="en-US" altLang="zh-CN" sz="1800" b="1" dirty="0">
                <a:ea typeface="宋体" panose="02010600030101010101" pitchFamily="2" charset="-122"/>
              </a:rPr>
              <a:t>20070007</a:t>
            </a:r>
            <a:r>
              <a:rPr lang="zh-CN" altLang="en-US" sz="1800" b="1" dirty="0">
                <a:ea typeface="宋体" panose="02010600030101010101" pitchFamily="2" charset="-122"/>
              </a:rPr>
              <a:t>，姓名为赵新，年龄为</a:t>
            </a:r>
            <a:r>
              <a:rPr lang="en-US" altLang="zh-CN" sz="1800" b="1" dirty="0">
                <a:ea typeface="宋体" panose="02010600030101010101" pitchFamily="2" charset="-122"/>
              </a:rPr>
              <a:t>20</a:t>
            </a:r>
            <a:r>
              <a:rPr lang="zh-CN" altLang="en-US" sz="1800" b="1" dirty="0">
                <a:ea typeface="宋体" panose="02010600030101010101" pitchFamily="2" charset="-122"/>
              </a:rPr>
              <a:t>岁。</a:t>
            </a:r>
          </a:p>
          <a:p>
            <a:pPr lvl="1">
              <a:lnSpc>
                <a:spcPct val="90000"/>
              </a:lnSpc>
              <a:buFont typeface="Wingdings" panose="05000000000000000000" pitchFamily="2" charset="2"/>
              <a:buNone/>
            </a:pPr>
            <a:r>
              <a:rPr lang="en-US" altLang="zh-CN" sz="1500" b="1" dirty="0">
                <a:ea typeface="宋体" panose="02010600030101010101" pitchFamily="2" charset="-122"/>
              </a:rPr>
              <a:t>INSERT</a:t>
            </a:r>
          </a:p>
          <a:p>
            <a:pPr lvl="1">
              <a:lnSpc>
                <a:spcPct val="90000"/>
              </a:lnSpc>
              <a:buFont typeface="Wingdings" panose="05000000000000000000" pitchFamily="2" charset="2"/>
              <a:buNone/>
            </a:pPr>
            <a:r>
              <a:rPr lang="en-US" altLang="zh-CN" sz="1500" b="1" dirty="0">
                <a:ea typeface="宋体" panose="02010600030101010101" pitchFamily="2" charset="-122"/>
              </a:rPr>
              <a:t>INTO </a:t>
            </a:r>
            <a:r>
              <a:rPr lang="en-US" altLang="zh-CN" sz="1500" b="1" dirty="0" err="1">
                <a:ea typeface="宋体" panose="02010600030101010101" pitchFamily="2" charset="-122"/>
              </a:rPr>
              <a:t>MA_Student</a:t>
            </a:r>
            <a:endParaRPr lang="en-US" altLang="zh-CN" sz="1500" b="1" dirty="0">
              <a:ea typeface="宋体" panose="02010600030101010101" pitchFamily="2" charset="-122"/>
            </a:endParaRPr>
          </a:p>
          <a:p>
            <a:pPr lvl="1">
              <a:lnSpc>
                <a:spcPct val="90000"/>
              </a:lnSpc>
              <a:buFont typeface="Wingdings" panose="05000000000000000000" pitchFamily="2" charset="2"/>
              <a:buNone/>
            </a:pPr>
            <a:r>
              <a:rPr lang="en-US" altLang="zh-CN" sz="1500" b="1" dirty="0">
                <a:ea typeface="宋体" panose="02010600030101010101" pitchFamily="2" charset="-122"/>
              </a:rPr>
              <a:t>VALUES(2007007, '</a:t>
            </a:r>
            <a:r>
              <a:rPr lang="zh-CN" altLang="en-US" sz="1500" b="1" dirty="0">
                <a:ea typeface="宋体" panose="02010600030101010101" pitchFamily="2" charset="-122"/>
              </a:rPr>
              <a:t>赵新</a:t>
            </a:r>
            <a:r>
              <a:rPr lang="en-US" altLang="zh-CN" sz="1500" b="1" dirty="0">
                <a:ea typeface="宋体" panose="02010600030101010101" pitchFamily="2" charset="-122"/>
              </a:rPr>
              <a:t>', 20);</a:t>
            </a:r>
          </a:p>
        </p:txBody>
      </p:sp>
    </p:spTree>
    <p:extLst>
      <p:ext uri="{BB962C8B-B14F-4D97-AF65-F5344CB8AC3E}">
        <p14:creationId xmlns:p14="http://schemas.microsoft.com/office/powerpoint/2010/main" val="3798551804"/>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b="0">
                <a:ea typeface="宋体" panose="02010600030101010101" pitchFamily="2" charset="-122"/>
              </a:rPr>
              <a:t>3.6.4</a:t>
            </a:r>
            <a:r>
              <a:rPr lang="zh-CN" altLang="en-US" b="0">
                <a:ea typeface="宋体" panose="02010600030101010101" pitchFamily="2" charset="-122"/>
              </a:rPr>
              <a:t>更新视图</a:t>
            </a:r>
          </a:p>
        </p:txBody>
      </p:sp>
      <p:sp>
        <p:nvSpPr>
          <p:cNvPr id="18435" name="Rectangle 3"/>
          <p:cNvSpPr>
            <a:spLocks noGrp="1" noChangeArrowheads="1"/>
          </p:cNvSpPr>
          <p:nvPr>
            <p:ph type="body" idx="1"/>
          </p:nvPr>
        </p:nvSpPr>
        <p:spPr/>
        <p:txBody>
          <a:bodyPr/>
          <a:lstStyle/>
          <a:p>
            <a:r>
              <a:rPr lang="zh-CN" altLang="en-US" b="1" dirty="0">
                <a:ea typeface="宋体" panose="02010600030101010101" pitchFamily="2" charset="-122"/>
              </a:rPr>
              <a:t>例</a:t>
            </a:r>
            <a:r>
              <a:rPr lang="en-US" altLang="zh-CN" b="1" dirty="0">
                <a:ea typeface="宋体" panose="02010600030101010101" pitchFamily="2" charset="-122"/>
              </a:rPr>
              <a:t>3-88</a:t>
            </a:r>
            <a:r>
              <a:rPr lang="zh-CN" altLang="en-US" b="1" dirty="0">
                <a:ea typeface="宋体" panose="02010600030101010101" pitchFamily="2" charset="-122"/>
              </a:rPr>
              <a:t>删除数学系学生视图</a:t>
            </a:r>
            <a:r>
              <a:rPr lang="en-US" altLang="zh-CN" b="1" dirty="0" err="1">
                <a:ea typeface="宋体" panose="02010600030101010101" pitchFamily="2" charset="-122"/>
              </a:rPr>
              <a:t>MA_Student</a:t>
            </a:r>
            <a:r>
              <a:rPr lang="zh-CN" altLang="en-US" b="1" dirty="0">
                <a:ea typeface="宋体" panose="02010600030101010101" pitchFamily="2" charset="-122"/>
              </a:rPr>
              <a:t>中学号为</a:t>
            </a:r>
            <a:r>
              <a:rPr lang="en-US" altLang="zh-CN" b="1" dirty="0">
                <a:ea typeface="宋体" panose="02010600030101010101" pitchFamily="2" charset="-122"/>
              </a:rPr>
              <a:t>20070001</a:t>
            </a:r>
            <a:r>
              <a:rPr lang="zh-CN" altLang="en-US" b="1" dirty="0">
                <a:ea typeface="宋体" panose="02010600030101010101" pitchFamily="2" charset="-122"/>
              </a:rPr>
              <a:t>。</a:t>
            </a:r>
          </a:p>
          <a:p>
            <a:pPr lvl="1">
              <a:buFont typeface="Wingdings" panose="05000000000000000000" pitchFamily="2" charset="2"/>
              <a:buNone/>
            </a:pPr>
            <a:endParaRPr lang="en-US" altLang="zh-CN" b="1" dirty="0">
              <a:ea typeface="宋体" panose="02010600030101010101" pitchFamily="2" charset="-122"/>
            </a:endParaRPr>
          </a:p>
          <a:p>
            <a:pPr lvl="1">
              <a:buFont typeface="Wingdings" panose="05000000000000000000" pitchFamily="2" charset="2"/>
              <a:buNone/>
            </a:pPr>
            <a:endParaRPr lang="en-US" altLang="zh-CN" b="1" dirty="0">
              <a:ea typeface="宋体" panose="02010600030101010101" pitchFamily="2" charset="-122"/>
            </a:endParaRPr>
          </a:p>
        </p:txBody>
      </p:sp>
      <p:grpSp>
        <p:nvGrpSpPr>
          <p:cNvPr id="4" name="组合 3">
            <a:extLst>
              <a:ext uri="{FF2B5EF4-FFF2-40B4-BE49-F238E27FC236}">
                <a16:creationId xmlns:a16="http://schemas.microsoft.com/office/drawing/2014/main" id="{6BEE9877-BA35-4425-9B6F-477FAEE92CDA}"/>
              </a:ext>
            </a:extLst>
          </p:cNvPr>
          <p:cNvGrpSpPr/>
          <p:nvPr/>
        </p:nvGrpSpPr>
        <p:grpSpPr>
          <a:xfrm>
            <a:off x="108298" y="2712341"/>
            <a:ext cx="8856984" cy="1814795"/>
            <a:chOff x="684265" y="1580221"/>
            <a:chExt cx="7776864" cy="1814795"/>
          </a:xfrm>
        </p:grpSpPr>
        <p:sp>
          <p:nvSpPr>
            <p:cNvPr id="5" name="文本框 4">
              <a:extLst>
                <a:ext uri="{FF2B5EF4-FFF2-40B4-BE49-F238E27FC236}">
                  <a16:creationId xmlns:a16="http://schemas.microsoft.com/office/drawing/2014/main" id="{EA450AE2-E21D-4B27-BD6F-790823F2B1FE}"/>
                </a:ext>
              </a:extLst>
            </p:cNvPr>
            <p:cNvSpPr txBox="1"/>
            <p:nvPr/>
          </p:nvSpPr>
          <p:spPr>
            <a:xfrm>
              <a:off x="751147" y="1580221"/>
              <a:ext cx="640915" cy="408623"/>
            </a:xfrm>
            <a:prstGeom prst="roundRect">
              <a:avLst/>
            </a:prstGeom>
            <a:solidFill>
              <a:schemeClr val="accent1">
                <a:lumMod val="75000"/>
              </a:schemeClr>
            </a:solidFill>
          </p:spPr>
          <p:txBody>
            <a:bodyPr wrap="square" rtlCol="0" anchor="ctr" anchorCtr="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删除</a:t>
              </a:r>
            </a:p>
          </p:txBody>
        </p:sp>
        <p:sp>
          <p:nvSpPr>
            <p:cNvPr id="6" name="文本框 5">
              <a:extLst>
                <a:ext uri="{FF2B5EF4-FFF2-40B4-BE49-F238E27FC236}">
                  <a16:creationId xmlns:a16="http://schemas.microsoft.com/office/drawing/2014/main" id="{1332D446-3FC3-4284-B349-03835AD847BD}"/>
                </a:ext>
              </a:extLst>
            </p:cNvPr>
            <p:cNvSpPr txBox="1"/>
            <p:nvPr/>
          </p:nvSpPr>
          <p:spPr>
            <a:xfrm>
              <a:off x="684265" y="1988840"/>
              <a:ext cx="7776864" cy="1406176"/>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DELETE 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MA_STUDENT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WHERE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SNO=20070001;</a:t>
              </a:r>
            </a:p>
          </p:txBody>
        </p:sp>
      </p:grpSp>
    </p:spTree>
    <p:extLst>
      <p:ext uri="{BB962C8B-B14F-4D97-AF65-F5344CB8AC3E}">
        <p14:creationId xmlns:p14="http://schemas.microsoft.com/office/powerpoint/2010/main" val="893221882"/>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b="0">
                <a:ea typeface="宋体" panose="02010600030101010101" pitchFamily="2" charset="-122"/>
              </a:rPr>
              <a:t>3.6.4</a:t>
            </a:r>
            <a:r>
              <a:rPr lang="zh-CN" altLang="en-US" b="0">
                <a:ea typeface="宋体" panose="02010600030101010101" pitchFamily="2" charset="-122"/>
              </a:rPr>
              <a:t>更新视图</a:t>
            </a:r>
          </a:p>
        </p:txBody>
      </p:sp>
      <p:sp>
        <p:nvSpPr>
          <p:cNvPr id="18435" name="Rectangle 3"/>
          <p:cNvSpPr>
            <a:spLocks noGrp="1" noChangeArrowheads="1"/>
          </p:cNvSpPr>
          <p:nvPr>
            <p:ph type="body" idx="1"/>
          </p:nvPr>
        </p:nvSpPr>
        <p:spPr/>
        <p:txBody>
          <a:bodyPr/>
          <a:lstStyle/>
          <a:p>
            <a:r>
              <a:rPr lang="zh-CN" altLang="en-US" b="1">
                <a:ea typeface="宋体" panose="02010600030101010101" pitchFamily="2" charset="-122"/>
              </a:rPr>
              <a:t>例</a:t>
            </a:r>
            <a:r>
              <a:rPr lang="en-US" altLang="zh-CN" b="1">
                <a:ea typeface="宋体" panose="02010600030101010101" pitchFamily="2" charset="-122"/>
              </a:rPr>
              <a:t>3-88</a:t>
            </a:r>
            <a:r>
              <a:rPr lang="zh-CN" altLang="en-US" b="1">
                <a:ea typeface="宋体" panose="02010600030101010101" pitchFamily="2" charset="-122"/>
              </a:rPr>
              <a:t>删除数学系学生视图</a:t>
            </a:r>
            <a:r>
              <a:rPr lang="en-US" altLang="zh-CN" b="1">
                <a:ea typeface="宋体" panose="02010600030101010101" pitchFamily="2" charset="-122"/>
              </a:rPr>
              <a:t>MA_Student</a:t>
            </a:r>
            <a:r>
              <a:rPr lang="zh-CN" altLang="en-US" b="1">
                <a:ea typeface="宋体" panose="02010600030101010101" pitchFamily="2" charset="-122"/>
              </a:rPr>
              <a:t>中学号为</a:t>
            </a:r>
            <a:r>
              <a:rPr lang="en-US" altLang="zh-CN" b="1">
                <a:ea typeface="宋体" panose="02010600030101010101" pitchFamily="2" charset="-122"/>
              </a:rPr>
              <a:t>20070001</a:t>
            </a:r>
            <a:r>
              <a:rPr lang="zh-CN" altLang="en-US" b="1">
                <a:ea typeface="宋体" panose="02010600030101010101" pitchFamily="2" charset="-122"/>
              </a:rPr>
              <a:t>。</a:t>
            </a:r>
          </a:p>
          <a:p>
            <a:pPr lvl="1">
              <a:buFont typeface="Wingdings" panose="05000000000000000000" pitchFamily="2" charset="2"/>
              <a:buNone/>
            </a:pPr>
            <a:endParaRPr lang="en-US" altLang="zh-CN" b="1">
              <a:ea typeface="宋体" panose="02010600030101010101" pitchFamily="2" charset="-122"/>
            </a:endParaRPr>
          </a:p>
          <a:p>
            <a:pPr lvl="1">
              <a:buFont typeface="Wingdings" panose="05000000000000000000" pitchFamily="2" charset="2"/>
              <a:buNone/>
            </a:pPr>
            <a:r>
              <a:rPr lang="en-US" altLang="zh-CN" b="1">
                <a:ea typeface="宋体" panose="02010600030101010101" pitchFamily="2" charset="-122"/>
              </a:rPr>
              <a:t>DELETE</a:t>
            </a:r>
          </a:p>
          <a:p>
            <a:pPr lvl="1">
              <a:buFont typeface="Wingdings" panose="05000000000000000000" pitchFamily="2" charset="2"/>
              <a:buNone/>
            </a:pPr>
            <a:r>
              <a:rPr lang="en-US" altLang="zh-CN" b="1">
                <a:ea typeface="宋体" panose="02010600030101010101" pitchFamily="2" charset="-122"/>
              </a:rPr>
              <a:t>FROM MA_Student</a:t>
            </a:r>
          </a:p>
          <a:p>
            <a:pPr lvl="1">
              <a:buFont typeface="Wingdings" panose="05000000000000000000" pitchFamily="2" charset="2"/>
              <a:buNone/>
            </a:pPr>
            <a:r>
              <a:rPr lang="en-US" altLang="zh-CN" b="1">
                <a:ea typeface="宋体" panose="02010600030101010101" pitchFamily="2" charset="-122"/>
              </a:rPr>
              <a:t>WHERE Sno=20070001</a:t>
            </a:r>
          </a:p>
        </p:txBody>
      </p:sp>
    </p:spTree>
    <p:extLst>
      <p:ext uri="{BB962C8B-B14F-4D97-AF65-F5344CB8AC3E}">
        <p14:creationId xmlns:p14="http://schemas.microsoft.com/office/powerpoint/2010/main" val="1093986799"/>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b="0">
                <a:solidFill>
                  <a:srgbClr val="FF0000"/>
                </a:solidFill>
                <a:ea typeface="宋体" panose="02010600030101010101" pitchFamily="2" charset="-122"/>
              </a:rPr>
              <a:t>3.6.5</a:t>
            </a:r>
            <a:r>
              <a:rPr lang="zh-CN" altLang="en-US" b="0">
                <a:solidFill>
                  <a:srgbClr val="FF0000"/>
                </a:solidFill>
                <a:ea typeface="宋体" panose="02010600030101010101" pitchFamily="2" charset="-122"/>
              </a:rPr>
              <a:t>视图的特点</a:t>
            </a:r>
          </a:p>
        </p:txBody>
      </p:sp>
      <p:sp>
        <p:nvSpPr>
          <p:cNvPr id="19459" name="Rectangle 3"/>
          <p:cNvSpPr>
            <a:spLocks noGrp="1" noChangeArrowheads="1"/>
          </p:cNvSpPr>
          <p:nvPr>
            <p:ph type="body" idx="1"/>
          </p:nvPr>
        </p:nvSpPr>
        <p:spPr/>
        <p:txBody>
          <a:bodyPr/>
          <a:lstStyle/>
          <a:p>
            <a:r>
              <a:rPr lang="en-US" altLang="zh-CN" b="1">
                <a:ea typeface="宋体" panose="02010600030101010101" pitchFamily="2" charset="-122"/>
              </a:rPr>
              <a:t>(1)</a:t>
            </a:r>
            <a:r>
              <a:rPr lang="zh-CN" altLang="en-US" b="1">
                <a:ea typeface="宋体" panose="02010600030101010101" pitchFamily="2" charset="-122"/>
              </a:rPr>
              <a:t>视图的简单性</a:t>
            </a:r>
          </a:p>
          <a:p>
            <a:r>
              <a:rPr lang="en-US" altLang="zh-CN" b="1">
                <a:ea typeface="宋体" panose="02010600030101010101" pitchFamily="2" charset="-122"/>
              </a:rPr>
              <a:t>(2)</a:t>
            </a:r>
            <a:r>
              <a:rPr lang="zh-CN" altLang="en-US" b="1">
                <a:ea typeface="宋体" panose="02010600030101010101" pitchFamily="2" charset="-122"/>
              </a:rPr>
              <a:t>视图的安全性 </a:t>
            </a:r>
          </a:p>
          <a:p>
            <a:r>
              <a:rPr lang="en-US" altLang="zh-CN" b="1">
                <a:ea typeface="宋体" panose="02010600030101010101" pitchFamily="2" charset="-122"/>
              </a:rPr>
              <a:t>(3)</a:t>
            </a:r>
            <a:r>
              <a:rPr lang="zh-CN" altLang="en-US" b="1">
                <a:ea typeface="宋体" panose="02010600030101010101" pitchFamily="2" charset="-122"/>
              </a:rPr>
              <a:t>逻辑数据独立性 </a:t>
            </a:r>
          </a:p>
        </p:txBody>
      </p:sp>
    </p:spTree>
    <p:extLst>
      <p:ext uri="{BB962C8B-B14F-4D97-AF65-F5344CB8AC3E}">
        <p14:creationId xmlns:p14="http://schemas.microsoft.com/office/powerpoint/2010/main" val="281597696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08EC3-76BF-4D22-BA2D-E9838C13BD62}"/>
              </a:ext>
            </a:extLst>
          </p:cNvPr>
          <p:cNvSpPr>
            <a:spLocks noGrp="1"/>
          </p:cNvSpPr>
          <p:nvPr>
            <p:ph type="title"/>
          </p:nvPr>
        </p:nvSpPr>
        <p:spPr/>
        <p:txBody>
          <a:bodyPr/>
          <a:lstStyle/>
          <a:p>
            <a:r>
              <a:rPr lang="en-US" altLang="zh-CN" dirty="0"/>
              <a:t>INSERT CODE HERE</a:t>
            </a:r>
            <a:endParaRPr lang="zh-CN" altLang="en-US" dirty="0"/>
          </a:p>
        </p:txBody>
      </p:sp>
      <p:sp>
        <p:nvSpPr>
          <p:cNvPr id="4" name="文本框 3">
            <a:extLst>
              <a:ext uri="{FF2B5EF4-FFF2-40B4-BE49-F238E27FC236}">
                <a16:creationId xmlns:a16="http://schemas.microsoft.com/office/drawing/2014/main" id="{5BE29645-B665-4FC7-9B23-AA7A78F5AA08}"/>
              </a:ext>
            </a:extLst>
          </p:cNvPr>
          <p:cNvSpPr txBox="1"/>
          <p:nvPr/>
        </p:nvSpPr>
        <p:spPr>
          <a:xfrm>
            <a:off x="683568" y="2021483"/>
            <a:ext cx="7776864" cy="2500884"/>
          </a:xfrm>
          <a:prstGeom prst="roundRect">
            <a:avLst>
              <a:gd name="adj" fmla="val 10906"/>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TABLE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CHAR(9) PRIMARY KEY,</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SNAME CHAR(20) UNIQUE,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SSEX CHAR(2),</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SAGE INT,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SDEPT CHAR(20),</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nvGrpSpPr>
          <p:cNvPr id="9" name="组合 8">
            <a:extLst>
              <a:ext uri="{FF2B5EF4-FFF2-40B4-BE49-F238E27FC236}">
                <a16:creationId xmlns:a16="http://schemas.microsoft.com/office/drawing/2014/main" id="{2880B5F8-E276-464C-B931-564FE1BBAA21}"/>
              </a:ext>
            </a:extLst>
          </p:cNvPr>
          <p:cNvGrpSpPr/>
          <p:nvPr/>
        </p:nvGrpSpPr>
        <p:grpSpPr>
          <a:xfrm>
            <a:off x="683568" y="1580219"/>
            <a:ext cx="7776864" cy="2909507"/>
            <a:chOff x="683568" y="1580217"/>
            <a:chExt cx="7776864" cy="2909507"/>
          </a:xfrm>
        </p:grpSpPr>
        <p:sp>
          <p:nvSpPr>
            <p:cNvPr id="5" name="文本框 4">
              <a:extLst>
                <a:ext uri="{FF2B5EF4-FFF2-40B4-BE49-F238E27FC236}">
                  <a16:creationId xmlns:a16="http://schemas.microsoft.com/office/drawing/2014/main" id="{30985351-E8ED-4B31-8892-2A10C9DFBC85}"/>
                </a:ext>
              </a:extLst>
            </p:cNvPr>
            <p:cNvSpPr txBox="1"/>
            <p:nvPr/>
          </p:nvSpPr>
          <p:spPr>
            <a:xfrm>
              <a:off x="755576" y="1580217"/>
              <a:ext cx="1656184" cy="408623"/>
            </a:xfrm>
            <a:prstGeom prst="roundRect">
              <a:avLst/>
            </a:prstGeom>
            <a:solidFill>
              <a:schemeClr val="accent1">
                <a:lumMod val="75000"/>
              </a:schemeClr>
            </a:solidFill>
          </p:spPr>
          <p:txBody>
            <a:bodyPr wrap="square" rtlCol="0">
              <a:spAutoFit/>
            </a:bodyPr>
            <a:lstStyle/>
            <a:p>
              <a:pPr>
                <a:lnSpc>
                  <a:spcPct val="100000"/>
                </a:lnSpc>
                <a:spcAft>
                  <a:spcPts val="2400"/>
                </a:spcAft>
              </a:pPr>
              <a:r>
                <a:rPr lang="en-US" altLang="zh-CN" sz="1800" dirty="0">
                  <a:solidFill>
                    <a:schemeClr val="bg1"/>
                  </a:solidFill>
                  <a:latin typeface="Consolas" panose="020B0609020204030204" pitchFamily="49" charset="0"/>
                </a:rPr>
                <a:t>Insert code</a:t>
              </a:r>
              <a:endParaRPr lang="zh-CN" altLang="en-US" sz="1800" dirty="0">
                <a:solidFill>
                  <a:schemeClr val="bg1"/>
                </a:solidFill>
                <a:latin typeface="Consolas" panose="020B0609020204030204" pitchFamily="49" charset="0"/>
              </a:endParaRPr>
            </a:p>
          </p:txBody>
        </p:sp>
        <p:sp>
          <p:nvSpPr>
            <p:cNvPr id="6" name="文本框 5">
              <a:extLst>
                <a:ext uri="{FF2B5EF4-FFF2-40B4-BE49-F238E27FC236}">
                  <a16:creationId xmlns:a16="http://schemas.microsoft.com/office/drawing/2014/main" id="{5F1C22C4-8DCD-4AC8-B67C-07E04E5BA48A}"/>
                </a:ext>
              </a:extLst>
            </p:cNvPr>
            <p:cNvSpPr txBox="1"/>
            <p:nvPr/>
          </p:nvSpPr>
          <p:spPr>
            <a:xfrm>
              <a:off x="683568" y="1988840"/>
              <a:ext cx="7776864" cy="2500884"/>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TABLE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CHAR(9) PRIMARY KEY,</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SNAME CHAR(20) UNIQUE,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SSEX CHAR(2),</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SAGE INT,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SDEPT CHAR(20),</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202884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6147" name="Rectangle 2"/>
          <p:cNvSpPr>
            <a:spLocks noGrp="1"/>
          </p:cNvSpPr>
          <p:nvPr>
            <p:ph type="title"/>
          </p:nvPr>
        </p:nvSpPr>
        <p:spPr>
          <a:ln/>
        </p:spPr>
        <p:txBody>
          <a:bodyPr vert="horz" wrap="square" lIns="91440" tIns="45720" rIns="91440" bIns="45720" anchor="ctr"/>
          <a:lstStyle/>
          <a:p>
            <a:pPr eaLnBrk="1" hangingPunct="1"/>
            <a:r>
              <a:rPr lang="zh-CN" altLang="en-US" sz="3200" dirty="0">
                <a:ea typeface="宋体" panose="02010600030101010101" pitchFamily="2" charset="-122"/>
              </a:rPr>
              <a:t>第三章</a:t>
            </a:r>
            <a:r>
              <a:rPr lang="zh-CN" altLang="en-US" sz="3200" dirty="0">
                <a:ea typeface="黑体" panose="02010609060101010101" pitchFamily="49" charset="-122"/>
              </a:rPr>
              <a:t>  </a:t>
            </a:r>
            <a:r>
              <a:rPr lang="zh-CN" altLang="en-US" sz="3200" dirty="0">
                <a:ea typeface="宋体" panose="02010600030101010101" pitchFamily="2" charset="-122"/>
              </a:rPr>
              <a:t>关系数据库标准语言</a:t>
            </a:r>
            <a:r>
              <a:rPr lang="en-US" altLang="zh-CN" sz="3200" dirty="0">
                <a:ea typeface="黑体" panose="02010609060101010101" pitchFamily="49" charset="-122"/>
              </a:rPr>
              <a:t>SQL</a:t>
            </a:r>
          </a:p>
        </p:txBody>
      </p:sp>
      <p:sp>
        <p:nvSpPr>
          <p:cNvPr id="6148" name="Rectangle 3"/>
          <p:cNvSpPr>
            <a:spLocks noGrp="1"/>
          </p:cNvSpPr>
          <p:nvPr>
            <p:ph idx="1"/>
          </p:nvPr>
        </p:nvSpPr>
        <p:spPr>
          <a:xfrm>
            <a:off x="1139825" y="1525588"/>
            <a:ext cx="6508750" cy="4191000"/>
          </a:xfrm>
          <a:ln/>
        </p:spPr>
        <p:txBody>
          <a:bodyPr vert="horz" wrap="square" lIns="91440" tIns="45720" rIns="91440" bIns="45720" anchor="t"/>
          <a:lstStyle/>
          <a:p>
            <a:pPr algn="just" eaLnBrk="1" hangingPunct="1">
              <a:lnSpc>
                <a:spcPct val="130000"/>
              </a:lnSpc>
              <a:buNone/>
            </a:pPr>
            <a:r>
              <a:rPr lang="en-US" altLang="zh-CN" sz="2400" b="1" dirty="0">
                <a:solidFill>
                  <a:schemeClr val="tx2"/>
                </a:solidFill>
                <a:ea typeface="宋体" panose="02010600030101010101" pitchFamily="2" charset="-122"/>
              </a:rPr>
              <a:t>3.1 SQL</a:t>
            </a:r>
            <a:r>
              <a:rPr lang="zh-CN" altLang="en-US" sz="2400" b="1" dirty="0">
                <a:solidFill>
                  <a:schemeClr val="tx2"/>
                </a:solidFill>
                <a:ea typeface="宋体" panose="02010600030101010101" pitchFamily="2" charset="-122"/>
              </a:rPr>
              <a:t>概述</a:t>
            </a:r>
          </a:p>
          <a:p>
            <a:pPr algn="just" eaLnBrk="1" hangingPunct="1">
              <a:lnSpc>
                <a:spcPct val="130000"/>
              </a:lnSpc>
              <a:buNone/>
            </a:pPr>
            <a:r>
              <a:rPr lang="en-US" altLang="zh-CN" sz="2400" b="1" dirty="0">
                <a:ea typeface="宋体" panose="02010600030101010101" pitchFamily="2" charset="-122"/>
              </a:rPr>
              <a:t>3.2 </a:t>
            </a:r>
            <a:r>
              <a:rPr lang="zh-CN" altLang="en-US" sz="2400" b="1" dirty="0">
                <a:ea typeface="宋体" panose="02010600030101010101" pitchFamily="2" charset="-122"/>
              </a:rPr>
              <a:t>学生</a:t>
            </a:r>
            <a:r>
              <a:rPr lang="en-US" altLang="zh-CN" sz="2400" b="1" dirty="0">
                <a:ea typeface="宋体" panose="02010600030101010101" pitchFamily="2" charset="-122"/>
              </a:rPr>
              <a:t>-</a:t>
            </a:r>
            <a:r>
              <a:rPr lang="zh-CN" altLang="en-US" sz="2400" b="1" dirty="0">
                <a:ea typeface="宋体" panose="02010600030101010101" pitchFamily="2" charset="-122"/>
              </a:rPr>
              <a:t>课程数据库</a:t>
            </a:r>
          </a:p>
          <a:p>
            <a:pPr algn="just" eaLnBrk="1" hangingPunct="1">
              <a:lnSpc>
                <a:spcPct val="130000"/>
              </a:lnSpc>
              <a:buNone/>
            </a:pPr>
            <a:r>
              <a:rPr lang="en-US" altLang="zh-CN" sz="2400" b="1" dirty="0">
                <a:ea typeface="宋体" panose="02010600030101010101" pitchFamily="2" charset="-122"/>
              </a:rPr>
              <a:t>3.3 </a:t>
            </a:r>
            <a:r>
              <a:rPr lang="zh-CN" altLang="en-US" sz="2400" b="1" dirty="0">
                <a:ea typeface="宋体" panose="02010600030101010101" pitchFamily="2" charset="-122"/>
              </a:rPr>
              <a:t>数据定义</a:t>
            </a:r>
          </a:p>
          <a:p>
            <a:pPr algn="just" eaLnBrk="1" hangingPunct="1">
              <a:lnSpc>
                <a:spcPct val="130000"/>
              </a:lnSpc>
              <a:buNone/>
            </a:pPr>
            <a:r>
              <a:rPr lang="en-US" altLang="zh-CN" sz="2400" b="1" dirty="0">
                <a:ea typeface="宋体" panose="02010600030101010101" pitchFamily="2" charset="-122"/>
              </a:rPr>
              <a:t>3.4 </a:t>
            </a:r>
            <a:r>
              <a:rPr lang="zh-CN" altLang="en-US" sz="2400" b="1" dirty="0">
                <a:ea typeface="宋体" panose="02010600030101010101" pitchFamily="2" charset="-122"/>
              </a:rPr>
              <a:t>数据查询</a:t>
            </a:r>
          </a:p>
          <a:p>
            <a:pPr algn="just" eaLnBrk="1" hangingPunct="1">
              <a:lnSpc>
                <a:spcPct val="130000"/>
              </a:lnSpc>
              <a:buNone/>
            </a:pPr>
            <a:r>
              <a:rPr lang="en-US" altLang="zh-CN" sz="2400" b="1" dirty="0">
                <a:ea typeface="宋体" panose="02010600030101010101" pitchFamily="2" charset="-122"/>
              </a:rPr>
              <a:t>3.5 </a:t>
            </a:r>
            <a:r>
              <a:rPr lang="zh-CN" altLang="en-US" sz="2400" b="1" dirty="0">
                <a:ea typeface="宋体" panose="02010600030101010101" pitchFamily="2" charset="-122"/>
              </a:rPr>
              <a:t>数据更新</a:t>
            </a:r>
          </a:p>
          <a:p>
            <a:pPr algn="just" eaLnBrk="1" hangingPunct="1">
              <a:lnSpc>
                <a:spcPct val="130000"/>
              </a:lnSpc>
              <a:buNone/>
            </a:pPr>
            <a:r>
              <a:rPr lang="en-US" altLang="zh-CN" sz="2400" b="1" dirty="0">
                <a:ea typeface="宋体" panose="02010600030101010101" pitchFamily="2" charset="-122"/>
              </a:rPr>
              <a:t>3.6 </a:t>
            </a:r>
            <a:r>
              <a:rPr lang="zh-CN" altLang="zh-CN" sz="2400" b="1" dirty="0">
                <a:ea typeface="宋体" panose="02010600030101010101" pitchFamily="2" charset="-122"/>
              </a:rPr>
              <a:t>空值的处理</a:t>
            </a:r>
            <a:endParaRPr lang="zh-CN" altLang="en-US" sz="2400" b="1" dirty="0">
              <a:ea typeface="宋体" panose="02010600030101010101" pitchFamily="2" charset="-122"/>
            </a:endParaRPr>
          </a:p>
          <a:p>
            <a:pPr algn="just" eaLnBrk="1" hangingPunct="1">
              <a:lnSpc>
                <a:spcPct val="130000"/>
              </a:lnSpc>
              <a:buNone/>
            </a:pPr>
            <a:r>
              <a:rPr lang="en-US" altLang="zh-CN" sz="2400" b="1" dirty="0">
                <a:ea typeface="宋体" panose="02010600030101010101" pitchFamily="2" charset="-122"/>
              </a:rPr>
              <a:t>3.7 </a:t>
            </a:r>
            <a:r>
              <a:rPr lang="zh-CN" altLang="en-US" sz="2400" b="1" dirty="0">
                <a:ea typeface="宋体" panose="02010600030101010101" pitchFamily="2" charset="-122"/>
              </a:rPr>
              <a:t>视图</a:t>
            </a:r>
            <a:endParaRPr lang="en-US" altLang="zh-CN" sz="2400" b="1"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4339"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②</a:t>
            </a:r>
            <a:r>
              <a:rPr lang="zh-CN" altLang="en-US" sz="3200" dirty="0">
                <a:ea typeface="宋体" panose="02010600030101010101" pitchFamily="2" charset="-122"/>
              </a:rPr>
              <a:t>外码约束</a:t>
            </a:r>
          </a:p>
        </p:txBody>
      </p:sp>
      <p:sp>
        <p:nvSpPr>
          <p:cNvPr id="14340" name="Rectangle 3"/>
          <p:cNvSpPr>
            <a:spLocks noGrp="1"/>
          </p:cNvSpPr>
          <p:nvPr>
            <p:ph idx="1"/>
          </p:nvPr>
        </p:nvSpPr>
        <p:spPr>
          <a:ln/>
        </p:spPr>
        <p:txBody>
          <a:bodyPr vert="horz" wrap="square" lIns="91440" tIns="45720" rIns="91440" bIns="45720" anchor="t"/>
          <a:lstStyle/>
          <a:p>
            <a:pPr eaLnBrk="1" hangingPunct="1"/>
            <a:r>
              <a:rPr lang="zh-CN" altLang="en-US" b="1" dirty="0">
                <a:ea typeface="宋体" panose="02010600030101010101" pitchFamily="2" charset="-122"/>
              </a:rPr>
              <a:t>例</a:t>
            </a:r>
            <a:r>
              <a:rPr lang="en-US" altLang="zh-CN" b="1" dirty="0">
                <a:ea typeface="宋体" panose="02010600030101010101" pitchFamily="2" charset="-122"/>
              </a:rPr>
              <a:t>3-3</a:t>
            </a:r>
            <a:r>
              <a:rPr lang="en-US" altLang="zh-CN" dirty="0">
                <a:ea typeface="宋体" panose="02010600030101010101" pitchFamily="2" charset="-122"/>
              </a:rPr>
              <a:t> </a:t>
            </a:r>
            <a:r>
              <a:rPr lang="zh-CN" altLang="en-US" dirty="0">
                <a:ea typeface="宋体" panose="02010600030101010101" pitchFamily="2" charset="-122"/>
              </a:rPr>
              <a:t>创建表的同时创建表级外码约束。</a:t>
            </a:r>
            <a:endParaRPr lang="en-US" altLang="zh-CN" sz="2400" dirty="0">
              <a:ea typeface="宋体" panose="02010600030101010101" pitchFamily="2" charset="-122"/>
            </a:endParaRPr>
          </a:p>
        </p:txBody>
      </p:sp>
      <p:grpSp>
        <p:nvGrpSpPr>
          <p:cNvPr id="5" name="组合 4">
            <a:extLst>
              <a:ext uri="{FF2B5EF4-FFF2-40B4-BE49-F238E27FC236}">
                <a16:creationId xmlns:a16="http://schemas.microsoft.com/office/drawing/2014/main" id="{EB936F55-8F6B-44C1-AD34-AC2A5E91AF20}"/>
              </a:ext>
            </a:extLst>
          </p:cNvPr>
          <p:cNvGrpSpPr/>
          <p:nvPr/>
        </p:nvGrpSpPr>
        <p:grpSpPr>
          <a:xfrm>
            <a:off x="490364" y="2420890"/>
            <a:ext cx="7776864" cy="3468005"/>
            <a:chOff x="683568" y="1580217"/>
            <a:chExt cx="7776864" cy="3468005"/>
          </a:xfrm>
        </p:grpSpPr>
        <p:sp>
          <p:nvSpPr>
            <p:cNvPr id="6" name="文本框 5">
              <a:extLst>
                <a:ext uri="{FF2B5EF4-FFF2-40B4-BE49-F238E27FC236}">
                  <a16:creationId xmlns:a16="http://schemas.microsoft.com/office/drawing/2014/main" id="{CA67C0C1-44C3-4DD3-BB4D-0BF78A11E6BF}"/>
                </a:ext>
              </a:extLst>
            </p:cNvPr>
            <p:cNvSpPr txBox="1"/>
            <p:nvPr/>
          </p:nvSpPr>
          <p:spPr>
            <a:xfrm>
              <a:off x="755576" y="1580217"/>
              <a:ext cx="3865612"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主码表级约束 表级外码约束 </a:t>
              </a:r>
              <a:r>
                <a:rPr lang="en-US" altLang="zh-CN" sz="1800" dirty="0">
                  <a:solidFill>
                    <a:schemeClr val="bg1"/>
                  </a:solidFill>
                  <a:latin typeface="Consolas" panose="020B0609020204030204" pitchFamily="49" charset="0"/>
                </a:rPr>
                <a:t>SC</a:t>
              </a:r>
              <a:r>
                <a:rPr lang="zh-CN" altLang="en-US" sz="1800" dirty="0">
                  <a:solidFill>
                    <a:schemeClr val="bg1"/>
                  </a:solidFill>
                  <a:latin typeface="Consolas" panose="020B0609020204030204" pitchFamily="49" charset="0"/>
                </a:rPr>
                <a:t> </a:t>
              </a:r>
            </a:p>
          </p:txBody>
        </p:sp>
        <p:sp>
          <p:nvSpPr>
            <p:cNvPr id="7" name="文本框 6">
              <a:extLst>
                <a:ext uri="{FF2B5EF4-FFF2-40B4-BE49-F238E27FC236}">
                  <a16:creationId xmlns:a16="http://schemas.microsoft.com/office/drawing/2014/main" id="{A1C56C3A-B9EC-4FB6-8381-C1F09A985238}"/>
                </a:ext>
              </a:extLst>
            </p:cNvPr>
            <p:cNvSpPr txBox="1"/>
            <p:nvPr/>
          </p:nvSpPr>
          <p:spPr>
            <a:xfrm>
              <a:off x="683568" y="1988840"/>
              <a:ext cx="7776864" cy="3059382"/>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TABLE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NUMBER(12),</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 NUMBER(4),</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GRADE NUMBER(3),</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CONSTRAINT PK_SC PRIMARY KEY(SNO, CNO),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CONSTRAINT FK_C FOREIGN KEY(CNO) REFERENCES COURSE(CNO)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811210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4339"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②</a:t>
            </a:r>
            <a:r>
              <a:rPr lang="zh-CN" altLang="en-US" sz="3200" dirty="0">
                <a:ea typeface="宋体" panose="02010600030101010101" pitchFamily="2" charset="-122"/>
              </a:rPr>
              <a:t>外码约束</a:t>
            </a:r>
          </a:p>
        </p:txBody>
      </p:sp>
      <p:sp>
        <p:nvSpPr>
          <p:cNvPr id="14340" name="Rectangle 3"/>
          <p:cNvSpPr>
            <a:spLocks noGrp="1"/>
          </p:cNvSpPr>
          <p:nvPr>
            <p:ph idx="1"/>
          </p:nvPr>
        </p:nvSpPr>
        <p:spPr>
          <a:ln/>
        </p:spPr>
        <p:txBody>
          <a:bodyPr vert="horz" wrap="square" lIns="91440" tIns="45720" rIns="91440" bIns="45720" anchor="t"/>
          <a:lstStyle/>
          <a:p>
            <a:pPr eaLnBrk="1" hangingPunct="1"/>
            <a:r>
              <a:rPr lang="zh-CN" altLang="en-US" b="1" dirty="0">
                <a:ea typeface="宋体" panose="02010600030101010101" pitchFamily="2" charset="-122"/>
              </a:rPr>
              <a:t>例</a:t>
            </a:r>
            <a:r>
              <a:rPr lang="en-US" altLang="zh-CN" b="1" dirty="0">
                <a:ea typeface="宋体" panose="02010600030101010101" pitchFamily="2" charset="-122"/>
              </a:rPr>
              <a:t>3-3</a:t>
            </a:r>
            <a:r>
              <a:rPr lang="en-US" altLang="zh-CN" dirty="0">
                <a:ea typeface="宋体" panose="02010600030101010101" pitchFamily="2" charset="-122"/>
              </a:rPr>
              <a:t> </a:t>
            </a:r>
            <a:r>
              <a:rPr lang="zh-CN" altLang="en-US" dirty="0">
                <a:ea typeface="宋体" panose="02010600030101010101" pitchFamily="2" charset="-122"/>
              </a:rPr>
              <a:t>创建表的同时创建表级外码约束。</a:t>
            </a:r>
          </a:p>
          <a:p>
            <a:pPr eaLnBrk="1" hangingPunct="1">
              <a:buNone/>
            </a:pPr>
            <a:endParaRPr lang="en-US" altLang="zh-CN" sz="2400" dirty="0">
              <a:ea typeface="宋体" panose="02010600030101010101" pitchFamily="2" charset="-122"/>
            </a:endParaRPr>
          </a:p>
          <a:p>
            <a:pPr eaLnBrk="1" hangingPunct="1">
              <a:lnSpc>
                <a:spcPct val="130000"/>
              </a:lnSpc>
              <a:buNone/>
            </a:pPr>
            <a:r>
              <a:rPr lang="en-US" altLang="zh-CN" sz="2400" dirty="0">
                <a:ea typeface="宋体" panose="02010600030101010101" pitchFamily="2" charset="-122"/>
              </a:rPr>
              <a:t>CREATE TABLE SC</a:t>
            </a:r>
          </a:p>
          <a:p>
            <a:pPr eaLnBrk="1" hangingPunct="1">
              <a:lnSpc>
                <a:spcPct val="130000"/>
              </a:lnSpc>
              <a:buNone/>
            </a:pPr>
            <a:r>
              <a:rPr lang="en-US" altLang="zh-CN" sz="2400" dirty="0">
                <a:ea typeface="宋体" panose="02010600030101010101" pitchFamily="2" charset="-122"/>
              </a:rPr>
              <a:t>(Sno number(12),</a:t>
            </a:r>
          </a:p>
          <a:p>
            <a:pPr eaLnBrk="1" hangingPunct="1">
              <a:lnSpc>
                <a:spcPct val="130000"/>
              </a:lnSpc>
              <a:buNone/>
            </a:pPr>
            <a:r>
              <a:rPr lang="en-US" altLang="zh-CN" sz="2400" dirty="0">
                <a:ea typeface="宋体" panose="02010600030101010101" pitchFamily="2" charset="-122"/>
              </a:rPr>
              <a:t>Cno number(4),</a:t>
            </a:r>
          </a:p>
          <a:p>
            <a:pPr eaLnBrk="1" hangingPunct="1">
              <a:lnSpc>
                <a:spcPct val="130000"/>
              </a:lnSpc>
              <a:buNone/>
            </a:pPr>
            <a:r>
              <a:rPr lang="en-US" altLang="zh-CN" sz="2400" dirty="0">
                <a:ea typeface="宋体" panose="02010600030101010101" pitchFamily="2" charset="-122"/>
              </a:rPr>
              <a:t>Grade number(3),</a:t>
            </a:r>
          </a:p>
          <a:p>
            <a:pPr eaLnBrk="1" hangingPunct="1">
              <a:lnSpc>
                <a:spcPct val="130000"/>
              </a:lnSpc>
              <a:buNone/>
            </a:pPr>
            <a:r>
              <a:rPr lang="en-US" altLang="zh-CN" sz="2400" dirty="0">
                <a:solidFill>
                  <a:schemeClr val="tx2"/>
                </a:solidFill>
                <a:ea typeface="宋体" panose="02010600030101010101" pitchFamily="2" charset="-122"/>
              </a:rPr>
              <a:t>Constraint pk_SC primary key (Sno,Cno),</a:t>
            </a:r>
          </a:p>
          <a:p>
            <a:pPr eaLnBrk="1" hangingPunct="1">
              <a:lnSpc>
                <a:spcPct val="130000"/>
              </a:lnSpc>
              <a:buNone/>
            </a:pPr>
            <a:r>
              <a:rPr lang="en-US" altLang="zh-CN" sz="2400" dirty="0">
                <a:solidFill>
                  <a:schemeClr val="tx2"/>
                </a:solidFill>
                <a:ea typeface="宋体" panose="02010600030101010101" pitchFamily="2" charset="-122"/>
              </a:rPr>
              <a:t>Constraint fk_c foreign key (Cno ) references Course(Cno)</a:t>
            </a:r>
            <a:r>
              <a:rPr lang="en-US" altLang="zh-CN" sz="2400" dirty="0">
                <a:ea typeface="宋体" panose="02010600030101010101" pitchFamily="2" charset="-122"/>
              </a:rPr>
              <a:t>);</a:t>
            </a:r>
          </a:p>
        </p:txBody>
      </p:sp>
    </p:spTree>
    <p:extLst>
      <p:ext uri="{BB962C8B-B14F-4D97-AF65-F5344CB8AC3E}">
        <p14:creationId xmlns:p14="http://schemas.microsoft.com/office/powerpoint/2010/main" val="3879476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5363"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②</a:t>
            </a:r>
            <a:r>
              <a:rPr lang="zh-CN" altLang="en-US" sz="3200" dirty="0">
                <a:ea typeface="宋体" panose="02010600030101010101" pitchFamily="2" charset="-122"/>
              </a:rPr>
              <a:t>外码约束</a:t>
            </a:r>
          </a:p>
        </p:txBody>
      </p:sp>
      <p:sp>
        <p:nvSpPr>
          <p:cNvPr id="15364" name="Rectangle 3"/>
          <p:cNvSpPr>
            <a:spLocks noGrp="1"/>
          </p:cNvSpPr>
          <p:nvPr>
            <p:ph idx="1"/>
          </p:nvPr>
        </p:nvSpPr>
        <p:spPr>
          <a:ln/>
        </p:spPr>
        <p:txBody>
          <a:bodyPr vert="horz" wrap="square" lIns="91440" tIns="45720" rIns="91440" bIns="45720" anchor="t"/>
          <a:lstStyle/>
          <a:p>
            <a:pPr eaLnBrk="1" hangingPunct="1"/>
            <a:r>
              <a:rPr lang="zh-CN" altLang="en-US" b="1" dirty="0">
                <a:ea typeface="宋体" panose="02010600030101010101" pitchFamily="2" charset="-122"/>
              </a:rPr>
              <a:t>例</a:t>
            </a:r>
            <a:r>
              <a:rPr lang="en-US" altLang="zh-CN" b="1" dirty="0">
                <a:ea typeface="宋体" panose="02010600030101010101" pitchFamily="2" charset="-122"/>
              </a:rPr>
              <a:t>3-4</a:t>
            </a:r>
            <a:r>
              <a:rPr lang="en-US" altLang="zh-CN" dirty="0">
                <a:ea typeface="宋体" panose="02010600030101010101" pitchFamily="2" charset="-122"/>
              </a:rPr>
              <a:t> </a:t>
            </a:r>
            <a:r>
              <a:rPr lang="zh-CN" altLang="en-US" dirty="0">
                <a:ea typeface="宋体" panose="02010600030101010101" pitchFamily="2" charset="-122"/>
              </a:rPr>
              <a:t>对例</a:t>
            </a:r>
            <a:r>
              <a:rPr lang="en-US" altLang="zh-CN" dirty="0">
                <a:ea typeface="宋体" panose="02010600030101010101" pitchFamily="2" charset="-122"/>
              </a:rPr>
              <a:t>3-3</a:t>
            </a:r>
            <a:r>
              <a:rPr lang="zh-CN" altLang="en-US" dirty="0">
                <a:ea typeface="宋体" panose="02010600030101010101" pitchFamily="2" charset="-122"/>
              </a:rPr>
              <a:t>的表级外码约束改为列级。</a:t>
            </a:r>
            <a:endParaRPr lang="en-US" altLang="zh-CN" sz="2400" dirty="0">
              <a:ea typeface="宋体" panose="02010600030101010101" pitchFamily="2" charset="-122"/>
            </a:endParaRPr>
          </a:p>
        </p:txBody>
      </p:sp>
      <p:sp>
        <p:nvSpPr>
          <p:cNvPr id="15365" name="Rectangle 4"/>
          <p:cNvSpPr/>
          <p:nvPr/>
        </p:nvSpPr>
        <p:spPr>
          <a:xfrm>
            <a:off x="827088" y="5157788"/>
            <a:ext cx="7848600" cy="792162"/>
          </a:xfrm>
          <a:prstGeom prst="rect">
            <a:avLst/>
          </a:prstGeom>
          <a:noFill/>
          <a:ln w="9525">
            <a:noFill/>
          </a:ln>
        </p:spPr>
        <p:txBody>
          <a:bodyPr wrap="none" anchor="ctr"/>
          <a:lstStyle/>
          <a:p>
            <a:endParaRPr lang="zh-CN" altLang="en-US" dirty="0"/>
          </a:p>
        </p:txBody>
      </p:sp>
      <p:grpSp>
        <p:nvGrpSpPr>
          <p:cNvPr id="7" name="组合 6">
            <a:extLst>
              <a:ext uri="{FF2B5EF4-FFF2-40B4-BE49-F238E27FC236}">
                <a16:creationId xmlns:a16="http://schemas.microsoft.com/office/drawing/2014/main" id="{AAF79304-4CDB-413C-88C1-656D502E081B}"/>
              </a:ext>
            </a:extLst>
          </p:cNvPr>
          <p:cNvGrpSpPr/>
          <p:nvPr/>
        </p:nvGrpSpPr>
        <p:grpSpPr>
          <a:xfrm>
            <a:off x="179512" y="2418050"/>
            <a:ext cx="8784976" cy="2498884"/>
            <a:chOff x="683568" y="1580217"/>
            <a:chExt cx="7776864" cy="2498884"/>
          </a:xfrm>
        </p:grpSpPr>
        <p:sp>
          <p:nvSpPr>
            <p:cNvPr id="8" name="文本框 7">
              <a:extLst>
                <a:ext uri="{FF2B5EF4-FFF2-40B4-BE49-F238E27FC236}">
                  <a16:creationId xmlns:a16="http://schemas.microsoft.com/office/drawing/2014/main" id="{26CA964B-ABB2-4C2F-BEA6-8D1B4FE217B2}"/>
                </a:ext>
              </a:extLst>
            </p:cNvPr>
            <p:cNvSpPr txBox="1"/>
            <p:nvPr/>
          </p:nvSpPr>
          <p:spPr>
            <a:xfrm>
              <a:off x="755576" y="1580217"/>
              <a:ext cx="3115232"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主码表级约束 列级外码约束 </a:t>
              </a:r>
              <a:r>
                <a:rPr lang="en-US" altLang="zh-CN" sz="1800" dirty="0">
                  <a:solidFill>
                    <a:schemeClr val="bg1"/>
                  </a:solidFill>
                  <a:latin typeface="Consolas" panose="020B0609020204030204" pitchFamily="49" charset="0"/>
                </a:rPr>
                <a:t>SC</a:t>
              </a:r>
              <a:r>
                <a:rPr lang="zh-CN" altLang="en-US" sz="1800" dirty="0">
                  <a:solidFill>
                    <a:schemeClr val="bg1"/>
                  </a:solidFill>
                  <a:latin typeface="Consolas" panose="020B0609020204030204" pitchFamily="49" charset="0"/>
                </a:rPr>
                <a:t> </a:t>
              </a:r>
            </a:p>
          </p:txBody>
        </p:sp>
        <p:sp>
          <p:nvSpPr>
            <p:cNvPr id="9" name="文本框 8">
              <a:extLst>
                <a:ext uri="{FF2B5EF4-FFF2-40B4-BE49-F238E27FC236}">
                  <a16:creationId xmlns:a16="http://schemas.microsoft.com/office/drawing/2014/main" id="{990725DE-D0E8-41FC-A5F8-141C5998CB60}"/>
                </a:ext>
              </a:extLst>
            </p:cNvPr>
            <p:cNvSpPr txBox="1"/>
            <p:nvPr/>
          </p:nvSpPr>
          <p:spPr>
            <a:xfrm>
              <a:off x="683568" y="1988840"/>
              <a:ext cx="7776864" cy="209026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TABLE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NUMBER(12),</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 NUMBER(4) CONSTRAINT FK_C REFERENCES COURSE(CNO),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GRADE NUMBER(3),</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CONSTRAINT PK_SC PRIMARY KEY(SNO, CNO)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1464835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5363"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②</a:t>
            </a:r>
            <a:r>
              <a:rPr lang="zh-CN" altLang="en-US" sz="3200" dirty="0">
                <a:ea typeface="宋体" panose="02010600030101010101" pitchFamily="2" charset="-122"/>
              </a:rPr>
              <a:t>外码约束</a:t>
            </a:r>
          </a:p>
        </p:txBody>
      </p:sp>
      <p:sp>
        <p:nvSpPr>
          <p:cNvPr id="15364" name="Rectangle 3"/>
          <p:cNvSpPr>
            <a:spLocks noGrp="1"/>
          </p:cNvSpPr>
          <p:nvPr>
            <p:ph idx="1"/>
          </p:nvPr>
        </p:nvSpPr>
        <p:spPr>
          <a:ln/>
        </p:spPr>
        <p:txBody>
          <a:bodyPr vert="horz" wrap="square" lIns="91440" tIns="45720" rIns="91440" bIns="45720" anchor="t"/>
          <a:lstStyle/>
          <a:p>
            <a:pPr eaLnBrk="1" hangingPunct="1"/>
            <a:r>
              <a:rPr lang="zh-CN" altLang="en-US" b="1" dirty="0">
                <a:ea typeface="宋体" panose="02010600030101010101" pitchFamily="2" charset="-122"/>
              </a:rPr>
              <a:t>例</a:t>
            </a:r>
            <a:r>
              <a:rPr lang="en-US" altLang="zh-CN" b="1" dirty="0">
                <a:ea typeface="宋体" panose="02010600030101010101" pitchFamily="2" charset="-122"/>
              </a:rPr>
              <a:t>3-4</a:t>
            </a:r>
            <a:r>
              <a:rPr lang="en-US" altLang="zh-CN" dirty="0">
                <a:ea typeface="宋体" panose="02010600030101010101" pitchFamily="2" charset="-122"/>
              </a:rPr>
              <a:t> </a:t>
            </a:r>
            <a:r>
              <a:rPr lang="zh-CN" altLang="en-US" dirty="0">
                <a:ea typeface="宋体" panose="02010600030101010101" pitchFamily="2" charset="-122"/>
              </a:rPr>
              <a:t>对例</a:t>
            </a:r>
            <a:r>
              <a:rPr lang="en-US" altLang="zh-CN" dirty="0">
                <a:ea typeface="宋体" panose="02010600030101010101" pitchFamily="2" charset="-122"/>
              </a:rPr>
              <a:t>3-3</a:t>
            </a:r>
            <a:r>
              <a:rPr lang="zh-CN" altLang="en-US" dirty="0">
                <a:ea typeface="宋体" panose="02010600030101010101" pitchFamily="2" charset="-122"/>
              </a:rPr>
              <a:t>的表级外码约束改为列级。</a:t>
            </a:r>
          </a:p>
          <a:p>
            <a:pPr eaLnBrk="1" hangingPunct="1">
              <a:buNone/>
            </a:pPr>
            <a:endParaRPr lang="en-US" altLang="zh-CN" sz="2400" dirty="0">
              <a:ea typeface="宋体" panose="02010600030101010101" pitchFamily="2" charset="-122"/>
            </a:endParaRPr>
          </a:p>
          <a:p>
            <a:pPr eaLnBrk="1" hangingPunct="1">
              <a:lnSpc>
                <a:spcPct val="160000"/>
              </a:lnSpc>
              <a:buNone/>
            </a:pPr>
            <a:r>
              <a:rPr lang="en-US" altLang="zh-CN" sz="2400" dirty="0">
                <a:ea typeface="宋体" panose="02010600030101010101" pitchFamily="2" charset="-122"/>
              </a:rPr>
              <a:t>CREATE TABLE SC</a:t>
            </a:r>
          </a:p>
          <a:p>
            <a:pPr eaLnBrk="1" hangingPunct="1">
              <a:lnSpc>
                <a:spcPct val="160000"/>
              </a:lnSpc>
              <a:buNone/>
            </a:pPr>
            <a:r>
              <a:rPr lang="en-US" altLang="zh-CN" sz="2400" dirty="0">
                <a:ea typeface="宋体" panose="02010600030101010101" pitchFamily="2" charset="-122"/>
              </a:rPr>
              <a:t>(Sno number(12),</a:t>
            </a:r>
          </a:p>
          <a:p>
            <a:pPr eaLnBrk="1" hangingPunct="1">
              <a:lnSpc>
                <a:spcPct val="160000"/>
              </a:lnSpc>
              <a:buNone/>
            </a:pPr>
            <a:r>
              <a:rPr lang="en-US" altLang="zh-CN" sz="2400" dirty="0">
                <a:ea typeface="宋体" panose="02010600030101010101" pitchFamily="2" charset="-122"/>
              </a:rPr>
              <a:t>Cno number(4) </a:t>
            </a:r>
            <a:r>
              <a:rPr lang="en-US" altLang="zh-CN" sz="2400" dirty="0">
                <a:solidFill>
                  <a:schemeClr val="tx2"/>
                </a:solidFill>
                <a:ea typeface="宋体" panose="02010600030101010101" pitchFamily="2" charset="-122"/>
              </a:rPr>
              <a:t>Constraint fk_c references Course(Cno)</a:t>
            </a:r>
            <a:r>
              <a:rPr lang="en-US" altLang="zh-CN" sz="2400" dirty="0">
                <a:ea typeface="宋体" panose="02010600030101010101" pitchFamily="2" charset="-122"/>
              </a:rPr>
              <a:t>,</a:t>
            </a:r>
          </a:p>
          <a:p>
            <a:pPr eaLnBrk="1" hangingPunct="1">
              <a:lnSpc>
                <a:spcPct val="160000"/>
              </a:lnSpc>
              <a:buNone/>
            </a:pPr>
            <a:r>
              <a:rPr lang="en-US" altLang="zh-CN" sz="2400" dirty="0">
                <a:ea typeface="宋体" panose="02010600030101010101" pitchFamily="2" charset="-122"/>
              </a:rPr>
              <a:t>Grade number(3),</a:t>
            </a:r>
          </a:p>
          <a:p>
            <a:pPr eaLnBrk="1" hangingPunct="1">
              <a:lnSpc>
                <a:spcPct val="160000"/>
              </a:lnSpc>
              <a:buNone/>
            </a:pPr>
            <a:r>
              <a:rPr lang="en-US" altLang="zh-CN" sz="2400" dirty="0">
                <a:ea typeface="宋体" panose="02010600030101010101" pitchFamily="2" charset="-122"/>
              </a:rPr>
              <a:t>Constraint pk_SC primary key (Sno,Cno)) ;</a:t>
            </a:r>
          </a:p>
        </p:txBody>
      </p:sp>
      <p:sp>
        <p:nvSpPr>
          <p:cNvPr id="15365" name="Rectangle 4"/>
          <p:cNvSpPr/>
          <p:nvPr/>
        </p:nvSpPr>
        <p:spPr>
          <a:xfrm>
            <a:off x="827088" y="5157788"/>
            <a:ext cx="7848600" cy="792162"/>
          </a:xfrm>
          <a:prstGeom prst="rect">
            <a:avLst/>
          </a:prstGeom>
          <a:noFill/>
          <a:ln w="9525">
            <a:noFill/>
          </a:ln>
        </p:spPr>
        <p:txBody>
          <a:bodyPr wrap="none" anchor="ctr"/>
          <a:lstStyle/>
          <a:p>
            <a:endParaRPr lang="zh-CN" altLang="en-US" dirty="0"/>
          </a:p>
        </p:txBody>
      </p:sp>
    </p:spTree>
    <p:extLst>
      <p:ext uri="{BB962C8B-B14F-4D97-AF65-F5344CB8AC3E}">
        <p14:creationId xmlns:p14="http://schemas.microsoft.com/office/powerpoint/2010/main" val="1183998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6387"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②</a:t>
            </a:r>
            <a:r>
              <a:rPr lang="zh-CN" altLang="en-US" sz="3200" dirty="0">
                <a:ea typeface="宋体" panose="02010600030101010101" pitchFamily="2" charset="-122"/>
              </a:rPr>
              <a:t>外码约束</a:t>
            </a:r>
          </a:p>
        </p:txBody>
      </p:sp>
      <p:sp>
        <p:nvSpPr>
          <p:cNvPr id="16388" name="Rectangle 3"/>
          <p:cNvSpPr>
            <a:spLocks noGrp="1"/>
          </p:cNvSpPr>
          <p:nvPr>
            <p:ph idx="1"/>
          </p:nvPr>
        </p:nvSpPr>
        <p:spPr>
          <a:xfrm>
            <a:off x="457200" y="1616077"/>
            <a:ext cx="8553450" cy="4708525"/>
          </a:xfrm>
          <a:ln/>
        </p:spPr>
        <p:txBody>
          <a:bodyPr vert="horz" wrap="square" lIns="91440" tIns="45720" rIns="91440" bIns="45720" anchor="t"/>
          <a:lstStyle/>
          <a:p>
            <a:pPr eaLnBrk="1" hangingPunct="1">
              <a:lnSpc>
                <a:spcPct val="110000"/>
              </a:lnSpc>
            </a:pPr>
            <a:r>
              <a:rPr lang="zh-CN" altLang="en-US" b="1" dirty="0">
                <a:ea typeface="宋体" panose="02010600030101010101" pitchFamily="2" charset="-122"/>
              </a:rPr>
              <a:t>例</a:t>
            </a:r>
            <a:r>
              <a:rPr lang="en-US" altLang="zh-CN" b="1" dirty="0">
                <a:ea typeface="宋体" panose="02010600030101010101" pitchFamily="2" charset="-122"/>
              </a:rPr>
              <a:t>3-5</a:t>
            </a:r>
            <a:r>
              <a:rPr lang="en-US" altLang="zh-CN" dirty="0">
                <a:ea typeface="宋体" panose="02010600030101010101" pitchFamily="2" charset="-122"/>
              </a:rPr>
              <a:t> </a:t>
            </a:r>
            <a:r>
              <a:rPr lang="zh-CN" altLang="en-US" dirty="0">
                <a:ea typeface="宋体" panose="02010600030101010101" pitchFamily="2" charset="-122"/>
              </a:rPr>
              <a:t>一个外码自身参照的例子。</a:t>
            </a:r>
          </a:p>
        </p:txBody>
      </p:sp>
      <p:sp>
        <p:nvSpPr>
          <p:cNvPr id="16389" name="Rectangle 4"/>
          <p:cNvSpPr/>
          <p:nvPr/>
        </p:nvSpPr>
        <p:spPr>
          <a:xfrm>
            <a:off x="2268540" y="5084763"/>
            <a:ext cx="6408737" cy="1198562"/>
          </a:xfrm>
          <a:prstGeom prst="rect">
            <a:avLst/>
          </a:prstGeom>
          <a:noFill/>
          <a:ln w="9525">
            <a:noFill/>
          </a:ln>
        </p:spPr>
        <p:txBody>
          <a:bodyPr>
            <a:spAutoFit/>
          </a:bodyPr>
          <a:lstStyle/>
          <a:p>
            <a:pPr marL="342900" indent="-342900">
              <a:lnSpc>
                <a:spcPct val="100000"/>
              </a:lnSpc>
              <a:spcBef>
                <a:spcPct val="0"/>
              </a:spcBef>
            </a:pPr>
            <a:r>
              <a:rPr lang="zh-CN" altLang="en-US" b="1" dirty="0"/>
              <a:t>需要注意的是，外码约束也可以指向本关系，</a:t>
            </a:r>
          </a:p>
          <a:p>
            <a:pPr marL="342900" indent="-342900">
              <a:lnSpc>
                <a:spcPct val="100000"/>
              </a:lnSpc>
              <a:spcBef>
                <a:spcPct val="0"/>
              </a:spcBef>
            </a:pPr>
            <a:r>
              <a:rPr lang="zh-CN" altLang="en-US" b="1" dirty="0"/>
              <a:t>比如对于</a:t>
            </a:r>
            <a:r>
              <a:rPr lang="en-US" altLang="zh-CN" b="1" dirty="0"/>
              <a:t>Course</a:t>
            </a:r>
            <a:r>
              <a:rPr lang="zh-CN" altLang="en-US" b="1" dirty="0"/>
              <a:t>表中的</a:t>
            </a:r>
            <a:r>
              <a:rPr lang="en-US" altLang="zh-CN" b="1" dirty="0"/>
              <a:t>Cpno</a:t>
            </a:r>
            <a:r>
              <a:rPr lang="zh-CN" altLang="en-US" b="1" dirty="0"/>
              <a:t>字段，它可以参</a:t>
            </a:r>
          </a:p>
          <a:p>
            <a:pPr marL="342900" indent="-342900">
              <a:lnSpc>
                <a:spcPct val="100000"/>
              </a:lnSpc>
              <a:spcBef>
                <a:spcPct val="0"/>
              </a:spcBef>
            </a:pPr>
            <a:r>
              <a:rPr lang="zh-CN" altLang="en-US" b="1" dirty="0"/>
              <a:t>照于</a:t>
            </a:r>
            <a:r>
              <a:rPr lang="en-US" altLang="zh-CN" b="1" dirty="0"/>
              <a:t>Course</a:t>
            </a:r>
            <a:r>
              <a:rPr lang="zh-CN" altLang="en-US" b="1" dirty="0"/>
              <a:t>表中的</a:t>
            </a:r>
            <a:r>
              <a:rPr lang="en-US" altLang="zh-CN" b="1" dirty="0"/>
              <a:t>Cno</a:t>
            </a:r>
            <a:r>
              <a:rPr lang="zh-CN" altLang="en-US" b="1" dirty="0"/>
              <a:t>字段。</a:t>
            </a:r>
          </a:p>
        </p:txBody>
      </p:sp>
      <p:grpSp>
        <p:nvGrpSpPr>
          <p:cNvPr id="6" name="组合 5">
            <a:extLst>
              <a:ext uri="{FF2B5EF4-FFF2-40B4-BE49-F238E27FC236}">
                <a16:creationId xmlns:a16="http://schemas.microsoft.com/office/drawing/2014/main" id="{548FBE59-F32B-4104-BB46-7F2FDC190BC8}"/>
              </a:ext>
            </a:extLst>
          </p:cNvPr>
          <p:cNvGrpSpPr/>
          <p:nvPr/>
        </p:nvGrpSpPr>
        <p:grpSpPr>
          <a:xfrm>
            <a:off x="179512" y="2276872"/>
            <a:ext cx="8784976" cy="2783920"/>
            <a:chOff x="683568" y="1580217"/>
            <a:chExt cx="7776864" cy="2783920"/>
          </a:xfrm>
        </p:grpSpPr>
        <p:sp>
          <p:nvSpPr>
            <p:cNvPr id="7" name="文本框 6">
              <a:extLst>
                <a:ext uri="{FF2B5EF4-FFF2-40B4-BE49-F238E27FC236}">
                  <a16:creationId xmlns:a16="http://schemas.microsoft.com/office/drawing/2014/main" id="{99E8D742-C45A-4026-9DB1-8C074D02E995}"/>
                </a:ext>
              </a:extLst>
            </p:cNvPr>
            <p:cNvSpPr txBox="1"/>
            <p:nvPr/>
          </p:nvSpPr>
          <p:spPr>
            <a:xfrm>
              <a:off x="755576" y="1580217"/>
              <a:ext cx="2987742"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外码自身参照 </a:t>
              </a:r>
              <a:r>
                <a:rPr lang="en-US" altLang="zh-CN" sz="1800" dirty="0">
                  <a:solidFill>
                    <a:schemeClr val="bg1"/>
                  </a:solidFill>
                  <a:latin typeface="Consolas" panose="020B0609020204030204" pitchFamily="49" charset="0"/>
                </a:rPr>
                <a:t>CPNO</a:t>
              </a:r>
              <a:r>
                <a:rPr lang="zh-CN" altLang="en-US" sz="1800" dirty="0">
                  <a:solidFill>
                    <a:schemeClr val="bg1"/>
                  </a:solidFill>
                  <a:latin typeface="Consolas" panose="020B0609020204030204" pitchFamily="49" charset="0"/>
                </a:rPr>
                <a:t>参照</a:t>
              </a:r>
              <a:r>
                <a:rPr lang="en-US" altLang="zh-CN" sz="1800" dirty="0">
                  <a:solidFill>
                    <a:schemeClr val="bg1"/>
                  </a:solidFill>
                  <a:latin typeface="Consolas" panose="020B0609020204030204" pitchFamily="49" charset="0"/>
                </a:rPr>
                <a:t>CNO</a:t>
              </a:r>
              <a:endParaRPr lang="zh-CN" altLang="en-US" sz="1800" dirty="0">
                <a:solidFill>
                  <a:schemeClr val="bg1"/>
                </a:solidFill>
                <a:latin typeface="Consolas" panose="020B0609020204030204" pitchFamily="49" charset="0"/>
              </a:endParaRPr>
            </a:p>
          </p:txBody>
        </p:sp>
        <p:sp>
          <p:nvSpPr>
            <p:cNvPr id="8" name="文本框 7">
              <a:extLst>
                <a:ext uri="{FF2B5EF4-FFF2-40B4-BE49-F238E27FC236}">
                  <a16:creationId xmlns:a16="http://schemas.microsoft.com/office/drawing/2014/main" id="{2E456F70-8510-4CE7-93A2-F12455DB6CC3}"/>
                </a:ext>
              </a:extLst>
            </p:cNvPr>
            <p:cNvSpPr txBox="1"/>
            <p:nvPr/>
          </p:nvSpPr>
          <p:spPr>
            <a:xfrm>
              <a:off x="683568" y="1988840"/>
              <a:ext cx="7776864" cy="2375297"/>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TABLE COURSE(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 NUMBER(4) PRIMARY KEY,</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CNAME CHAR(20),</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CPNO NUMBER(4) CONSTRAINT FK_CPNO REFERENCES COURSE(CNO),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CCREDIT NUMBER(4)</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1598604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6387"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②</a:t>
            </a:r>
            <a:r>
              <a:rPr lang="zh-CN" altLang="en-US" sz="3200" dirty="0">
                <a:ea typeface="宋体" panose="02010600030101010101" pitchFamily="2" charset="-122"/>
              </a:rPr>
              <a:t>外码约束</a:t>
            </a:r>
          </a:p>
        </p:txBody>
      </p:sp>
      <p:sp>
        <p:nvSpPr>
          <p:cNvPr id="16388" name="Rectangle 3"/>
          <p:cNvSpPr>
            <a:spLocks noGrp="1"/>
          </p:cNvSpPr>
          <p:nvPr>
            <p:ph idx="1"/>
          </p:nvPr>
        </p:nvSpPr>
        <p:spPr>
          <a:xfrm>
            <a:off x="457200" y="1616077"/>
            <a:ext cx="8553450" cy="4708525"/>
          </a:xfrm>
          <a:ln/>
        </p:spPr>
        <p:txBody>
          <a:bodyPr vert="horz" wrap="square" lIns="91440" tIns="45720" rIns="91440" bIns="45720" anchor="t"/>
          <a:lstStyle/>
          <a:p>
            <a:pPr eaLnBrk="1" hangingPunct="1">
              <a:lnSpc>
                <a:spcPct val="110000"/>
              </a:lnSpc>
            </a:pPr>
            <a:r>
              <a:rPr lang="zh-CN" altLang="en-US" b="1" dirty="0">
                <a:ea typeface="宋体" panose="02010600030101010101" pitchFamily="2" charset="-122"/>
              </a:rPr>
              <a:t>例</a:t>
            </a:r>
            <a:r>
              <a:rPr lang="en-US" altLang="zh-CN" b="1" dirty="0">
                <a:ea typeface="宋体" panose="02010600030101010101" pitchFamily="2" charset="-122"/>
              </a:rPr>
              <a:t>3-5</a:t>
            </a:r>
            <a:r>
              <a:rPr lang="en-US" altLang="zh-CN" dirty="0">
                <a:ea typeface="宋体" panose="02010600030101010101" pitchFamily="2" charset="-122"/>
              </a:rPr>
              <a:t> </a:t>
            </a:r>
            <a:r>
              <a:rPr lang="zh-CN" altLang="en-US" dirty="0">
                <a:ea typeface="宋体" panose="02010600030101010101" pitchFamily="2" charset="-122"/>
              </a:rPr>
              <a:t>一个外码自身参照的例子。</a:t>
            </a:r>
          </a:p>
          <a:p>
            <a:pPr eaLnBrk="1" hangingPunct="1">
              <a:lnSpc>
                <a:spcPct val="130000"/>
              </a:lnSpc>
              <a:buNone/>
            </a:pPr>
            <a:r>
              <a:rPr lang="en-US" altLang="zh-CN" sz="2400" dirty="0">
                <a:ea typeface="宋体" panose="02010600030101010101" pitchFamily="2" charset="-122"/>
              </a:rPr>
              <a:t>CREATE TABLE Course</a:t>
            </a:r>
          </a:p>
          <a:p>
            <a:pPr eaLnBrk="1" hangingPunct="1">
              <a:lnSpc>
                <a:spcPct val="130000"/>
              </a:lnSpc>
              <a:buNone/>
            </a:pPr>
            <a:r>
              <a:rPr lang="en-US" altLang="zh-CN" sz="2400" dirty="0">
                <a:ea typeface="宋体" panose="02010600030101010101" pitchFamily="2" charset="-122"/>
              </a:rPr>
              <a:t>(Cno number(4)  primary key,</a:t>
            </a:r>
          </a:p>
          <a:p>
            <a:pPr eaLnBrk="1" hangingPunct="1">
              <a:lnSpc>
                <a:spcPct val="130000"/>
              </a:lnSpc>
              <a:buNone/>
            </a:pPr>
            <a:r>
              <a:rPr lang="en-US" altLang="zh-CN" sz="2400" dirty="0">
                <a:ea typeface="宋体" panose="02010600030101010101" pitchFamily="2" charset="-122"/>
              </a:rPr>
              <a:t>Cname char(20),</a:t>
            </a:r>
          </a:p>
          <a:p>
            <a:pPr eaLnBrk="1" hangingPunct="1">
              <a:lnSpc>
                <a:spcPct val="130000"/>
              </a:lnSpc>
              <a:buNone/>
            </a:pPr>
            <a:r>
              <a:rPr lang="en-US" altLang="zh-CN" sz="2400" dirty="0">
                <a:solidFill>
                  <a:srgbClr val="FF0000"/>
                </a:solidFill>
                <a:ea typeface="宋体" panose="02010600030101010101" pitchFamily="2" charset="-122"/>
              </a:rPr>
              <a:t>Cpno number (4) constraint fk_cpno references Course (Cno),</a:t>
            </a:r>
          </a:p>
          <a:p>
            <a:pPr eaLnBrk="1" hangingPunct="1">
              <a:lnSpc>
                <a:spcPct val="130000"/>
              </a:lnSpc>
              <a:buNone/>
            </a:pPr>
            <a:r>
              <a:rPr lang="en-US" altLang="zh-CN" sz="2400" dirty="0">
                <a:ea typeface="宋体" panose="02010600030101010101" pitchFamily="2" charset="-122"/>
              </a:rPr>
              <a:t>Ccredit number(4));</a:t>
            </a:r>
          </a:p>
        </p:txBody>
      </p:sp>
      <p:sp>
        <p:nvSpPr>
          <p:cNvPr id="16389" name="Rectangle 4"/>
          <p:cNvSpPr/>
          <p:nvPr/>
        </p:nvSpPr>
        <p:spPr>
          <a:xfrm>
            <a:off x="2268540" y="5084763"/>
            <a:ext cx="6408737" cy="1198562"/>
          </a:xfrm>
          <a:prstGeom prst="rect">
            <a:avLst/>
          </a:prstGeom>
          <a:noFill/>
          <a:ln w="9525">
            <a:noFill/>
          </a:ln>
        </p:spPr>
        <p:txBody>
          <a:bodyPr>
            <a:spAutoFit/>
          </a:bodyPr>
          <a:lstStyle/>
          <a:p>
            <a:pPr marL="342900" indent="-342900">
              <a:lnSpc>
                <a:spcPct val="100000"/>
              </a:lnSpc>
              <a:spcBef>
                <a:spcPct val="0"/>
              </a:spcBef>
            </a:pPr>
            <a:r>
              <a:rPr lang="zh-CN" altLang="en-US" b="1" dirty="0"/>
              <a:t>需要注意的是，外码约束也可以指向本关系，</a:t>
            </a:r>
          </a:p>
          <a:p>
            <a:pPr marL="342900" indent="-342900">
              <a:lnSpc>
                <a:spcPct val="100000"/>
              </a:lnSpc>
              <a:spcBef>
                <a:spcPct val="0"/>
              </a:spcBef>
            </a:pPr>
            <a:r>
              <a:rPr lang="zh-CN" altLang="en-US" b="1" dirty="0"/>
              <a:t>比如对于</a:t>
            </a:r>
            <a:r>
              <a:rPr lang="en-US" altLang="zh-CN" b="1" dirty="0"/>
              <a:t>Course</a:t>
            </a:r>
            <a:r>
              <a:rPr lang="zh-CN" altLang="en-US" b="1" dirty="0"/>
              <a:t>表中的</a:t>
            </a:r>
            <a:r>
              <a:rPr lang="en-US" altLang="zh-CN" b="1" dirty="0"/>
              <a:t>Cpno</a:t>
            </a:r>
            <a:r>
              <a:rPr lang="zh-CN" altLang="en-US" b="1" dirty="0"/>
              <a:t>字段，它可以参</a:t>
            </a:r>
          </a:p>
          <a:p>
            <a:pPr marL="342900" indent="-342900">
              <a:lnSpc>
                <a:spcPct val="100000"/>
              </a:lnSpc>
              <a:spcBef>
                <a:spcPct val="0"/>
              </a:spcBef>
            </a:pPr>
            <a:r>
              <a:rPr lang="zh-CN" altLang="en-US" b="1" dirty="0"/>
              <a:t>照于</a:t>
            </a:r>
            <a:r>
              <a:rPr lang="en-US" altLang="zh-CN" b="1" dirty="0"/>
              <a:t>Course</a:t>
            </a:r>
            <a:r>
              <a:rPr lang="zh-CN" altLang="en-US" b="1" dirty="0"/>
              <a:t>表中的</a:t>
            </a:r>
            <a:r>
              <a:rPr lang="en-US" altLang="zh-CN" b="1" dirty="0"/>
              <a:t>Cno</a:t>
            </a:r>
            <a:r>
              <a:rPr lang="zh-CN" altLang="en-US" b="1" dirty="0"/>
              <a:t>字段。</a:t>
            </a:r>
          </a:p>
        </p:txBody>
      </p:sp>
    </p:spTree>
    <p:extLst>
      <p:ext uri="{BB962C8B-B14F-4D97-AF65-F5344CB8AC3E}">
        <p14:creationId xmlns:p14="http://schemas.microsoft.com/office/powerpoint/2010/main" val="3762477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7411"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②</a:t>
            </a:r>
            <a:r>
              <a:rPr lang="zh-CN" altLang="en-US" sz="3200" dirty="0">
                <a:ea typeface="宋体" panose="02010600030101010101" pitchFamily="2" charset="-122"/>
              </a:rPr>
              <a:t>外码约束</a:t>
            </a:r>
          </a:p>
        </p:txBody>
      </p:sp>
      <p:sp>
        <p:nvSpPr>
          <p:cNvPr id="17412" name="Rectangle 3"/>
          <p:cNvSpPr>
            <a:spLocks noGrp="1"/>
          </p:cNvSpPr>
          <p:nvPr>
            <p:ph idx="1"/>
          </p:nvPr>
        </p:nvSpPr>
        <p:spPr>
          <a:xfrm>
            <a:off x="457200" y="1644650"/>
            <a:ext cx="8229600" cy="4679950"/>
          </a:xfrm>
          <a:ln/>
        </p:spPr>
        <p:txBody>
          <a:bodyPr vert="horz" wrap="square" lIns="91440" tIns="45720" rIns="91440" bIns="45720" anchor="t"/>
          <a:lstStyle/>
          <a:p>
            <a:pPr eaLnBrk="1" hangingPunct="1"/>
            <a:r>
              <a:rPr lang="zh-CN" altLang="en-US" b="1" dirty="0">
                <a:ea typeface="宋体" panose="02010600030101010101" pitchFamily="2" charset="-122"/>
              </a:rPr>
              <a:t>例</a:t>
            </a:r>
            <a:r>
              <a:rPr lang="en-US" altLang="zh-CN" b="1" dirty="0">
                <a:ea typeface="宋体" panose="02010600030101010101" pitchFamily="2" charset="-122"/>
              </a:rPr>
              <a:t>3-6</a:t>
            </a:r>
            <a:r>
              <a:rPr lang="en-US" altLang="zh-CN" dirty="0">
                <a:ea typeface="宋体" panose="02010600030101010101" pitchFamily="2" charset="-122"/>
              </a:rPr>
              <a:t> </a:t>
            </a:r>
            <a:r>
              <a:rPr lang="zh-CN" altLang="en-US" dirty="0">
                <a:ea typeface="宋体" panose="02010600030101010101" pitchFamily="2" charset="-122"/>
              </a:rPr>
              <a:t>将例</a:t>
            </a:r>
            <a:r>
              <a:rPr lang="en-US" altLang="zh-CN" dirty="0">
                <a:ea typeface="宋体" panose="02010600030101010101" pitchFamily="2" charset="-122"/>
              </a:rPr>
              <a:t>3-5</a:t>
            </a:r>
            <a:r>
              <a:rPr lang="zh-CN" altLang="en-US" dirty="0">
                <a:ea typeface="宋体" panose="02010600030101010101" pitchFamily="2" charset="-122"/>
              </a:rPr>
              <a:t>的列级改为表级约束。</a:t>
            </a:r>
          </a:p>
        </p:txBody>
      </p:sp>
      <p:grpSp>
        <p:nvGrpSpPr>
          <p:cNvPr id="5" name="组合 4">
            <a:extLst>
              <a:ext uri="{FF2B5EF4-FFF2-40B4-BE49-F238E27FC236}">
                <a16:creationId xmlns:a16="http://schemas.microsoft.com/office/drawing/2014/main" id="{8208DAA3-A0E2-43D3-9067-90625A0BD850}"/>
              </a:ext>
            </a:extLst>
          </p:cNvPr>
          <p:cNvGrpSpPr/>
          <p:nvPr/>
        </p:nvGrpSpPr>
        <p:grpSpPr>
          <a:xfrm>
            <a:off x="179512" y="2276872"/>
            <a:ext cx="8784976" cy="3468005"/>
            <a:chOff x="683568" y="1580217"/>
            <a:chExt cx="7776864" cy="3468005"/>
          </a:xfrm>
        </p:grpSpPr>
        <p:sp>
          <p:nvSpPr>
            <p:cNvPr id="6" name="文本框 5">
              <a:extLst>
                <a:ext uri="{FF2B5EF4-FFF2-40B4-BE49-F238E27FC236}">
                  <a16:creationId xmlns:a16="http://schemas.microsoft.com/office/drawing/2014/main" id="{147F93F4-712E-4D90-AED4-29D9D308F65C}"/>
                </a:ext>
              </a:extLst>
            </p:cNvPr>
            <p:cNvSpPr txBox="1"/>
            <p:nvPr/>
          </p:nvSpPr>
          <p:spPr>
            <a:xfrm>
              <a:off x="755576" y="1580217"/>
              <a:ext cx="4071403"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外码自身参照 </a:t>
              </a:r>
              <a:r>
                <a:rPr lang="en-US" altLang="zh-CN" sz="1800" dirty="0">
                  <a:solidFill>
                    <a:schemeClr val="bg1"/>
                  </a:solidFill>
                  <a:latin typeface="Consolas" panose="020B0609020204030204" pitchFamily="49" charset="0"/>
                </a:rPr>
                <a:t>CPNO</a:t>
              </a:r>
              <a:r>
                <a:rPr lang="zh-CN" altLang="en-US" sz="1800" dirty="0">
                  <a:solidFill>
                    <a:schemeClr val="bg1"/>
                  </a:solidFill>
                  <a:latin typeface="Consolas" panose="020B0609020204030204" pitchFamily="49" charset="0"/>
                </a:rPr>
                <a:t>参照</a:t>
              </a:r>
              <a:r>
                <a:rPr lang="en-US" altLang="zh-CN" sz="1800" dirty="0">
                  <a:solidFill>
                    <a:schemeClr val="bg1"/>
                  </a:solidFill>
                  <a:latin typeface="Consolas" panose="020B0609020204030204" pitchFamily="49" charset="0"/>
                </a:rPr>
                <a:t>CNO </a:t>
              </a:r>
              <a:r>
                <a:rPr lang="zh-CN" altLang="en-US" sz="1800" dirty="0">
                  <a:solidFill>
                    <a:schemeClr val="bg1"/>
                  </a:solidFill>
                  <a:latin typeface="Consolas" panose="020B0609020204030204" pitchFamily="49" charset="0"/>
                </a:rPr>
                <a:t>表级约束</a:t>
              </a:r>
            </a:p>
          </p:txBody>
        </p:sp>
        <p:sp>
          <p:nvSpPr>
            <p:cNvPr id="7" name="文本框 6">
              <a:extLst>
                <a:ext uri="{FF2B5EF4-FFF2-40B4-BE49-F238E27FC236}">
                  <a16:creationId xmlns:a16="http://schemas.microsoft.com/office/drawing/2014/main" id="{0CCF1E6D-6767-4F50-93C9-F9C2EDE12FD3}"/>
                </a:ext>
              </a:extLst>
            </p:cNvPr>
            <p:cNvSpPr txBox="1"/>
            <p:nvPr/>
          </p:nvSpPr>
          <p:spPr>
            <a:xfrm>
              <a:off x="683568" y="1988840"/>
              <a:ext cx="7776864" cy="3059382"/>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TABLE COURSE(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 NUMBER(4),</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CNAME CHAR(20),</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CPNO NUMBER(4),</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CCREDIT NUMBER(4),</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CONSTRAINT PK_COURSE PRIMARY KEY(CNO),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CONSTRAINT FK_CPNO FOREIGN KEY(CPNO) REFERENCES COURSE(CNO)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29497079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7411"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②</a:t>
            </a:r>
            <a:r>
              <a:rPr lang="zh-CN" altLang="en-US" sz="3200" dirty="0">
                <a:ea typeface="宋体" panose="02010600030101010101" pitchFamily="2" charset="-122"/>
              </a:rPr>
              <a:t>外码约束</a:t>
            </a:r>
          </a:p>
        </p:txBody>
      </p:sp>
      <p:sp>
        <p:nvSpPr>
          <p:cNvPr id="17412" name="Rectangle 3"/>
          <p:cNvSpPr>
            <a:spLocks noGrp="1"/>
          </p:cNvSpPr>
          <p:nvPr>
            <p:ph idx="1"/>
          </p:nvPr>
        </p:nvSpPr>
        <p:spPr>
          <a:xfrm>
            <a:off x="457200" y="1644650"/>
            <a:ext cx="8229600" cy="4679950"/>
          </a:xfrm>
          <a:ln/>
        </p:spPr>
        <p:txBody>
          <a:bodyPr vert="horz" wrap="square" lIns="91440" tIns="45720" rIns="91440" bIns="45720" anchor="t"/>
          <a:lstStyle/>
          <a:p>
            <a:pPr eaLnBrk="1" hangingPunct="1"/>
            <a:r>
              <a:rPr lang="zh-CN" altLang="en-US" b="1" dirty="0">
                <a:ea typeface="宋体" panose="02010600030101010101" pitchFamily="2" charset="-122"/>
              </a:rPr>
              <a:t>例</a:t>
            </a:r>
            <a:r>
              <a:rPr lang="en-US" altLang="zh-CN" b="1" dirty="0">
                <a:ea typeface="宋体" panose="02010600030101010101" pitchFamily="2" charset="-122"/>
              </a:rPr>
              <a:t>3-6</a:t>
            </a:r>
            <a:r>
              <a:rPr lang="en-US" altLang="zh-CN" dirty="0">
                <a:ea typeface="宋体" panose="02010600030101010101" pitchFamily="2" charset="-122"/>
              </a:rPr>
              <a:t> </a:t>
            </a:r>
            <a:r>
              <a:rPr lang="zh-CN" altLang="en-US" dirty="0">
                <a:ea typeface="宋体" panose="02010600030101010101" pitchFamily="2" charset="-122"/>
              </a:rPr>
              <a:t>将例</a:t>
            </a:r>
            <a:r>
              <a:rPr lang="en-US" altLang="zh-CN" dirty="0">
                <a:ea typeface="宋体" panose="02010600030101010101" pitchFamily="2" charset="-122"/>
              </a:rPr>
              <a:t>3-5</a:t>
            </a:r>
            <a:r>
              <a:rPr lang="zh-CN" altLang="en-US" dirty="0">
                <a:ea typeface="宋体" panose="02010600030101010101" pitchFamily="2" charset="-122"/>
              </a:rPr>
              <a:t>的列级改为表级约束。</a:t>
            </a:r>
          </a:p>
          <a:p>
            <a:pPr lvl="1" eaLnBrk="1" hangingPunct="1">
              <a:lnSpc>
                <a:spcPct val="120000"/>
              </a:lnSpc>
              <a:buNone/>
            </a:pPr>
            <a:r>
              <a:rPr lang="en-US" altLang="zh-CN" dirty="0">
                <a:ea typeface="宋体" panose="02010600030101010101" pitchFamily="2" charset="-122"/>
              </a:rPr>
              <a:t>CREATE TABLE Course</a:t>
            </a:r>
          </a:p>
          <a:p>
            <a:pPr lvl="1" eaLnBrk="1" hangingPunct="1">
              <a:lnSpc>
                <a:spcPct val="120000"/>
              </a:lnSpc>
              <a:buNone/>
            </a:pPr>
            <a:r>
              <a:rPr lang="en-US" altLang="zh-CN" dirty="0">
                <a:ea typeface="宋体" panose="02010600030101010101" pitchFamily="2" charset="-122"/>
              </a:rPr>
              <a:t> ( Cno number(4),</a:t>
            </a:r>
          </a:p>
          <a:p>
            <a:pPr lvl="1" eaLnBrk="1" hangingPunct="1">
              <a:lnSpc>
                <a:spcPct val="120000"/>
              </a:lnSpc>
              <a:buNone/>
            </a:pPr>
            <a:r>
              <a:rPr lang="en-US" altLang="zh-CN" dirty="0">
                <a:ea typeface="宋体" panose="02010600030101010101" pitchFamily="2" charset="-122"/>
              </a:rPr>
              <a:t>   Cname char(20),</a:t>
            </a:r>
          </a:p>
          <a:p>
            <a:pPr lvl="1" eaLnBrk="1" hangingPunct="1">
              <a:lnSpc>
                <a:spcPct val="120000"/>
              </a:lnSpc>
              <a:buNone/>
            </a:pPr>
            <a:r>
              <a:rPr lang="en-US" altLang="zh-CN" dirty="0">
                <a:ea typeface="宋体" panose="02010600030101010101" pitchFamily="2" charset="-122"/>
              </a:rPr>
              <a:t>   Cpno number (4),</a:t>
            </a:r>
          </a:p>
          <a:p>
            <a:pPr lvl="1" eaLnBrk="1" hangingPunct="1">
              <a:lnSpc>
                <a:spcPct val="120000"/>
              </a:lnSpc>
              <a:buNone/>
            </a:pPr>
            <a:r>
              <a:rPr lang="en-US" altLang="zh-CN" dirty="0">
                <a:ea typeface="宋体" panose="02010600030101010101" pitchFamily="2" charset="-122"/>
              </a:rPr>
              <a:t>   Ccredit number(4),</a:t>
            </a:r>
          </a:p>
          <a:p>
            <a:pPr lvl="1" eaLnBrk="1" hangingPunct="1">
              <a:lnSpc>
                <a:spcPct val="120000"/>
              </a:lnSpc>
              <a:buNone/>
            </a:pPr>
            <a:r>
              <a:rPr lang="en-US" altLang="zh-CN" dirty="0">
                <a:solidFill>
                  <a:srgbClr val="FF0000"/>
                </a:solidFill>
                <a:ea typeface="宋体" panose="02010600030101010101" pitchFamily="2" charset="-122"/>
              </a:rPr>
              <a:t>   constraint pk_Course primary key(Cno),</a:t>
            </a:r>
          </a:p>
          <a:p>
            <a:pPr lvl="1" eaLnBrk="1" hangingPunct="1">
              <a:lnSpc>
                <a:spcPct val="120000"/>
              </a:lnSpc>
              <a:buNone/>
            </a:pPr>
            <a:r>
              <a:rPr lang="en-US" altLang="zh-CN" dirty="0">
                <a:solidFill>
                  <a:srgbClr val="FF0000"/>
                </a:solidFill>
                <a:ea typeface="宋体" panose="02010600030101010101" pitchFamily="2" charset="-122"/>
              </a:rPr>
              <a:t>   constraint fk_cpno foreign key (Cpno) references Course (Cno));</a:t>
            </a:r>
          </a:p>
        </p:txBody>
      </p:sp>
    </p:spTree>
    <p:extLst>
      <p:ext uri="{BB962C8B-B14F-4D97-AF65-F5344CB8AC3E}">
        <p14:creationId xmlns:p14="http://schemas.microsoft.com/office/powerpoint/2010/main" val="712829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8435" name="Rectangle 2"/>
          <p:cNvSpPr>
            <a:spLocks noGrp="1"/>
          </p:cNvSpPr>
          <p:nvPr>
            <p:ph type="title"/>
          </p:nvPr>
        </p:nvSpPr>
        <p:spPr>
          <a:xfrm>
            <a:off x="876300" y="0"/>
            <a:ext cx="7391400" cy="563563"/>
          </a:xfrm>
          <a:ln/>
        </p:spPr>
        <p:txBody>
          <a:bodyPr vert="horz" wrap="square" lIns="91440" tIns="45720" rIns="91440" bIns="45720" anchor="ctr"/>
          <a:lstStyle/>
          <a:p>
            <a:pPr eaLnBrk="1" hangingPunct="1"/>
            <a:r>
              <a:rPr lang="en-US" altLang="zh-CN" sz="3200" dirty="0">
                <a:ea typeface="宋体" panose="02010600030101010101" pitchFamily="2" charset="-122"/>
              </a:rPr>
              <a:t>③CHECK</a:t>
            </a:r>
            <a:r>
              <a:rPr lang="zh-CN" altLang="en-US" sz="3200" dirty="0">
                <a:ea typeface="宋体" panose="02010600030101010101" pitchFamily="2" charset="-122"/>
              </a:rPr>
              <a:t>约束</a:t>
            </a:r>
          </a:p>
        </p:txBody>
      </p:sp>
      <p:sp>
        <p:nvSpPr>
          <p:cNvPr id="36867" name="Rectangle 3"/>
          <p:cNvSpPr>
            <a:spLocks noGrp="1"/>
          </p:cNvSpPr>
          <p:nvPr>
            <p:ph idx="1"/>
          </p:nvPr>
        </p:nvSpPr>
        <p:spPr>
          <a:xfrm>
            <a:off x="187066" y="521315"/>
            <a:ext cx="8736013" cy="4495800"/>
          </a:xfrm>
        </p:spPr>
        <p:txBody>
          <a:bodyPr vert="horz" wrap="square" lIns="91440" tIns="45720" rIns="91440" bIns="45720" numCol="1" anchor="t" anchorCtr="0" compatLnSpc="1"/>
          <a:lstStyle/>
          <a:p>
            <a:pPr eaLnBrk="1" hangingPunct="1">
              <a:defRPr/>
            </a:pPr>
            <a:r>
              <a:rPr lang="zh-CN" altLang="en-US" sz="2400" b="1" noProof="1">
                <a:ea typeface="宋体" panose="02010600030101010101" pitchFamily="2" charset="-122"/>
              </a:rPr>
              <a:t>例</a:t>
            </a:r>
            <a:r>
              <a:rPr lang="en-US" altLang="zh-CN" sz="2400" b="1" noProof="1">
                <a:ea typeface="宋体" panose="02010600030101010101" pitchFamily="2" charset="-122"/>
              </a:rPr>
              <a:t>3-7</a:t>
            </a:r>
            <a:r>
              <a:rPr lang="en-US" altLang="zh-CN" sz="2400" noProof="1">
                <a:ea typeface="宋体" panose="02010600030101010101" pitchFamily="2" charset="-122"/>
              </a:rPr>
              <a:t> </a:t>
            </a:r>
            <a:r>
              <a:rPr lang="zh-CN" altLang="en-US" sz="2400" noProof="1">
                <a:ea typeface="宋体" panose="02010600030101010101" pitchFamily="2" charset="-122"/>
              </a:rPr>
              <a:t>添加一个</a:t>
            </a:r>
            <a:r>
              <a:rPr lang="en-US" altLang="zh-CN" sz="2400" noProof="1">
                <a:ea typeface="宋体" panose="02010600030101010101" pitchFamily="2" charset="-122"/>
              </a:rPr>
              <a:t>CHECK</a:t>
            </a:r>
            <a:r>
              <a:rPr lang="zh-CN" altLang="en-US" sz="2400" noProof="1">
                <a:ea typeface="宋体" panose="02010600030101010101" pitchFamily="2" charset="-122"/>
              </a:rPr>
              <a:t>约束来保证每个学生的考试成绩在</a:t>
            </a:r>
            <a:r>
              <a:rPr lang="en-US" altLang="zh-CN" sz="2400" noProof="1">
                <a:ea typeface="宋体" panose="02010600030101010101" pitchFamily="2" charset="-122"/>
              </a:rPr>
              <a:t>0</a:t>
            </a:r>
            <a:r>
              <a:rPr lang="zh-CN" altLang="en-US" sz="2400" noProof="1">
                <a:ea typeface="宋体" panose="02010600030101010101" pitchFamily="2" charset="-122"/>
              </a:rPr>
              <a:t>到</a:t>
            </a:r>
            <a:r>
              <a:rPr lang="en-US" altLang="zh-CN" sz="2400" noProof="1">
                <a:ea typeface="宋体" panose="02010600030101010101" pitchFamily="2" charset="-122"/>
              </a:rPr>
              <a:t>100</a:t>
            </a:r>
            <a:r>
              <a:rPr lang="zh-CN" altLang="en-US" sz="2400" noProof="1">
                <a:ea typeface="宋体" panose="02010600030101010101" pitchFamily="2" charset="-122"/>
              </a:rPr>
              <a:t>之间。</a:t>
            </a:r>
          </a:p>
        </p:txBody>
      </p:sp>
      <p:grpSp>
        <p:nvGrpSpPr>
          <p:cNvPr id="5" name="组合 4">
            <a:extLst>
              <a:ext uri="{FF2B5EF4-FFF2-40B4-BE49-F238E27FC236}">
                <a16:creationId xmlns:a16="http://schemas.microsoft.com/office/drawing/2014/main" id="{D38AA6E0-A3DD-4648-8D4E-312C5DCB0C0C}"/>
              </a:ext>
            </a:extLst>
          </p:cNvPr>
          <p:cNvGrpSpPr/>
          <p:nvPr/>
        </p:nvGrpSpPr>
        <p:grpSpPr>
          <a:xfrm>
            <a:off x="138103" y="1412776"/>
            <a:ext cx="8784976" cy="4038077"/>
            <a:chOff x="683568" y="1580217"/>
            <a:chExt cx="7776864" cy="4038077"/>
          </a:xfrm>
        </p:grpSpPr>
        <p:sp>
          <p:nvSpPr>
            <p:cNvPr id="6" name="文本框 5">
              <a:extLst>
                <a:ext uri="{FF2B5EF4-FFF2-40B4-BE49-F238E27FC236}">
                  <a16:creationId xmlns:a16="http://schemas.microsoft.com/office/drawing/2014/main" id="{8FB8E23C-EFBD-444E-A7FC-F48FEEC1F3A5}"/>
                </a:ext>
              </a:extLst>
            </p:cNvPr>
            <p:cNvSpPr txBox="1"/>
            <p:nvPr/>
          </p:nvSpPr>
          <p:spPr>
            <a:xfrm>
              <a:off x="755576" y="1580217"/>
              <a:ext cx="1175800"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CHECK</a:t>
              </a:r>
              <a:r>
                <a:rPr lang="zh-CN" altLang="en-US" sz="1800" dirty="0">
                  <a:solidFill>
                    <a:schemeClr val="bg1"/>
                  </a:solidFill>
                  <a:latin typeface="Consolas" panose="020B0609020204030204" pitchFamily="49" charset="0"/>
                </a:rPr>
                <a:t>约束</a:t>
              </a:r>
            </a:p>
          </p:txBody>
        </p:sp>
        <p:sp>
          <p:nvSpPr>
            <p:cNvPr id="7" name="文本框 6">
              <a:extLst>
                <a:ext uri="{FF2B5EF4-FFF2-40B4-BE49-F238E27FC236}">
                  <a16:creationId xmlns:a16="http://schemas.microsoft.com/office/drawing/2014/main" id="{D10DA1CA-B76F-4EEB-A94C-2B0C949D0F0A}"/>
                </a:ext>
              </a:extLst>
            </p:cNvPr>
            <p:cNvSpPr txBox="1"/>
            <p:nvPr/>
          </p:nvSpPr>
          <p:spPr>
            <a:xfrm>
              <a:off x="683568" y="1988840"/>
              <a:ext cx="7776864" cy="3629454"/>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TABLE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NUMBER(12),</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 NUMBER(4),</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GRADE NUMBER(3) CONSTRAINT CK_GRADE CHECK(GRADE&gt;=0 AND GRADE&lt;=100),</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CONSTRAINT PK_SC PRIMARY KEY(SNO, CNO),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CONSTRAINT FK_SNO FOREIGN KEY(SNO) REFERENCES STUDENT(SNO),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CONSTRAINT FK_CNO FROEIGN KEY(CNO) REFERENCES COURSE(CNO)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1097537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8435"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③CHECK</a:t>
            </a:r>
            <a:r>
              <a:rPr lang="zh-CN" altLang="en-US" sz="3200" dirty="0">
                <a:ea typeface="宋体" panose="02010600030101010101" pitchFamily="2" charset="-122"/>
              </a:rPr>
              <a:t>约束</a:t>
            </a:r>
          </a:p>
        </p:txBody>
      </p:sp>
      <p:sp>
        <p:nvSpPr>
          <p:cNvPr id="36867" name="Rectangle 3"/>
          <p:cNvSpPr>
            <a:spLocks noGrp="1"/>
          </p:cNvSpPr>
          <p:nvPr>
            <p:ph idx="1"/>
          </p:nvPr>
        </p:nvSpPr>
        <p:spPr>
          <a:xfrm>
            <a:off x="190502" y="1828800"/>
            <a:ext cx="8736013" cy="4495800"/>
          </a:xfrm>
        </p:spPr>
        <p:txBody>
          <a:bodyPr vert="horz" wrap="square" lIns="91440" tIns="45720" rIns="91440" bIns="45720" numCol="1" anchor="t" anchorCtr="0" compatLnSpc="1"/>
          <a:lstStyle/>
          <a:p>
            <a:pPr eaLnBrk="1" hangingPunct="1">
              <a:defRPr/>
            </a:pPr>
            <a:r>
              <a:rPr lang="zh-CN" altLang="en-US" sz="2400" b="1" noProof="1">
                <a:ea typeface="宋体" panose="02010600030101010101" pitchFamily="2" charset="-122"/>
              </a:rPr>
              <a:t>例</a:t>
            </a:r>
            <a:r>
              <a:rPr lang="en-US" altLang="zh-CN" sz="2400" b="1" noProof="1">
                <a:ea typeface="宋体" panose="02010600030101010101" pitchFamily="2" charset="-122"/>
              </a:rPr>
              <a:t>3-7</a:t>
            </a:r>
            <a:r>
              <a:rPr lang="en-US" altLang="zh-CN" sz="2400" noProof="1">
                <a:ea typeface="宋体" panose="02010600030101010101" pitchFamily="2" charset="-122"/>
              </a:rPr>
              <a:t> </a:t>
            </a:r>
            <a:r>
              <a:rPr lang="zh-CN" altLang="en-US" sz="2400" noProof="1">
                <a:ea typeface="宋体" panose="02010600030101010101" pitchFamily="2" charset="-122"/>
              </a:rPr>
              <a:t>添加一个</a:t>
            </a:r>
            <a:r>
              <a:rPr lang="en-US" altLang="zh-CN" sz="2400" noProof="1">
                <a:ea typeface="宋体" panose="02010600030101010101" pitchFamily="2" charset="-122"/>
              </a:rPr>
              <a:t>CHECK</a:t>
            </a:r>
            <a:r>
              <a:rPr lang="zh-CN" altLang="en-US" sz="2400" noProof="1">
                <a:ea typeface="宋体" panose="02010600030101010101" pitchFamily="2" charset="-122"/>
              </a:rPr>
              <a:t>约束来保证每个学生的考试成绩在</a:t>
            </a:r>
            <a:r>
              <a:rPr lang="en-US" altLang="zh-CN" sz="2400" noProof="1">
                <a:ea typeface="宋体" panose="02010600030101010101" pitchFamily="2" charset="-122"/>
              </a:rPr>
              <a:t>0</a:t>
            </a:r>
            <a:r>
              <a:rPr lang="zh-CN" altLang="en-US" sz="2400" noProof="1">
                <a:ea typeface="宋体" panose="02010600030101010101" pitchFamily="2" charset="-122"/>
              </a:rPr>
              <a:t>到</a:t>
            </a:r>
            <a:r>
              <a:rPr lang="en-US" altLang="zh-CN" sz="2400" noProof="1">
                <a:ea typeface="宋体" panose="02010600030101010101" pitchFamily="2" charset="-122"/>
              </a:rPr>
              <a:t>100</a:t>
            </a:r>
            <a:r>
              <a:rPr lang="zh-CN" altLang="en-US" sz="2400" noProof="1">
                <a:ea typeface="宋体" panose="02010600030101010101" pitchFamily="2" charset="-122"/>
              </a:rPr>
              <a:t>之间。</a:t>
            </a:r>
          </a:p>
          <a:p>
            <a:pPr marL="0" indent="0" eaLnBrk="1" hangingPunct="1">
              <a:lnSpc>
                <a:spcPct val="110000"/>
              </a:lnSpc>
              <a:buNone/>
              <a:defRPr/>
            </a:pPr>
            <a:r>
              <a:rPr lang="en-US" altLang="zh-CN" noProof="1">
                <a:ea typeface="宋体" panose="02010600030101010101" pitchFamily="2" charset="-122"/>
              </a:rPr>
              <a:t>CREATE TABLE SC</a:t>
            </a:r>
          </a:p>
          <a:p>
            <a:pPr marL="0" indent="0" eaLnBrk="1" hangingPunct="1">
              <a:lnSpc>
                <a:spcPct val="110000"/>
              </a:lnSpc>
              <a:buNone/>
              <a:defRPr/>
            </a:pPr>
            <a:r>
              <a:rPr lang="en-US" altLang="zh-CN" sz="2400" noProof="1">
                <a:ea typeface="宋体" panose="02010600030101010101" pitchFamily="2" charset="-122"/>
              </a:rPr>
              <a:t>   ( Sno number(12),</a:t>
            </a:r>
          </a:p>
          <a:p>
            <a:pPr marL="0" lvl="1" indent="0" eaLnBrk="1" hangingPunct="1">
              <a:lnSpc>
                <a:spcPct val="110000"/>
              </a:lnSpc>
              <a:buNone/>
              <a:defRPr/>
            </a:pPr>
            <a:r>
              <a:rPr lang="en-US" altLang="zh-CN" noProof="1">
                <a:ea typeface="宋体" panose="02010600030101010101" pitchFamily="2" charset="-122"/>
                <a:cs typeface="+mn-ea"/>
              </a:rPr>
              <a:t>     Cno number(4),</a:t>
            </a:r>
          </a:p>
          <a:p>
            <a:pPr marL="0" lvl="1" indent="0" eaLnBrk="1" hangingPunct="1">
              <a:lnSpc>
                <a:spcPct val="110000"/>
              </a:lnSpc>
              <a:buNone/>
              <a:defRPr/>
            </a:pPr>
            <a:r>
              <a:rPr lang="en-US" altLang="zh-CN" noProof="1">
                <a:ea typeface="宋体" panose="02010600030101010101" pitchFamily="2" charset="-122"/>
                <a:cs typeface="+mn-ea"/>
              </a:rPr>
              <a:t>     Grade number(3) Constraint ck_g </a:t>
            </a:r>
            <a:r>
              <a:rPr lang="en-US" altLang="zh-CN" noProof="1">
                <a:solidFill>
                  <a:schemeClr val="tx2"/>
                </a:solidFill>
                <a:ea typeface="宋体" panose="02010600030101010101" pitchFamily="2" charset="-122"/>
                <a:cs typeface="+mn-ea"/>
              </a:rPr>
              <a:t>check(Grade&gt;=0 AND Grade&lt;=100)</a:t>
            </a:r>
            <a:r>
              <a:rPr lang="en-US" altLang="zh-CN" noProof="1">
                <a:ea typeface="宋体" panose="02010600030101010101" pitchFamily="2" charset="-122"/>
                <a:cs typeface="+mn-ea"/>
              </a:rPr>
              <a:t>,  </a:t>
            </a:r>
          </a:p>
          <a:p>
            <a:pPr marL="0" lvl="1" indent="0" eaLnBrk="1" hangingPunct="1">
              <a:lnSpc>
                <a:spcPct val="110000"/>
              </a:lnSpc>
              <a:buNone/>
              <a:defRPr/>
            </a:pPr>
            <a:r>
              <a:rPr lang="en-US" altLang="zh-CN" noProof="1">
                <a:ea typeface="宋体" panose="02010600030101010101" pitchFamily="2" charset="-122"/>
                <a:cs typeface="+mn-ea"/>
              </a:rPr>
              <a:t>     Constraint pk_SC primary key (Sno,Cno),</a:t>
            </a:r>
          </a:p>
          <a:p>
            <a:pPr marL="0" lvl="1" indent="0" eaLnBrk="1" hangingPunct="1">
              <a:lnSpc>
                <a:spcPct val="110000"/>
              </a:lnSpc>
              <a:buNone/>
              <a:defRPr/>
            </a:pPr>
            <a:r>
              <a:rPr lang="en-US" altLang="zh-CN" noProof="1">
                <a:ea typeface="宋体" panose="02010600030101010101" pitchFamily="2" charset="-122"/>
                <a:cs typeface="+mn-ea"/>
              </a:rPr>
              <a:t>     Constraint fk_s foreign key (Sno ) references Student(Sno),</a:t>
            </a:r>
          </a:p>
          <a:p>
            <a:pPr marL="0" lvl="1" indent="0" eaLnBrk="1" hangingPunct="1">
              <a:lnSpc>
                <a:spcPct val="110000"/>
              </a:lnSpc>
              <a:buNone/>
              <a:defRPr/>
            </a:pPr>
            <a:r>
              <a:rPr lang="en-US" altLang="zh-CN" noProof="1">
                <a:ea typeface="宋体" panose="02010600030101010101" pitchFamily="2" charset="-122"/>
                <a:cs typeface="+mn-ea"/>
              </a:rPr>
              <a:t>     Constraint fk_c foreign key (Cno ) references Course(Cno));</a:t>
            </a:r>
          </a:p>
        </p:txBody>
      </p:sp>
    </p:spTree>
    <p:extLst>
      <p:ext uri="{BB962C8B-B14F-4D97-AF65-F5344CB8AC3E}">
        <p14:creationId xmlns:p14="http://schemas.microsoft.com/office/powerpoint/2010/main" val="1972630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7171"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3.1 SQL</a:t>
            </a:r>
            <a:r>
              <a:rPr lang="zh-CN" altLang="en-US" sz="3200" dirty="0">
                <a:ea typeface="宋体" panose="02010600030101010101" pitchFamily="2" charset="-122"/>
              </a:rPr>
              <a:t>概述</a:t>
            </a:r>
          </a:p>
        </p:txBody>
      </p:sp>
      <p:sp>
        <p:nvSpPr>
          <p:cNvPr id="7172" name="Rectangle 3"/>
          <p:cNvSpPr>
            <a:spLocks noGrp="1"/>
          </p:cNvSpPr>
          <p:nvPr>
            <p:ph idx="1"/>
          </p:nvPr>
        </p:nvSpPr>
        <p:spPr>
          <a:xfrm>
            <a:off x="457202" y="1828800"/>
            <a:ext cx="8169275" cy="4495800"/>
          </a:xfrm>
          <a:ln/>
        </p:spPr>
        <p:txBody>
          <a:bodyPr vert="horz" wrap="square" lIns="91440" tIns="45720" rIns="91440" bIns="45720" anchor="t"/>
          <a:lstStyle/>
          <a:p>
            <a:pPr algn="just" eaLnBrk="1" hangingPunct="1">
              <a:lnSpc>
                <a:spcPct val="180000"/>
              </a:lnSpc>
            </a:pPr>
            <a:r>
              <a:rPr lang="zh-CN" altLang="en-US" b="1" dirty="0">
                <a:ea typeface="宋体" panose="02010600030101010101" pitchFamily="2" charset="-122"/>
              </a:rPr>
              <a:t>结构化查询语言</a:t>
            </a:r>
            <a:r>
              <a:rPr lang="en-US" altLang="zh-CN" b="1" dirty="0">
                <a:ea typeface="宋体" panose="02010600030101010101" pitchFamily="2" charset="-122"/>
              </a:rPr>
              <a:t>SQL </a:t>
            </a:r>
            <a:r>
              <a:rPr lang="zh-CN" altLang="en-US" b="1" dirty="0">
                <a:ea typeface="宋体" panose="02010600030101010101" pitchFamily="2" charset="-122"/>
              </a:rPr>
              <a:t>（</a:t>
            </a:r>
            <a:r>
              <a:rPr lang="en-US" altLang="zh-CN" b="1" dirty="0">
                <a:ea typeface="宋体" panose="02010600030101010101" pitchFamily="2" charset="-122"/>
              </a:rPr>
              <a:t>Structured Query Language</a:t>
            </a:r>
            <a:r>
              <a:rPr lang="zh-CN" altLang="en-US" b="1" dirty="0">
                <a:ea typeface="宋体" panose="02010600030101010101" pitchFamily="2" charset="-122"/>
              </a:rPr>
              <a:t>）是一种介于关系代数与</a:t>
            </a:r>
            <a:r>
              <a:rPr lang="zh-CN" altLang="en-US" b="1" dirty="0">
                <a:solidFill>
                  <a:schemeClr val="bg2"/>
                </a:solidFill>
                <a:ea typeface="宋体" panose="02010600030101010101" pitchFamily="2" charset="-122"/>
              </a:rPr>
              <a:t>关系演算</a:t>
            </a:r>
            <a:r>
              <a:rPr lang="zh-CN" altLang="en-US" b="1" dirty="0">
                <a:ea typeface="宋体" panose="02010600030101010101" pitchFamily="2" charset="-122"/>
              </a:rPr>
              <a:t>之间的语言，其功能包括查询、操纵、定义和控制四个方面，是一个通用的功能极强的关系数据库标准语言。</a:t>
            </a:r>
            <a:r>
              <a:rPr lang="zh-CN" altLang="en-US" dirty="0">
                <a:ea typeface="宋体" panose="02010600030101010101" pitchFamily="2" charset="-122"/>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ln/>
        </p:spPr>
        <p:txBody>
          <a:bodyPr vert="horz" wrap="square" lIns="91440" tIns="45720" rIns="91440" bIns="45720" anchor="ctr"/>
          <a:lstStyle/>
          <a:p>
            <a:r>
              <a:rPr lang="en-US" altLang="zh-CN" sz="3200" dirty="0">
                <a:ea typeface="宋体" panose="02010600030101010101" pitchFamily="2" charset="-122"/>
              </a:rPr>
              <a:t>③CHECK</a:t>
            </a:r>
            <a:r>
              <a:rPr lang="zh-CN" altLang="en-US" sz="3200" dirty="0">
                <a:ea typeface="宋体" panose="02010600030101010101" pitchFamily="2" charset="-122"/>
              </a:rPr>
              <a:t>约束</a:t>
            </a:r>
          </a:p>
        </p:txBody>
      </p:sp>
      <p:sp>
        <p:nvSpPr>
          <p:cNvPr id="3" name="内容占位符 2">
            <a:extLst>
              <a:ext uri="{FF2B5EF4-FFF2-40B4-BE49-F238E27FC236}">
                <a16:creationId xmlns:a16="http://schemas.microsoft.com/office/drawing/2014/main" id="{491C8501-A2D4-4FFF-A45F-A2BAF1B94242}"/>
              </a:ext>
            </a:extLst>
          </p:cNvPr>
          <p:cNvSpPr>
            <a:spLocks noGrp="1"/>
          </p:cNvSpPr>
          <p:nvPr>
            <p:ph idx="1"/>
          </p:nvPr>
        </p:nvSpPr>
        <p:spPr/>
        <p:txBody>
          <a:bodyPr/>
          <a:lstStyle/>
          <a:p>
            <a:endParaRPr lang="zh-CN" altLang="en-US"/>
          </a:p>
        </p:txBody>
      </p:sp>
      <p:grpSp>
        <p:nvGrpSpPr>
          <p:cNvPr id="6" name="组合 5">
            <a:extLst>
              <a:ext uri="{FF2B5EF4-FFF2-40B4-BE49-F238E27FC236}">
                <a16:creationId xmlns:a16="http://schemas.microsoft.com/office/drawing/2014/main" id="{080602AF-B63B-487A-86A5-717384B59209}"/>
              </a:ext>
            </a:extLst>
          </p:cNvPr>
          <p:cNvGrpSpPr/>
          <p:nvPr/>
        </p:nvGrpSpPr>
        <p:grpSpPr>
          <a:xfrm>
            <a:off x="138103" y="1412776"/>
            <a:ext cx="8784976" cy="2156842"/>
            <a:chOff x="683568" y="1580217"/>
            <a:chExt cx="7776864" cy="2156842"/>
          </a:xfrm>
        </p:grpSpPr>
        <p:sp>
          <p:nvSpPr>
            <p:cNvPr id="7" name="文本框 6">
              <a:extLst>
                <a:ext uri="{FF2B5EF4-FFF2-40B4-BE49-F238E27FC236}">
                  <a16:creationId xmlns:a16="http://schemas.microsoft.com/office/drawing/2014/main" id="{C80EACC6-1F89-4B66-A627-17815FEE83C0}"/>
                </a:ext>
              </a:extLst>
            </p:cNvPr>
            <p:cNvSpPr txBox="1"/>
            <p:nvPr/>
          </p:nvSpPr>
          <p:spPr>
            <a:xfrm>
              <a:off x="755576" y="1580217"/>
              <a:ext cx="1813248"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CHECK</a:t>
              </a:r>
              <a:r>
                <a:rPr lang="zh-CN" altLang="en-US" sz="1800" dirty="0">
                  <a:solidFill>
                    <a:schemeClr val="bg1"/>
                  </a:solidFill>
                  <a:latin typeface="Consolas" panose="020B0609020204030204" pitchFamily="49" charset="0"/>
                </a:rPr>
                <a:t>约束 </a:t>
              </a:r>
              <a:r>
                <a:rPr lang="en-US" altLang="zh-CN" sz="1800" dirty="0">
                  <a:solidFill>
                    <a:schemeClr val="bg1"/>
                  </a:solidFill>
                  <a:latin typeface="Consolas" panose="020B0609020204030204" pitchFamily="49" charset="0"/>
                </a:rPr>
                <a:t>IN</a:t>
              </a:r>
              <a:endParaRPr lang="zh-CN" altLang="en-US" sz="1800" dirty="0">
                <a:solidFill>
                  <a:schemeClr val="bg1"/>
                </a:solidFill>
                <a:latin typeface="Consolas" panose="020B0609020204030204" pitchFamily="49" charset="0"/>
              </a:endParaRPr>
            </a:p>
          </p:txBody>
        </p:sp>
        <p:sp>
          <p:nvSpPr>
            <p:cNvPr id="8" name="文本框 7">
              <a:extLst>
                <a:ext uri="{FF2B5EF4-FFF2-40B4-BE49-F238E27FC236}">
                  <a16:creationId xmlns:a16="http://schemas.microsoft.com/office/drawing/2014/main" id="{E5052865-B31A-4986-B16E-59D84CC327F6}"/>
                </a:ext>
              </a:extLst>
            </p:cNvPr>
            <p:cNvSpPr txBox="1"/>
            <p:nvPr/>
          </p:nvSpPr>
          <p:spPr>
            <a:xfrm>
              <a:off x="683568" y="1988840"/>
              <a:ext cx="7776864" cy="1748219"/>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TABLE TEST(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ID INT,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NAME VARCHAR2(10),</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SEX VARCHAR2(10) CHECK(SEX IN (‘</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男</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女</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9096938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ln/>
        </p:spPr>
        <p:txBody>
          <a:bodyPr vert="horz" wrap="square" lIns="91440" tIns="45720" rIns="91440" bIns="45720" anchor="ctr"/>
          <a:lstStyle/>
          <a:p>
            <a:r>
              <a:rPr lang="en-US" altLang="zh-CN" sz="3200" dirty="0">
                <a:ea typeface="宋体" panose="02010600030101010101" pitchFamily="2" charset="-122"/>
              </a:rPr>
              <a:t>③CHECK</a:t>
            </a:r>
            <a:r>
              <a:rPr lang="zh-CN" altLang="en-US" sz="3200" dirty="0">
                <a:ea typeface="宋体" panose="02010600030101010101" pitchFamily="2" charset="-122"/>
              </a:rPr>
              <a:t>约束</a:t>
            </a:r>
          </a:p>
        </p:txBody>
      </p:sp>
      <p:sp>
        <p:nvSpPr>
          <p:cNvPr id="19459" name="Rectangle 3"/>
          <p:cNvSpPr>
            <a:spLocks noGrp="1"/>
          </p:cNvSpPr>
          <p:nvPr>
            <p:ph idx="1"/>
          </p:nvPr>
        </p:nvSpPr>
        <p:spPr>
          <a:ln/>
        </p:spPr>
        <p:txBody>
          <a:bodyPr vert="horz" wrap="square" lIns="91440" tIns="45720" rIns="91440" bIns="45720" anchor="t"/>
          <a:lstStyle/>
          <a:p>
            <a:pPr>
              <a:lnSpc>
                <a:spcPct val="160000"/>
              </a:lnSpc>
            </a:pPr>
            <a:r>
              <a:rPr lang="en-US" altLang="zh-CN" b="1" dirty="0">
                <a:solidFill>
                  <a:schemeClr val="tx2"/>
                </a:solidFill>
                <a:ea typeface="宋体" panose="02010600030101010101" pitchFamily="2" charset="-122"/>
              </a:rPr>
              <a:t>create</a:t>
            </a:r>
            <a:r>
              <a:rPr lang="en-US" altLang="zh-CN" dirty="0">
                <a:solidFill>
                  <a:schemeClr val="tx2"/>
                </a:solidFill>
                <a:ea typeface="宋体" panose="02010600030101010101" pitchFamily="2" charset="-122"/>
              </a:rPr>
              <a:t> </a:t>
            </a:r>
            <a:r>
              <a:rPr lang="en-US" altLang="zh-CN" b="1" dirty="0">
                <a:solidFill>
                  <a:schemeClr val="tx2"/>
                </a:solidFill>
                <a:ea typeface="宋体" panose="02010600030101010101" pitchFamily="2" charset="-122"/>
              </a:rPr>
              <a:t>table</a:t>
            </a:r>
            <a:r>
              <a:rPr lang="en-US" altLang="zh-CN" dirty="0">
                <a:solidFill>
                  <a:schemeClr val="tx2"/>
                </a:solidFill>
                <a:ea typeface="宋体" panose="02010600030101010101" pitchFamily="2" charset="-122"/>
              </a:rPr>
              <a:t> test</a:t>
            </a:r>
          </a:p>
          <a:p>
            <a:pPr>
              <a:lnSpc>
                <a:spcPct val="160000"/>
              </a:lnSpc>
              <a:buNone/>
            </a:pPr>
            <a:r>
              <a:rPr lang="en-US" altLang="zh-CN" dirty="0">
                <a:solidFill>
                  <a:schemeClr val="tx2"/>
                </a:solidFill>
                <a:ea typeface="宋体" panose="02010600030101010101" pitchFamily="2" charset="-122"/>
              </a:rPr>
              <a:t>      (   id </a:t>
            </a:r>
            <a:r>
              <a:rPr lang="en-US" altLang="zh-CN" b="1" dirty="0">
                <a:solidFill>
                  <a:schemeClr val="tx2"/>
                </a:solidFill>
                <a:ea typeface="宋体" panose="02010600030101010101" pitchFamily="2" charset="-122"/>
              </a:rPr>
              <a:t>int</a:t>
            </a:r>
            <a:r>
              <a:rPr lang="en-US" altLang="zh-CN" dirty="0">
                <a:solidFill>
                  <a:schemeClr val="tx2"/>
                </a:solidFill>
                <a:ea typeface="宋体" panose="02010600030101010101" pitchFamily="2" charset="-122"/>
              </a:rPr>
              <a:t>,</a:t>
            </a:r>
            <a:endParaRPr lang="en-US" altLang="zh-CN" b="1" dirty="0">
              <a:solidFill>
                <a:schemeClr val="tx2"/>
              </a:solidFill>
              <a:ea typeface="宋体" panose="02010600030101010101" pitchFamily="2" charset="-122"/>
            </a:endParaRPr>
          </a:p>
          <a:p>
            <a:pPr>
              <a:lnSpc>
                <a:spcPct val="160000"/>
              </a:lnSpc>
              <a:buNone/>
            </a:pPr>
            <a:r>
              <a:rPr lang="en-US" altLang="zh-CN" b="1" dirty="0">
                <a:solidFill>
                  <a:schemeClr val="tx2"/>
                </a:solidFill>
                <a:ea typeface="宋体" panose="02010600030101010101" pitchFamily="2" charset="-122"/>
              </a:rPr>
              <a:t>          name</a:t>
            </a:r>
            <a:r>
              <a:rPr lang="en-US" altLang="zh-CN" dirty="0">
                <a:solidFill>
                  <a:schemeClr val="tx2"/>
                </a:solidFill>
                <a:ea typeface="宋体" panose="02010600030101010101" pitchFamily="2" charset="-122"/>
              </a:rPr>
              <a:t> varchar2(10),</a:t>
            </a:r>
          </a:p>
          <a:p>
            <a:pPr>
              <a:lnSpc>
                <a:spcPct val="160000"/>
              </a:lnSpc>
              <a:buNone/>
            </a:pPr>
            <a:r>
              <a:rPr lang="en-US" altLang="zh-CN" dirty="0">
                <a:solidFill>
                  <a:schemeClr val="tx2"/>
                </a:solidFill>
                <a:ea typeface="宋体" panose="02010600030101010101" pitchFamily="2" charset="-122"/>
              </a:rPr>
              <a:t>          sex varchar2(10) </a:t>
            </a:r>
            <a:r>
              <a:rPr lang="en-US" altLang="zh-CN" b="1" dirty="0">
                <a:solidFill>
                  <a:schemeClr val="tx2"/>
                </a:solidFill>
                <a:ea typeface="宋体" panose="02010600030101010101" pitchFamily="2" charset="-122"/>
              </a:rPr>
              <a:t>check</a:t>
            </a:r>
            <a:r>
              <a:rPr lang="en-US" altLang="zh-CN" dirty="0">
                <a:solidFill>
                  <a:schemeClr val="tx2"/>
                </a:solidFill>
                <a:ea typeface="宋体" panose="02010600030101010101" pitchFamily="2" charset="-122"/>
              </a:rPr>
              <a:t> (sex in ('</a:t>
            </a:r>
            <a:r>
              <a:rPr lang="zh-CN" altLang="en-US" dirty="0">
                <a:solidFill>
                  <a:schemeClr val="tx2"/>
                </a:solidFill>
                <a:ea typeface="宋体" panose="02010600030101010101" pitchFamily="2" charset="-122"/>
              </a:rPr>
              <a:t>男</a:t>
            </a:r>
            <a:r>
              <a:rPr lang="en-US" altLang="zh-CN" dirty="0">
                <a:solidFill>
                  <a:schemeClr val="tx2"/>
                </a:solidFill>
                <a:ea typeface="宋体" panose="02010600030101010101" pitchFamily="2" charset="-122"/>
              </a:rPr>
              <a:t>','</a:t>
            </a:r>
            <a:r>
              <a:rPr lang="zh-CN" altLang="en-US" dirty="0">
                <a:solidFill>
                  <a:schemeClr val="tx2"/>
                </a:solidFill>
                <a:ea typeface="宋体" panose="02010600030101010101" pitchFamily="2" charset="-122"/>
              </a:rPr>
              <a:t>女</a:t>
            </a:r>
            <a:r>
              <a:rPr lang="en-US" altLang="zh-CN" dirty="0">
                <a:solidFill>
                  <a:schemeClr val="tx2"/>
                </a:solidFill>
                <a:ea typeface="宋体" panose="02010600030101010101" pitchFamily="2" charset="-122"/>
              </a:rPr>
              <a:t>'))</a:t>
            </a:r>
          </a:p>
          <a:p>
            <a:pPr>
              <a:lnSpc>
                <a:spcPct val="160000"/>
              </a:lnSpc>
              <a:buNone/>
            </a:pPr>
            <a:r>
              <a:rPr lang="en-US" altLang="zh-CN" dirty="0">
                <a:solidFill>
                  <a:schemeClr val="tx2"/>
                </a:solidFill>
                <a:ea typeface="宋体" panose="02010600030101010101" pitchFamily="2" charset="-122"/>
              </a:rPr>
              <a:t>      );</a:t>
            </a:r>
          </a:p>
        </p:txBody>
      </p:sp>
    </p:spTree>
    <p:extLst>
      <p:ext uri="{BB962C8B-B14F-4D97-AF65-F5344CB8AC3E}">
        <p14:creationId xmlns:p14="http://schemas.microsoft.com/office/powerpoint/2010/main" val="3794450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0483"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④NOT NULL</a:t>
            </a:r>
            <a:r>
              <a:rPr lang="zh-CN" altLang="en-US" sz="3200" dirty="0">
                <a:ea typeface="宋体" panose="02010600030101010101" pitchFamily="2" charset="-122"/>
              </a:rPr>
              <a:t>约束（一般只做列级约束）</a:t>
            </a:r>
          </a:p>
        </p:txBody>
      </p:sp>
      <p:sp>
        <p:nvSpPr>
          <p:cNvPr id="20484" name="Rectangle 3"/>
          <p:cNvSpPr>
            <a:spLocks noGrp="1"/>
          </p:cNvSpPr>
          <p:nvPr>
            <p:ph idx="1"/>
          </p:nvPr>
        </p:nvSpPr>
        <p:spPr>
          <a:ln/>
        </p:spPr>
        <p:txBody>
          <a:bodyPr vert="horz" wrap="square" lIns="91440" tIns="45720" rIns="91440" bIns="45720" anchor="t"/>
          <a:lstStyle/>
          <a:p>
            <a:pPr eaLnBrk="1" hangingPunct="1"/>
            <a:r>
              <a:rPr lang="zh-CN" altLang="en-US" b="1" dirty="0">
                <a:ea typeface="宋体" panose="02010600030101010101" pitchFamily="2" charset="-122"/>
              </a:rPr>
              <a:t>例</a:t>
            </a:r>
            <a:r>
              <a:rPr lang="en-US" altLang="zh-CN" b="1" dirty="0">
                <a:ea typeface="宋体" panose="02010600030101010101" pitchFamily="2" charset="-122"/>
              </a:rPr>
              <a:t>3-8</a:t>
            </a:r>
            <a:r>
              <a:rPr lang="en-US" altLang="zh-CN" dirty="0">
                <a:ea typeface="宋体" panose="02010600030101010101" pitchFamily="2" charset="-122"/>
              </a:rPr>
              <a:t> </a:t>
            </a:r>
            <a:r>
              <a:rPr lang="zh-CN" altLang="en-US" dirty="0">
                <a:ea typeface="宋体" panose="02010600030101010101" pitchFamily="2" charset="-122"/>
              </a:rPr>
              <a:t>指定</a:t>
            </a:r>
            <a:r>
              <a:rPr lang="en-US" altLang="zh-CN" dirty="0">
                <a:ea typeface="宋体" panose="02010600030101010101" pitchFamily="2" charset="-122"/>
              </a:rPr>
              <a:t>Course</a:t>
            </a:r>
            <a:r>
              <a:rPr lang="zh-CN" altLang="en-US" dirty="0">
                <a:ea typeface="宋体" panose="02010600030101010101" pitchFamily="2" charset="-122"/>
              </a:rPr>
              <a:t>表</a:t>
            </a:r>
            <a:r>
              <a:rPr lang="en-US" altLang="zh-CN" dirty="0">
                <a:ea typeface="宋体" panose="02010600030101010101" pitchFamily="2" charset="-122"/>
              </a:rPr>
              <a:t>Cname</a:t>
            </a:r>
            <a:r>
              <a:rPr lang="zh-CN" altLang="en-US" dirty="0">
                <a:ea typeface="宋体" panose="02010600030101010101" pitchFamily="2" charset="-122"/>
              </a:rPr>
              <a:t>取值非空。</a:t>
            </a:r>
          </a:p>
          <a:p>
            <a:pPr lvl="1" eaLnBrk="1" hangingPunct="1">
              <a:buNone/>
            </a:pPr>
            <a:endParaRPr lang="zh-CN" altLang="en-US" dirty="0">
              <a:ea typeface="宋体" panose="02010600030101010101" pitchFamily="2" charset="-122"/>
            </a:endParaRPr>
          </a:p>
        </p:txBody>
      </p:sp>
      <p:grpSp>
        <p:nvGrpSpPr>
          <p:cNvPr id="5" name="组合 4">
            <a:extLst>
              <a:ext uri="{FF2B5EF4-FFF2-40B4-BE49-F238E27FC236}">
                <a16:creationId xmlns:a16="http://schemas.microsoft.com/office/drawing/2014/main" id="{87ECB1C5-6973-4884-8098-E7951D9312D3}"/>
              </a:ext>
            </a:extLst>
          </p:cNvPr>
          <p:cNvGrpSpPr/>
          <p:nvPr/>
        </p:nvGrpSpPr>
        <p:grpSpPr>
          <a:xfrm>
            <a:off x="179512" y="2350579"/>
            <a:ext cx="8784976" cy="2498884"/>
            <a:chOff x="683568" y="1580217"/>
            <a:chExt cx="7776864" cy="2498884"/>
          </a:xfrm>
        </p:grpSpPr>
        <p:sp>
          <p:nvSpPr>
            <p:cNvPr id="6" name="文本框 5">
              <a:extLst>
                <a:ext uri="{FF2B5EF4-FFF2-40B4-BE49-F238E27FC236}">
                  <a16:creationId xmlns:a16="http://schemas.microsoft.com/office/drawing/2014/main" id="{5064FE5F-BBC3-4832-B8E2-1A43A58660FB}"/>
                </a:ext>
              </a:extLst>
            </p:cNvPr>
            <p:cNvSpPr txBox="1"/>
            <p:nvPr/>
          </p:nvSpPr>
          <p:spPr>
            <a:xfrm>
              <a:off x="755577" y="1580217"/>
              <a:ext cx="1011654"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非空约束</a:t>
              </a:r>
            </a:p>
          </p:txBody>
        </p:sp>
        <p:sp>
          <p:nvSpPr>
            <p:cNvPr id="7" name="文本框 6">
              <a:extLst>
                <a:ext uri="{FF2B5EF4-FFF2-40B4-BE49-F238E27FC236}">
                  <a16:creationId xmlns:a16="http://schemas.microsoft.com/office/drawing/2014/main" id="{2AFC0C47-574C-4C89-B73C-540C1E0E0BE6}"/>
                </a:ext>
              </a:extLst>
            </p:cNvPr>
            <p:cNvSpPr txBox="1"/>
            <p:nvPr/>
          </p:nvSpPr>
          <p:spPr>
            <a:xfrm>
              <a:off x="683568" y="1988840"/>
              <a:ext cx="7776864" cy="209026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TABLE COURSE(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 NUMBER(4) CONSTRAINT PK_COURSE PRIMARY KEY,</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CNAME CHAR(20) NOT NULL,</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CPNO NUMBER(4) CONSTRAINT FK_CPNO REFERNCES COURSE(CNO),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CCREDIT NUMBER(4)</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15353312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0483"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④NOT NULL</a:t>
            </a:r>
            <a:r>
              <a:rPr lang="zh-CN" altLang="en-US" sz="3200" dirty="0">
                <a:ea typeface="宋体" panose="02010600030101010101" pitchFamily="2" charset="-122"/>
              </a:rPr>
              <a:t>约束（一般只做列级约束）</a:t>
            </a:r>
          </a:p>
        </p:txBody>
      </p:sp>
      <p:sp>
        <p:nvSpPr>
          <p:cNvPr id="20484" name="Rectangle 3"/>
          <p:cNvSpPr>
            <a:spLocks noGrp="1"/>
          </p:cNvSpPr>
          <p:nvPr>
            <p:ph idx="1"/>
          </p:nvPr>
        </p:nvSpPr>
        <p:spPr>
          <a:ln/>
        </p:spPr>
        <p:txBody>
          <a:bodyPr vert="horz" wrap="square" lIns="91440" tIns="45720" rIns="91440" bIns="45720" anchor="t"/>
          <a:lstStyle/>
          <a:p>
            <a:pPr eaLnBrk="1" hangingPunct="1"/>
            <a:r>
              <a:rPr lang="zh-CN" altLang="en-US" b="1" dirty="0">
                <a:ea typeface="宋体" panose="02010600030101010101" pitchFamily="2" charset="-122"/>
              </a:rPr>
              <a:t>例</a:t>
            </a:r>
            <a:r>
              <a:rPr lang="en-US" altLang="zh-CN" b="1" dirty="0">
                <a:ea typeface="宋体" panose="02010600030101010101" pitchFamily="2" charset="-122"/>
              </a:rPr>
              <a:t>3-8</a:t>
            </a:r>
            <a:r>
              <a:rPr lang="en-US" altLang="zh-CN" dirty="0">
                <a:ea typeface="宋体" panose="02010600030101010101" pitchFamily="2" charset="-122"/>
              </a:rPr>
              <a:t> </a:t>
            </a:r>
            <a:r>
              <a:rPr lang="zh-CN" altLang="en-US" dirty="0">
                <a:ea typeface="宋体" panose="02010600030101010101" pitchFamily="2" charset="-122"/>
              </a:rPr>
              <a:t>指定</a:t>
            </a:r>
            <a:r>
              <a:rPr lang="en-US" altLang="zh-CN" dirty="0">
                <a:ea typeface="宋体" panose="02010600030101010101" pitchFamily="2" charset="-122"/>
              </a:rPr>
              <a:t>Course</a:t>
            </a:r>
            <a:r>
              <a:rPr lang="zh-CN" altLang="en-US" dirty="0">
                <a:ea typeface="宋体" panose="02010600030101010101" pitchFamily="2" charset="-122"/>
              </a:rPr>
              <a:t>表</a:t>
            </a:r>
            <a:r>
              <a:rPr lang="en-US" altLang="zh-CN" dirty="0">
                <a:ea typeface="宋体" panose="02010600030101010101" pitchFamily="2" charset="-122"/>
              </a:rPr>
              <a:t>Cname</a:t>
            </a:r>
            <a:r>
              <a:rPr lang="zh-CN" altLang="en-US" dirty="0">
                <a:ea typeface="宋体" panose="02010600030101010101" pitchFamily="2" charset="-122"/>
              </a:rPr>
              <a:t>取值非空。</a:t>
            </a:r>
          </a:p>
          <a:p>
            <a:pPr lvl="1" eaLnBrk="1" hangingPunct="1">
              <a:buNone/>
            </a:pPr>
            <a:endParaRPr lang="zh-CN" altLang="en-US" dirty="0">
              <a:ea typeface="宋体" panose="02010600030101010101" pitchFamily="2" charset="-122"/>
            </a:endParaRPr>
          </a:p>
          <a:p>
            <a:pPr lvl="1" eaLnBrk="1" hangingPunct="1">
              <a:lnSpc>
                <a:spcPct val="140000"/>
              </a:lnSpc>
              <a:buNone/>
            </a:pPr>
            <a:r>
              <a:rPr lang="en-US" altLang="zh-CN" dirty="0">
                <a:ea typeface="宋体" panose="02010600030101010101" pitchFamily="2" charset="-122"/>
              </a:rPr>
              <a:t>CREATE TABLE Course</a:t>
            </a:r>
          </a:p>
          <a:p>
            <a:pPr lvl="1" eaLnBrk="1" hangingPunct="1">
              <a:lnSpc>
                <a:spcPct val="140000"/>
              </a:lnSpc>
              <a:buNone/>
            </a:pPr>
            <a:r>
              <a:rPr lang="en-US" altLang="zh-CN" dirty="0">
                <a:ea typeface="宋体" panose="02010600030101010101" pitchFamily="2" charset="-122"/>
              </a:rPr>
              <a:t>(Cno number(4) constraint pk_Course primary key,</a:t>
            </a:r>
          </a:p>
          <a:p>
            <a:pPr lvl="1" eaLnBrk="1" hangingPunct="1">
              <a:lnSpc>
                <a:spcPct val="140000"/>
              </a:lnSpc>
              <a:buNone/>
            </a:pPr>
            <a:r>
              <a:rPr lang="en-US" altLang="zh-CN" dirty="0">
                <a:solidFill>
                  <a:schemeClr val="tx2"/>
                </a:solidFill>
                <a:ea typeface="宋体" panose="02010600030101010101" pitchFamily="2" charset="-122"/>
              </a:rPr>
              <a:t>Cname char(20) not null</a:t>
            </a:r>
            <a:r>
              <a:rPr lang="zh-CN" altLang="en-US" dirty="0">
                <a:solidFill>
                  <a:schemeClr val="tx2"/>
                </a:solidFill>
                <a:ea typeface="宋体" panose="02010600030101010101" pitchFamily="2" charset="-122"/>
              </a:rPr>
              <a:t>，</a:t>
            </a:r>
          </a:p>
          <a:p>
            <a:pPr lvl="1" eaLnBrk="1" hangingPunct="1">
              <a:lnSpc>
                <a:spcPct val="140000"/>
              </a:lnSpc>
              <a:buNone/>
            </a:pPr>
            <a:r>
              <a:rPr lang="en-US" altLang="zh-CN" dirty="0">
                <a:ea typeface="宋体" panose="02010600030101010101" pitchFamily="2" charset="-122"/>
              </a:rPr>
              <a:t>Cpno number(4),</a:t>
            </a:r>
          </a:p>
          <a:p>
            <a:pPr lvl="1" eaLnBrk="1" hangingPunct="1">
              <a:lnSpc>
                <a:spcPct val="140000"/>
              </a:lnSpc>
              <a:buNone/>
            </a:pPr>
            <a:r>
              <a:rPr lang="en-US" altLang="zh-CN" dirty="0">
                <a:ea typeface="宋体" panose="02010600030101010101" pitchFamily="2" charset="-122"/>
              </a:rPr>
              <a:t>Ccredit number(4));</a:t>
            </a:r>
          </a:p>
        </p:txBody>
      </p:sp>
    </p:spTree>
    <p:extLst>
      <p:ext uri="{BB962C8B-B14F-4D97-AF65-F5344CB8AC3E}">
        <p14:creationId xmlns:p14="http://schemas.microsoft.com/office/powerpoint/2010/main" val="16012609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1507"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⑤UNIQUE</a:t>
            </a:r>
            <a:r>
              <a:rPr lang="zh-CN" altLang="en-US" sz="3200" dirty="0">
                <a:ea typeface="宋体" panose="02010600030101010101" pitchFamily="2" charset="-122"/>
              </a:rPr>
              <a:t>约束</a:t>
            </a:r>
          </a:p>
        </p:txBody>
      </p:sp>
      <p:sp>
        <p:nvSpPr>
          <p:cNvPr id="21508" name="Rectangle 3"/>
          <p:cNvSpPr>
            <a:spLocks noGrp="1"/>
          </p:cNvSpPr>
          <p:nvPr>
            <p:ph idx="1"/>
          </p:nvPr>
        </p:nvSpPr>
        <p:spPr>
          <a:ln/>
        </p:spPr>
        <p:txBody>
          <a:bodyPr vert="horz" wrap="square" lIns="91440" tIns="45720" rIns="91440" bIns="45720" anchor="t"/>
          <a:lstStyle/>
          <a:p>
            <a:pPr eaLnBrk="1" hangingPunct="1"/>
            <a:r>
              <a:rPr lang="zh-CN" altLang="en-US" b="1" dirty="0">
                <a:ea typeface="宋体" panose="02010600030101010101" pitchFamily="2" charset="-122"/>
              </a:rPr>
              <a:t>例</a:t>
            </a:r>
            <a:r>
              <a:rPr lang="en-US" altLang="zh-CN" b="1" dirty="0">
                <a:ea typeface="宋体" panose="02010600030101010101" pitchFamily="2" charset="-122"/>
              </a:rPr>
              <a:t>3-9</a:t>
            </a:r>
            <a:r>
              <a:rPr lang="zh-CN" altLang="en-US" dirty="0">
                <a:ea typeface="宋体" panose="02010600030101010101" pitchFamily="2" charset="-122"/>
              </a:rPr>
              <a:t>指定</a:t>
            </a:r>
            <a:r>
              <a:rPr lang="en-US" altLang="zh-CN" dirty="0">
                <a:ea typeface="宋体" panose="02010600030101010101" pitchFamily="2" charset="-122"/>
              </a:rPr>
              <a:t>Course</a:t>
            </a:r>
            <a:r>
              <a:rPr lang="zh-CN" altLang="en-US" dirty="0">
                <a:ea typeface="宋体" panose="02010600030101010101" pitchFamily="2" charset="-122"/>
              </a:rPr>
              <a:t>表</a:t>
            </a:r>
            <a:r>
              <a:rPr lang="en-US" altLang="zh-CN" dirty="0">
                <a:ea typeface="宋体" panose="02010600030101010101" pitchFamily="2" charset="-122"/>
              </a:rPr>
              <a:t>Cname</a:t>
            </a:r>
            <a:r>
              <a:rPr lang="zh-CN" altLang="en-US" dirty="0">
                <a:ea typeface="宋体" panose="02010600030101010101" pitchFamily="2" charset="-122"/>
              </a:rPr>
              <a:t>取值唯一。</a:t>
            </a:r>
          </a:p>
          <a:p>
            <a:pPr lvl="1" eaLnBrk="1" hangingPunct="1">
              <a:buNone/>
            </a:pPr>
            <a:endParaRPr lang="zh-CN" altLang="en-US" dirty="0">
              <a:ea typeface="宋体" panose="02010600030101010101" pitchFamily="2" charset="-122"/>
            </a:endParaRPr>
          </a:p>
        </p:txBody>
      </p:sp>
      <p:grpSp>
        <p:nvGrpSpPr>
          <p:cNvPr id="5" name="组合 4">
            <a:extLst>
              <a:ext uri="{FF2B5EF4-FFF2-40B4-BE49-F238E27FC236}">
                <a16:creationId xmlns:a16="http://schemas.microsoft.com/office/drawing/2014/main" id="{408960FC-7A8C-488C-B545-A7234FDCC732}"/>
              </a:ext>
            </a:extLst>
          </p:cNvPr>
          <p:cNvGrpSpPr/>
          <p:nvPr/>
        </p:nvGrpSpPr>
        <p:grpSpPr>
          <a:xfrm>
            <a:off x="179512" y="2350579"/>
            <a:ext cx="8784976" cy="2498884"/>
            <a:chOff x="683568" y="1580217"/>
            <a:chExt cx="7776864" cy="2498884"/>
          </a:xfrm>
        </p:grpSpPr>
        <p:sp>
          <p:nvSpPr>
            <p:cNvPr id="6" name="文本框 5">
              <a:extLst>
                <a:ext uri="{FF2B5EF4-FFF2-40B4-BE49-F238E27FC236}">
                  <a16:creationId xmlns:a16="http://schemas.microsoft.com/office/drawing/2014/main" id="{5582642A-7D0B-4778-919A-19AC53DF36A5}"/>
                </a:ext>
              </a:extLst>
            </p:cNvPr>
            <p:cNvSpPr txBox="1"/>
            <p:nvPr/>
          </p:nvSpPr>
          <p:spPr>
            <a:xfrm>
              <a:off x="755576" y="1580217"/>
              <a:ext cx="1075398"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唯一约束</a:t>
              </a:r>
            </a:p>
          </p:txBody>
        </p:sp>
        <p:sp>
          <p:nvSpPr>
            <p:cNvPr id="7" name="文本框 6">
              <a:extLst>
                <a:ext uri="{FF2B5EF4-FFF2-40B4-BE49-F238E27FC236}">
                  <a16:creationId xmlns:a16="http://schemas.microsoft.com/office/drawing/2014/main" id="{21DA1B10-9F37-49E3-A68C-DCAB6723C317}"/>
                </a:ext>
              </a:extLst>
            </p:cNvPr>
            <p:cNvSpPr txBox="1"/>
            <p:nvPr/>
          </p:nvSpPr>
          <p:spPr>
            <a:xfrm>
              <a:off x="683568" y="1988840"/>
              <a:ext cx="7776864" cy="209026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TABLE COURSE(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 NUMBER(4) CONSTRAINT PK_COURSE PRIMARY KEY,</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CNAME CHAR(20) CONSTRAINT U_CNAME UNIQUE,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CPNO NUMBER(4) CONSTRAINT FK_CPNO REFERNCES COURSE(CNO),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CCREDIT NUMBER(4)</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15499675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1507"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⑤UNIQUE</a:t>
            </a:r>
            <a:r>
              <a:rPr lang="zh-CN" altLang="en-US" sz="3200" dirty="0">
                <a:ea typeface="宋体" panose="02010600030101010101" pitchFamily="2" charset="-122"/>
              </a:rPr>
              <a:t>约束</a:t>
            </a:r>
          </a:p>
        </p:txBody>
      </p:sp>
      <p:sp>
        <p:nvSpPr>
          <p:cNvPr id="21508" name="Rectangle 3"/>
          <p:cNvSpPr>
            <a:spLocks noGrp="1"/>
          </p:cNvSpPr>
          <p:nvPr>
            <p:ph idx="1"/>
          </p:nvPr>
        </p:nvSpPr>
        <p:spPr>
          <a:ln/>
        </p:spPr>
        <p:txBody>
          <a:bodyPr vert="horz" wrap="square" lIns="91440" tIns="45720" rIns="91440" bIns="45720" anchor="t"/>
          <a:lstStyle/>
          <a:p>
            <a:pPr eaLnBrk="1" hangingPunct="1"/>
            <a:r>
              <a:rPr lang="zh-CN" altLang="en-US" b="1" dirty="0">
                <a:ea typeface="宋体" panose="02010600030101010101" pitchFamily="2" charset="-122"/>
              </a:rPr>
              <a:t>例</a:t>
            </a:r>
            <a:r>
              <a:rPr lang="en-US" altLang="zh-CN" b="1" dirty="0">
                <a:ea typeface="宋体" panose="02010600030101010101" pitchFamily="2" charset="-122"/>
              </a:rPr>
              <a:t>3-9</a:t>
            </a:r>
            <a:r>
              <a:rPr lang="zh-CN" altLang="en-US" dirty="0">
                <a:ea typeface="宋体" panose="02010600030101010101" pitchFamily="2" charset="-122"/>
              </a:rPr>
              <a:t>指定</a:t>
            </a:r>
            <a:r>
              <a:rPr lang="en-US" altLang="zh-CN" dirty="0">
                <a:ea typeface="宋体" panose="02010600030101010101" pitchFamily="2" charset="-122"/>
              </a:rPr>
              <a:t>Course</a:t>
            </a:r>
            <a:r>
              <a:rPr lang="zh-CN" altLang="en-US" dirty="0">
                <a:ea typeface="宋体" panose="02010600030101010101" pitchFamily="2" charset="-122"/>
              </a:rPr>
              <a:t>表</a:t>
            </a:r>
            <a:r>
              <a:rPr lang="en-US" altLang="zh-CN" dirty="0">
                <a:ea typeface="宋体" panose="02010600030101010101" pitchFamily="2" charset="-122"/>
              </a:rPr>
              <a:t>Cname</a:t>
            </a:r>
            <a:r>
              <a:rPr lang="zh-CN" altLang="en-US" dirty="0">
                <a:ea typeface="宋体" panose="02010600030101010101" pitchFamily="2" charset="-122"/>
              </a:rPr>
              <a:t>取值唯一。</a:t>
            </a:r>
          </a:p>
          <a:p>
            <a:pPr lvl="1" eaLnBrk="1" hangingPunct="1">
              <a:buNone/>
            </a:pPr>
            <a:endParaRPr lang="zh-CN" altLang="en-US" dirty="0">
              <a:ea typeface="宋体" panose="02010600030101010101" pitchFamily="2" charset="-122"/>
            </a:endParaRPr>
          </a:p>
        </p:txBody>
      </p:sp>
      <p:grpSp>
        <p:nvGrpSpPr>
          <p:cNvPr id="5" name="组合 4">
            <a:extLst>
              <a:ext uri="{FF2B5EF4-FFF2-40B4-BE49-F238E27FC236}">
                <a16:creationId xmlns:a16="http://schemas.microsoft.com/office/drawing/2014/main" id="{408960FC-7A8C-488C-B545-A7234FDCC732}"/>
              </a:ext>
            </a:extLst>
          </p:cNvPr>
          <p:cNvGrpSpPr/>
          <p:nvPr/>
        </p:nvGrpSpPr>
        <p:grpSpPr>
          <a:xfrm>
            <a:off x="179512" y="2350579"/>
            <a:ext cx="8784976" cy="2840927"/>
            <a:chOff x="683568" y="1580217"/>
            <a:chExt cx="7776864" cy="2840927"/>
          </a:xfrm>
        </p:grpSpPr>
        <p:sp>
          <p:nvSpPr>
            <p:cNvPr id="6" name="文本框 5">
              <a:extLst>
                <a:ext uri="{FF2B5EF4-FFF2-40B4-BE49-F238E27FC236}">
                  <a16:creationId xmlns:a16="http://schemas.microsoft.com/office/drawing/2014/main" id="{5582642A-7D0B-4778-919A-19AC53DF36A5}"/>
                </a:ext>
              </a:extLst>
            </p:cNvPr>
            <p:cNvSpPr txBox="1"/>
            <p:nvPr/>
          </p:nvSpPr>
          <p:spPr>
            <a:xfrm>
              <a:off x="755576" y="1580217"/>
              <a:ext cx="1457867"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唯一约束表级</a:t>
              </a:r>
            </a:p>
          </p:txBody>
        </p:sp>
        <p:sp>
          <p:nvSpPr>
            <p:cNvPr id="7" name="文本框 6">
              <a:extLst>
                <a:ext uri="{FF2B5EF4-FFF2-40B4-BE49-F238E27FC236}">
                  <a16:creationId xmlns:a16="http://schemas.microsoft.com/office/drawing/2014/main" id="{21DA1B10-9F37-49E3-A68C-DCAB6723C317}"/>
                </a:ext>
              </a:extLst>
            </p:cNvPr>
            <p:cNvSpPr txBox="1"/>
            <p:nvPr/>
          </p:nvSpPr>
          <p:spPr>
            <a:xfrm>
              <a:off x="683568" y="1988840"/>
              <a:ext cx="7776864" cy="2432304"/>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TABLE COURSE(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 NUMBER(4) CONSTRAINT PK_COURSE PRIMARY KEY,</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CNAME CHAR(20),</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CPNO NUMBER(4) CONSTRAINT FK_CPNO REFERNCES COURSE(CNO),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CCREDIT NUMBER(4),</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CONSTRAINT U_CNAME UNIQUE(CNAME)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34862520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1507"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⑤UNIQUE</a:t>
            </a:r>
            <a:r>
              <a:rPr lang="zh-CN" altLang="en-US" sz="3200" dirty="0">
                <a:ea typeface="宋体" panose="02010600030101010101" pitchFamily="2" charset="-122"/>
              </a:rPr>
              <a:t>约束</a:t>
            </a:r>
          </a:p>
        </p:txBody>
      </p:sp>
      <p:sp>
        <p:nvSpPr>
          <p:cNvPr id="21508" name="Rectangle 3"/>
          <p:cNvSpPr>
            <a:spLocks noGrp="1"/>
          </p:cNvSpPr>
          <p:nvPr>
            <p:ph idx="1"/>
          </p:nvPr>
        </p:nvSpPr>
        <p:spPr>
          <a:ln/>
        </p:spPr>
        <p:txBody>
          <a:bodyPr vert="horz" wrap="square" lIns="91440" tIns="45720" rIns="91440" bIns="45720" anchor="t"/>
          <a:lstStyle/>
          <a:p>
            <a:pPr eaLnBrk="1" hangingPunct="1"/>
            <a:r>
              <a:rPr lang="zh-CN" altLang="en-US" b="1" dirty="0">
                <a:ea typeface="宋体" panose="02010600030101010101" pitchFamily="2" charset="-122"/>
              </a:rPr>
              <a:t>例</a:t>
            </a:r>
            <a:r>
              <a:rPr lang="en-US" altLang="zh-CN" b="1" dirty="0">
                <a:ea typeface="宋体" panose="02010600030101010101" pitchFamily="2" charset="-122"/>
              </a:rPr>
              <a:t>3-9</a:t>
            </a:r>
            <a:r>
              <a:rPr lang="zh-CN" altLang="en-US" dirty="0">
                <a:ea typeface="宋体" panose="02010600030101010101" pitchFamily="2" charset="-122"/>
              </a:rPr>
              <a:t>指定</a:t>
            </a:r>
            <a:r>
              <a:rPr lang="en-US" altLang="zh-CN" dirty="0">
                <a:ea typeface="宋体" panose="02010600030101010101" pitchFamily="2" charset="-122"/>
              </a:rPr>
              <a:t>Course</a:t>
            </a:r>
            <a:r>
              <a:rPr lang="zh-CN" altLang="en-US" dirty="0">
                <a:ea typeface="宋体" panose="02010600030101010101" pitchFamily="2" charset="-122"/>
              </a:rPr>
              <a:t>表</a:t>
            </a:r>
            <a:r>
              <a:rPr lang="en-US" altLang="zh-CN" dirty="0">
                <a:ea typeface="宋体" panose="02010600030101010101" pitchFamily="2" charset="-122"/>
              </a:rPr>
              <a:t>Cname</a:t>
            </a:r>
            <a:r>
              <a:rPr lang="zh-CN" altLang="en-US" dirty="0">
                <a:ea typeface="宋体" panose="02010600030101010101" pitchFamily="2" charset="-122"/>
              </a:rPr>
              <a:t>取值唯一。</a:t>
            </a:r>
          </a:p>
          <a:p>
            <a:pPr lvl="1" eaLnBrk="1" hangingPunct="1">
              <a:buNone/>
            </a:pPr>
            <a:endParaRPr lang="zh-CN" altLang="en-US" dirty="0">
              <a:ea typeface="宋体" panose="02010600030101010101" pitchFamily="2" charset="-122"/>
            </a:endParaRPr>
          </a:p>
          <a:p>
            <a:pPr lvl="1" eaLnBrk="1" hangingPunct="1">
              <a:lnSpc>
                <a:spcPct val="130000"/>
              </a:lnSpc>
              <a:buNone/>
            </a:pPr>
            <a:r>
              <a:rPr lang="en-US" altLang="zh-CN" dirty="0">
                <a:ea typeface="宋体" panose="02010600030101010101" pitchFamily="2" charset="-122"/>
              </a:rPr>
              <a:t>CREATE TABLE Course</a:t>
            </a:r>
          </a:p>
          <a:p>
            <a:pPr lvl="1" eaLnBrk="1" hangingPunct="1">
              <a:lnSpc>
                <a:spcPct val="130000"/>
              </a:lnSpc>
              <a:buNone/>
            </a:pPr>
            <a:r>
              <a:rPr lang="en-US" altLang="zh-CN" dirty="0">
                <a:ea typeface="宋体" panose="02010600030101010101" pitchFamily="2" charset="-122"/>
              </a:rPr>
              <a:t>(Cno number(4) constraint pk_course primary key,</a:t>
            </a:r>
            <a:endParaRPr lang="fr-FR" altLang="zh-CN" dirty="0">
              <a:ea typeface="宋体" panose="02010600030101010101" pitchFamily="2" charset="-122"/>
            </a:endParaRPr>
          </a:p>
          <a:p>
            <a:pPr lvl="1" eaLnBrk="1" hangingPunct="1">
              <a:lnSpc>
                <a:spcPct val="130000"/>
              </a:lnSpc>
              <a:buNone/>
            </a:pPr>
            <a:r>
              <a:rPr lang="fr-FR" altLang="zh-CN" dirty="0">
                <a:solidFill>
                  <a:schemeClr val="tx2"/>
                </a:solidFill>
                <a:ea typeface="宋体" panose="02010600030101010101" pitchFamily="2" charset="-122"/>
              </a:rPr>
              <a:t>Cname char(20) constraint u_cname unique,</a:t>
            </a:r>
          </a:p>
          <a:p>
            <a:pPr lvl="1" eaLnBrk="1" hangingPunct="1">
              <a:lnSpc>
                <a:spcPct val="130000"/>
              </a:lnSpc>
              <a:buNone/>
            </a:pPr>
            <a:r>
              <a:rPr lang="fr-FR" altLang="zh-CN" dirty="0">
                <a:ea typeface="宋体" panose="02010600030101010101" pitchFamily="2" charset="-122"/>
              </a:rPr>
              <a:t>Cpno number(4),</a:t>
            </a:r>
          </a:p>
          <a:p>
            <a:pPr lvl="1" eaLnBrk="1" hangingPunct="1">
              <a:lnSpc>
                <a:spcPct val="130000"/>
              </a:lnSpc>
              <a:buNone/>
            </a:pPr>
            <a:r>
              <a:rPr lang="fr-FR" altLang="zh-CN" dirty="0">
                <a:ea typeface="宋体" panose="02010600030101010101" pitchFamily="2" charset="-122"/>
              </a:rPr>
              <a:t>Ccredit number(4));</a:t>
            </a:r>
          </a:p>
          <a:p>
            <a:pPr lvl="1" eaLnBrk="1" hangingPunct="1">
              <a:lnSpc>
                <a:spcPct val="130000"/>
              </a:lnSpc>
              <a:buNone/>
            </a:pPr>
            <a:r>
              <a:rPr lang="zh-CN" altLang="en-US" dirty="0">
                <a:solidFill>
                  <a:srgbClr val="FF5050"/>
                </a:solidFill>
                <a:ea typeface="宋体" panose="02010600030101010101" pitchFamily="2" charset="-122"/>
              </a:rPr>
              <a:t>多列唯一：</a:t>
            </a:r>
            <a:r>
              <a:rPr lang="en-US" altLang="zh-CN" dirty="0">
                <a:solidFill>
                  <a:srgbClr val="FF5050"/>
                </a:solidFill>
                <a:ea typeface="宋体" panose="02010600030101010101" pitchFamily="2" charset="-122"/>
              </a:rPr>
              <a:t>unique(</a:t>
            </a:r>
            <a:r>
              <a:rPr lang="zh-CN" altLang="en-US" dirty="0">
                <a:solidFill>
                  <a:srgbClr val="FF5050"/>
                </a:solidFill>
                <a:ea typeface="宋体" panose="02010600030101010101" pitchFamily="2" charset="-122"/>
              </a:rPr>
              <a:t>列名</a:t>
            </a:r>
            <a:r>
              <a:rPr lang="en-US" altLang="zh-CN" dirty="0">
                <a:solidFill>
                  <a:srgbClr val="FF5050"/>
                </a:solidFill>
                <a:ea typeface="宋体" panose="02010600030101010101" pitchFamily="2" charset="-122"/>
              </a:rPr>
              <a:t>1</a:t>
            </a:r>
            <a:r>
              <a:rPr lang="zh-CN" altLang="en-US" dirty="0">
                <a:solidFill>
                  <a:srgbClr val="FF5050"/>
                </a:solidFill>
                <a:ea typeface="宋体" panose="02010600030101010101" pitchFamily="2" charset="-122"/>
              </a:rPr>
              <a:t>，列名</a:t>
            </a:r>
            <a:r>
              <a:rPr lang="en-US" altLang="zh-CN" dirty="0">
                <a:solidFill>
                  <a:srgbClr val="FF5050"/>
                </a:solidFill>
                <a:ea typeface="宋体" panose="02010600030101010101" pitchFamily="2" charset="-122"/>
              </a:rPr>
              <a:t>2)</a:t>
            </a:r>
            <a:r>
              <a:rPr lang="zh-CN" altLang="en-US" dirty="0">
                <a:solidFill>
                  <a:srgbClr val="FF5050"/>
                </a:solidFill>
                <a:ea typeface="宋体" panose="02010600030101010101" pitchFamily="2" charset="-122"/>
              </a:rPr>
              <a:t>，表级约束。</a:t>
            </a:r>
            <a:endParaRPr lang="en-US" altLang="zh-CN" dirty="0">
              <a:solidFill>
                <a:srgbClr val="FF5050"/>
              </a:solidFill>
              <a:ea typeface="宋体" panose="02010600030101010101" pitchFamily="2" charset="-122"/>
            </a:endParaRPr>
          </a:p>
        </p:txBody>
      </p:sp>
    </p:spTree>
    <p:extLst>
      <p:ext uri="{BB962C8B-B14F-4D97-AF65-F5344CB8AC3E}">
        <p14:creationId xmlns:p14="http://schemas.microsoft.com/office/powerpoint/2010/main" val="16947491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2531" name="Rectangle 2"/>
          <p:cNvSpPr>
            <a:spLocks noGrp="1"/>
          </p:cNvSpPr>
          <p:nvPr>
            <p:ph type="title"/>
          </p:nvPr>
        </p:nvSpPr>
        <p:spPr>
          <a:ln/>
        </p:spPr>
        <p:txBody>
          <a:bodyPr vert="horz" wrap="square" lIns="91440" tIns="45720" rIns="91440" bIns="45720" anchor="ctr"/>
          <a:lstStyle/>
          <a:p>
            <a:pPr eaLnBrk="1" hangingPunct="1"/>
            <a:endParaRPr lang="zh-CN" altLang="zh-CN" dirty="0">
              <a:ea typeface="宋体" panose="02010600030101010101" pitchFamily="2" charset="-122"/>
            </a:endParaRPr>
          </a:p>
        </p:txBody>
      </p:sp>
      <p:sp>
        <p:nvSpPr>
          <p:cNvPr id="40963" name="Rectangle 3"/>
          <p:cNvSpPr>
            <a:spLocks noGrp="1"/>
          </p:cNvSpPr>
          <p:nvPr>
            <p:ph idx="1"/>
          </p:nvPr>
        </p:nvSpPr>
        <p:spPr bwMode="auto">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defRPr/>
            </a:pPr>
            <a:r>
              <a:rPr lang="zh-CN" altLang="en-US" b="1" noProof="1">
                <a:ea typeface="宋体" panose="02010600030101010101" pitchFamily="2" charset="-122"/>
              </a:rPr>
              <a:t>例</a:t>
            </a:r>
            <a:r>
              <a:rPr lang="en-US" altLang="zh-CN" b="1" noProof="1">
                <a:ea typeface="宋体" panose="02010600030101010101" pitchFamily="2" charset="-122"/>
              </a:rPr>
              <a:t>3</a:t>
            </a:r>
            <a:r>
              <a:rPr lang="fr-FR" altLang="zh-CN" b="1" noProof="1">
                <a:ea typeface="宋体" panose="02010600030101010101" pitchFamily="2" charset="-122"/>
              </a:rPr>
              <a:t>-10</a:t>
            </a:r>
            <a:r>
              <a:rPr lang="zh-CN" altLang="fr-FR" noProof="1">
                <a:ea typeface="宋体" panose="02010600030101010101" pitchFamily="2" charset="-122"/>
              </a:rPr>
              <a:t>指定</a:t>
            </a:r>
            <a:r>
              <a:rPr lang="fr-FR" altLang="zh-CN" noProof="1">
                <a:ea typeface="宋体" panose="02010600030101010101" pitchFamily="2" charset="-122"/>
              </a:rPr>
              <a:t>Course</a:t>
            </a:r>
            <a:r>
              <a:rPr lang="zh-CN" altLang="fr-FR" noProof="1">
                <a:ea typeface="宋体" panose="02010600030101010101" pitchFamily="2" charset="-122"/>
              </a:rPr>
              <a:t>表</a:t>
            </a:r>
            <a:r>
              <a:rPr lang="fr-FR" altLang="zh-CN" noProof="1">
                <a:ea typeface="宋体" panose="02010600030101010101" pitchFamily="2" charset="-122"/>
              </a:rPr>
              <a:t>Cname</a:t>
            </a:r>
            <a:r>
              <a:rPr lang="zh-CN" altLang="fr-FR" noProof="1">
                <a:ea typeface="宋体" panose="02010600030101010101" pitchFamily="2" charset="-122"/>
              </a:rPr>
              <a:t>取值唯一而且非空。</a:t>
            </a:r>
            <a:endParaRPr lang="zh-CN" altLang="en-US" noProof="1">
              <a:ea typeface="宋体" panose="02010600030101010101" pitchFamily="2" charset="-122"/>
            </a:endParaRPr>
          </a:p>
          <a:p>
            <a:pPr lvl="1" eaLnBrk="1" hangingPunct="1">
              <a:buNone/>
              <a:defRPr/>
            </a:pPr>
            <a:endParaRPr lang="zh-CN" altLang="en-US" noProof="1">
              <a:ea typeface="宋体" panose="02010600030101010101" pitchFamily="2" charset="-122"/>
            </a:endParaRPr>
          </a:p>
          <a:p>
            <a:pPr lvl="1" eaLnBrk="1" hangingPunct="1">
              <a:lnSpc>
                <a:spcPct val="140000"/>
              </a:lnSpc>
              <a:buNone/>
              <a:defRPr/>
            </a:pPr>
            <a:endParaRPr lang="en-US" altLang="zh-CN" noProof="1">
              <a:ea typeface="宋体" panose="02010600030101010101" pitchFamily="2" charset="-122"/>
            </a:endParaRPr>
          </a:p>
        </p:txBody>
      </p:sp>
      <p:grpSp>
        <p:nvGrpSpPr>
          <p:cNvPr id="5" name="组合 4">
            <a:extLst>
              <a:ext uri="{FF2B5EF4-FFF2-40B4-BE49-F238E27FC236}">
                <a16:creationId xmlns:a16="http://schemas.microsoft.com/office/drawing/2014/main" id="{0A2BB272-9E15-4BC1-AA39-9373EC8E6A2E}"/>
              </a:ext>
            </a:extLst>
          </p:cNvPr>
          <p:cNvGrpSpPr/>
          <p:nvPr/>
        </p:nvGrpSpPr>
        <p:grpSpPr>
          <a:xfrm>
            <a:off x="179512" y="2350579"/>
            <a:ext cx="8784976" cy="2498884"/>
            <a:chOff x="683568" y="1580217"/>
            <a:chExt cx="7776864" cy="2498884"/>
          </a:xfrm>
        </p:grpSpPr>
        <p:sp>
          <p:nvSpPr>
            <p:cNvPr id="6" name="文本框 5">
              <a:extLst>
                <a:ext uri="{FF2B5EF4-FFF2-40B4-BE49-F238E27FC236}">
                  <a16:creationId xmlns:a16="http://schemas.microsoft.com/office/drawing/2014/main" id="{CEC332D4-6525-4289-9914-11E75F156B81}"/>
                </a:ext>
              </a:extLst>
            </p:cNvPr>
            <p:cNvSpPr txBox="1"/>
            <p:nvPr/>
          </p:nvSpPr>
          <p:spPr>
            <a:xfrm>
              <a:off x="755576" y="1580217"/>
              <a:ext cx="1457867"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唯一又非空</a:t>
              </a:r>
            </a:p>
          </p:txBody>
        </p:sp>
        <p:sp>
          <p:nvSpPr>
            <p:cNvPr id="7" name="文本框 6">
              <a:extLst>
                <a:ext uri="{FF2B5EF4-FFF2-40B4-BE49-F238E27FC236}">
                  <a16:creationId xmlns:a16="http://schemas.microsoft.com/office/drawing/2014/main" id="{56B95313-A75A-4BE4-B49F-F4CCDFC7A07C}"/>
                </a:ext>
              </a:extLst>
            </p:cNvPr>
            <p:cNvSpPr txBox="1"/>
            <p:nvPr/>
          </p:nvSpPr>
          <p:spPr>
            <a:xfrm>
              <a:off x="683568" y="1988840"/>
              <a:ext cx="7776864" cy="209026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TABLE COURSE(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 NUMBER(4) CONSTRAINT PK_COURSE PRIMARY KEY,</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CNAME CHAR(20) NOT NULL CONSTRAINT U_CNAME UNIQUE,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CPNO NUMBER(4) CONSTRAINT FK_CPNO REFERNCES COURSE(CNO),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CCREDIT NUMBER(4),</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1866125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2531" name="Rectangle 2"/>
          <p:cNvSpPr>
            <a:spLocks noGrp="1"/>
          </p:cNvSpPr>
          <p:nvPr>
            <p:ph type="title"/>
          </p:nvPr>
        </p:nvSpPr>
        <p:spPr>
          <a:ln/>
        </p:spPr>
        <p:txBody>
          <a:bodyPr vert="horz" wrap="square" lIns="91440" tIns="45720" rIns="91440" bIns="45720" anchor="ctr"/>
          <a:lstStyle/>
          <a:p>
            <a:pPr eaLnBrk="1" hangingPunct="1"/>
            <a:endParaRPr lang="zh-CN" altLang="zh-CN" dirty="0">
              <a:ea typeface="宋体" panose="02010600030101010101" pitchFamily="2" charset="-122"/>
            </a:endParaRPr>
          </a:p>
        </p:txBody>
      </p:sp>
      <p:sp>
        <p:nvSpPr>
          <p:cNvPr id="40963" name="Rectangle 3"/>
          <p:cNvSpPr>
            <a:spLocks noGrp="1"/>
          </p:cNvSpPr>
          <p:nvPr>
            <p:ph idx="1"/>
          </p:nvPr>
        </p:nvSpPr>
        <p:spPr bwMode="auto">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defRPr/>
            </a:pPr>
            <a:r>
              <a:rPr lang="zh-CN" altLang="en-US" b="1" noProof="1">
                <a:ea typeface="宋体" panose="02010600030101010101" pitchFamily="2" charset="-122"/>
              </a:rPr>
              <a:t>例</a:t>
            </a:r>
            <a:r>
              <a:rPr lang="en-US" altLang="zh-CN" b="1" noProof="1">
                <a:ea typeface="宋体" panose="02010600030101010101" pitchFamily="2" charset="-122"/>
              </a:rPr>
              <a:t>3</a:t>
            </a:r>
            <a:r>
              <a:rPr lang="fr-FR" altLang="zh-CN" b="1" noProof="1">
                <a:ea typeface="宋体" panose="02010600030101010101" pitchFamily="2" charset="-122"/>
              </a:rPr>
              <a:t>-10</a:t>
            </a:r>
            <a:r>
              <a:rPr lang="zh-CN" altLang="fr-FR" noProof="1">
                <a:ea typeface="宋体" panose="02010600030101010101" pitchFamily="2" charset="-122"/>
              </a:rPr>
              <a:t>指定</a:t>
            </a:r>
            <a:r>
              <a:rPr lang="fr-FR" altLang="zh-CN" noProof="1">
                <a:ea typeface="宋体" panose="02010600030101010101" pitchFamily="2" charset="-122"/>
              </a:rPr>
              <a:t>Course</a:t>
            </a:r>
            <a:r>
              <a:rPr lang="zh-CN" altLang="fr-FR" noProof="1">
                <a:ea typeface="宋体" panose="02010600030101010101" pitchFamily="2" charset="-122"/>
              </a:rPr>
              <a:t>表</a:t>
            </a:r>
            <a:r>
              <a:rPr lang="fr-FR" altLang="zh-CN" noProof="1">
                <a:ea typeface="宋体" panose="02010600030101010101" pitchFamily="2" charset="-122"/>
              </a:rPr>
              <a:t>Cname</a:t>
            </a:r>
            <a:r>
              <a:rPr lang="zh-CN" altLang="fr-FR" noProof="1">
                <a:ea typeface="宋体" panose="02010600030101010101" pitchFamily="2" charset="-122"/>
              </a:rPr>
              <a:t>取值唯一而且非空。</a:t>
            </a:r>
            <a:endParaRPr lang="zh-CN" altLang="en-US" noProof="1">
              <a:ea typeface="宋体" panose="02010600030101010101" pitchFamily="2" charset="-122"/>
            </a:endParaRPr>
          </a:p>
          <a:p>
            <a:pPr lvl="1" eaLnBrk="1" hangingPunct="1">
              <a:buNone/>
              <a:defRPr/>
            </a:pPr>
            <a:endParaRPr lang="zh-CN" altLang="en-US" noProof="1">
              <a:ea typeface="宋体" panose="02010600030101010101" pitchFamily="2" charset="-122"/>
            </a:endParaRPr>
          </a:p>
          <a:p>
            <a:pPr lvl="1" eaLnBrk="1" hangingPunct="1">
              <a:lnSpc>
                <a:spcPct val="140000"/>
              </a:lnSpc>
              <a:buNone/>
              <a:defRPr/>
            </a:pPr>
            <a:r>
              <a:rPr lang="en-US" altLang="zh-CN" noProof="1">
                <a:ea typeface="宋体" panose="02010600030101010101" pitchFamily="2" charset="-122"/>
              </a:rPr>
              <a:t>CREATE TABLE Course</a:t>
            </a:r>
          </a:p>
          <a:p>
            <a:pPr lvl="1" eaLnBrk="1" hangingPunct="1">
              <a:lnSpc>
                <a:spcPct val="140000"/>
              </a:lnSpc>
              <a:buNone/>
              <a:defRPr/>
            </a:pPr>
            <a:r>
              <a:rPr lang="en-US" altLang="zh-CN" noProof="1">
                <a:ea typeface="宋体" panose="02010600030101010101" pitchFamily="2" charset="-122"/>
              </a:rPr>
              <a:t>(Cno number(4) constraint pk_Course primary key,</a:t>
            </a:r>
          </a:p>
          <a:p>
            <a:pPr lvl="1" eaLnBrk="1" hangingPunct="1">
              <a:lnSpc>
                <a:spcPct val="140000"/>
              </a:lnSpc>
              <a:buNone/>
              <a:defRPr/>
            </a:pPr>
            <a:r>
              <a:rPr lang="en-US" altLang="zh-CN" noProof="1">
                <a:ea typeface="宋体" panose="02010600030101010101" pitchFamily="2" charset="-122"/>
              </a:rPr>
              <a:t>Cname char(20) </a:t>
            </a:r>
            <a:r>
              <a:rPr lang="en-US" altLang="zh-CN" noProof="1">
                <a:solidFill>
                  <a:schemeClr val="tx2"/>
                </a:solidFill>
                <a:ea typeface="宋体" panose="02010600030101010101" pitchFamily="2" charset="-122"/>
              </a:rPr>
              <a:t>not null</a:t>
            </a:r>
            <a:r>
              <a:rPr lang="en-US" altLang="zh-CN" noProof="1">
                <a:ea typeface="宋体" panose="02010600030101010101" pitchFamily="2" charset="-122"/>
              </a:rPr>
              <a:t> constraint u_cname </a:t>
            </a:r>
            <a:r>
              <a:rPr lang="en-US" altLang="zh-CN" noProof="1">
                <a:gradFill>
                  <a:gsLst>
                    <a:gs pos="0">
                      <a:srgbClr val="FE4444"/>
                    </a:gs>
                    <a:gs pos="100000">
                      <a:srgbClr val="832B2B"/>
                    </a:gs>
                  </a:gsLst>
                  <a:lin scaled="0"/>
                </a:gradFill>
                <a:ea typeface="宋体" panose="02010600030101010101" pitchFamily="2" charset="-122"/>
              </a:rPr>
              <a:t>unique,</a:t>
            </a:r>
            <a:endParaRPr lang="en-US" altLang="zh-CN" noProof="1">
              <a:ea typeface="宋体" panose="02010600030101010101" pitchFamily="2" charset="-122"/>
            </a:endParaRPr>
          </a:p>
          <a:p>
            <a:pPr lvl="1" eaLnBrk="1" hangingPunct="1">
              <a:lnSpc>
                <a:spcPct val="140000"/>
              </a:lnSpc>
              <a:buNone/>
              <a:defRPr/>
            </a:pPr>
            <a:r>
              <a:rPr lang="en-US" altLang="zh-CN" noProof="1">
                <a:ea typeface="宋体" panose="02010600030101010101" pitchFamily="2" charset="-122"/>
              </a:rPr>
              <a:t>Cpno number(4),</a:t>
            </a:r>
          </a:p>
          <a:p>
            <a:pPr lvl="1" eaLnBrk="1" hangingPunct="1">
              <a:lnSpc>
                <a:spcPct val="140000"/>
              </a:lnSpc>
              <a:buNone/>
              <a:defRPr/>
            </a:pPr>
            <a:r>
              <a:rPr lang="en-US" altLang="zh-CN" noProof="1">
                <a:ea typeface="宋体" panose="02010600030101010101" pitchFamily="2" charset="-122"/>
              </a:rPr>
              <a:t>Ccredit number(4));</a:t>
            </a:r>
          </a:p>
        </p:txBody>
      </p:sp>
    </p:spTree>
    <p:extLst>
      <p:ext uri="{BB962C8B-B14F-4D97-AF65-F5344CB8AC3E}">
        <p14:creationId xmlns:p14="http://schemas.microsoft.com/office/powerpoint/2010/main" val="3765069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3555"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⑥DEFAULT</a:t>
            </a:r>
            <a:r>
              <a:rPr lang="zh-CN" altLang="en-US" sz="3200" dirty="0">
                <a:ea typeface="宋体" panose="02010600030101010101" pitchFamily="2" charset="-122"/>
              </a:rPr>
              <a:t>约束</a:t>
            </a:r>
          </a:p>
        </p:txBody>
      </p:sp>
      <p:sp>
        <p:nvSpPr>
          <p:cNvPr id="23556" name="Rectangle 3"/>
          <p:cNvSpPr>
            <a:spLocks noGrp="1"/>
          </p:cNvSpPr>
          <p:nvPr>
            <p:ph idx="1"/>
          </p:nvPr>
        </p:nvSpPr>
        <p:spPr>
          <a:ln/>
        </p:spPr>
        <p:txBody>
          <a:bodyPr vert="horz" wrap="square" lIns="91440" tIns="45720" rIns="91440" bIns="45720" anchor="t"/>
          <a:lstStyle/>
          <a:p>
            <a:pPr eaLnBrk="1" hangingPunct="1"/>
            <a:r>
              <a:rPr lang="zh-CN" altLang="en-US" b="1" dirty="0">
                <a:ea typeface="宋体" panose="02010600030101010101" pitchFamily="2" charset="-122"/>
              </a:rPr>
              <a:t>例</a:t>
            </a:r>
            <a:r>
              <a:rPr lang="en-US" altLang="zh-CN" b="1" dirty="0">
                <a:ea typeface="宋体" panose="02010600030101010101" pitchFamily="2" charset="-122"/>
              </a:rPr>
              <a:t>3-11</a:t>
            </a:r>
            <a:r>
              <a:rPr lang="zh-CN" altLang="en-US" dirty="0">
                <a:ea typeface="宋体" panose="02010600030101010101" pitchFamily="2" charset="-122"/>
              </a:rPr>
              <a:t>建立一个“学生”表</a:t>
            </a:r>
            <a:r>
              <a:rPr lang="en-US" altLang="zh-CN" dirty="0">
                <a:ea typeface="宋体" panose="02010600030101010101" pitchFamily="2" charset="-122"/>
              </a:rPr>
              <a:t>Student</a:t>
            </a:r>
            <a:r>
              <a:rPr lang="zh-CN" altLang="en-US" dirty="0">
                <a:ea typeface="宋体" panose="02010600030101010101" pitchFamily="2" charset="-122"/>
              </a:rPr>
              <a:t>，它由学号</a:t>
            </a:r>
            <a:r>
              <a:rPr lang="en-US" altLang="zh-CN" dirty="0">
                <a:ea typeface="宋体" panose="02010600030101010101" pitchFamily="2" charset="-122"/>
              </a:rPr>
              <a:t>Sno</a:t>
            </a:r>
            <a:r>
              <a:rPr lang="zh-CN" altLang="en-US" dirty="0">
                <a:ea typeface="宋体" panose="02010600030101010101" pitchFamily="2" charset="-122"/>
              </a:rPr>
              <a:t>、姓名</a:t>
            </a:r>
            <a:r>
              <a:rPr lang="en-US" altLang="zh-CN" dirty="0">
                <a:ea typeface="宋体" panose="02010600030101010101" pitchFamily="2" charset="-122"/>
              </a:rPr>
              <a:t>Sname</a:t>
            </a:r>
            <a:r>
              <a:rPr lang="zh-CN" altLang="en-US" dirty="0">
                <a:ea typeface="宋体" panose="02010600030101010101" pitchFamily="2" charset="-122"/>
              </a:rPr>
              <a:t>、性别</a:t>
            </a:r>
            <a:r>
              <a:rPr lang="en-US" altLang="zh-CN" dirty="0">
                <a:ea typeface="宋体" panose="02010600030101010101" pitchFamily="2" charset="-122"/>
              </a:rPr>
              <a:t>Ssex</a:t>
            </a:r>
            <a:r>
              <a:rPr lang="zh-CN" altLang="en-US" dirty="0">
                <a:ea typeface="宋体" panose="02010600030101010101" pitchFamily="2" charset="-122"/>
              </a:rPr>
              <a:t>、年龄</a:t>
            </a:r>
            <a:r>
              <a:rPr lang="en-US" altLang="zh-CN" dirty="0">
                <a:ea typeface="宋体" panose="02010600030101010101" pitchFamily="2" charset="-122"/>
              </a:rPr>
              <a:t>Sage</a:t>
            </a:r>
            <a:r>
              <a:rPr lang="zh-CN" altLang="en-US" dirty="0">
                <a:ea typeface="宋体" panose="02010600030101010101" pitchFamily="2" charset="-122"/>
              </a:rPr>
              <a:t>、所在系</a:t>
            </a:r>
            <a:r>
              <a:rPr lang="en-US" altLang="zh-CN" dirty="0">
                <a:ea typeface="宋体" panose="02010600030101010101" pitchFamily="2" charset="-122"/>
              </a:rPr>
              <a:t>Sdept</a:t>
            </a:r>
            <a:r>
              <a:rPr lang="zh-CN" altLang="en-US" dirty="0">
                <a:ea typeface="宋体" panose="02010600030101010101" pitchFamily="2" charset="-122"/>
              </a:rPr>
              <a:t>五个属性组成，要求性别的默认值为男。</a:t>
            </a:r>
          </a:p>
        </p:txBody>
      </p:sp>
      <p:grpSp>
        <p:nvGrpSpPr>
          <p:cNvPr id="5" name="组合 4">
            <a:extLst>
              <a:ext uri="{FF2B5EF4-FFF2-40B4-BE49-F238E27FC236}">
                <a16:creationId xmlns:a16="http://schemas.microsoft.com/office/drawing/2014/main" id="{11196A11-470A-4356-9961-25DC30430F07}"/>
              </a:ext>
            </a:extLst>
          </p:cNvPr>
          <p:cNvGrpSpPr/>
          <p:nvPr/>
        </p:nvGrpSpPr>
        <p:grpSpPr>
          <a:xfrm>
            <a:off x="179512" y="3212976"/>
            <a:ext cx="8784976" cy="2840927"/>
            <a:chOff x="683568" y="1580217"/>
            <a:chExt cx="7776864" cy="2840927"/>
          </a:xfrm>
        </p:grpSpPr>
        <p:sp>
          <p:nvSpPr>
            <p:cNvPr id="6" name="文本框 5">
              <a:extLst>
                <a:ext uri="{FF2B5EF4-FFF2-40B4-BE49-F238E27FC236}">
                  <a16:creationId xmlns:a16="http://schemas.microsoft.com/office/drawing/2014/main" id="{3AFA5F3A-246A-4C96-99D7-331501CF0702}"/>
                </a:ext>
              </a:extLst>
            </p:cNvPr>
            <p:cNvSpPr txBox="1"/>
            <p:nvPr/>
          </p:nvSpPr>
          <p:spPr>
            <a:xfrm>
              <a:off x="755576" y="1580217"/>
              <a:ext cx="1011654"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默认约束</a:t>
              </a:r>
            </a:p>
          </p:txBody>
        </p:sp>
        <p:sp>
          <p:nvSpPr>
            <p:cNvPr id="7" name="文本框 6">
              <a:extLst>
                <a:ext uri="{FF2B5EF4-FFF2-40B4-BE49-F238E27FC236}">
                  <a16:creationId xmlns:a16="http://schemas.microsoft.com/office/drawing/2014/main" id="{0121649A-F753-4AB1-A48C-823E0529E532}"/>
                </a:ext>
              </a:extLst>
            </p:cNvPr>
            <p:cNvSpPr txBox="1"/>
            <p:nvPr/>
          </p:nvSpPr>
          <p:spPr>
            <a:xfrm>
              <a:off x="683568" y="1988840"/>
              <a:ext cx="7776864" cy="2432304"/>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TABLE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NUMBER(12),</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SNAME CHAR(20),</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SSEX CHAR(10) DEFAULT(‘</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男</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SAGE NUMBER(4),</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SDEPT CHAR(10)</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2197639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8195" name="Rectangle 1026"/>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3.1 SQL</a:t>
            </a:r>
            <a:r>
              <a:rPr lang="zh-CN" altLang="en-US" sz="3200" dirty="0">
                <a:ea typeface="宋体" panose="02010600030101010101" pitchFamily="2" charset="-122"/>
              </a:rPr>
              <a:t>概述</a:t>
            </a:r>
          </a:p>
        </p:txBody>
      </p:sp>
      <p:sp>
        <p:nvSpPr>
          <p:cNvPr id="8196" name="Rectangle 1027"/>
          <p:cNvSpPr>
            <a:spLocks noGrp="1"/>
          </p:cNvSpPr>
          <p:nvPr>
            <p:ph idx="1"/>
          </p:nvPr>
        </p:nvSpPr>
        <p:spPr>
          <a:xfrm>
            <a:off x="495300" y="1568450"/>
            <a:ext cx="8229600" cy="4495800"/>
          </a:xfrm>
          <a:ln/>
        </p:spPr>
        <p:txBody>
          <a:bodyPr vert="horz" wrap="square" lIns="91440" tIns="45720" rIns="91440" bIns="45720" anchor="t"/>
          <a:lstStyle/>
          <a:p>
            <a:pPr eaLnBrk="1" hangingPunct="1">
              <a:lnSpc>
                <a:spcPct val="170000"/>
              </a:lnSpc>
            </a:pPr>
            <a:endParaRPr lang="en-US" altLang="zh-CN" b="1" dirty="0">
              <a:solidFill>
                <a:srgbClr val="3333FF"/>
              </a:solidFill>
              <a:ea typeface="宋体" panose="02010600030101010101" pitchFamily="2" charset="-122"/>
            </a:endParaRPr>
          </a:p>
          <a:p>
            <a:pPr eaLnBrk="1" hangingPunct="1">
              <a:lnSpc>
                <a:spcPct val="170000"/>
              </a:lnSpc>
            </a:pPr>
            <a:r>
              <a:rPr lang="en-US" altLang="zh-CN" b="1" dirty="0">
                <a:solidFill>
                  <a:srgbClr val="3333FF"/>
                </a:solidFill>
                <a:ea typeface="宋体" panose="02010600030101010101" pitchFamily="2" charset="-122"/>
              </a:rPr>
              <a:t>3.1.1  SQL </a:t>
            </a:r>
            <a:r>
              <a:rPr lang="zh-CN" altLang="en-US" b="1" dirty="0">
                <a:solidFill>
                  <a:srgbClr val="3333FF"/>
                </a:solidFill>
                <a:ea typeface="宋体" panose="02010600030101010101" pitchFamily="2" charset="-122"/>
              </a:rPr>
              <a:t>的产生与发展</a:t>
            </a:r>
          </a:p>
          <a:p>
            <a:pPr eaLnBrk="1" hangingPunct="1">
              <a:lnSpc>
                <a:spcPct val="170000"/>
              </a:lnSpc>
            </a:pPr>
            <a:r>
              <a:rPr lang="en-US" altLang="zh-CN" b="1" dirty="0">
                <a:ea typeface="宋体" panose="02010600030101010101" pitchFamily="2" charset="-122"/>
              </a:rPr>
              <a:t>3.1.2  SQL</a:t>
            </a:r>
            <a:r>
              <a:rPr lang="zh-CN" altLang="en-US" b="1" dirty="0">
                <a:ea typeface="宋体" panose="02010600030101010101" pitchFamily="2" charset="-122"/>
              </a:rPr>
              <a:t>的特点</a:t>
            </a:r>
          </a:p>
          <a:p>
            <a:pPr eaLnBrk="1" hangingPunct="1">
              <a:lnSpc>
                <a:spcPct val="170000"/>
              </a:lnSpc>
            </a:pPr>
            <a:r>
              <a:rPr lang="en-US" altLang="zh-CN" b="1" dirty="0">
                <a:ea typeface="宋体" panose="02010600030101010101" pitchFamily="2" charset="-122"/>
              </a:rPr>
              <a:t>3.1.3  SQL</a:t>
            </a:r>
            <a:r>
              <a:rPr lang="zh-CN" altLang="en-US" b="1" dirty="0">
                <a:ea typeface="宋体" panose="02010600030101010101" pitchFamily="2" charset="-122"/>
              </a:rPr>
              <a:t>的基本概念</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3555"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⑥DEFAULT</a:t>
            </a:r>
            <a:r>
              <a:rPr lang="zh-CN" altLang="en-US" sz="3200" dirty="0">
                <a:ea typeface="宋体" panose="02010600030101010101" pitchFamily="2" charset="-122"/>
              </a:rPr>
              <a:t>约束</a:t>
            </a:r>
          </a:p>
        </p:txBody>
      </p:sp>
      <p:sp>
        <p:nvSpPr>
          <p:cNvPr id="23556" name="Rectangle 3"/>
          <p:cNvSpPr>
            <a:spLocks noGrp="1"/>
          </p:cNvSpPr>
          <p:nvPr>
            <p:ph idx="1"/>
          </p:nvPr>
        </p:nvSpPr>
        <p:spPr>
          <a:ln/>
        </p:spPr>
        <p:txBody>
          <a:bodyPr vert="horz" wrap="square" lIns="91440" tIns="45720" rIns="91440" bIns="45720" anchor="t"/>
          <a:lstStyle/>
          <a:p>
            <a:pPr eaLnBrk="1" hangingPunct="1"/>
            <a:r>
              <a:rPr lang="zh-CN" altLang="en-US" b="1" dirty="0">
                <a:ea typeface="宋体" panose="02010600030101010101" pitchFamily="2" charset="-122"/>
              </a:rPr>
              <a:t>例</a:t>
            </a:r>
            <a:r>
              <a:rPr lang="en-US" altLang="zh-CN" b="1" dirty="0">
                <a:ea typeface="宋体" panose="02010600030101010101" pitchFamily="2" charset="-122"/>
              </a:rPr>
              <a:t>3-11</a:t>
            </a:r>
            <a:r>
              <a:rPr lang="zh-CN" altLang="en-US" dirty="0">
                <a:ea typeface="宋体" panose="02010600030101010101" pitchFamily="2" charset="-122"/>
              </a:rPr>
              <a:t>建立一个“学生”表</a:t>
            </a:r>
            <a:r>
              <a:rPr lang="en-US" altLang="zh-CN" dirty="0">
                <a:ea typeface="宋体" panose="02010600030101010101" pitchFamily="2" charset="-122"/>
              </a:rPr>
              <a:t>Student</a:t>
            </a:r>
            <a:r>
              <a:rPr lang="zh-CN" altLang="en-US" dirty="0">
                <a:ea typeface="宋体" panose="02010600030101010101" pitchFamily="2" charset="-122"/>
              </a:rPr>
              <a:t>，它由学号</a:t>
            </a:r>
            <a:r>
              <a:rPr lang="en-US" altLang="zh-CN" dirty="0">
                <a:ea typeface="宋体" panose="02010600030101010101" pitchFamily="2" charset="-122"/>
              </a:rPr>
              <a:t>Sno</a:t>
            </a:r>
            <a:r>
              <a:rPr lang="zh-CN" altLang="en-US" dirty="0">
                <a:ea typeface="宋体" panose="02010600030101010101" pitchFamily="2" charset="-122"/>
              </a:rPr>
              <a:t>、姓名</a:t>
            </a:r>
            <a:r>
              <a:rPr lang="en-US" altLang="zh-CN" dirty="0">
                <a:ea typeface="宋体" panose="02010600030101010101" pitchFamily="2" charset="-122"/>
              </a:rPr>
              <a:t>Sname</a:t>
            </a:r>
            <a:r>
              <a:rPr lang="zh-CN" altLang="en-US" dirty="0">
                <a:ea typeface="宋体" panose="02010600030101010101" pitchFamily="2" charset="-122"/>
              </a:rPr>
              <a:t>、性别</a:t>
            </a:r>
            <a:r>
              <a:rPr lang="en-US" altLang="zh-CN" dirty="0">
                <a:ea typeface="宋体" panose="02010600030101010101" pitchFamily="2" charset="-122"/>
              </a:rPr>
              <a:t>Ssex</a:t>
            </a:r>
            <a:r>
              <a:rPr lang="zh-CN" altLang="en-US" dirty="0">
                <a:ea typeface="宋体" panose="02010600030101010101" pitchFamily="2" charset="-122"/>
              </a:rPr>
              <a:t>、年龄</a:t>
            </a:r>
            <a:r>
              <a:rPr lang="en-US" altLang="zh-CN" dirty="0">
                <a:ea typeface="宋体" panose="02010600030101010101" pitchFamily="2" charset="-122"/>
              </a:rPr>
              <a:t>Sage</a:t>
            </a:r>
            <a:r>
              <a:rPr lang="zh-CN" altLang="en-US" dirty="0">
                <a:ea typeface="宋体" panose="02010600030101010101" pitchFamily="2" charset="-122"/>
              </a:rPr>
              <a:t>、所在系</a:t>
            </a:r>
            <a:r>
              <a:rPr lang="en-US" altLang="zh-CN" dirty="0">
                <a:ea typeface="宋体" panose="02010600030101010101" pitchFamily="2" charset="-122"/>
              </a:rPr>
              <a:t>Sdept</a:t>
            </a:r>
            <a:r>
              <a:rPr lang="zh-CN" altLang="en-US" dirty="0">
                <a:ea typeface="宋体" panose="02010600030101010101" pitchFamily="2" charset="-122"/>
              </a:rPr>
              <a:t>五个属性组成，要求性别的默认值为男。</a:t>
            </a:r>
          </a:p>
          <a:p>
            <a:pPr lvl="1" eaLnBrk="1" hangingPunct="1">
              <a:buNone/>
            </a:pPr>
            <a:endParaRPr lang="en-US" altLang="zh-CN" dirty="0">
              <a:ea typeface="宋体" panose="02010600030101010101" pitchFamily="2" charset="-122"/>
            </a:endParaRPr>
          </a:p>
          <a:p>
            <a:pPr lvl="1" eaLnBrk="1" hangingPunct="1">
              <a:buNone/>
            </a:pPr>
            <a:r>
              <a:rPr lang="en-US" altLang="zh-CN" dirty="0">
                <a:ea typeface="宋体" panose="02010600030101010101" pitchFamily="2" charset="-122"/>
              </a:rPr>
              <a:t>CREATE TABLE Student</a:t>
            </a:r>
          </a:p>
          <a:p>
            <a:pPr lvl="1" eaLnBrk="1" hangingPunct="1">
              <a:buNone/>
            </a:pPr>
            <a:r>
              <a:rPr lang="en-US" altLang="zh-CN" dirty="0">
                <a:ea typeface="宋体" panose="02010600030101010101" pitchFamily="2" charset="-122"/>
              </a:rPr>
              <a:t>   ( Sno number(12), </a:t>
            </a:r>
          </a:p>
          <a:p>
            <a:pPr lvl="1" eaLnBrk="1" hangingPunct="1">
              <a:buNone/>
            </a:pPr>
            <a:r>
              <a:rPr lang="en-US" altLang="zh-CN" dirty="0">
                <a:ea typeface="宋体" panose="02010600030101010101" pitchFamily="2" charset="-122"/>
              </a:rPr>
              <a:t>     Sname char(20),</a:t>
            </a:r>
          </a:p>
          <a:p>
            <a:pPr lvl="1" eaLnBrk="1" hangingPunct="1">
              <a:buNone/>
            </a:pPr>
            <a:r>
              <a:rPr lang="en-US" altLang="zh-CN" dirty="0">
                <a:ea typeface="宋体" panose="02010600030101010101" pitchFamily="2" charset="-122"/>
              </a:rPr>
              <a:t>     Ssex char(2) </a:t>
            </a:r>
            <a:r>
              <a:rPr lang="en-US" altLang="zh-CN" b="1" dirty="0">
                <a:solidFill>
                  <a:schemeClr val="tx2"/>
                </a:solidFill>
                <a:ea typeface="宋体" panose="02010600030101010101" pitchFamily="2" charset="-122"/>
              </a:rPr>
              <a:t>default(‘</a:t>
            </a:r>
            <a:r>
              <a:rPr lang="zh-CN" altLang="en-US" b="1" dirty="0">
                <a:solidFill>
                  <a:schemeClr val="tx2"/>
                </a:solidFill>
                <a:ea typeface="宋体" panose="02010600030101010101" pitchFamily="2" charset="-122"/>
              </a:rPr>
              <a:t>男’</a:t>
            </a:r>
            <a:r>
              <a:rPr lang="en-US" altLang="zh-CN" b="1" dirty="0">
                <a:solidFill>
                  <a:schemeClr val="tx2"/>
                </a:solidFill>
                <a:ea typeface="宋体" panose="02010600030101010101" pitchFamily="2" charset="-122"/>
              </a:rPr>
              <a:t>)</a:t>
            </a:r>
            <a:r>
              <a:rPr lang="en-US" altLang="zh-CN" dirty="0">
                <a:ea typeface="宋体" panose="02010600030101010101" pitchFamily="2" charset="-122"/>
              </a:rPr>
              <a:t>, </a:t>
            </a:r>
          </a:p>
          <a:p>
            <a:pPr lvl="1" eaLnBrk="1" hangingPunct="1">
              <a:buNone/>
            </a:pPr>
            <a:r>
              <a:rPr lang="en-US" altLang="zh-CN" dirty="0">
                <a:ea typeface="宋体" panose="02010600030101010101" pitchFamily="2" charset="-122"/>
              </a:rPr>
              <a:t>     Sage number(3), </a:t>
            </a:r>
          </a:p>
          <a:p>
            <a:pPr lvl="1" eaLnBrk="1" hangingPunct="1">
              <a:buNone/>
            </a:pPr>
            <a:r>
              <a:rPr lang="en-US" altLang="zh-CN" dirty="0">
                <a:ea typeface="宋体" panose="02010600030101010101" pitchFamily="2" charset="-122"/>
              </a:rPr>
              <a:t>     Sdept char(10));</a:t>
            </a:r>
          </a:p>
        </p:txBody>
      </p:sp>
    </p:spTree>
    <p:extLst>
      <p:ext uri="{BB962C8B-B14F-4D97-AF65-F5344CB8AC3E}">
        <p14:creationId xmlns:p14="http://schemas.microsoft.com/office/powerpoint/2010/main" val="28186076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4579"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3.3.1 </a:t>
            </a:r>
            <a:r>
              <a:rPr lang="zh-CN" altLang="en-US" sz="3200" dirty="0">
                <a:ea typeface="宋体" panose="02010600030101010101" pitchFamily="2" charset="-122"/>
              </a:rPr>
              <a:t>基本表的定义、删除与修改</a:t>
            </a:r>
          </a:p>
        </p:txBody>
      </p:sp>
      <p:sp>
        <p:nvSpPr>
          <p:cNvPr id="24580" name="Rectangle 3"/>
          <p:cNvSpPr>
            <a:spLocks noGrp="1"/>
          </p:cNvSpPr>
          <p:nvPr>
            <p:ph idx="1"/>
          </p:nvPr>
        </p:nvSpPr>
        <p:spPr>
          <a:xfrm>
            <a:off x="539750" y="1628775"/>
            <a:ext cx="8229600" cy="4495800"/>
          </a:xfrm>
          <a:ln/>
        </p:spPr>
        <p:txBody>
          <a:bodyPr vert="horz" wrap="square" lIns="91440" tIns="45720" rIns="91440" bIns="45720" anchor="t"/>
          <a:lstStyle/>
          <a:p>
            <a:pPr eaLnBrk="1" hangingPunct="1"/>
            <a:r>
              <a:rPr lang="zh-CN" altLang="en-US" dirty="0">
                <a:ea typeface="宋体" panose="02010600030101010101" pitchFamily="2" charset="-122"/>
              </a:rPr>
              <a:t>二、修改基本表（增删改</a:t>
            </a:r>
            <a:r>
              <a:rPr lang="en-US" altLang="zh-CN" dirty="0">
                <a:ea typeface="宋体" panose="02010600030101010101" pitchFamily="2" charset="-122"/>
              </a:rPr>
              <a:t>ADD DROP MODIFY</a:t>
            </a:r>
            <a:r>
              <a:rPr lang="zh-CN" altLang="en-US" dirty="0">
                <a:ea typeface="宋体" panose="02010600030101010101" pitchFamily="2" charset="-122"/>
              </a:rPr>
              <a:t>）</a:t>
            </a:r>
          </a:p>
          <a:p>
            <a:pPr lvl="1" eaLnBrk="1" hangingPunct="1">
              <a:buNone/>
            </a:pPr>
            <a:r>
              <a:rPr lang="en-US" altLang="zh-CN" sz="2000" dirty="0">
                <a:solidFill>
                  <a:schemeClr val="tx2"/>
                </a:solidFill>
                <a:ea typeface="宋体" panose="02010600030101010101" pitchFamily="2" charset="-122"/>
              </a:rPr>
              <a:t>ALTER TABLE </a:t>
            </a:r>
            <a:r>
              <a:rPr lang="en-US" altLang="zh-CN" sz="2000" dirty="0">
                <a:ea typeface="宋体" panose="02010600030101010101" pitchFamily="2" charset="-122"/>
              </a:rPr>
              <a:t>&lt;</a:t>
            </a:r>
            <a:r>
              <a:rPr lang="zh-CN" altLang="en-US" sz="2000" dirty="0">
                <a:ea typeface="宋体" panose="02010600030101010101" pitchFamily="2" charset="-122"/>
              </a:rPr>
              <a:t>表名</a:t>
            </a:r>
            <a:r>
              <a:rPr lang="en-US" altLang="zh-CN" sz="2000" dirty="0">
                <a:ea typeface="宋体" panose="02010600030101010101" pitchFamily="2" charset="-122"/>
              </a:rPr>
              <a:t>&gt;</a:t>
            </a:r>
          </a:p>
          <a:p>
            <a:pPr lvl="1" eaLnBrk="1" hangingPunct="1">
              <a:buNone/>
            </a:pPr>
            <a:r>
              <a:rPr lang="en-US" altLang="zh-CN" sz="2000" dirty="0">
                <a:ea typeface="宋体" panose="02010600030101010101" pitchFamily="2" charset="-122"/>
              </a:rPr>
              <a:t>[ADD &lt;</a:t>
            </a:r>
            <a:r>
              <a:rPr lang="zh-CN" altLang="en-US" sz="2000" dirty="0">
                <a:ea typeface="宋体" panose="02010600030101010101" pitchFamily="2" charset="-122"/>
              </a:rPr>
              <a:t>新列名</a:t>
            </a:r>
            <a:r>
              <a:rPr lang="en-US" altLang="zh-CN" sz="2000" dirty="0">
                <a:ea typeface="宋体" panose="02010600030101010101" pitchFamily="2" charset="-122"/>
              </a:rPr>
              <a:t>&gt;&lt;</a:t>
            </a:r>
            <a:r>
              <a:rPr lang="zh-CN" altLang="en-US" sz="2000" dirty="0">
                <a:ea typeface="宋体" panose="02010600030101010101" pitchFamily="2" charset="-122"/>
              </a:rPr>
              <a:t>数据类型</a:t>
            </a:r>
            <a:r>
              <a:rPr lang="en-US" altLang="zh-CN" sz="2000" dirty="0">
                <a:ea typeface="宋体" panose="02010600030101010101" pitchFamily="2" charset="-122"/>
              </a:rPr>
              <a:t>&gt;[</a:t>
            </a:r>
            <a:r>
              <a:rPr lang="zh-CN" altLang="en-US" sz="2000" dirty="0">
                <a:ea typeface="宋体" panose="02010600030101010101" pitchFamily="2" charset="-122"/>
              </a:rPr>
              <a:t>完整性约束</a:t>
            </a:r>
            <a:r>
              <a:rPr lang="en-US" altLang="zh-CN" sz="2000" dirty="0">
                <a:ea typeface="宋体" panose="02010600030101010101" pitchFamily="2" charset="-122"/>
              </a:rPr>
              <a:t>]]</a:t>
            </a:r>
          </a:p>
          <a:p>
            <a:pPr lvl="1" eaLnBrk="1" hangingPunct="1">
              <a:buNone/>
            </a:pPr>
            <a:r>
              <a:rPr lang="en-US" altLang="zh-CN" sz="2000" dirty="0">
                <a:ea typeface="宋体" panose="02010600030101010101" pitchFamily="2" charset="-122"/>
              </a:rPr>
              <a:t>[ DROP column </a:t>
            </a:r>
            <a:r>
              <a:rPr lang="zh-CN" altLang="en-US" sz="2000" dirty="0">
                <a:ea typeface="宋体" panose="02010600030101010101" pitchFamily="2" charset="-122"/>
              </a:rPr>
              <a:t>列名</a:t>
            </a:r>
            <a:r>
              <a:rPr lang="en-US" altLang="zh-CN" sz="2000" dirty="0">
                <a:ea typeface="宋体" panose="02010600030101010101" pitchFamily="2" charset="-122"/>
              </a:rPr>
              <a:t>]</a:t>
            </a:r>
          </a:p>
          <a:p>
            <a:pPr lvl="1" eaLnBrk="1" hangingPunct="1">
              <a:buNone/>
            </a:pPr>
            <a:r>
              <a:rPr lang="en-US" altLang="zh-CN" sz="2000" dirty="0">
                <a:ea typeface="宋体" panose="02010600030101010101" pitchFamily="2" charset="-122"/>
              </a:rPr>
              <a:t>[add constraint &lt;</a:t>
            </a:r>
            <a:r>
              <a:rPr lang="zh-CN" altLang="en-US" sz="2000" dirty="0">
                <a:ea typeface="宋体" panose="02010600030101010101" pitchFamily="2" charset="-122"/>
              </a:rPr>
              <a:t>完整性约束名</a:t>
            </a:r>
            <a:r>
              <a:rPr lang="en-US" altLang="zh-CN" sz="2000" dirty="0">
                <a:ea typeface="宋体" panose="02010600030101010101" pitchFamily="2" charset="-122"/>
              </a:rPr>
              <a:t>&gt; &lt;</a:t>
            </a:r>
            <a:r>
              <a:rPr lang="zh-CN" altLang="en-US" sz="2000" dirty="0">
                <a:ea typeface="宋体" panose="02010600030101010101" pitchFamily="2" charset="-122"/>
              </a:rPr>
              <a:t>完整性约束</a:t>
            </a:r>
            <a:r>
              <a:rPr lang="en-US" altLang="zh-CN" sz="2000" dirty="0">
                <a:ea typeface="宋体" panose="02010600030101010101" pitchFamily="2" charset="-122"/>
              </a:rPr>
              <a:t>&gt;]</a:t>
            </a:r>
          </a:p>
          <a:p>
            <a:pPr lvl="1" eaLnBrk="1" hangingPunct="1">
              <a:buNone/>
            </a:pPr>
            <a:r>
              <a:rPr lang="en-US" altLang="zh-CN" sz="2000" dirty="0">
                <a:ea typeface="宋体" panose="02010600030101010101" pitchFamily="2" charset="-122"/>
              </a:rPr>
              <a:t>[DROP constraint &lt;</a:t>
            </a:r>
            <a:r>
              <a:rPr lang="zh-CN" altLang="en-US" sz="2000" dirty="0">
                <a:ea typeface="宋体" panose="02010600030101010101" pitchFamily="2" charset="-122"/>
              </a:rPr>
              <a:t>完整性约束名</a:t>
            </a:r>
            <a:r>
              <a:rPr lang="en-US" altLang="zh-CN" sz="2000" dirty="0">
                <a:ea typeface="宋体" panose="02010600030101010101" pitchFamily="2" charset="-122"/>
              </a:rPr>
              <a:t>&gt;]</a:t>
            </a:r>
          </a:p>
          <a:p>
            <a:pPr lvl="1" eaLnBrk="1" hangingPunct="1">
              <a:buNone/>
            </a:pPr>
            <a:r>
              <a:rPr lang="en-US" altLang="zh-CN" sz="2000" dirty="0">
                <a:ea typeface="宋体" panose="02010600030101010101" pitchFamily="2" charset="-122"/>
              </a:rPr>
              <a:t>[MODIFY&lt;</a:t>
            </a:r>
            <a:r>
              <a:rPr lang="zh-CN" altLang="en-US" sz="2000" dirty="0">
                <a:ea typeface="宋体" panose="02010600030101010101" pitchFamily="2" charset="-122"/>
              </a:rPr>
              <a:t>列名</a:t>
            </a:r>
            <a:r>
              <a:rPr lang="en-US" altLang="zh-CN" sz="2000" dirty="0">
                <a:ea typeface="宋体" panose="02010600030101010101" pitchFamily="2" charset="-122"/>
              </a:rPr>
              <a:t>&gt; &lt;</a:t>
            </a:r>
            <a:r>
              <a:rPr lang="zh-CN" altLang="en-US" sz="2000" dirty="0">
                <a:ea typeface="宋体" panose="02010600030101010101" pitchFamily="2" charset="-122"/>
              </a:rPr>
              <a:t>数据类型</a:t>
            </a:r>
            <a:r>
              <a:rPr lang="en-US" altLang="zh-CN" sz="2000" dirty="0">
                <a:ea typeface="宋体" panose="02010600030101010101" pitchFamily="2" charset="-122"/>
              </a:rPr>
              <a:t>&gt;[</a:t>
            </a:r>
            <a:r>
              <a:rPr lang="zh-CN" altLang="en-US" sz="2000" dirty="0">
                <a:ea typeface="宋体" panose="02010600030101010101" pitchFamily="2" charset="-122"/>
              </a:rPr>
              <a:t>完整性约束</a:t>
            </a:r>
            <a:r>
              <a:rPr lang="en-US" altLang="zh-CN" sz="2000" dirty="0">
                <a:ea typeface="宋体" panose="02010600030101010101" pitchFamily="2" charset="-122"/>
              </a:rPr>
              <a:t>]]</a:t>
            </a:r>
          </a:p>
          <a:p>
            <a:pPr lvl="1" eaLnBrk="1" hangingPunct="1">
              <a:buNone/>
            </a:pPr>
            <a:r>
              <a:rPr lang="en-US" altLang="zh-CN" sz="2000" dirty="0">
                <a:ea typeface="宋体" panose="02010600030101010101" pitchFamily="2" charset="-122"/>
              </a:rPr>
              <a:t>]; </a:t>
            </a:r>
            <a:r>
              <a:rPr lang="zh-CN" altLang="en-US" sz="2000" dirty="0">
                <a:ea typeface="宋体" panose="02010600030101010101" pitchFamily="2" charset="-122"/>
              </a:rPr>
              <a:t>　</a:t>
            </a:r>
          </a:p>
          <a:p>
            <a:pPr lvl="1" eaLnBrk="1" hangingPunct="1"/>
            <a:r>
              <a:rPr lang="zh-CN" altLang="en-US" sz="2000" dirty="0">
                <a:ea typeface="宋体" panose="02010600030101010101" pitchFamily="2" charset="-122"/>
              </a:rPr>
              <a:t>其中</a:t>
            </a:r>
            <a:r>
              <a:rPr lang="en-US" altLang="zh-CN" sz="2000" dirty="0">
                <a:ea typeface="宋体" panose="02010600030101010101" pitchFamily="2" charset="-122"/>
              </a:rPr>
              <a:t>&lt;</a:t>
            </a:r>
            <a:r>
              <a:rPr lang="zh-CN" altLang="en-US" sz="2000" dirty="0">
                <a:ea typeface="宋体" panose="02010600030101010101" pitchFamily="2" charset="-122"/>
              </a:rPr>
              <a:t>表名</a:t>
            </a:r>
            <a:r>
              <a:rPr lang="en-US" altLang="zh-CN" sz="2000" dirty="0">
                <a:ea typeface="宋体" panose="02010600030101010101" pitchFamily="2" charset="-122"/>
              </a:rPr>
              <a:t>&gt;</a:t>
            </a:r>
            <a:r>
              <a:rPr lang="zh-CN" altLang="en-US" sz="2000" dirty="0">
                <a:ea typeface="宋体" panose="02010600030101010101" pitchFamily="2" charset="-122"/>
              </a:rPr>
              <a:t>指定需要修改的基本表，</a:t>
            </a:r>
          </a:p>
          <a:p>
            <a:pPr lvl="1" eaLnBrk="1" hangingPunct="1"/>
            <a:r>
              <a:rPr lang="en-US" altLang="zh-CN" sz="2000" dirty="0">
                <a:ea typeface="宋体" panose="02010600030101010101" pitchFamily="2" charset="-122"/>
              </a:rPr>
              <a:t>ADD</a:t>
            </a:r>
            <a:r>
              <a:rPr lang="zh-CN" altLang="en-US" sz="2000" dirty="0">
                <a:ea typeface="宋体" panose="02010600030101010101" pitchFamily="2" charset="-122"/>
              </a:rPr>
              <a:t>子句用于增加新列和新的完整性约束条件，</a:t>
            </a:r>
          </a:p>
          <a:p>
            <a:pPr lvl="1" eaLnBrk="1" hangingPunct="1"/>
            <a:r>
              <a:rPr lang="en-US" altLang="zh-CN" sz="2000" dirty="0">
                <a:ea typeface="宋体" panose="02010600030101010101" pitchFamily="2" charset="-122"/>
              </a:rPr>
              <a:t>DROP</a:t>
            </a:r>
            <a:r>
              <a:rPr lang="zh-CN" altLang="en-US" sz="2000" dirty="0">
                <a:ea typeface="宋体" panose="02010600030101010101" pitchFamily="2" charset="-122"/>
              </a:rPr>
              <a:t>子句用于删除指定的完整性约束条件，</a:t>
            </a:r>
          </a:p>
          <a:p>
            <a:pPr lvl="1" eaLnBrk="1" hangingPunct="1"/>
            <a:r>
              <a:rPr lang="en-US" altLang="zh-CN" sz="2000" dirty="0">
                <a:ea typeface="宋体" panose="02010600030101010101" pitchFamily="2" charset="-122"/>
              </a:rPr>
              <a:t>MODIFY</a:t>
            </a:r>
            <a:r>
              <a:rPr lang="zh-CN" altLang="en-US" sz="2000" dirty="0">
                <a:ea typeface="宋体" panose="02010600030101010101" pitchFamily="2" charset="-122"/>
              </a:rPr>
              <a:t>子句用于修改原有的列定义。</a:t>
            </a:r>
          </a:p>
        </p:txBody>
      </p:sp>
    </p:spTree>
    <p:extLst>
      <p:ext uri="{BB962C8B-B14F-4D97-AF65-F5344CB8AC3E}">
        <p14:creationId xmlns:p14="http://schemas.microsoft.com/office/powerpoint/2010/main" val="6386541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5603"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①</a:t>
            </a:r>
            <a:r>
              <a:rPr lang="zh-CN" altLang="en-US" sz="3200" dirty="0">
                <a:ea typeface="宋体" panose="02010600030101010101" pitchFamily="2" charset="-122"/>
              </a:rPr>
              <a:t>添加和删除表中的列</a:t>
            </a:r>
          </a:p>
        </p:txBody>
      </p:sp>
      <p:sp>
        <p:nvSpPr>
          <p:cNvPr id="25604" name="Rectangle 3"/>
          <p:cNvSpPr>
            <a:spLocks noGrp="1"/>
          </p:cNvSpPr>
          <p:nvPr>
            <p:ph idx="1"/>
          </p:nvPr>
        </p:nvSpPr>
        <p:spPr>
          <a:ln/>
        </p:spPr>
        <p:txBody>
          <a:bodyPr vert="horz" wrap="square" lIns="91440" tIns="45720" rIns="91440" bIns="45720" anchor="t"/>
          <a:lstStyle/>
          <a:p>
            <a:pPr eaLnBrk="1" hangingPunct="1"/>
            <a:r>
              <a:rPr lang="zh-CN" altLang="en-US" b="1" dirty="0">
                <a:ea typeface="宋体" panose="02010600030101010101" pitchFamily="2" charset="-122"/>
              </a:rPr>
              <a:t>例</a:t>
            </a:r>
            <a:r>
              <a:rPr lang="en-US" altLang="zh-CN" b="1" dirty="0">
                <a:ea typeface="宋体" panose="02010600030101010101" pitchFamily="2" charset="-122"/>
              </a:rPr>
              <a:t>3-12</a:t>
            </a:r>
            <a:r>
              <a:rPr lang="en-US" altLang="zh-CN" dirty="0">
                <a:ea typeface="宋体" panose="02010600030101010101" pitchFamily="2" charset="-122"/>
              </a:rPr>
              <a:t> </a:t>
            </a:r>
            <a:r>
              <a:rPr lang="zh-CN" altLang="en-US" dirty="0">
                <a:ea typeface="宋体" panose="02010600030101010101" pitchFamily="2" charset="-122"/>
              </a:rPr>
              <a:t>向</a:t>
            </a:r>
            <a:r>
              <a:rPr lang="en-US" altLang="zh-CN" dirty="0">
                <a:ea typeface="宋体" panose="02010600030101010101" pitchFamily="2" charset="-122"/>
              </a:rPr>
              <a:t>Student</a:t>
            </a:r>
            <a:r>
              <a:rPr lang="zh-CN" altLang="en-US" dirty="0">
                <a:ea typeface="宋体" panose="02010600030101010101" pitchFamily="2" charset="-122"/>
              </a:rPr>
              <a:t>表增加“入学时间”列，其数据类型为日期型。</a:t>
            </a:r>
            <a:endParaRPr lang="en-US" altLang="zh-CN" dirty="0">
              <a:ea typeface="宋体" panose="02010600030101010101" pitchFamily="2" charset="-122"/>
            </a:endParaRPr>
          </a:p>
        </p:txBody>
      </p:sp>
      <p:grpSp>
        <p:nvGrpSpPr>
          <p:cNvPr id="8" name="组合 7">
            <a:extLst>
              <a:ext uri="{FF2B5EF4-FFF2-40B4-BE49-F238E27FC236}">
                <a16:creationId xmlns:a16="http://schemas.microsoft.com/office/drawing/2014/main" id="{809E58D2-779B-40A2-9965-90BF06B8F1E4}"/>
              </a:ext>
            </a:extLst>
          </p:cNvPr>
          <p:cNvGrpSpPr/>
          <p:nvPr/>
        </p:nvGrpSpPr>
        <p:grpSpPr>
          <a:xfrm>
            <a:off x="179512" y="3212976"/>
            <a:ext cx="8784976" cy="1814799"/>
            <a:chOff x="683568" y="1580217"/>
            <a:chExt cx="7776864" cy="1814799"/>
          </a:xfrm>
        </p:grpSpPr>
        <p:sp>
          <p:nvSpPr>
            <p:cNvPr id="9" name="文本框 8">
              <a:extLst>
                <a:ext uri="{FF2B5EF4-FFF2-40B4-BE49-F238E27FC236}">
                  <a16:creationId xmlns:a16="http://schemas.microsoft.com/office/drawing/2014/main" id="{72D91262-B144-43C0-94B3-A9A382B0DA1A}"/>
                </a:ext>
              </a:extLst>
            </p:cNvPr>
            <p:cNvSpPr txBox="1"/>
            <p:nvPr/>
          </p:nvSpPr>
          <p:spPr>
            <a:xfrm>
              <a:off x="755576" y="1580217"/>
              <a:ext cx="947909"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增加</a:t>
              </a:r>
              <a:r>
                <a:rPr lang="en-US" altLang="zh-CN" sz="1800" dirty="0">
                  <a:solidFill>
                    <a:schemeClr val="bg1"/>
                  </a:solidFill>
                  <a:latin typeface="Consolas" panose="020B0609020204030204" pitchFamily="49" charset="0"/>
                </a:rPr>
                <a:t>1</a:t>
              </a:r>
              <a:r>
                <a:rPr lang="zh-CN" altLang="en-US" sz="1800" dirty="0">
                  <a:solidFill>
                    <a:schemeClr val="bg1"/>
                  </a:solidFill>
                  <a:latin typeface="Consolas" panose="020B0609020204030204" pitchFamily="49" charset="0"/>
                </a:rPr>
                <a:t>列</a:t>
              </a:r>
            </a:p>
          </p:txBody>
        </p:sp>
        <p:sp>
          <p:nvSpPr>
            <p:cNvPr id="10" name="文本框 9">
              <a:extLst>
                <a:ext uri="{FF2B5EF4-FFF2-40B4-BE49-F238E27FC236}">
                  <a16:creationId xmlns:a16="http://schemas.microsoft.com/office/drawing/2014/main" id="{65B08334-120D-4FF9-8FCF-F7C2F4CAC746}"/>
                </a:ext>
              </a:extLst>
            </p:cNvPr>
            <p:cNvSpPr txBox="1"/>
            <p:nvPr/>
          </p:nvSpPr>
          <p:spPr>
            <a:xfrm>
              <a:off x="683568" y="1988840"/>
              <a:ext cx="7776864" cy="1406176"/>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ALTER TABLE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ADD</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SENTRANCE DATE;</a:t>
              </a:r>
            </a:p>
          </p:txBody>
        </p:sp>
      </p:grpSp>
    </p:spTree>
    <p:extLst>
      <p:ext uri="{BB962C8B-B14F-4D97-AF65-F5344CB8AC3E}">
        <p14:creationId xmlns:p14="http://schemas.microsoft.com/office/powerpoint/2010/main" val="29656785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5603"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①</a:t>
            </a:r>
            <a:r>
              <a:rPr lang="zh-CN" altLang="en-US" sz="3200" dirty="0">
                <a:ea typeface="宋体" panose="02010600030101010101" pitchFamily="2" charset="-122"/>
              </a:rPr>
              <a:t>添加和删除表中的列</a:t>
            </a:r>
          </a:p>
        </p:txBody>
      </p:sp>
      <p:sp>
        <p:nvSpPr>
          <p:cNvPr id="25604" name="Rectangle 3"/>
          <p:cNvSpPr>
            <a:spLocks noGrp="1"/>
          </p:cNvSpPr>
          <p:nvPr>
            <p:ph idx="1"/>
          </p:nvPr>
        </p:nvSpPr>
        <p:spPr>
          <a:ln/>
        </p:spPr>
        <p:txBody>
          <a:bodyPr vert="horz" wrap="square" lIns="91440" tIns="45720" rIns="91440" bIns="45720" anchor="t"/>
          <a:lstStyle/>
          <a:p>
            <a:pPr eaLnBrk="1" hangingPunct="1"/>
            <a:r>
              <a:rPr lang="zh-CN" altLang="en-US" b="1" dirty="0">
                <a:ea typeface="宋体" panose="02010600030101010101" pitchFamily="2" charset="-122"/>
              </a:rPr>
              <a:t>例</a:t>
            </a:r>
            <a:r>
              <a:rPr lang="en-US" altLang="zh-CN" b="1" dirty="0">
                <a:ea typeface="宋体" panose="02010600030101010101" pitchFamily="2" charset="-122"/>
              </a:rPr>
              <a:t>3-12</a:t>
            </a:r>
            <a:r>
              <a:rPr lang="en-US" altLang="zh-CN" dirty="0">
                <a:ea typeface="宋体" panose="02010600030101010101" pitchFamily="2" charset="-122"/>
              </a:rPr>
              <a:t> </a:t>
            </a:r>
            <a:r>
              <a:rPr lang="zh-CN" altLang="en-US" dirty="0">
                <a:ea typeface="宋体" panose="02010600030101010101" pitchFamily="2" charset="-122"/>
              </a:rPr>
              <a:t>向</a:t>
            </a:r>
            <a:r>
              <a:rPr lang="en-US" altLang="zh-CN" dirty="0">
                <a:ea typeface="宋体" panose="02010600030101010101" pitchFamily="2" charset="-122"/>
              </a:rPr>
              <a:t>Student</a:t>
            </a:r>
            <a:r>
              <a:rPr lang="zh-CN" altLang="en-US" dirty="0">
                <a:ea typeface="宋体" panose="02010600030101010101" pitchFamily="2" charset="-122"/>
              </a:rPr>
              <a:t>表增加“入学时间”列，其数据类型为日期型。</a:t>
            </a:r>
          </a:p>
          <a:p>
            <a:pPr lvl="1" eaLnBrk="1" hangingPunct="1">
              <a:buNone/>
            </a:pPr>
            <a:endParaRPr lang="zh-CN" altLang="en-US" dirty="0">
              <a:ea typeface="宋体" panose="02010600030101010101" pitchFamily="2" charset="-122"/>
            </a:endParaRPr>
          </a:p>
          <a:p>
            <a:pPr lvl="1" eaLnBrk="1" hangingPunct="1">
              <a:buNone/>
            </a:pPr>
            <a:r>
              <a:rPr lang="en-US" altLang="zh-CN" dirty="0">
                <a:solidFill>
                  <a:schemeClr val="tx2"/>
                </a:solidFill>
                <a:ea typeface="宋体" panose="02010600030101010101" pitchFamily="2" charset="-122"/>
              </a:rPr>
              <a:t>ALTER TABLE Student ADD </a:t>
            </a:r>
            <a:r>
              <a:rPr lang="en-US" altLang="zh-CN" dirty="0" err="1">
                <a:solidFill>
                  <a:schemeClr val="tx2"/>
                </a:solidFill>
                <a:ea typeface="宋体" panose="02010600030101010101" pitchFamily="2" charset="-122"/>
              </a:rPr>
              <a:t>S_entrance</a:t>
            </a:r>
            <a:r>
              <a:rPr lang="en-US" altLang="zh-CN" dirty="0">
                <a:solidFill>
                  <a:schemeClr val="tx2"/>
                </a:solidFill>
                <a:ea typeface="宋体" panose="02010600030101010101" pitchFamily="2" charset="-122"/>
              </a:rPr>
              <a:t> date; </a:t>
            </a:r>
          </a:p>
          <a:p>
            <a:pPr eaLnBrk="1" hangingPunct="1"/>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val="40853812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6627"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①</a:t>
            </a:r>
            <a:r>
              <a:rPr lang="zh-CN" altLang="en-US" sz="3200" dirty="0">
                <a:ea typeface="宋体" panose="02010600030101010101" pitchFamily="2" charset="-122"/>
              </a:rPr>
              <a:t>添加和删除表中的列</a:t>
            </a:r>
          </a:p>
        </p:txBody>
      </p:sp>
      <p:sp>
        <p:nvSpPr>
          <p:cNvPr id="26628" name="Rectangle 3"/>
          <p:cNvSpPr>
            <a:spLocks noGrp="1"/>
          </p:cNvSpPr>
          <p:nvPr>
            <p:ph idx="1"/>
          </p:nvPr>
        </p:nvSpPr>
        <p:spPr>
          <a:ln/>
        </p:spPr>
        <p:txBody>
          <a:bodyPr vert="horz" wrap="square" lIns="91440" tIns="45720" rIns="91440" bIns="45720" anchor="t"/>
          <a:lstStyle/>
          <a:p>
            <a:pPr eaLnBrk="1" hangingPunct="1">
              <a:lnSpc>
                <a:spcPct val="90000"/>
              </a:lnSpc>
            </a:pPr>
            <a:r>
              <a:rPr lang="zh-CN" altLang="en-US" dirty="0">
                <a:ea typeface="宋体" panose="02010600030101010101" pitchFamily="2" charset="-122"/>
              </a:rPr>
              <a:t>当向一个表中添加多个列时，用括号围住一个由逗号分隔的列声明列表。列声明包括列名称、列类型及默认值。</a:t>
            </a:r>
          </a:p>
          <a:p>
            <a:pPr eaLnBrk="1" hangingPunct="1">
              <a:lnSpc>
                <a:spcPct val="90000"/>
              </a:lnSpc>
            </a:pPr>
            <a:endParaRPr lang="zh-CN" altLang="en-US" b="1" dirty="0">
              <a:ea typeface="宋体" panose="02010600030101010101" pitchFamily="2" charset="-122"/>
            </a:endParaRPr>
          </a:p>
          <a:p>
            <a:pPr eaLnBrk="1" hangingPunct="1">
              <a:lnSpc>
                <a:spcPct val="90000"/>
              </a:lnSpc>
            </a:pPr>
            <a:r>
              <a:rPr lang="zh-CN" altLang="en-US" b="1" dirty="0">
                <a:ea typeface="宋体" panose="02010600030101010101" pitchFamily="2" charset="-122"/>
              </a:rPr>
              <a:t>例</a:t>
            </a:r>
            <a:r>
              <a:rPr lang="en-US" altLang="zh-CN" b="1" dirty="0">
                <a:ea typeface="宋体" panose="02010600030101010101" pitchFamily="2" charset="-122"/>
              </a:rPr>
              <a:t>3-13 </a:t>
            </a:r>
            <a:r>
              <a:rPr lang="zh-CN" altLang="en-US" dirty="0">
                <a:ea typeface="宋体" panose="02010600030101010101" pitchFamily="2" charset="-122"/>
              </a:rPr>
              <a:t>向</a:t>
            </a:r>
            <a:r>
              <a:rPr lang="en-US" altLang="zh-CN" dirty="0">
                <a:ea typeface="宋体" panose="02010600030101010101" pitchFamily="2" charset="-122"/>
              </a:rPr>
              <a:t>Student</a:t>
            </a:r>
            <a:r>
              <a:rPr lang="zh-CN" altLang="en-US" dirty="0">
                <a:ea typeface="宋体" panose="02010600030101010101" pitchFamily="2" charset="-122"/>
              </a:rPr>
              <a:t>表中加入“入学时间”、“生源地”两列。</a:t>
            </a:r>
            <a:endParaRPr lang="en-US" altLang="zh-CN" dirty="0">
              <a:ea typeface="宋体" panose="02010600030101010101" pitchFamily="2" charset="-122"/>
            </a:endParaRPr>
          </a:p>
        </p:txBody>
      </p:sp>
      <p:grpSp>
        <p:nvGrpSpPr>
          <p:cNvPr id="5" name="组合 4">
            <a:extLst>
              <a:ext uri="{FF2B5EF4-FFF2-40B4-BE49-F238E27FC236}">
                <a16:creationId xmlns:a16="http://schemas.microsoft.com/office/drawing/2014/main" id="{BFFDB852-1505-445B-B071-A311CED45619}"/>
              </a:ext>
            </a:extLst>
          </p:cNvPr>
          <p:cNvGrpSpPr/>
          <p:nvPr/>
        </p:nvGrpSpPr>
        <p:grpSpPr>
          <a:xfrm>
            <a:off x="179512" y="4512537"/>
            <a:ext cx="8784976" cy="1814799"/>
            <a:chOff x="683568" y="1580217"/>
            <a:chExt cx="7776864" cy="1814799"/>
          </a:xfrm>
        </p:grpSpPr>
        <p:sp>
          <p:nvSpPr>
            <p:cNvPr id="6" name="文本框 5">
              <a:extLst>
                <a:ext uri="{FF2B5EF4-FFF2-40B4-BE49-F238E27FC236}">
                  <a16:creationId xmlns:a16="http://schemas.microsoft.com/office/drawing/2014/main" id="{A6E00361-D3C8-4871-B25F-52A9E0367E2B}"/>
                </a:ext>
              </a:extLst>
            </p:cNvPr>
            <p:cNvSpPr txBox="1"/>
            <p:nvPr/>
          </p:nvSpPr>
          <p:spPr>
            <a:xfrm>
              <a:off x="755576" y="1580217"/>
              <a:ext cx="947909"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增加</a:t>
              </a:r>
              <a:r>
                <a:rPr lang="en-US" altLang="zh-CN" sz="1800" dirty="0">
                  <a:solidFill>
                    <a:schemeClr val="bg1"/>
                  </a:solidFill>
                  <a:latin typeface="Consolas" panose="020B0609020204030204" pitchFamily="49" charset="0"/>
                </a:rPr>
                <a:t>2</a:t>
              </a:r>
              <a:r>
                <a:rPr lang="zh-CN" altLang="en-US" sz="1800" dirty="0">
                  <a:solidFill>
                    <a:schemeClr val="bg1"/>
                  </a:solidFill>
                  <a:latin typeface="Consolas" panose="020B0609020204030204" pitchFamily="49" charset="0"/>
                </a:rPr>
                <a:t>列</a:t>
              </a:r>
            </a:p>
          </p:txBody>
        </p:sp>
        <p:sp>
          <p:nvSpPr>
            <p:cNvPr id="7" name="文本框 6">
              <a:extLst>
                <a:ext uri="{FF2B5EF4-FFF2-40B4-BE49-F238E27FC236}">
                  <a16:creationId xmlns:a16="http://schemas.microsoft.com/office/drawing/2014/main" id="{E7570E8A-D71E-411E-86D0-1628C709D109}"/>
                </a:ext>
              </a:extLst>
            </p:cNvPr>
            <p:cNvSpPr txBox="1"/>
            <p:nvPr/>
          </p:nvSpPr>
          <p:spPr>
            <a:xfrm>
              <a:off x="683568" y="1988840"/>
              <a:ext cx="7776864" cy="1406176"/>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ALTER TABLE STUDENT ADD(</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SENTRANCE DATE,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SSOURCE CHAR(20)</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3667799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6627"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①</a:t>
            </a:r>
            <a:r>
              <a:rPr lang="zh-CN" altLang="en-US" sz="3200" dirty="0">
                <a:ea typeface="宋体" panose="02010600030101010101" pitchFamily="2" charset="-122"/>
              </a:rPr>
              <a:t>添加和删除表中的列</a:t>
            </a:r>
          </a:p>
        </p:txBody>
      </p:sp>
      <p:sp>
        <p:nvSpPr>
          <p:cNvPr id="26628" name="Rectangle 3"/>
          <p:cNvSpPr>
            <a:spLocks noGrp="1"/>
          </p:cNvSpPr>
          <p:nvPr>
            <p:ph idx="1"/>
          </p:nvPr>
        </p:nvSpPr>
        <p:spPr>
          <a:ln/>
        </p:spPr>
        <p:txBody>
          <a:bodyPr vert="horz" wrap="square" lIns="91440" tIns="45720" rIns="91440" bIns="45720" anchor="t"/>
          <a:lstStyle/>
          <a:p>
            <a:pPr eaLnBrk="1" hangingPunct="1">
              <a:lnSpc>
                <a:spcPct val="90000"/>
              </a:lnSpc>
            </a:pPr>
            <a:r>
              <a:rPr lang="zh-CN" altLang="en-US" dirty="0">
                <a:ea typeface="宋体" panose="02010600030101010101" pitchFamily="2" charset="-122"/>
              </a:rPr>
              <a:t>当向一个表中添加多个列时，用括号围住一个由逗号分隔的列声明列表。列声明包括列名称、列类型及默认值。</a:t>
            </a:r>
          </a:p>
          <a:p>
            <a:pPr eaLnBrk="1" hangingPunct="1">
              <a:lnSpc>
                <a:spcPct val="90000"/>
              </a:lnSpc>
            </a:pPr>
            <a:endParaRPr lang="zh-CN" altLang="en-US" b="1" dirty="0">
              <a:ea typeface="宋体" panose="02010600030101010101" pitchFamily="2" charset="-122"/>
            </a:endParaRPr>
          </a:p>
          <a:p>
            <a:pPr eaLnBrk="1" hangingPunct="1">
              <a:lnSpc>
                <a:spcPct val="90000"/>
              </a:lnSpc>
            </a:pPr>
            <a:r>
              <a:rPr lang="zh-CN" altLang="en-US" b="1" dirty="0">
                <a:ea typeface="宋体" panose="02010600030101010101" pitchFamily="2" charset="-122"/>
              </a:rPr>
              <a:t>例</a:t>
            </a:r>
            <a:r>
              <a:rPr lang="en-US" altLang="zh-CN" b="1" dirty="0">
                <a:ea typeface="宋体" panose="02010600030101010101" pitchFamily="2" charset="-122"/>
              </a:rPr>
              <a:t>3-13 </a:t>
            </a:r>
            <a:r>
              <a:rPr lang="zh-CN" altLang="en-US" dirty="0">
                <a:ea typeface="宋体" panose="02010600030101010101" pitchFamily="2" charset="-122"/>
              </a:rPr>
              <a:t>向</a:t>
            </a:r>
            <a:r>
              <a:rPr lang="en-US" altLang="zh-CN" dirty="0">
                <a:ea typeface="宋体" panose="02010600030101010101" pitchFamily="2" charset="-122"/>
              </a:rPr>
              <a:t>Student</a:t>
            </a:r>
            <a:r>
              <a:rPr lang="zh-CN" altLang="en-US" dirty="0">
                <a:ea typeface="宋体" panose="02010600030101010101" pitchFamily="2" charset="-122"/>
              </a:rPr>
              <a:t>表中加入“入学时间”、“生源地”两列。</a:t>
            </a:r>
          </a:p>
          <a:p>
            <a:pPr lvl="1" eaLnBrk="1" hangingPunct="1">
              <a:lnSpc>
                <a:spcPct val="90000"/>
              </a:lnSpc>
              <a:buNone/>
            </a:pPr>
            <a:endParaRPr lang="zh-CN" altLang="en-US" dirty="0">
              <a:ea typeface="宋体" panose="02010600030101010101" pitchFamily="2" charset="-122"/>
            </a:endParaRPr>
          </a:p>
          <a:p>
            <a:pPr lvl="1" eaLnBrk="1" hangingPunct="1">
              <a:lnSpc>
                <a:spcPct val="90000"/>
              </a:lnSpc>
              <a:buNone/>
            </a:pPr>
            <a:r>
              <a:rPr lang="en-US" altLang="zh-CN" b="1" dirty="0">
                <a:solidFill>
                  <a:schemeClr val="tx2"/>
                </a:solidFill>
                <a:ea typeface="宋体" panose="02010600030101010101" pitchFamily="2" charset="-122"/>
              </a:rPr>
              <a:t>ALTER</a:t>
            </a:r>
            <a:r>
              <a:rPr lang="en-US" altLang="zh-CN" dirty="0">
                <a:ea typeface="宋体" panose="02010600030101010101" pitchFamily="2" charset="-122"/>
              </a:rPr>
              <a:t> TABLE Student </a:t>
            </a:r>
            <a:r>
              <a:rPr lang="en-US" altLang="zh-CN" b="1" dirty="0">
                <a:solidFill>
                  <a:schemeClr val="tx2"/>
                </a:solidFill>
                <a:ea typeface="宋体" panose="02010600030101010101" pitchFamily="2" charset="-122"/>
              </a:rPr>
              <a:t>ADD </a:t>
            </a:r>
            <a:endParaRPr lang="en-US" altLang="zh-CN" dirty="0">
              <a:ea typeface="宋体" panose="02010600030101010101" pitchFamily="2" charset="-122"/>
            </a:endParaRPr>
          </a:p>
          <a:p>
            <a:pPr lvl="1" eaLnBrk="1" hangingPunct="1">
              <a:lnSpc>
                <a:spcPct val="90000"/>
              </a:lnSpc>
              <a:buNone/>
            </a:pPr>
            <a:r>
              <a:rPr lang="en-US" altLang="zh-CN" dirty="0">
                <a:ea typeface="宋体" panose="02010600030101010101" pitchFamily="2" charset="-122"/>
              </a:rPr>
              <a:t>(S_entrance  date,</a:t>
            </a:r>
          </a:p>
          <a:p>
            <a:pPr lvl="1" eaLnBrk="1" hangingPunct="1">
              <a:lnSpc>
                <a:spcPct val="90000"/>
              </a:lnSpc>
              <a:buNone/>
            </a:pPr>
            <a:r>
              <a:rPr lang="en-US" altLang="zh-CN" dirty="0">
                <a:ea typeface="宋体" panose="02010600030101010101" pitchFamily="2" charset="-122"/>
              </a:rPr>
              <a:t>S_sourse char(20));</a:t>
            </a:r>
          </a:p>
          <a:p>
            <a:pPr lvl="1" eaLnBrk="1" hangingPunct="1">
              <a:lnSpc>
                <a:spcPct val="90000"/>
              </a:lnSpc>
              <a:buNone/>
            </a:pPr>
            <a:endParaRPr lang="en-US" altLang="zh-CN" dirty="0">
              <a:ea typeface="宋体" panose="02010600030101010101" pitchFamily="2" charset="-122"/>
            </a:endParaRPr>
          </a:p>
        </p:txBody>
      </p:sp>
    </p:spTree>
    <p:extLst>
      <p:ext uri="{BB962C8B-B14F-4D97-AF65-F5344CB8AC3E}">
        <p14:creationId xmlns:p14="http://schemas.microsoft.com/office/powerpoint/2010/main" val="41075393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7651"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①</a:t>
            </a:r>
            <a:r>
              <a:rPr lang="zh-CN" altLang="en-US" sz="3200" dirty="0">
                <a:ea typeface="宋体" panose="02010600030101010101" pitchFamily="2" charset="-122"/>
              </a:rPr>
              <a:t>添加和删除表中的列</a:t>
            </a:r>
          </a:p>
        </p:txBody>
      </p:sp>
      <p:sp>
        <p:nvSpPr>
          <p:cNvPr id="46083" name="Rectangle 3"/>
          <p:cNvSpPr>
            <a:spLocks noGrp="1"/>
          </p:cNvSpPr>
          <p:nvPr>
            <p:ph idx="1"/>
          </p:nvPr>
        </p:nvSpPr>
        <p:spPr/>
        <p:txBody>
          <a:bodyPr vert="horz" wrap="square" lIns="91440" tIns="45720" rIns="91440" bIns="45720" numCol="1" anchor="t" anchorCtr="0" compatLnSpc="1"/>
          <a:lstStyle/>
          <a:p>
            <a:pPr eaLnBrk="1" hangingPunct="1">
              <a:defRPr/>
            </a:pPr>
            <a:r>
              <a:rPr lang="zh-CN" altLang="en-US" noProof="1">
                <a:ea typeface="宋体" panose="02010600030101010101" pitchFamily="2" charset="-122"/>
              </a:rPr>
              <a:t>要想从表中删除一个列，可以使用</a:t>
            </a:r>
          </a:p>
          <a:p>
            <a:pPr marL="0" indent="0" eaLnBrk="1" hangingPunct="1">
              <a:buNone/>
              <a:defRPr/>
            </a:pPr>
            <a:r>
              <a:rPr lang="en-US" altLang="zh-CN" noProof="1">
                <a:ea typeface="宋体" panose="02010600030101010101" pitchFamily="2" charset="-122"/>
              </a:rPr>
              <a:t>               ALTER TABLE DROP COLUMN</a:t>
            </a:r>
            <a:r>
              <a:rPr lang="zh-CN" altLang="en-US" noProof="1">
                <a:ea typeface="宋体" panose="02010600030101010101" pitchFamily="2" charset="-122"/>
              </a:rPr>
              <a:t>语句。</a:t>
            </a:r>
          </a:p>
          <a:p>
            <a:pPr eaLnBrk="1" hangingPunct="1">
              <a:defRPr/>
            </a:pPr>
            <a:endParaRPr lang="zh-CN" altLang="en-US" b="1" noProof="1">
              <a:ea typeface="宋体" panose="02010600030101010101" pitchFamily="2" charset="-122"/>
            </a:endParaRPr>
          </a:p>
          <a:p>
            <a:pPr eaLnBrk="1" hangingPunct="1">
              <a:defRPr/>
            </a:pPr>
            <a:r>
              <a:rPr lang="zh-CN" altLang="en-US" b="1" noProof="1">
                <a:ea typeface="宋体" panose="02010600030101010101" pitchFamily="2" charset="-122"/>
              </a:rPr>
              <a:t>例</a:t>
            </a:r>
            <a:r>
              <a:rPr lang="en-US" altLang="zh-CN" b="1" noProof="1">
                <a:ea typeface="宋体" panose="02010600030101010101" pitchFamily="2" charset="-122"/>
              </a:rPr>
              <a:t>3-14</a:t>
            </a:r>
            <a:r>
              <a:rPr lang="en-US" altLang="zh-CN" noProof="1">
                <a:ea typeface="宋体" panose="02010600030101010101" pitchFamily="2" charset="-122"/>
              </a:rPr>
              <a:t> </a:t>
            </a:r>
            <a:r>
              <a:rPr lang="zh-CN" altLang="en-US" noProof="1">
                <a:ea typeface="宋体" panose="02010600030101010101" pitchFamily="2" charset="-122"/>
              </a:rPr>
              <a:t>删除</a:t>
            </a:r>
            <a:r>
              <a:rPr lang="en-US" altLang="zh-CN" noProof="1">
                <a:ea typeface="宋体" panose="02010600030101010101" pitchFamily="2" charset="-122"/>
              </a:rPr>
              <a:t>Student</a:t>
            </a:r>
            <a:r>
              <a:rPr lang="zh-CN" altLang="en-US" noProof="1">
                <a:ea typeface="宋体" panose="02010600030101010101" pitchFamily="2" charset="-122"/>
              </a:rPr>
              <a:t>表中的“入学时间”列。</a:t>
            </a:r>
          </a:p>
        </p:txBody>
      </p:sp>
      <p:grpSp>
        <p:nvGrpSpPr>
          <p:cNvPr id="5" name="组合 4">
            <a:extLst>
              <a:ext uri="{FF2B5EF4-FFF2-40B4-BE49-F238E27FC236}">
                <a16:creationId xmlns:a16="http://schemas.microsoft.com/office/drawing/2014/main" id="{74B92674-6D55-420F-859D-186E511B0058}"/>
              </a:ext>
            </a:extLst>
          </p:cNvPr>
          <p:cNvGrpSpPr/>
          <p:nvPr/>
        </p:nvGrpSpPr>
        <p:grpSpPr>
          <a:xfrm>
            <a:off x="179512" y="4077072"/>
            <a:ext cx="8784976" cy="788671"/>
            <a:chOff x="683568" y="1580217"/>
            <a:chExt cx="7776864" cy="788671"/>
          </a:xfrm>
        </p:grpSpPr>
        <p:sp>
          <p:nvSpPr>
            <p:cNvPr id="6" name="文本框 5">
              <a:extLst>
                <a:ext uri="{FF2B5EF4-FFF2-40B4-BE49-F238E27FC236}">
                  <a16:creationId xmlns:a16="http://schemas.microsoft.com/office/drawing/2014/main" id="{EC004131-176C-4567-A5A5-2D10EE6784C9}"/>
                </a:ext>
              </a:extLst>
            </p:cNvPr>
            <p:cNvSpPr txBox="1"/>
            <p:nvPr/>
          </p:nvSpPr>
          <p:spPr>
            <a:xfrm>
              <a:off x="755576" y="1580217"/>
              <a:ext cx="947909"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删除</a:t>
              </a:r>
              <a:r>
                <a:rPr lang="en-US" altLang="zh-CN" sz="1800" dirty="0">
                  <a:solidFill>
                    <a:schemeClr val="bg1"/>
                  </a:solidFill>
                  <a:latin typeface="Consolas" panose="020B0609020204030204" pitchFamily="49" charset="0"/>
                </a:rPr>
                <a:t>1</a:t>
              </a:r>
              <a:r>
                <a:rPr lang="zh-CN" altLang="en-US" sz="1800" dirty="0">
                  <a:solidFill>
                    <a:schemeClr val="bg1"/>
                  </a:solidFill>
                  <a:latin typeface="Consolas" panose="020B0609020204030204" pitchFamily="49" charset="0"/>
                </a:rPr>
                <a:t>列</a:t>
              </a:r>
            </a:p>
          </p:txBody>
        </p:sp>
        <p:sp>
          <p:nvSpPr>
            <p:cNvPr id="7" name="文本框 6">
              <a:extLst>
                <a:ext uri="{FF2B5EF4-FFF2-40B4-BE49-F238E27FC236}">
                  <a16:creationId xmlns:a16="http://schemas.microsoft.com/office/drawing/2014/main" id="{531D9FD2-583D-4360-8B9F-8D883D074B83}"/>
                </a:ext>
              </a:extLst>
            </p:cNvPr>
            <p:cNvSpPr txBox="1"/>
            <p:nvPr/>
          </p:nvSpPr>
          <p:spPr>
            <a:xfrm>
              <a:off x="683568"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ALTER TABLE STUDENT DROP COLUMN SENTRANCE;</a:t>
              </a:r>
            </a:p>
          </p:txBody>
        </p:sp>
      </p:grpSp>
    </p:spTree>
    <p:extLst>
      <p:ext uri="{BB962C8B-B14F-4D97-AF65-F5344CB8AC3E}">
        <p14:creationId xmlns:p14="http://schemas.microsoft.com/office/powerpoint/2010/main" val="37419464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7651"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①</a:t>
            </a:r>
            <a:r>
              <a:rPr lang="zh-CN" altLang="en-US" sz="3200" dirty="0">
                <a:ea typeface="宋体" panose="02010600030101010101" pitchFamily="2" charset="-122"/>
              </a:rPr>
              <a:t>添加和删除表中的列</a:t>
            </a:r>
          </a:p>
        </p:txBody>
      </p:sp>
      <p:sp>
        <p:nvSpPr>
          <p:cNvPr id="46083" name="Rectangle 3"/>
          <p:cNvSpPr>
            <a:spLocks noGrp="1"/>
          </p:cNvSpPr>
          <p:nvPr>
            <p:ph idx="1"/>
          </p:nvPr>
        </p:nvSpPr>
        <p:spPr/>
        <p:txBody>
          <a:bodyPr vert="horz" wrap="square" lIns="91440" tIns="45720" rIns="91440" bIns="45720" numCol="1" anchor="t" anchorCtr="0" compatLnSpc="1"/>
          <a:lstStyle/>
          <a:p>
            <a:pPr eaLnBrk="1" hangingPunct="1">
              <a:defRPr/>
            </a:pPr>
            <a:r>
              <a:rPr lang="zh-CN" altLang="en-US" noProof="1">
                <a:ea typeface="宋体" panose="02010600030101010101" pitchFamily="2" charset="-122"/>
              </a:rPr>
              <a:t>要想从表中删除一个列，可以使用</a:t>
            </a:r>
          </a:p>
          <a:p>
            <a:pPr marL="0" indent="0" eaLnBrk="1" hangingPunct="1">
              <a:buNone/>
              <a:defRPr/>
            </a:pPr>
            <a:r>
              <a:rPr lang="en-US" altLang="zh-CN" noProof="1">
                <a:ea typeface="宋体" panose="02010600030101010101" pitchFamily="2" charset="-122"/>
              </a:rPr>
              <a:t>               ALTER TABLE DROP COLUMN</a:t>
            </a:r>
            <a:r>
              <a:rPr lang="zh-CN" altLang="en-US" noProof="1">
                <a:ea typeface="宋体" panose="02010600030101010101" pitchFamily="2" charset="-122"/>
              </a:rPr>
              <a:t>语句。</a:t>
            </a:r>
          </a:p>
          <a:p>
            <a:pPr eaLnBrk="1" hangingPunct="1">
              <a:defRPr/>
            </a:pPr>
            <a:endParaRPr lang="zh-CN" altLang="en-US" b="1" noProof="1">
              <a:ea typeface="宋体" panose="02010600030101010101" pitchFamily="2" charset="-122"/>
            </a:endParaRPr>
          </a:p>
          <a:p>
            <a:pPr eaLnBrk="1" hangingPunct="1">
              <a:defRPr/>
            </a:pPr>
            <a:r>
              <a:rPr lang="zh-CN" altLang="en-US" b="1" noProof="1">
                <a:ea typeface="宋体" panose="02010600030101010101" pitchFamily="2" charset="-122"/>
              </a:rPr>
              <a:t>例</a:t>
            </a:r>
            <a:r>
              <a:rPr lang="en-US" altLang="zh-CN" b="1" noProof="1">
                <a:ea typeface="宋体" panose="02010600030101010101" pitchFamily="2" charset="-122"/>
              </a:rPr>
              <a:t>3-14</a:t>
            </a:r>
            <a:r>
              <a:rPr lang="en-US" altLang="zh-CN" noProof="1">
                <a:ea typeface="宋体" panose="02010600030101010101" pitchFamily="2" charset="-122"/>
              </a:rPr>
              <a:t> </a:t>
            </a:r>
            <a:r>
              <a:rPr lang="zh-CN" altLang="en-US" noProof="1">
                <a:ea typeface="宋体" panose="02010600030101010101" pitchFamily="2" charset="-122"/>
              </a:rPr>
              <a:t>删除</a:t>
            </a:r>
            <a:r>
              <a:rPr lang="en-US" altLang="zh-CN" noProof="1">
                <a:ea typeface="宋体" panose="02010600030101010101" pitchFamily="2" charset="-122"/>
              </a:rPr>
              <a:t>Student</a:t>
            </a:r>
            <a:r>
              <a:rPr lang="zh-CN" altLang="en-US" noProof="1">
                <a:ea typeface="宋体" panose="02010600030101010101" pitchFamily="2" charset="-122"/>
              </a:rPr>
              <a:t>表中的“入学时间”列。</a:t>
            </a:r>
          </a:p>
          <a:p>
            <a:pPr lvl="1" eaLnBrk="1" hangingPunct="1">
              <a:buNone/>
              <a:defRPr/>
            </a:pPr>
            <a:r>
              <a:rPr lang="zh-CN" altLang="en-US" noProof="1">
                <a:ea typeface="宋体" panose="02010600030101010101" pitchFamily="2" charset="-122"/>
                <a:cs typeface="+mn-ea"/>
              </a:rPr>
              <a:t>   </a:t>
            </a:r>
          </a:p>
          <a:p>
            <a:pPr lvl="1" eaLnBrk="1" hangingPunct="1">
              <a:buNone/>
              <a:defRPr/>
            </a:pPr>
            <a:r>
              <a:rPr lang="zh-CN" altLang="en-US" b="1" noProof="1">
                <a:solidFill>
                  <a:schemeClr val="tx2"/>
                </a:solidFill>
                <a:ea typeface="宋体" panose="02010600030101010101" pitchFamily="2" charset="-122"/>
                <a:cs typeface="+mn-ea"/>
              </a:rPr>
              <a:t> </a:t>
            </a:r>
            <a:r>
              <a:rPr lang="en-US" altLang="zh-CN" b="1" noProof="1">
                <a:solidFill>
                  <a:schemeClr val="tx2"/>
                </a:solidFill>
                <a:ea typeface="宋体" panose="02010600030101010101" pitchFamily="2" charset="-122"/>
                <a:cs typeface="+mn-ea"/>
              </a:rPr>
              <a:t>ALTER TABLE</a:t>
            </a:r>
            <a:r>
              <a:rPr lang="en-US" altLang="zh-CN" noProof="1">
                <a:ea typeface="宋体" panose="02010600030101010101" pitchFamily="2" charset="-122"/>
                <a:cs typeface="+mn-ea"/>
              </a:rPr>
              <a:t> Student </a:t>
            </a:r>
            <a:r>
              <a:rPr lang="en-US" altLang="zh-CN" b="1" noProof="1">
                <a:ea typeface="宋体" panose="02010600030101010101" pitchFamily="2" charset="-122"/>
                <a:cs typeface="+mn-ea"/>
              </a:rPr>
              <a:t>DROP COLUMN</a:t>
            </a:r>
            <a:r>
              <a:rPr lang="en-US" altLang="zh-CN" noProof="1">
                <a:ea typeface="宋体" panose="02010600030101010101" pitchFamily="2" charset="-122"/>
                <a:cs typeface="+mn-ea"/>
              </a:rPr>
              <a:t> S_entrance</a:t>
            </a:r>
            <a:r>
              <a:rPr lang="zh-CN" altLang="en-US" noProof="1">
                <a:ea typeface="宋体" panose="02010600030101010101" pitchFamily="2" charset="-122"/>
                <a:cs typeface="+mn-ea"/>
              </a:rPr>
              <a:t>；</a:t>
            </a:r>
          </a:p>
          <a:p>
            <a:pPr lvl="1" eaLnBrk="1" hangingPunct="1">
              <a:buNone/>
              <a:defRPr/>
            </a:pPr>
            <a:endParaRPr lang="en-US" altLang="zh-CN" noProof="1">
              <a:ea typeface="宋体" panose="02010600030101010101" pitchFamily="2" charset="-122"/>
              <a:cs typeface="+mn-ea"/>
            </a:endParaRPr>
          </a:p>
        </p:txBody>
      </p:sp>
    </p:spTree>
    <p:extLst>
      <p:ext uri="{BB962C8B-B14F-4D97-AF65-F5344CB8AC3E}">
        <p14:creationId xmlns:p14="http://schemas.microsoft.com/office/powerpoint/2010/main" val="12800254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8675"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①</a:t>
            </a:r>
            <a:r>
              <a:rPr lang="zh-CN" altLang="en-US" sz="3200" dirty="0">
                <a:ea typeface="宋体" panose="02010600030101010101" pitchFamily="2" charset="-122"/>
              </a:rPr>
              <a:t>添加和删除表中的列</a:t>
            </a:r>
          </a:p>
        </p:txBody>
      </p:sp>
      <p:sp>
        <p:nvSpPr>
          <p:cNvPr id="28676" name="Rectangle 3"/>
          <p:cNvSpPr>
            <a:spLocks noGrp="1"/>
          </p:cNvSpPr>
          <p:nvPr>
            <p:ph idx="1"/>
          </p:nvPr>
        </p:nvSpPr>
        <p:spPr>
          <a:ln/>
        </p:spPr>
        <p:txBody>
          <a:bodyPr vert="horz" wrap="square" lIns="91440" tIns="45720" rIns="91440" bIns="45720" anchor="t"/>
          <a:lstStyle/>
          <a:p>
            <a:pPr eaLnBrk="1" hangingPunct="1"/>
            <a:r>
              <a:rPr lang="zh-CN" altLang="en-US" dirty="0">
                <a:ea typeface="宋体" panose="02010600030101010101" pitchFamily="2" charset="-122"/>
              </a:rPr>
              <a:t>要想删除多个列时，</a:t>
            </a:r>
            <a:r>
              <a:rPr lang="zh-CN" altLang="en-US" dirty="0">
                <a:solidFill>
                  <a:schemeClr val="tx2"/>
                </a:solidFill>
                <a:ea typeface="宋体" panose="02010600030101010101" pitchFamily="2" charset="-122"/>
              </a:rPr>
              <a:t>省略关键字</a:t>
            </a:r>
            <a:r>
              <a:rPr lang="en-US" altLang="zh-CN" dirty="0">
                <a:solidFill>
                  <a:schemeClr val="tx2"/>
                </a:solidFill>
                <a:ea typeface="宋体" panose="02010600030101010101" pitchFamily="2" charset="-122"/>
              </a:rPr>
              <a:t>COLUMN</a:t>
            </a:r>
            <a:r>
              <a:rPr lang="zh-CN" altLang="en-US" dirty="0">
                <a:ea typeface="宋体" panose="02010600030101010101" pitchFamily="2" charset="-122"/>
              </a:rPr>
              <a:t>，并用括号括住要删除的列，列和列之间用逗号隔开。</a:t>
            </a:r>
          </a:p>
          <a:p>
            <a:pPr eaLnBrk="1" hangingPunct="1"/>
            <a:endParaRPr lang="zh-CN" altLang="en-US" dirty="0">
              <a:ea typeface="宋体" panose="02010600030101010101" pitchFamily="2" charset="-122"/>
            </a:endParaRPr>
          </a:p>
          <a:p>
            <a:pPr eaLnBrk="1" hangingPunct="1"/>
            <a:r>
              <a:rPr lang="zh-CN" altLang="en-US" b="1" dirty="0">
                <a:ea typeface="宋体" panose="02010600030101010101" pitchFamily="2" charset="-122"/>
              </a:rPr>
              <a:t>例</a:t>
            </a:r>
            <a:r>
              <a:rPr lang="en-US" altLang="zh-CN" b="1" dirty="0">
                <a:ea typeface="宋体" panose="02010600030101010101" pitchFamily="2" charset="-122"/>
              </a:rPr>
              <a:t>3-15</a:t>
            </a:r>
            <a:r>
              <a:rPr lang="en-US" altLang="zh-CN" dirty="0">
                <a:ea typeface="宋体" panose="02010600030101010101" pitchFamily="2" charset="-122"/>
              </a:rPr>
              <a:t> </a:t>
            </a:r>
            <a:r>
              <a:rPr lang="zh-CN" altLang="en-US" dirty="0">
                <a:ea typeface="宋体" panose="02010600030101010101" pitchFamily="2" charset="-122"/>
              </a:rPr>
              <a:t>删除</a:t>
            </a:r>
            <a:r>
              <a:rPr lang="en-US" altLang="zh-CN" dirty="0">
                <a:ea typeface="宋体" panose="02010600030101010101" pitchFamily="2" charset="-122"/>
              </a:rPr>
              <a:t>Student</a:t>
            </a:r>
            <a:r>
              <a:rPr lang="zh-CN" altLang="en-US" dirty="0">
                <a:ea typeface="宋体" panose="02010600030101010101" pitchFamily="2" charset="-122"/>
              </a:rPr>
              <a:t>表中“入学时间”、“生源地”两列。</a:t>
            </a:r>
          </a:p>
        </p:txBody>
      </p:sp>
      <p:grpSp>
        <p:nvGrpSpPr>
          <p:cNvPr id="5" name="组合 4">
            <a:extLst>
              <a:ext uri="{FF2B5EF4-FFF2-40B4-BE49-F238E27FC236}">
                <a16:creationId xmlns:a16="http://schemas.microsoft.com/office/drawing/2014/main" id="{7B9AA28D-F0AC-4D39-B4FE-61D534C02D01}"/>
              </a:ext>
            </a:extLst>
          </p:cNvPr>
          <p:cNvGrpSpPr/>
          <p:nvPr/>
        </p:nvGrpSpPr>
        <p:grpSpPr>
          <a:xfrm>
            <a:off x="179512" y="4296513"/>
            <a:ext cx="8784976" cy="788671"/>
            <a:chOff x="683568" y="1580217"/>
            <a:chExt cx="7776864" cy="788671"/>
          </a:xfrm>
        </p:grpSpPr>
        <p:sp>
          <p:nvSpPr>
            <p:cNvPr id="6" name="文本框 5">
              <a:extLst>
                <a:ext uri="{FF2B5EF4-FFF2-40B4-BE49-F238E27FC236}">
                  <a16:creationId xmlns:a16="http://schemas.microsoft.com/office/drawing/2014/main" id="{A0BB0B2D-06FD-4008-A32A-32C0E406C109}"/>
                </a:ext>
              </a:extLst>
            </p:cNvPr>
            <p:cNvSpPr txBox="1"/>
            <p:nvPr/>
          </p:nvSpPr>
          <p:spPr>
            <a:xfrm>
              <a:off x="755576" y="1580217"/>
              <a:ext cx="947909"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删除</a:t>
              </a:r>
              <a:r>
                <a:rPr lang="en-US" altLang="zh-CN" sz="1800" dirty="0">
                  <a:solidFill>
                    <a:schemeClr val="bg1"/>
                  </a:solidFill>
                  <a:latin typeface="Consolas" panose="020B0609020204030204" pitchFamily="49" charset="0"/>
                </a:rPr>
                <a:t>2</a:t>
              </a:r>
              <a:r>
                <a:rPr lang="zh-CN" altLang="en-US" sz="1800" dirty="0">
                  <a:solidFill>
                    <a:schemeClr val="bg1"/>
                  </a:solidFill>
                  <a:latin typeface="Consolas" panose="020B0609020204030204" pitchFamily="49" charset="0"/>
                </a:rPr>
                <a:t>列</a:t>
              </a:r>
            </a:p>
          </p:txBody>
        </p:sp>
        <p:sp>
          <p:nvSpPr>
            <p:cNvPr id="7" name="文本框 6">
              <a:extLst>
                <a:ext uri="{FF2B5EF4-FFF2-40B4-BE49-F238E27FC236}">
                  <a16:creationId xmlns:a16="http://schemas.microsoft.com/office/drawing/2014/main" id="{1744E658-6A1A-4BF5-B838-C48FBBC9A5DC}"/>
                </a:ext>
              </a:extLst>
            </p:cNvPr>
            <p:cNvSpPr txBox="1"/>
            <p:nvPr/>
          </p:nvSpPr>
          <p:spPr>
            <a:xfrm>
              <a:off x="683568"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ALTER TABLE STUDENT DROP(SENTRANCE, SSOURCE);</a:t>
              </a:r>
            </a:p>
          </p:txBody>
        </p:sp>
      </p:grpSp>
    </p:spTree>
    <p:extLst>
      <p:ext uri="{BB962C8B-B14F-4D97-AF65-F5344CB8AC3E}">
        <p14:creationId xmlns:p14="http://schemas.microsoft.com/office/powerpoint/2010/main" val="35943249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8675"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①</a:t>
            </a:r>
            <a:r>
              <a:rPr lang="zh-CN" altLang="en-US" sz="3200" dirty="0">
                <a:ea typeface="宋体" panose="02010600030101010101" pitchFamily="2" charset="-122"/>
              </a:rPr>
              <a:t>添加和删除表中的列</a:t>
            </a:r>
          </a:p>
        </p:txBody>
      </p:sp>
      <p:sp>
        <p:nvSpPr>
          <p:cNvPr id="28676" name="Rectangle 3"/>
          <p:cNvSpPr>
            <a:spLocks noGrp="1"/>
          </p:cNvSpPr>
          <p:nvPr>
            <p:ph idx="1"/>
          </p:nvPr>
        </p:nvSpPr>
        <p:spPr>
          <a:ln/>
        </p:spPr>
        <p:txBody>
          <a:bodyPr vert="horz" wrap="square" lIns="91440" tIns="45720" rIns="91440" bIns="45720" anchor="t"/>
          <a:lstStyle/>
          <a:p>
            <a:pPr eaLnBrk="1" hangingPunct="1"/>
            <a:r>
              <a:rPr lang="zh-CN" altLang="en-US" dirty="0">
                <a:ea typeface="宋体" panose="02010600030101010101" pitchFamily="2" charset="-122"/>
              </a:rPr>
              <a:t>要想删除多个列时，</a:t>
            </a:r>
            <a:r>
              <a:rPr lang="zh-CN" altLang="en-US" dirty="0">
                <a:solidFill>
                  <a:schemeClr val="tx2"/>
                </a:solidFill>
                <a:ea typeface="宋体" panose="02010600030101010101" pitchFamily="2" charset="-122"/>
              </a:rPr>
              <a:t>省略关键字</a:t>
            </a:r>
            <a:r>
              <a:rPr lang="en-US" altLang="zh-CN" dirty="0">
                <a:solidFill>
                  <a:schemeClr val="tx2"/>
                </a:solidFill>
                <a:ea typeface="宋体" panose="02010600030101010101" pitchFamily="2" charset="-122"/>
              </a:rPr>
              <a:t>COLUMN</a:t>
            </a:r>
            <a:r>
              <a:rPr lang="zh-CN" altLang="en-US" dirty="0">
                <a:ea typeface="宋体" panose="02010600030101010101" pitchFamily="2" charset="-122"/>
              </a:rPr>
              <a:t>，并用括号括住要删除的列，列和列之间用逗号隔开。</a:t>
            </a:r>
          </a:p>
          <a:p>
            <a:pPr eaLnBrk="1" hangingPunct="1"/>
            <a:endParaRPr lang="zh-CN" altLang="en-US" dirty="0">
              <a:ea typeface="宋体" panose="02010600030101010101" pitchFamily="2" charset="-122"/>
            </a:endParaRPr>
          </a:p>
          <a:p>
            <a:pPr eaLnBrk="1" hangingPunct="1"/>
            <a:r>
              <a:rPr lang="zh-CN" altLang="en-US" b="1" dirty="0">
                <a:ea typeface="宋体" panose="02010600030101010101" pitchFamily="2" charset="-122"/>
              </a:rPr>
              <a:t>例</a:t>
            </a:r>
            <a:r>
              <a:rPr lang="en-US" altLang="zh-CN" b="1" dirty="0">
                <a:ea typeface="宋体" panose="02010600030101010101" pitchFamily="2" charset="-122"/>
              </a:rPr>
              <a:t>3-15</a:t>
            </a:r>
            <a:r>
              <a:rPr lang="en-US" altLang="zh-CN" dirty="0">
                <a:ea typeface="宋体" panose="02010600030101010101" pitchFamily="2" charset="-122"/>
              </a:rPr>
              <a:t> </a:t>
            </a:r>
            <a:r>
              <a:rPr lang="zh-CN" altLang="en-US" dirty="0">
                <a:ea typeface="宋体" panose="02010600030101010101" pitchFamily="2" charset="-122"/>
              </a:rPr>
              <a:t>删除</a:t>
            </a:r>
            <a:r>
              <a:rPr lang="en-US" altLang="zh-CN" dirty="0">
                <a:ea typeface="宋体" panose="02010600030101010101" pitchFamily="2" charset="-122"/>
              </a:rPr>
              <a:t>Student</a:t>
            </a:r>
            <a:r>
              <a:rPr lang="zh-CN" altLang="en-US" dirty="0">
                <a:ea typeface="宋体" panose="02010600030101010101" pitchFamily="2" charset="-122"/>
              </a:rPr>
              <a:t>表中“入学时间”、“生源地”两列。</a:t>
            </a:r>
          </a:p>
          <a:p>
            <a:pPr eaLnBrk="1" hangingPunct="1"/>
            <a:endParaRPr lang="zh-CN" altLang="en-US" dirty="0">
              <a:ea typeface="宋体" panose="02010600030101010101" pitchFamily="2" charset="-122"/>
            </a:endParaRPr>
          </a:p>
          <a:p>
            <a:pPr lvl="1" eaLnBrk="1" hangingPunct="1">
              <a:buNone/>
            </a:pPr>
            <a:r>
              <a:rPr lang="en-US" altLang="zh-CN" b="1" dirty="0">
                <a:solidFill>
                  <a:schemeClr val="tx2"/>
                </a:solidFill>
                <a:ea typeface="宋体" panose="02010600030101010101" pitchFamily="2" charset="-122"/>
              </a:rPr>
              <a:t>ALTER TABLE</a:t>
            </a:r>
            <a:r>
              <a:rPr lang="en-US" altLang="zh-CN" dirty="0">
                <a:ea typeface="宋体" panose="02010600030101010101" pitchFamily="2" charset="-122"/>
              </a:rPr>
              <a:t> Student </a:t>
            </a:r>
            <a:r>
              <a:rPr lang="en-US" altLang="zh-CN" b="1" dirty="0">
                <a:solidFill>
                  <a:srgbClr val="C00000"/>
                </a:solidFill>
                <a:ea typeface="宋体" panose="02010600030101010101" pitchFamily="2" charset="-122"/>
              </a:rPr>
              <a:t>DROP</a:t>
            </a:r>
            <a:r>
              <a:rPr lang="en-US" altLang="zh-CN" dirty="0">
                <a:ea typeface="宋体" panose="02010600030101010101" pitchFamily="2" charset="-122"/>
              </a:rPr>
              <a:t> (S_entrance,S_sourse);</a:t>
            </a:r>
          </a:p>
        </p:txBody>
      </p:sp>
    </p:spTree>
    <p:extLst>
      <p:ext uri="{BB962C8B-B14F-4D97-AF65-F5344CB8AC3E}">
        <p14:creationId xmlns:p14="http://schemas.microsoft.com/office/powerpoint/2010/main" val="529016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9219"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3.1.1  SQL </a:t>
            </a:r>
            <a:r>
              <a:rPr lang="zh-CN" altLang="en-US" sz="3200" dirty="0">
                <a:ea typeface="宋体" panose="02010600030101010101" pitchFamily="2" charset="-122"/>
              </a:rPr>
              <a:t>的产生与发展</a:t>
            </a:r>
          </a:p>
        </p:txBody>
      </p:sp>
      <p:sp>
        <p:nvSpPr>
          <p:cNvPr id="9220" name="Rectangle 3"/>
          <p:cNvSpPr>
            <a:spLocks noGrp="1"/>
          </p:cNvSpPr>
          <p:nvPr>
            <p:ph idx="1"/>
          </p:nvPr>
        </p:nvSpPr>
        <p:spPr>
          <a:ln/>
        </p:spPr>
        <p:txBody>
          <a:bodyPr vert="horz" wrap="square" lIns="91440" tIns="45720" rIns="91440" bIns="45720" anchor="t"/>
          <a:lstStyle/>
          <a:p>
            <a:pPr algn="just" eaLnBrk="1" hangingPunct="1"/>
            <a:r>
              <a:rPr lang="en-US" altLang="zh-CN" dirty="0">
                <a:ea typeface="宋体" panose="02010600030101010101" pitchFamily="2" charset="-122"/>
              </a:rPr>
              <a:t>SQL</a:t>
            </a:r>
            <a:r>
              <a:rPr lang="zh-CN" altLang="en-US" dirty="0">
                <a:ea typeface="宋体" panose="02010600030101010101" pitchFamily="2" charset="-122"/>
              </a:rPr>
              <a:t>是</a:t>
            </a:r>
            <a:r>
              <a:rPr lang="en-US" altLang="zh-CN" dirty="0">
                <a:ea typeface="宋体" panose="02010600030101010101" pitchFamily="2" charset="-122"/>
              </a:rPr>
              <a:t>1974</a:t>
            </a:r>
            <a:r>
              <a:rPr lang="zh-CN" altLang="en-US" dirty="0">
                <a:ea typeface="宋体" panose="02010600030101010101" pitchFamily="2" charset="-122"/>
              </a:rPr>
              <a:t>年由</a:t>
            </a:r>
            <a:r>
              <a:rPr lang="en-US" altLang="zh-CN" dirty="0">
                <a:ea typeface="宋体" panose="02010600030101010101" pitchFamily="2" charset="-122"/>
              </a:rPr>
              <a:t>Boyce</a:t>
            </a:r>
            <a:r>
              <a:rPr lang="zh-CN" altLang="en-US" dirty="0">
                <a:ea typeface="宋体" panose="02010600030101010101" pitchFamily="2" charset="-122"/>
              </a:rPr>
              <a:t>和</a:t>
            </a:r>
            <a:r>
              <a:rPr lang="en-US" altLang="zh-CN" dirty="0">
                <a:ea typeface="宋体" panose="02010600030101010101" pitchFamily="2" charset="-122"/>
              </a:rPr>
              <a:t>Chamberlin</a:t>
            </a:r>
            <a:r>
              <a:rPr lang="zh-CN" altLang="en-US" dirty="0">
                <a:ea typeface="宋体" panose="02010600030101010101" pitchFamily="2" charset="-122"/>
              </a:rPr>
              <a:t>提出的，</a:t>
            </a:r>
            <a:r>
              <a:rPr lang="en-US" altLang="zh-CN" dirty="0">
                <a:ea typeface="宋体" panose="02010600030101010101" pitchFamily="2" charset="-122"/>
              </a:rPr>
              <a:t>1975</a:t>
            </a:r>
            <a:r>
              <a:rPr lang="zh-CN" altLang="en-US" dirty="0">
                <a:ea typeface="宋体" panose="02010600030101010101" pitchFamily="2" charset="-122"/>
              </a:rPr>
              <a:t>年至</a:t>
            </a:r>
            <a:r>
              <a:rPr lang="en-US" altLang="zh-CN" dirty="0">
                <a:ea typeface="宋体" panose="02010600030101010101" pitchFamily="2" charset="-122"/>
              </a:rPr>
              <a:t>1979</a:t>
            </a:r>
            <a:r>
              <a:rPr lang="zh-CN" altLang="en-US" dirty="0">
                <a:ea typeface="宋体" panose="02010600030101010101" pitchFamily="2" charset="-122"/>
              </a:rPr>
              <a:t>年</a:t>
            </a:r>
            <a:r>
              <a:rPr lang="en-US" altLang="zh-CN" dirty="0">
                <a:ea typeface="宋体" panose="02010600030101010101" pitchFamily="2" charset="-122"/>
              </a:rPr>
              <a:t>IBM</a:t>
            </a:r>
            <a:r>
              <a:rPr lang="zh-CN" altLang="en-US" dirty="0">
                <a:ea typeface="宋体" panose="02010600030101010101" pitchFamily="2" charset="-122"/>
              </a:rPr>
              <a:t>公司研制的</a:t>
            </a:r>
            <a:r>
              <a:rPr lang="en-US" altLang="zh-CN" dirty="0">
                <a:ea typeface="宋体" panose="02010600030101010101" pitchFamily="2" charset="-122"/>
              </a:rPr>
              <a:t>DBMS</a:t>
            </a: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System R</a:t>
            </a:r>
            <a:r>
              <a:rPr lang="zh-CN" altLang="en-US" dirty="0">
                <a:ea typeface="宋体" panose="02010600030101010101" pitchFamily="2" charset="-122"/>
              </a:rPr>
              <a:t>实现了这种语言。</a:t>
            </a:r>
          </a:p>
          <a:p>
            <a:pPr algn="just" eaLnBrk="1" hangingPunct="1"/>
            <a:r>
              <a:rPr lang="zh-CN" altLang="en-US" dirty="0">
                <a:ea typeface="宋体" panose="02010600030101010101" pitchFamily="2" charset="-122"/>
              </a:rPr>
              <a:t>经过多年以后，</a:t>
            </a:r>
            <a:r>
              <a:rPr lang="en-US" altLang="zh-CN" dirty="0">
                <a:ea typeface="宋体" panose="02010600030101010101" pitchFamily="2" charset="-122"/>
              </a:rPr>
              <a:t>SQL</a:t>
            </a:r>
            <a:r>
              <a:rPr lang="zh-CN" altLang="en-US" dirty="0">
                <a:ea typeface="宋体" panose="02010600030101010101" pitchFamily="2" charset="-122"/>
              </a:rPr>
              <a:t>已经成为一种广泛使用的语言，用于创建、维护和查询关系。</a:t>
            </a:r>
          </a:p>
          <a:p>
            <a:pPr algn="just" eaLnBrk="1" hangingPunct="1"/>
            <a:r>
              <a:rPr lang="en-US" altLang="zh-CN" dirty="0">
                <a:ea typeface="宋体" panose="02010600030101010101" pitchFamily="2" charset="-122"/>
              </a:rPr>
              <a:t>1986</a:t>
            </a:r>
            <a:r>
              <a:rPr lang="zh-CN" altLang="en-US" dirty="0">
                <a:ea typeface="宋体" panose="02010600030101010101" pitchFamily="2" charset="-122"/>
              </a:rPr>
              <a:t>年，美国国家标准局</a:t>
            </a:r>
            <a:r>
              <a:rPr lang="en-US" altLang="zh-CN" dirty="0">
                <a:ea typeface="宋体" panose="02010600030101010101" pitchFamily="2" charset="-122"/>
              </a:rPr>
              <a:t>(ANSI)</a:t>
            </a:r>
            <a:r>
              <a:rPr lang="zh-CN" altLang="en-US" dirty="0">
                <a:ea typeface="宋体" panose="02010600030101010101" pitchFamily="2" charset="-122"/>
              </a:rPr>
              <a:t>的数据库委员会批准了</a:t>
            </a:r>
            <a:r>
              <a:rPr lang="en-US" altLang="zh-CN" dirty="0">
                <a:ea typeface="宋体" panose="02010600030101010101" pitchFamily="2" charset="-122"/>
              </a:rPr>
              <a:t>SQL</a:t>
            </a:r>
            <a:r>
              <a:rPr lang="zh-CN" altLang="en-US" dirty="0">
                <a:ea typeface="宋体" panose="02010600030101010101" pitchFamily="2" charset="-122"/>
              </a:rPr>
              <a:t>作为关系数据库语言的美国标准。</a:t>
            </a:r>
          </a:p>
          <a:p>
            <a:pPr algn="just" eaLnBrk="1" hangingPunct="1"/>
            <a:r>
              <a:rPr lang="en-US" altLang="zh-CN" dirty="0">
                <a:ea typeface="宋体" panose="02010600030101010101" pitchFamily="2" charset="-122"/>
              </a:rPr>
              <a:t>1987</a:t>
            </a:r>
            <a:r>
              <a:rPr lang="zh-CN" altLang="en-US" dirty="0">
                <a:ea typeface="宋体" panose="02010600030101010101" pitchFamily="2" charset="-122"/>
              </a:rPr>
              <a:t>年</a:t>
            </a:r>
            <a:r>
              <a:rPr lang="en-US" altLang="zh-CN" dirty="0">
                <a:ea typeface="宋体" panose="02010600030101010101" pitchFamily="2" charset="-122"/>
              </a:rPr>
              <a:t>6</a:t>
            </a:r>
            <a:r>
              <a:rPr lang="zh-CN" altLang="en-US" dirty="0">
                <a:ea typeface="宋体" panose="02010600030101010101" pitchFamily="2" charset="-122"/>
              </a:rPr>
              <a:t>月国际标准化组织</a:t>
            </a:r>
            <a:r>
              <a:rPr lang="en-US" altLang="zh-CN" dirty="0">
                <a:ea typeface="宋体" panose="02010600030101010101" pitchFamily="2" charset="-122"/>
              </a:rPr>
              <a:t>(ISO)</a:t>
            </a:r>
            <a:r>
              <a:rPr lang="zh-CN" altLang="en-US" dirty="0">
                <a:ea typeface="宋体" panose="02010600030101010101" pitchFamily="2" charset="-122"/>
              </a:rPr>
              <a:t>将其采纳为国际标准。这个标准也称为</a:t>
            </a:r>
            <a:r>
              <a:rPr lang="en-US" altLang="zh-CN" dirty="0">
                <a:ea typeface="宋体" panose="02010600030101010101" pitchFamily="2" charset="-122"/>
              </a:rPr>
              <a:t>SQL-86</a:t>
            </a:r>
            <a:r>
              <a:rPr lang="zh-CN" altLang="en-US" dirty="0">
                <a:ea typeface="宋体" panose="02010600030101010101" pitchFamily="2" charset="-122"/>
              </a:rPr>
              <a:t>。</a:t>
            </a:r>
          </a:p>
          <a:p>
            <a:pPr algn="just" eaLnBrk="1" hangingPunct="1"/>
            <a:endParaRPr lang="en-US" altLang="zh-CN" dirty="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9699"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②</a:t>
            </a:r>
            <a:r>
              <a:rPr lang="zh-CN" altLang="en-US" sz="3200" dirty="0">
                <a:ea typeface="宋体" panose="02010600030101010101" pitchFamily="2" charset="-122"/>
              </a:rPr>
              <a:t>修改列</a:t>
            </a:r>
          </a:p>
        </p:txBody>
      </p:sp>
      <p:sp>
        <p:nvSpPr>
          <p:cNvPr id="29700" name="Rectangle 3"/>
          <p:cNvSpPr>
            <a:spLocks noGrp="1"/>
          </p:cNvSpPr>
          <p:nvPr>
            <p:ph idx="1"/>
          </p:nvPr>
        </p:nvSpPr>
        <p:spPr>
          <a:ln/>
        </p:spPr>
        <p:txBody>
          <a:bodyPr vert="horz" wrap="square" lIns="91440" tIns="45720" rIns="91440" bIns="45720" anchor="t"/>
          <a:lstStyle/>
          <a:p>
            <a:pPr eaLnBrk="1" hangingPunct="1"/>
            <a:r>
              <a:rPr lang="zh-CN" altLang="en-US" dirty="0">
                <a:ea typeface="宋体" panose="02010600030101010101" pitchFamily="2" charset="-122"/>
              </a:rPr>
              <a:t>可以使用</a:t>
            </a:r>
            <a:r>
              <a:rPr lang="en-US" altLang="zh-CN" dirty="0">
                <a:solidFill>
                  <a:srgbClr val="C00000"/>
                </a:solidFill>
                <a:ea typeface="宋体" panose="02010600030101010101" pitchFamily="2" charset="-122"/>
              </a:rPr>
              <a:t>ALTER TABLE MODIFY</a:t>
            </a:r>
            <a:r>
              <a:rPr lang="zh-CN" altLang="en-US" dirty="0">
                <a:ea typeface="宋体" panose="02010600030101010101" pitchFamily="2" charset="-122"/>
              </a:rPr>
              <a:t>语句来实现。同列的删除和修改一样也涉及一个列和多个列的修改。对一个列修改，要同时指定列名和新特征。要修改多列，用括号括住要修改的列，指明列名和新特征，列之间用逗号分隔。</a:t>
            </a:r>
          </a:p>
          <a:p>
            <a:pPr eaLnBrk="1" hangingPunct="1"/>
            <a:r>
              <a:rPr lang="zh-CN" altLang="en-US" b="1" dirty="0">
                <a:ea typeface="宋体" panose="02010600030101010101" pitchFamily="2" charset="-122"/>
              </a:rPr>
              <a:t>例</a:t>
            </a:r>
            <a:r>
              <a:rPr lang="en-US" altLang="zh-CN" b="1" dirty="0">
                <a:ea typeface="宋体" panose="02010600030101010101" pitchFamily="2" charset="-122"/>
              </a:rPr>
              <a:t>3-16</a:t>
            </a:r>
            <a:r>
              <a:rPr lang="en-US" altLang="zh-CN" dirty="0">
                <a:ea typeface="宋体" panose="02010600030101010101" pitchFamily="2" charset="-122"/>
              </a:rPr>
              <a:t> </a:t>
            </a:r>
            <a:r>
              <a:rPr lang="zh-CN" altLang="en-US" dirty="0">
                <a:ea typeface="宋体" panose="02010600030101010101" pitchFamily="2" charset="-122"/>
              </a:rPr>
              <a:t>将</a:t>
            </a:r>
            <a:r>
              <a:rPr lang="en-US" altLang="zh-CN" dirty="0">
                <a:ea typeface="宋体" panose="02010600030101010101" pitchFamily="2" charset="-122"/>
              </a:rPr>
              <a:t>Stuent</a:t>
            </a:r>
            <a:r>
              <a:rPr lang="zh-CN" altLang="en-US" dirty="0">
                <a:ea typeface="宋体" panose="02010600030101010101" pitchFamily="2" charset="-122"/>
              </a:rPr>
              <a:t>表中性别</a:t>
            </a:r>
            <a:r>
              <a:rPr lang="en-US" altLang="zh-CN" dirty="0">
                <a:ea typeface="宋体" panose="02010600030101010101" pitchFamily="2" charset="-122"/>
              </a:rPr>
              <a:t>Ssex</a:t>
            </a:r>
            <a:r>
              <a:rPr lang="zh-CN" altLang="en-US" dirty="0">
                <a:ea typeface="宋体" panose="02010600030101010101" pitchFamily="2" charset="-122"/>
              </a:rPr>
              <a:t>这一列由原来的</a:t>
            </a:r>
            <a:r>
              <a:rPr lang="en-US" altLang="zh-CN" dirty="0">
                <a:ea typeface="宋体" panose="02010600030101010101" pitchFamily="2" charset="-122"/>
              </a:rPr>
              <a:t>char(2)</a:t>
            </a:r>
            <a:r>
              <a:rPr lang="zh-CN" altLang="en-US" dirty="0">
                <a:ea typeface="宋体" panose="02010600030101010101" pitchFamily="2" charset="-122"/>
              </a:rPr>
              <a:t>修改为</a:t>
            </a:r>
            <a:r>
              <a:rPr lang="en-US" altLang="zh-CN" dirty="0">
                <a:ea typeface="宋体" panose="02010600030101010101" pitchFamily="2" charset="-122"/>
              </a:rPr>
              <a:t>char(8)</a:t>
            </a:r>
            <a:r>
              <a:rPr lang="zh-CN" altLang="en-US" dirty="0">
                <a:ea typeface="宋体" panose="02010600030101010101" pitchFamily="2" charset="-122"/>
              </a:rPr>
              <a:t>，并赋默认值为‘女’。</a:t>
            </a:r>
            <a:endParaRPr lang="zh-CN" altLang="en-US" sz="2800" dirty="0">
              <a:ea typeface="宋体" panose="02010600030101010101" pitchFamily="2" charset="-122"/>
            </a:endParaRPr>
          </a:p>
        </p:txBody>
      </p:sp>
      <p:grpSp>
        <p:nvGrpSpPr>
          <p:cNvPr id="5" name="组合 4">
            <a:extLst>
              <a:ext uri="{FF2B5EF4-FFF2-40B4-BE49-F238E27FC236}">
                <a16:creationId xmlns:a16="http://schemas.microsoft.com/office/drawing/2014/main" id="{B87429AE-746C-44FA-A7EB-36E6313EBC15}"/>
              </a:ext>
            </a:extLst>
          </p:cNvPr>
          <p:cNvGrpSpPr/>
          <p:nvPr/>
        </p:nvGrpSpPr>
        <p:grpSpPr>
          <a:xfrm>
            <a:off x="179512" y="4944585"/>
            <a:ext cx="8784976" cy="788671"/>
            <a:chOff x="683568" y="1580217"/>
            <a:chExt cx="7776864" cy="788671"/>
          </a:xfrm>
        </p:grpSpPr>
        <p:sp>
          <p:nvSpPr>
            <p:cNvPr id="6" name="文本框 5">
              <a:extLst>
                <a:ext uri="{FF2B5EF4-FFF2-40B4-BE49-F238E27FC236}">
                  <a16:creationId xmlns:a16="http://schemas.microsoft.com/office/drawing/2014/main" id="{58CA61C5-AD5E-4223-9E58-1128EFBFAACB}"/>
                </a:ext>
              </a:extLst>
            </p:cNvPr>
            <p:cNvSpPr txBox="1"/>
            <p:nvPr/>
          </p:nvSpPr>
          <p:spPr>
            <a:xfrm>
              <a:off x="755576" y="1580217"/>
              <a:ext cx="947909"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修改</a:t>
              </a:r>
              <a:r>
                <a:rPr lang="en-US" altLang="zh-CN" sz="1800" dirty="0">
                  <a:solidFill>
                    <a:schemeClr val="bg1"/>
                  </a:solidFill>
                  <a:latin typeface="Consolas" panose="020B0609020204030204" pitchFamily="49" charset="0"/>
                </a:rPr>
                <a:t>1</a:t>
              </a:r>
              <a:r>
                <a:rPr lang="zh-CN" altLang="en-US" sz="1800" dirty="0">
                  <a:solidFill>
                    <a:schemeClr val="bg1"/>
                  </a:solidFill>
                  <a:latin typeface="Consolas" panose="020B0609020204030204" pitchFamily="49" charset="0"/>
                </a:rPr>
                <a:t>列</a:t>
              </a:r>
            </a:p>
          </p:txBody>
        </p:sp>
        <p:sp>
          <p:nvSpPr>
            <p:cNvPr id="7" name="文本框 6">
              <a:extLst>
                <a:ext uri="{FF2B5EF4-FFF2-40B4-BE49-F238E27FC236}">
                  <a16:creationId xmlns:a16="http://schemas.microsoft.com/office/drawing/2014/main" id="{1ADCB25F-8D62-4540-8F08-61A54E57475B}"/>
                </a:ext>
              </a:extLst>
            </p:cNvPr>
            <p:cNvSpPr txBox="1"/>
            <p:nvPr/>
          </p:nvSpPr>
          <p:spPr>
            <a:xfrm>
              <a:off x="683568"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ALTER TABLE STUDENT MODIFY SSEX CHAR(8) DEFAULT ‘</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女</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8606935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9699"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②</a:t>
            </a:r>
            <a:r>
              <a:rPr lang="zh-CN" altLang="en-US" sz="3200" dirty="0">
                <a:ea typeface="宋体" panose="02010600030101010101" pitchFamily="2" charset="-122"/>
              </a:rPr>
              <a:t>修改列</a:t>
            </a:r>
          </a:p>
        </p:txBody>
      </p:sp>
      <p:sp>
        <p:nvSpPr>
          <p:cNvPr id="29700" name="Rectangle 3"/>
          <p:cNvSpPr>
            <a:spLocks noGrp="1"/>
          </p:cNvSpPr>
          <p:nvPr>
            <p:ph idx="1"/>
          </p:nvPr>
        </p:nvSpPr>
        <p:spPr>
          <a:ln/>
        </p:spPr>
        <p:txBody>
          <a:bodyPr vert="horz" wrap="square" lIns="91440" tIns="45720" rIns="91440" bIns="45720" anchor="t"/>
          <a:lstStyle/>
          <a:p>
            <a:pPr eaLnBrk="1" hangingPunct="1"/>
            <a:r>
              <a:rPr lang="zh-CN" altLang="en-US" dirty="0">
                <a:ea typeface="宋体" panose="02010600030101010101" pitchFamily="2" charset="-122"/>
              </a:rPr>
              <a:t>可以使用</a:t>
            </a:r>
            <a:r>
              <a:rPr lang="en-US" altLang="zh-CN" dirty="0">
                <a:solidFill>
                  <a:srgbClr val="C00000"/>
                </a:solidFill>
                <a:ea typeface="宋体" panose="02010600030101010101" pitchFamily="2" charset="-122"/>
              </a:rPr>
              <a:t>ALTER TABLE MODIFY</a:t>
            </a:r>
            <a:r>
              <a:rPr lang="zh-CN" altLang="en-US" dirty="0">
                <a:ea typeface="宋体" panose="02010600030101010101" pitchFamily="2" charset="-122"/>
              </a:rPr>
              <a:t>语句来实现。同列的删除和修改一样也涉及一个列和多个列的修改。对一个列修改，要同时指定列名和新特征。要修改多列，用括号括住要修改的列，指明列名和新特征，列之间用逗号分隔。</a:t>
            </a:r>
          </a:p>
        </p:txBody>
      </p:sp>
      <p:grpSp>
        <p:nvGrpSpPr>
          <p:cNvPr id="5" name="组合 4">
            <a:extLst>
              <a:ext uri="{FF2B5EF4-FFF2-40B4-BE49-F238E27FC236}">
                <a16:creationId xmlns:a16="http://schemas.microsoft.com/office/drawing/2014/main" id="{B87429AE-746C-44FA-A7EB-36E6313EBC15}"/>
              </a:ext>
            </a:extLst>
          </p:cNvPr>
          <p:cNvGrpSpPr/>
          <p:nvPr/>
        </p:nvGrpSpPr>
        <p:grpSpPr>
          <a:xfrm>
            <a:off x="179512" y="4080489"/>
            <a:ext cx="8784976" cy="2498884"/>
            <a:chOff x="683568" y="1580217"/>
            <a:chExt cx="7776864" cy="2498884"/>
          </a:xfrm>
        </p:grpSpPr>
        <p:sp>
          <p:nvSpPr>
            <p:cNvPr id="6" name="文本框 5">
              <a:extLst>
                <a:ext uri="{FF2B5EF4-FFF2-40B4-BE49-F238E27FC236}">
                  <a16:creationId xmlns:a16="http://schemas.microsoft.com/office/drawing/2014/main" id="{58CA61C5-AD5E-4223-9E58-1128EFBFAACB}"/>
                </a:ext>
              </a:extLst>
            </p:cNvPr>
            <p:cNvSpPr txBox="1"/>
            <p:nvPr/>
          </p:nvSpPr>
          <p:spPr>
            <a:xfrm>
              <a:off x="755576" y="1580217"/>
              <a:ext cx="1075398"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修改多列</a:t>
              </a:r>
            </a:p>
          </p:txBody>
        </p:sp>
        <p:sp>
          <p:nvSpPr>
            <p:cNvPr id="7" name="文本框 6">
              <a:extLst>
                <a:ext uri="{FF2B5EF4-FFF2-40B4-BE49-F238E27FC236}">
                  <a16:creationId xmlns:a16="http://schemas.microsoft.com/office/drawing/2014/main" id="{1ADCB25F-8D62-4540-8F08-61A54E57475B}"/>
                </a:ext>
              </a:extLst>
            </p:cNvPr>
            <p:cNvSpPr txBox="1"/>
            <p:nvPr/>
          </p:nvSpPr>
          <p:spPr>
            <a:xfrm>
              <a:off x="683568" y="1988840"/>
              <a:ext cx="7776864" cy="209026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ALTER TABLE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MODIFY(</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SSEX CHAR(8) DEFAULT ‘</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女</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SAGE INT(3)</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16488740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29699"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②</a:t>
            </a:r>
            <a:r>
              <a:rPr lang="zh-CN" altLang="en-US" sz="3200" dirty="0">
                <a:ea typeface="宋体" panose="02010600030101010101" pitchFamily="2" charset="-122"/>
              </a:rPr>
              <a:t>修改列</a:t>
            </a:r>
          </a:p>
        </p:txBody>
      </p:sp>
      <p:sp>
        <p:nvSpPr>
          <p:cNvPr id="29700" name="Rectangle 3"/>
          <p:cNvSpPr>
            <a:spLocks noGrp="1"/>
          </p:cNvSpPr>
          <p:nvPr>
            <p:ph idx="1"/>
          </p:nvPr>
        </p:nvSpPr>
        <p:spPr>
          <a:ln/>
        </p:spPr>
        <p:txBody>
          <a:bodyPr vert="horz" wrap="square" lIns="91440" tIns="45720" rIns="91440" bIns="45720" anchor="t"/>
          <a:lstStyle/>
          <a:p>
            <a:pPr eaLnBrk="1" hangingPunct="1"/>
            <a:r>
              <a:rPr lang="zh-CN" altLang="en-US" dirty="0">
                <a:ea typeface="宋体" panose="02010600030101010101" pitchFamily="2" charset="-122"/>
              </a:rPr>
              <a:t>可以使用</a:t>
            </a:r>
            <a:r>
              <a:rPr lang="en-US" altLang="zh-CN" dirty="0">
                <a:solidFill>
                  <a:srgbClr val="C00000"/>
                </a:solidFill>
                <a:ea typeface="宋体" panose="02010600030101010101" pitchFamily="2" charset="-122"/>
              </a:rPr>
              <a:t>ALTER TABLE MODIFY</a:t>
            </a:r>
            <a:r>
              <a:rPr lang="zh-CN" altLang="en-US" dirty="0">
                <a:ea typeface="宋体" panose="02010600030101010101" pitchFamily="2" charset="-122"/>
              </a:rPr>
              <a:t>语句来实现。同列的删除和修改一样也涉及一个列和多个列的修改。对一个列修改，要同时指定列名和新特征。要修改多列，用括号括住要修改的列，指明列名和新特征，列之间用逗号分隔。</a:t>
            </a:r>
          </a:p>
          <a:p>
            <a:pPr eaLnBrk="1" hangingPunct="1"/>
            <a:r>
              <a:rPr lang="zh-CN" altLang="en-US" b="1" dirty="0">
                <a:ea typeface="宋体" panose="02010600030101010101" pitchFamily="2" charset="-122"/>
              </a:rPr>
              <a:t>例</a:t>
            </a:r>
            <a:r>
              <a:rPr lang="en-US" altLang="zh-CN" b="1" dirty="0">
                <a:ea typeface="宋体" panose="02010600030101010101" pitchFamily="2" charset="-122"/>
              </a:rPr>
              <a:t>3-16</a:t>
            </a:r>
            <a:r>
              <a:rPr lang="en-US" altLang="zh-CN" dirty="0">
                <a:ea typeface="宋体" panose="02010600030101010101" pitchFamily="2" charset="-122"/>
              </a:rPr>
              <a:t> </a:t>
            </a:r>
            <a:r>
              <a:rPr lang="zh-CN" altLang="en-US" dirty="0">
                <a:ea typeface="宋体" panose="02010600030101010101" pitchFamily="2" charset="-122"/>
              </a:rPr>
              <a:t>将</a:t>
            </a:r>
            <a:r>
              <a:rPr lang="en-US" altLang="zh-CN" dirty="0">
                <a:ea typeface="宋体" panose="02010600030101010101" pitchFamily="2" charset="-122"/>
              </a:rPr>
              <a:t>Stuent</a:t>
            </a:r>
            <a:r>
              <a:rPr lang="zh-CN" altLang="en-US" dirty="0">
                <a:ea typeface="宋体" panose="02010600030101010101" pitchFamily="2" charset="-122"/>
              </a:rPr>
              <a:t>表中性别</a:t>
            </a:r>
            <a:r>
              <a:rPr lang="en-US" altLang="zh-CN" dirty="0">
                <a:ea typeface="宋体" panose="02010600030101010101" pitchFamily="2" charset="-122"/>
              </a:rPr>
              <a:t>Ssex</a:t>
            </a:r>
            <a:r>
              <a:rPr lang="zh-CN" altLang="en-US" dirty="0">
                <a:ea typeface="宋体" panose="02010600030101010101" pitchFamily="2" charset="-122"/>
              </a:rPr>
              <a:t>这一列由原来的</a:t>
            </a:r>
            <a:r>
              <a:rPr lang="en-US" altLang="zh-CN" dirty="0">
                <a:ea typeface="宋体" panose="02010600030101010101" pitchFamily="2" charset="-122"/>
              </a:rPr>
              <a:t>char(2)</a:t>
            </a:r>
            <a:r>
              <a:rPr lang="zh-CN" altLang="en-US" dirty="0">
                <a:ea typeface="宋体" panose="02010600030101010101" pitchFamily="2" charset="-122"/>
              </a:rPr>
              <a:t>修改为</a:t>
            </a:r>
            <a:r>
              <a:rPr lang="en-US" altLang="zh-CN" dirty="0">
                <a:ea typeface="宋体" panose="02010600030101010101" pitchFamily="2" charset="-122"/>
              </a:rPr>
              <a:t>char(8)</a:t>
            </a:r>
            <a:r>
              <a:rPr lang="zh-CN" altLang="en-US" dirty="0">
                <a:ea typeface="宋体" panose="02010600030101010101" pitchFamily="2" charset="-122"/>
              </a:rPr>
              <a:t>，并赋默认值为‘女’。</a:t>
            </a:r>
          </a:p>
          <a:p>
            <a:pPr lvl="1" eaLnBrk="1" hangingPunct="1"/>
            <a:endParaRPr lang="zh-CN" altLang="en-US" sz="1200" dirty="0">
              <a:ea typeface="宋体" panose="02010600030101010101" pitchFamily="2" charset="-122"/>
            </a:endParaRPr>
          </a:p>
          <a:p>
            <a:pPr lvl="1" eaLnBrk="1" hangingPunct="1">
              <a:buNone/>
            </a:pPr>
            <a:r>
              <a:rPr lang="en-US" altLang="zh-CN" sz="2800" b="1" dirty="0">
                <a:solidFill>
                  <a:schemeClr val="tx2"/>
                </a:solidFill>
                <a:ea typeface="宋体" panose="02010600030101010101" pitchFamily="2" charset="-122"/>
              </a:rPr>
              <a:t>ALTER TABLE</a:t>
            </a:r>
            <a:r>
              <a:rPr lang="en-US" altLang="zh-CN" sz="2800" dirty="0">
                <a:ea typeface="宋体" panose="02010600030101010101" pitchFamily="2" charset="-122"/>
              </a:rPr>
              <a:t> Student </a:t>
            </a:r>
            <a:r>
              <a:rPr lang="en-US" altLang="zh-CN" sz="2800" b="1" dirty="0">
                <a:solidFill>
                  <a:schemeClr val="tx2"/>
                </a:solidFill>
                <a:ea typeface="宋体" panose="02010600030101010101" pitchFamily="2" charset="-122"/>
              </a:rPr>
              <a:t>MODIFY</a:t>
            </a:r>
            <a:r>
              <a:rPr lang="en-US" altLang="zh-CN" sz="2800" dirty="0">
                <a:ea typeface="宋体" panose="02010600030101010101" pitchFamily="2" charset="-122"/>
              </a:rPr>
              <a:t> </a:t>
            </a:r>
            <a:r>
              <a:rPr lang="en-US" altLang="zh-CN" sz="2800" dirty="0" err="1">
                <a:ea typeface="宋体" panose="02010600030101010101" pitchFamily="2" charset="-122"/>
              </a:rPr>
              <a:t>Ssex</a:t>
            </a:r>
            <a:r>
              <a:rPr lang="en-US" altLang="zh-CN" sz="2800" dirty="0">
                <a:ea typeface="宋体" panose="02010600030101010101" pitchFamily="2" charset="-122"/>
              </a:rPr>
              <a:t> char(8) DEFAULT('</a:t>
            </a:r>
            <a:r>
              <a:rPr lang="zh-CN" altLang="en-US" sz="2800" dirty="0">
                <a:ea typeface="宋体" panose="02010600030101010101" pitchFamily="2" charset="-122"/>
              </a:rPr>
              <a:t>女</a:t>
            </a:r>
            <a:r>
              <a:rPr lang="en-US" altLang="zh-CN" sz="2800" dirty="0">
                <a:ea typeface="宋体" panose="02010600030101010101" pitchFamily="2" charset="-122"/>
              </a:rPr>
              <a:t>')</a:t>
            </a:r>
            <a:r>
              <a:rPr lang="zh-CN" altLang="en-US" sz="2800" dirty="0">
                <a:ea typeface="宋体" panose="02010600030101010101" pitchFamily="2" charset="-122"/>
              </a:rPr>
              <a:t>；</a:t>
            </a:r>
          </a:p>
        </p:txBody>
      </p:sp>
    </p:spTree>
    <p:extLst>
      <p:ext uri="{BB962C8B-B14F-4D97-AF65-F5344CB8AC3E}">
        <p14:creationId xmlns:p14="http://schemas.microsoft.com/office/powerpoint/2010/main" val="6642834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30723"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③</a:t>
            </a:r>
            <a:r>
              <a:rPr lang="zh-CN" altLang="en-US" sz="3200" dirty="0">
                <a:ea typeface="宋体" panose="02010600030101010101" pitchFamily="2" charset="-122"/>
              </a:rPr>
              <a:t>删除约束</a:t>
            </a:r>
          </a:p>
        </p:txBody>
      </p:sp>
      <p:sp>
        <p:nvSpPr>
          <p:cNvPr id="30724" name="Rectangle 3"/>
          <p:cNvSpPr>
            <a:spLocks noGrp="1"/>
          </p:cNvSpPr>
          <p:nvPr>
            <p:ph idx="1"/>
          </p:nvPr>
        </p:nvSpPr>
        <p:spPr>
          <a:ln/>
        </p:spPr>
        <p:txBody>
          <a:bodyPr vert="horz" wrap="square" lIns="91440" tIns="45720" rIns="91440" bIns="45720" anchor="t"/>
          <a:lstStyle/>
          <a:p>
            <a:pPr eaLnBrk="1" hangingPunct="1">
              <a:lnSpc>
                <a:spcPct val="200000"/>
              </a:lnSpc>
            </a:pPr>
            <a:r>
              <a:rPr lang="zh-CN" altLang="en-US" dirty="0">
                <a:ea typeface="宋体" panose="02010600030101010101" pitchFamily="2" charset="-122"/>
              </a:rPr>
              <a:t>约束一旦建成就允许被删除，当禁用</a:t>
            </a:r>
            <a:r>
              <a:rPr lang="en-US" altLang="zh-CN" dirty="0">
                <a:ea typeface="宋体" panose="02010600030101010101" pitchFamily="2" charset="-122"/>
              </a:rPr>
              <a:t>UNIQUE</a:t>
            </a:r>
            <a:r>
              <a:rPr lang="zh-CN" altLang="en-US" dirty="0">
                <a:ea typeface="宋体" panose="02010600030101010101" pitchFamily="2" charset="-122"/>
              </a:rPr>
              <a:t>或</a:t>
            </a:r>
            <a:r>
              <a:rPr lang="en-US" altLang="zh-CN" dirty="0">
                <a:ea typeface="宋体" panose="02010600030101010101" pitchFamily="2" charset="-122"/>
              </a:rPr>
              <a:t>PRIMARY KEY</a:t>
            </a:r>
            <a:r>
              <a:rPr lang="zh-CN" altLang="en-US" dirty="0">
                <a:ea typeface="宋体" panose="02010600030101010101" pitchFamily="2" charset="-122"/>
              </a:rPr>
              <a:t>约束时需要小心，因为禁用这些约束可能导致它所生成的索引被删除。如果想删除一个已经存在的约束，可以使用</a:t>
            </a:r>
            <a:r>
              <a:rPr lang="en-US" altLang="zh-CN" b="1" dirty="0">
                <a:solidFill>
                  <a:schemeClr val="tx2"/>
                </a:solidFill>
                <a:ea typeface="宋体" panose="02010600030101010101" pitchFamily="2" charset="-122"/>
              </a:rPr>
              <a:t>ALTER</a:t>
            </a:r>
            <a:r>
              <a:rPr lang="zh-CN" altLang="en-US" dirty="0">
                <a:ea typeface="宋体" panose="02010600030101010101" pitchFamily="2" charset="-122"/>
              </a:rPr>
              <a:t>语句 </a:t>
            </a:r>
          </a:p>
        </p:txBody>
      </p:sp>
    </p:spTree>
    <p:extLst>
      <p:ext uri="{BB962C8B-B14F-4D97-AF65-F5344CB8AC3E}">
        <p14:creationId xmlns:p14="http://schemas.microsoft.com/office/powerpoint/2010/main" val="23490049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31747"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③</a:t>
            </a:r>
            <a:r>
              <a:rPr lang="zh-CN" altLang="en-US" sz="3200" dirty="0">
                <a:ea typeface="宋体" panose="02010600030101010101" pitchFamily="2" charset="-122"/>
              </a:rPr>
              <a:t>删除约束</a:t>
            </a:r>
          </a:p>
        </p:txBody>
      </p:sp>
      <p:sp>
        <p:nvSpPr>
          <p:cNvPr id="31748" name="Rectangle 3"/>
          <p:cNvSpPr>
            <a:spLocks noGrp="1"/>
          </p:cNvSpPr>
          <p:nvPr>
            <p:ph idx="1"/>
          </p:nvPr>
        </p:nvSpPr>
        <p:spPr>
          <a:ln/>
        </p:spPr>
        <p:txBody>
          <a:bodyPr vert="horz" wrap="square" lIns="91440" tIns="45720" rIns="91440" bIns="45720" anchor="t"/>
          <a:lstStyle/>
          <a:p>
            <a:pPr eaLnBrk="1" hangingPunct="1"/>
            <a:r>
              <a:rPr lang="zh-CN" altLang="en-US" b="1" dirty="0">
                <a:ea typeface="宋体" panose="02010600030101010101" pitchFamily="2" charset="-122"/>
              </a:rPr>
              <a:t>例</a:t>
            </a:r>
            <a:r>
              <a:rPr lang="en-US" altLang="zh-CN" b="1" dirty="0">
                <a:ea typeface="宋体" panose="02010600030101010101" pitchFamily="2" charset="-122"/>
              </a:rPr>
              <a:t>3-17 </a:t>
            </a:r>
            <a:r>
              <a:rPr lang="zh-CN" altLang="en-US" dirty="0">
                <a:ea typeface="宋体" panose="02010600030101010101" pitchFamily="2" charset="-122"/>
              </a:rPr>
              <a:t>将例</a:t>
            </a:r>
            <a:r>
              <a:rPr lang="en-US" altLang="zh-CN" dirty="0">
                <a:ea typeface="宋体" panose="02010600030101010101" pitchFamily="2" charset="-122"/>
              </a:rPr>
              <a:t>3-7</a:t>
            </a:r>
            <a:r>
              <a:rPr lang="zh-CN" altLang="en-US" dirty="0">
                <a:ea typeface="宋体" panose="02010600030101010101" pitchFamily="2" charset="-122"/>
              </a:rPr>
              <a:t>中定义的</a:t>
            </a:r>
            <a:r>
              <a:rPr lang="en-US" altLang="zh-CN" dirty="0">
                <a:ea typeface="宋体" panose="02010600030101010101" pitchFamily="2" charset="-122"/>
              </a:rPr>
              <a:t>SC</a:t>
            </a:r>
            <a:r>
              <a:rPr lang="zh-CN" altLang="en-US" dirty="0">
                <a:ea typeface="宋体" panose="02010600030101010101" pitchFamily="2" charset="-122"/>
              </a:rPr>
              <a:t>表中的检查约束</a:t>
            </a:r>
            <a:r>
              <a:rPr lang="en-US" altLang="zh-CN" dirty="0">
                <a:ea typeface="宋体" panose="02010600030101010101" pitchFamily="2" charset="-122"/>
              </a:rPr>
              <a:t>ck_g</a:t>
            </a:r>
            <a:r>
              <a:rPr lang="zh-CN" altLang="en-US" dirty="0">
                <a:ea typeface="宋体" panose="02010600030101010101" pitchFamily="2" charset="-122"/>
              </a:rPr>
              <a:t>删除。</a:t>
            </a:r>
          </a:p>
          <a:p>
            <a:pPr lvl="1" eaLnBrk="1" hangingPunct="1">
              <a:buNone/>
            </a:pPr>
            <a:endParaRPr lang="zh-CN" altLang="en-US" dirty="0">
              <a:ea typeface="宋体" panose="02010600030101010101" pitchFamily="2" charset="-122"/>
            </a:endParaRPr>
          </a:p>
          <a:p>
            <a:pPr lvl="1" eaLnBrk="1" hangingPunct="1">
              <a:buNone/>
            </a:pPr>
            <a:endParaRPr lang="zh-CN" altLang="en-US" b="1" dirty="0">
              <a:ea typeface="宋体" panose="02010600030101010101" pitchFamily="2" charset="-122"/>
            </a:endParaRPr>
          </a:p>
          <a:p>
            <a:pPr eaLnBrk="1" hangingPunct="1"/>
            <a:r>
              <a:rPr lang="zh-CN" altLang="en-US" b="1" dirty="0">
                <a:ea typeface="宋体" panose="02010600030101010101" pitchFamily="2" charset="-122"/>
              </a:rPr>
              <a:t>例</a:t>
            </a:r>
            <a:r>
              <a:rPr lang="en-US" altLang="zh-CN" b="1" dirty="0">
                <a:ea typeface="宋体" panose="02010600030101010101" pitchFamily="2" charset="-122"/>
              </a:rPr>
              <a:t>3-18</a:t>
            </a:r>
            <a:r>
              <a:rPr lang="en-US" altLang="zh-CN" dirty="0">
                <a:ea typeface="宋体" panose="02010600030101010101" pitchFamily="2" charset="-122"/>
              </a:rPr>
              <a:t> </a:t>
            </a:r>
            <a:r>
              <a:rPr lang="zh-CN" altLang="en-US" dirty="0">
                <a:ea typeface="宋体" panose="02010600030101010101" pitchFamily="2" charset="-122"/>
              </a:rPr>
              <a:t>删除关于学生姓名必须取唯一值的约束。 </a:t>
            </a:r>
          </a:p>
        </p:txBody>
      </p:sp>
      <p:grpSp>
        <p:nvGrpSpPr>
          <p:cNvPr id="5" name="组合 4">
            <a:extLst>
              <a:ext uri="{FF2B5EF4-FFF2-40B4-BE49-F238E27FC236}">
                <a16:creationId xmlns:a16="http://schemas.microsoft.com/office/drawing/2014/main" id="{EC1A9F6F-CEFB-42F3-A182-1717DEC5F46F}"/>
              </a:ext>
            </a:extLst>
          </p:cNvPr>
          <p:cNvGrpSpPr/>
          <p:nvPr/>
        </p:nvGrpSpPr>
        <p:grpSpPr>
          <a:xfrm>
            <a:off x="179512" y="2780928"/>
            <a:ext cx="8784976" cy="788671"/>
            <a:chOff x="683568" y="1580217"/>
            <a:chExt cx="7776864" cy="788671"/>
          </a:xfrm>
        </p:grpSpPr>
        <p:sp>
          <p:nvSpPr>
            <p:cNvPr id="6" name="文本框 5">
              <a:extLst>
                <a:ext uri="{FF2B5EF4-FFF2-40B4-BE49-F238E27FC236}">
                  <a16:creationId xmlns:a16="http://schemas.microsoft.com/office/drawing/2014/main" id="{08B3BB64-EBCD-4E09-8163-3890A3A7DFD0}"/>
                </a:ext>
              </a:extLst>
            </p:cNvPr>
            <p:cNvSpPr txBox="1"/>
            <p:nvPr/>
          </p:nvSpPr>
          <p:spPr>
            <a:xfrm>
              <a:off x="755576" y="1580217"/>
              <a:ext cx="1075398"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删除约束</a:t>
              </a:r>
            </a:p>
          </p:txBody>
        </p:sp>
        <p:sp>
          <p:nvSpPr>
            <p:cNvPr id="7" name="文本框 6">
              <a:extLst>
                <a:ext uri="{FF2B5EF4-FFF2-40B4-BE49-F238E27FC236}">
                  <a16:creationId xmlns:a16="http://schemas.microsoft.com/office/drawing/2014/main" id="{2CC0D290-D3B7-4EB9-AF10-2C84EFF99B49}"/>
                </a:ext>
              </a:extLst>
            </p:cNvPr>
            <p:cNvSpPr txBox="1"/>
            <p:nvPr/>
          </p:nvSpPr>
          <p:spPr>
            <a:xfrm>
              <a:off x="683568"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ALTER TABLE SC DROP CONSTRAIN CK_G;</a:t>
              </a:r>
            </a:p>
          </p:txBody>
        </p:sp>
      </p:grpSp>
      <p:grpSp>
        <p:nvGrpSpPr>
          <p:cNvPr id="8" name="组合 7">
            <a:extLst>
              <a:ext uri="{FF2B5EF4-FFF2-40B4-BE49-F238E27FC236}">
                <a16:creationId xmlns:a16="http://schemas.microsoft.com/office/drawing/2014/main" id="{C32B2CA5-4051-481B-804C-FFDE7D895405}"/>
              </a:ext>
            </a:extLst>
          </p:cNvPr>
          <p:cNvGrpSpPr/>
          <p:nvPr/>
        </p:nvGrpSpPr>
        <p:grpSpPr>
          <a:xfrm>
            <a:off x="179512" y="4296513"/>
            <a:ext cx="8784976" cy="788671"/>
            <a:chOff x="683568" y="1580217"/>
            <a:chExt cx="7776864" cy="788671"/>
          </a:xfrm>
        </p:grpSpPr>
        <p:sp>
          <p:nvSpPr>
            <p:cNvPr id="9" name="文本框 8">
              <a:extLst>
                <a:ext uri="{FF2B5EF4-FFF2-40B4-BE49-F238E27FC236}">
                  <a16:creationId xmlns:a16="http://schemas.microsoft.com/office/drawing/2014/main" id="{E1B46E4C-DBBA-4335-A9BF-D2A898F1896B}"/>
                </a:ext>
              </a:extLst>
            </p:cNvPr>
            <p:cNvSpPr txBox="1"/>
            <p:nvPr/>
          </p:nvSpPr>
          <p:spPr>
            <a:xfrm>
              <a:off x="755575" y="1580217"/>
              <a:ext cx="1075398"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删除约束</a:t>
              </a:r>
            </a:p>
          </p:txBody>
        </p:sp>
        <p:sp>
          <p:nvSpPr>
            <p:cNvPr id="10" name="文本框 9">
              <a:extLst>
                <a:ext uri="{FF2B5EF4-FFF2-40B4-BE49-F238E27FC236}">
                  <a16:creationId xmlns:a16="http://schemas.microsoft.com/office/drawing/2014/main" id="{F71E0D4B-6F17-4D20-98B7-430433E8D419}"/>
                </a:ext>
              </a:extLst>
            </p:cNvPr>
            <p:cNvSpPr txBox="1"/>
            <p:nvPr/>
          </p:nvSpPr>
          <p:spPr>
            <a:xfrm>
              <a:off x="683568"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ALTER TABLE SC DROP UNIQUE(SNAME);</a:t>
              </a:r>
            </a:p>
          </p:txBody>
        </p:sp>
      </p:grpSp>
      <p:sp>
        <p:nvSpPr>
          <p:cNvPr id="12" name="文本框 11">
            <a:extLst>
              <a:ext uri="{FF2B5EF4-FFF2-40B4-BE49-F238E27FC236}">
                <a16:creationId xmlns:a16="http://schemas.microsoft.com/office/drawing/2014/main" id="{25F6DF6D-4CAE-40E9-BC10-0C5A443E0E9B}"/>
              </a:ext>
            </a:extLst>
          </p:cNvPr>
          <p:cNvSpPr txBox="1"/>
          <p:nvPr/>
        </p:nvSpPr>
        <p:spPr>
          <a:xfrm>
            <a:off x="827584" y="5040872"/>
            <a:ext cx="5328592" cy="676083"/>
          </a:xfrm>
          <a:prstGeom prst="rect">
            <a:avLst/>
          </a:prstGeom>
          <a:noFill/>
        </p:spPr>
        <p:txBody>
          <a:bodyPr wrap="square">
            <a:spAutoFit/>
          </a:bodyPr>
          <a:lstStyle/>
          <a:p>
            <a:pPr lvl="1" eaLnBrk="1" hangingPunct="1">
              <a:buNone/>
            </a:pPr>
            <a:r>
              <a:rPr lang="zh-CN" altLang="en-US" dirty="0">
                <a:solidFill>
                  <a:schemeClr val="accent1">
                    <a:lumMod val="75000"/>
                  </a:schemeClr>
                </a:solidFill>
                <a:ea typeface="宋体" panose="02010600030101010101" pitchFamily="2" charset="-122"/>
              </a:rPr>
              <a:t>一般写约束名，不写具体规则。</a:t>
            </a:r>
            <a:endParaRPr lang="en-US" altLang="zh-CN" dirty="0">
              <a:solidFill>
                <a:schemeClr val="accent1">
                  <a:lumMod val="75000"/>
                </a:schemeClr>
              </a:solidFill>
              <a:ea typeface="宋体" panose="02010600030101010101" pitchFamily="2" charset="-122"/>
            </a:endParaRPr>
          </a:p>
        </p:txBody>
      </p:sp>
    </p:spTree>
    <p:extLst>
      <p:ext uri="{BB962C8B-B14F-4D97-AF65-F5344CB8AC3E}">
        <p14:creationId xmlns:p14="http://schemas.microsoft.com/office/powerpoint/2010/main" val="522908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31747"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③</a:t>
            </a:r>
            <a:r>
              <a:rPr lang="zh-CN" altLang="en-US" sz="3200" dirty="0">
                <a:ea typeface="宋体" panose="02010600030101010101" pitchFamily="2" charset="-122"/>
              </a:rPr>
              <a:t>删除约束</a:t>
            </a:r>
          </a:p>
        </p:txBody>
      </p:sp>
      <p:sp>
        <p:nvSpPr>
          <p:cNvPr id="31748" name="Rectangle 3"/>
          <p:cNvSpPr>
            <a:spLocks noGrp="1"/>
          </p:cNvSpPr>
          <p:nvPr>
            <p:ph idx="1"/>
          </p:nvPr>
        </p:nvSpPr>
        <p:spPr>
          <a:ln/>
        </p:spPr>
        <p:txBody>
          <a:bodyPr vert="horz" wrap="square" lIns="91440" tIns="45720" rIns="91440" bIns="45720" anchor="t"/>
          <a:lstStyle/>
          <a:p>
            <a:pPr eaLnBrk="1" hangingPunct="1"/>
            <a:r>
              <a:rPr lang="zh-CN" altLang="en-US" b="1" dirty="0">
                <a:ea typeface="宋体" panose="02010600030101010101" pitchFamily="2" charset="-122"/>
              </a:rPr>
              <a:t>例</a:t>
            </a:r>
            <a:r>
              <a:rPr lang="en-US" altLang="zh-CN" b="1" dirty="0">
                <a:ea typeface="宋体" panose="02010600030101010101" pitchFamily="2" charset="-122"/>
              </a:rPr>
              <a:t>3-17 </a:t>
            </a:r>
            <a:r>
              <a:rPr lang="zh-CN" altLang="en-US" dirty="0">
                <a:ea typeface="宋体" panose="02010600030101010101" pitchFamily="2" charset="-122"/>
              </a:rPr>
              <a:t>将例</a:t>
            </a:r>
            <a:r>
              <a:rPr lang="en-US" altLang="zh-CN" dirty="0">
                <a:ea typeface="宋体" panose="02010600030101010101" pitchFamily="2" charset="-122"/>
              </a:rPr>
              <a:t>3-7</a:t>
            </a:r>
            <a:r>
              <a:rPr lang="zh-CN" altLang="en-US" dirty="0">
                <a:ea typeface="宋体" panose="02010600030101010101" pitchFamily="2" charset="-122"/>
              </a:rPr>
              <a:t>中定义的</a:t>
            </a:r>
            <a:r>
              <a:rPr lang="en-US" altLang="zh-CN" dirty="0">
                <a:ea typeface="宋体" panose="02010600030101010101" pitchFamily="2" charset="-122"/>
              </a:rPr>
              <a:t>SC</a:t>
            </a:r>
            <a:r>
              <a:rPr lang="zh-CN" altLang="en-US" dirty="0">
                <a:ea typeface="宋体" panose="02010600030101010101" pitchFamily="2" charset="-122"/>
              </a:rPr>
              <a:t>表中的检查约束</a:t>
            </a:r>
            <a:r>
              <a:rPr lang="en-US" altLang="zh-CN" dirty="0">
                <a:ea typeface="宋体" panose="02010600030101010101" pitchFamily="2" charset="-122"/>
              </a:rPr>
              <a:t>ck_g</a:t>
            </a:r>
            <a:r>
              <a:rPr lang="zh-CN" altLang="en-US" dirty="0">
                <a:ea typeface="宋体" panose="02010600030101010101" pitchFamily="2" charset="-122"/>
              </a:rPr>
              <a:t>删除。</a:t>
            </a:r>
          </a:p>
          <a:p>
            <a:pPr lvl="1" eaLnBrk="1" hangingPunct="1">
              <a:buNone/>
            </a:pPr>
            <a:endParaRPr lang="zh-CN" altLang="en-US" dirty="0">
              <a:ea typeface="宋体" panose="02010600030101010101" pitchFamily="2" charset="-122"/>
            </a:endParaRPr>
          </a:p>
          <a:p>
            <a:pPr lvl="1" eaLnBrk="1" hangingPunct="1">
              <a:buNone/>
            </a:pPr>
            <a:r>
              <a:rPr lang="en-US" altLang="zh-CN" dirty="0">
                <a:ea typeface="宋体" panose="02010600030101010101" pitchFamily="2" charset="-122"/>
              </a:rPr>
              <a:t>ALTER TABLE SC </a:t>
            </a:r>
            <a:r>
              <a:rPr lang="en-US" altLang="zh-CN" b="1" dirty="0">
                <a:solidFill>
                  <a:schemeClr val="tx2"/>
                </a:solidFill>
                <a:ea typeface="宋体" panose="02010600030101010101" pitchFamily="2" charset="-122"/>
              </a:rPr>
              <a:t>DROP</a:t>
            </a:r>
            <a:r>
              <a:rPr lang="en-US" altLang="zh-CN" dirty="0">
                <a:ea typeface="宋体" panose="02010600030101010101" pitchFamily="2" charset="-122"/>
              </a:rPr>
              <a:t> CONSTRAINT ck_g</a:t>
            </a:r>
            <a:r>
              <a:rPr lang="zh-CN" altLang="en-US" dirty="0">
                <a:ea typeface="宋体" panose="02010600030101010101" pitchFamily="2" charset="-122"/>
              </a:rPr>
              <a:t>；</a:t>
            </a:r>
          </a:p>
          <a:p>
            <a:pPr lvl="1" eaLnBrk="1" hangingPunct="1">
              <a:buNone/>
            </a:pPr>
            <a:endParaRPr lang="zh-CN" altLang="en-US" b="1" dirty="0">
              <a:ea typeface="宋体" panose="02010600030101010101" pitchFamily="2" charset="-122"/>
            </a:endParaRPr>
          </a:p>
          <a:p>
            <a:pPr eaLnBrk="1" hangingPunct="1"/>
            <a:r>
              <a:rPr lang="zh-CN" altLang="en-US" b="1" dirty="0">
                <a:ea typeface="宋体" panose="02010600030101010101" pitchFamily="2" charset="-122"/>
              </a:rPr>
              <a:t>例</a:t>
            </a:r>
            <a:r>
              <a:rPr lang="en-US" altLang="zh-CN" b="1" dirty="0">
                <a:ea typeface="宋体" panose="02010600030101010101" pitchFamily="2" charset="-122"/>
              </a:rPr>
              <a:t>3-18</a:t>
            </a:r>
            <a:r>
              <a:rPr lang="en-US" altLang="zh-CN" dirty="0">
                <a:ea typeface="宋体" panose="02010600030101010101" pitchFamily="2" charset="-122"/>
              </a:rPr>
              <a:t> </a:t>
            </a:r>
            <a:r>
              <a:rPr lang="zh-CN" altLang="en-US" dirty="0">
                <a:ea typeface="宋体" panose="02010600030101010101" pitchFamily="2" charset="-122"/>
              </a:rPr>
              <a:t>删除关于学生姓名必须取唯一值的约束。 </a:t>
            </a:r>
          </a:p>
          <a:p>
            <a:pPr lvl="1" eaLnBrk="1" hangingPunct="1">
              <a:buNone/>
            </a:pPr>
            <a:endParaRPr lang="zh-CN" altLang="en-US" dirty="0">
              <a:ea typeface="宋体" panose="02010600030101010101" pitchFamily="2" charset="-122"/>
            </a:endParaRPr>
          </a:p>
          <a:p>
            <a:pPr lvl="1" eaLnBrk="1" hangingPunct="1">
              <a:buNone/>
            </a:pPr>
            <a:r>
              <a:rPr lang="en-US" altLang="zh-CN" dirty="0">
                <a:ea typeface="宋体" panose="02010600030101010101" pitchFamily="2" charset="-122"/>
              </a:rPr>
              <a:t>ALTER TABLE Student </a:t>
            </a:r>
            <a:r>
              <a:rPr lang="en-US" altLang="zh-CN" b="1" dirty="0">
                <a:solidFill>
                  <a:schemeClr val="tx2"/>
                </a:solidFill>
                <a:ea typeface="宋体" panose="02010600030101010101" pitchFamily="2" charset="-122"/>
              </a:rPr>
              <a:t>DROP</a:t>
            </a:r>
            <a:r>
              <a:rPr lang="en-US" altLang="zh-CN" dirty="0">
                <a:ea typeface="宋体" panose="02010600030101010101" pitchFamily="2" charset="-122"/>
              </a:rPr>
              <a:t> UNIQUE(</a:t>
            </a:r>
            <a:r>
              <a:rPr lang="en-US" altLang="zh-CN" dirty="0" err="1">
                <a:ea typeface="宋体" panose="02010600030101010101" pitchFamily="2" charset="-122"/>
              </a:rPr>
              <a:t>Sname</a:t>
            </a:r>
            <a:r>
              <a:rPr lang="en-US" altLang="zh-CN" dirty="0">
                <a:ea typeface="宋体" panose="02010600030101010101" pitchFamily="2" charset="-122"/>
              </a:rPr>
              <a:t>);</a:t>
            </a:r>
          </a:p>
          <a:p>
            <a:pPr lvl="1" eaLnBrk="1" hangingPunct="1">
              <a:buNone/>
            </a:pPr>
            <a:r>
              <a:rPr lang="zh-CN" altLang="en-US" dirty="0">
                <a:solidFill>
                  <a:schemeClr val="accent1">
                    <a:lumMod val="75000"/>
                  </a:schemeClr>
                </a:solidFill>
                <a:ea typeface="宋体" panose="02010600030101010101" pitchFamily="2" charset="-122"/>
              </a:rPr>
              <a:t>一般写约束名，不写具体规则。</a:t>
            </a:r>
            <a:endParaRPr lang="en-US" altLang="zh-CN" dirty="0">
              <a:solidFill>
                <a:schemeClr val="accent1">
                  <a:lumMod val="75000"/>
                </a:schemeClr>
              </a:solidFill>
              <a:ea typeface="宋体" panose="02010600030101010101" pitchFamily="2" charset="-122"/>
            </a:endParaRPr>
          </a:p>
        </p:txBody>
      </p:sp>
    </p:spTree>
    <p:extLst>
      <p:ext uri="{BB962C8B-B14F-4D97-AF65-F5344CB8AC3E}">
        <p14:creationId xmlns:p14="http://schemas.microsoft.com/office/powerpoint/2010/main" val="4157331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32771"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3.3.1 </a:t>
            </a:r>
            <a:r>
              <a:rPr lang="zh-CN" altLang="en-US" sz="3200" dirty="0">
                <a:ea typeface="宋体" panose="02010600030101010101" pitchFamily="2" charset="-122"/>
              </a:rPr>
              <a:t>基本表的定义、删除与修改</a:t>
            </a:r>
          </a:p>
        </p:txBody>
      </p:sp>
      <p:sp>
        <p:nvSpPr>
          <p:cNvPr id="32772" name="Rectangle 3"/>
          <p:cNvSpPr>
            <a:spLocks noGrp="1"/>
          </p:cNvSpPr>
          <p:nvPr>
            <p:ph idx="1"/>
          </p:nvPr>
        </p:nvSpPr>
        <p:spPr>
          <a:xfrm>
            <a:off x="457200" y="1574800"/>
            <a:ext cx="8229600" cy="4749800"/>
          </a:xfrm>
          <a:ln/>
        </p:spPr>
        <p:txBody>
          <a:bodyPr vert="horz" wrap="square" lIns="91440" tIns="45720" rIns="91440" bIns="45720" anchor="t"/>
          <a:lstStyle/>
          <a:p>
            <a:pPr eaLnBrk="1" hangingPunct="1"/>
            <a:r>
              <a:rPr lang="zh-CN" altLang="en-US" dirty="0">
                <a:ea typeface="宋体" panose="02010600030101010101" pitchFamily="2" charset="-122"/>
              </a:rPr>
              <a:t>三、删除基本表</a:t>
            </a:r>
          </a:p>
          <a:p>
            <a:pPr eaLnBrk="1" hangingPunct="1">
              <a:buNone/>
            </a:pPr>
            <a:r>
              <a:rPr lang="zh-CN" altLang="en-US" dirty="0">
                <a:ea typeface="宋体" panose="02010600030101010101" pitchFamily="2" charset="-122"/>
              </a:rPr>
              <a:t>   当某个基本表不再需要时，可以用</a:t>
            </a:r>
            <a:r>
              <a:rPr lang="en-US" altLang="zh-CN" dirty="0">
                <a:ea typeface="宋体" panose="02010600030101010101" pitchFamily="2" charset="-122"/>
              </a:rPr>
              <a:t>DROP TABLE</a:t>
            </a:r>
            <a:r>
              <a:rPr lang="zh-CN" altLang="en-US" dirty="0">
                <a:ea typeface="宋体" panose="02010600030101010101" pitchFamily="2" charset="-122"/>
              </a:rPr>
              <a:t>语句删除它。</a:t>
            </a:r>
          </a:p>
          <a:p>
            <a:pPr eaLnBrk="1" hangingPunct="1">
              <a:buNone/>
            </a:pPr>
            <a:r>
              <a:rPr lang="zh-CN" altLang="en-US" dirty="0">
                <a:ea typeface="宋体" panose="02010600030101010101" pitchFamily="2" charset="-122"/>
              </a:rPr>
              <a:t>   一般格式为：</a:t>
            </a:r>
          </a:p>
          <a:p>
            <a:pPr eaLnBrk="1" hangingPunct="1">
              <a:buNone/>
            </a:pPr>
            <a:r>
              <a:rPr lang="zh-CN" altLang="en-US" dirty="0">
                <a:ea typeface="宋体" panose="02010600030101010101" pitchFamily="2" charset="-122"/>
              </a:rPr>
              <a:t>   </a:t>
            </a:r>
            <a:r>
              <a:rPr lang="en-US" altLang="zh-CN" dirty="0">
                <a:ea typeface="宋体" panose="02010600030101010101" pitchFamily="2" charset="-122"/>
              </a:rPr>
              <a:t>DROP TABLE  &lt;</a:t>
            </a:r>
            <a:r>
              <a:rPr lang="zh-CN" altLang="en-US" dirty="0">
                <a:ea typeface="宋体" panose="02010600030101010101" pitchFamily="2" charset="-122"/>
              </a:rPr>
              <a:t>表名</a:t>
            </a:r>
            <a:r>
              <a:rPr lang="en-US" altLang="zh-CN" dirty="0">
                <a:ea typeface="宋体" panose="02010600030101010101" pitchFamily="2" charset="-122"/>
              </a:rPr>
              <a:t>&gt; </a:t>
            </a:r>
          </a:p>
          <a:p>
            <a:pPr eaLnBrk="1" hangingPunct="1">
              <a:buNone/>
            </a:pPr>
            <a:endParaRPr lang="en-US" altLang="zh-CN" dirty="0">
              <a:ea typeface="宋体" panose="02010600030101010101" pitchFamily="2" charset="-122"/>
            </a:endParaRPr>
          </a:p>
          <a:p>
            <a:pPr eaLnBrk="1" hangingPunct="1"/>
            <a:r>
              <a:rPr lang="zh-CN" altLang="en-US" b="1" dirty="0">
                <a:ea typeface="宋体" panose="02010600030101010101" pitchFamily="2" charset="-122"/>
              </a:rPr>
              <a:t>例</a:t>
            </a:r>
            <a:r>
              <a:rPr lang="en-US" altLang="zh-CN" b="1" dirty="0">
                <a:ea typeface="宋体" panose="02010600030101010101" pitchFamily="2" charset="-122"/>
              </a:rPr>
              <a:t>3-19</a:t>
            </a:r>
            <a:r>
              <a:rPr lang="en-US" altLang="zh-CN" dirty="0">
                <a:ea typeface="宋体" panose="02010600030101010101" pitchFamily="2" charset="-122"/>
              </a:rPr>
              <a:t> </a:t>
            </a:r>
            <a:r>
              <a:rPr lang="zh-CN" altLang="en-US" dirty="0">
                <a:ea typeface="宋体" panose="02010600030101010101" pitchFamily="2" charset="-122"/>
              </a:rPr>
              <a:t>删除</a:t>
            </a:r>
            <a:r>
              <a:rPr lang="en-US" altLang="zh-CN" dirty="0">
                <a:ea typeface="宋体" panose="02010600030101010101" pitchFamily="2" charset="-122"/>
              </a:rPr>
              <a:t>Student</a:t>
            </a:r>
            <a:r>
              <a:rPr lang="zh-CN" altLang="en-US" dirty="0">
                <a:ea typeface="宋体" panose="02010600030101010101" pitchFamily="2" charset="-122"/>
              </a:rPr>
              <a:t>表。</a:t>
            </a:r>
          </a:p>
          <a:p>
            <a:pPr lvl="1" eaLnBrk="1" hangingPunct="1">
              <a:buNone/>
            </a:pPr>
            <a:r>
              <a:rPr lang="zh-CN" altLang="en-US" dirty="0">
                <a:ea typeface="宋体" panose="02010600030101010101" pitchFamily="2" charset="-122"/>
              </a:rPr>
              <a:t>  </a:t>
            </a:r>
          </a:p>
        </p:txBody>
      </p:sp>
      <p:grpSp>
        <p:nvGrpSpPr>
          <p:cNvPr id="5" name="组合 4">
            <a:extLst>
              <a:ext uri="{FF2B5EF4-FFF2-40B4-BE49-F238E27FC236}">
                <a16:creationId xmlns:a16="http://schemas.microsoft.com/office/drawing/2014/main" id="{A2E390DC-2F17-41EE-83AC-E152BC3E0337}"/>
              </a:ext>
            </a:extLst>
          </p:cNvPr>
          <p:cNvGrpSpPr/>
          <p:nvPr/>
        </p:nvGrpSpPr>
        <p:grpSpPr>
          <a:xfrm>
            <a:off x="179512" y="5160609"/>
            <a:ext cx="8784976" cy="788671"/>
            <a:chOff x="683568" y="1580217"/>
            <a:chExt cx="7776864" cy="788671"/>
          </a:xfrm>
        </p:grpSpPr>
        <p:sp>
          <p:nvSpPr>
            <p:cNvPr id="6" name="文本框 5">
              <a:extLst>
                <a:ext uri="{FF2B5EF4-FFF2-40B4-BE49-F238E27FC236}">
                  <a16:creationId xmlns:a16="http://schemas.microsoft.com/office/drawing/2014/main" id="{8C0089C8-A9AC-4DBF-8F55-41C60DBD1697}"/>
                </a:ext>
              </a:extLst>
            </p:cNvPr>
            <p:cNvSpPr txBox="1"/>
            <p:nvPr/>
          </p:nvSpPr>
          <p:spPr>
            <a:xfrm>
              <a:off x="755575" y="1580217"/>
              <a:ext cx="820420"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删除表</a:t>
              </a:r>
            </a:p>
          </p:txBody>
        </p:sp>
        <p:sp>
          <p:nvSpPr>
            <p:cNvPr id="7" name="文本框 6">
              <a:extLst>
                <a:ext uri="{FF2B5EF4-FFF2-40B4-BE49-F238E27FC236}">
                  <a16:creationId xmlns:a16="http://schemas.microsoft.com/office/drawing/2014/main" id="{359A80E0-E0BD-46C5-B01E-CB2F86522323}"/>
                </a:ext>
              </a:extLst>
            </p:cNvPr>
            <p:cNvSpPr txBox="1"/>
            <p:nvPr/>
          </p:nvSpPr>
          <p:spPr>
            <a:xfrm>
              <a:off x="683568"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DROP TABLE STUDENT;</a:t>
              </a:r>
            </a:p>
          </p:txBody>
        </p:sp>
      </p:grpSp>
    </p:spTree>
    <p:extLst>
      <p:ext uri="{BB962C8B-B14F-4D97-AF65-F5344CB8AC3E}">
        <p14:creationId xmlns:p14="http://schemas.microsoft.com/office/powerpoint/2010/main" val="33283225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32771"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3.3.1 </a:t>
            </a:r>
            <a:r>
              <a:rPr lang="zh-CN" altLang="en-US" sz="3200" dirty="0">
                <a:ea typeface="宋体" panose="02010600030101010101" pitchFamily="2" charset="-122"/>
              </a:rPr>
              <a:t>基本表的定义、删除与修改</a:t>
            </a:r>
          </a:p>
        </p:txBody>
      </p:sp>
      <p:sp>
        <p:nvSpPr>
          <p:cNvPr id="32772" name="Rectangle 3"/>
          <p:cNvSpPr>
            <a:spLocks noGrp="1"/>
          </p:cNvSpPr>
          <p:nvPr>
            <p:ph idx="1"/>
          </p:nvPr>
        </p:nvSpPr>
        <p:spPr>
          <a:xfrm>
            <a:off x="457200" y="1574800"/>
            <a:ext cx="8229600" cy="4749800"/>
          </a:xfrm>
          <a:ln/>
        </p:spPr>
        <p:txBody>
          <a:bodyPr vert="horz" wrap="square" lIns="91440" tIns="45720" rIns="91440" bIns="45720" anchor="t"/>
          <a:lstStyle/>
          <a:p>
            <a:pPr eaLnBrk="1" hangingPunct="1"/>
            <a:r>
              <a:rPr lang="zh-CN" altLang="en-US" dirty="0">
                <a:ea typeface="宋体" panose="02010600030101010101" pitchFamily="2" charset="-122"/>
              </a:rPr>
              <a:t>三、删除基本表</a:t>
            </a:r>
          </a:p>
          <a:p>
            <a:pPr eaLnBrk="1" hangingPunct="1">
              <a:buNone/>
            </a:pPr>
            <a:r>
              <a:rPr lang="zh-CN" altLang="en-US" dirty="0">
                <a:ea typeface="宋体" panose="02010600030101010101" pitchFamily="2" charset="-122"/>
              </a:rPr>
              <a:t>   当某个基本表不再需要时，可以用</a:t>
            </a:r>
            <a:r>
              <a:rPr lang="en-US" altLang="zh-CN" dirty="0">
                <a:ea typeface="宋体" panose="02010600030101010101" pitchFamily="2" charset="-122"/>
              </a:rPr>
              <a:t>DROP TABLE</a:t>
            </a:r>
            <a:r>
              <a:rPr lang="zh-CN" altLang="en-US" dirty="0">
                <a:ea typeface="宋体" panose="02010600030101010101" pitchFamily="2" charset="-122"/>
              </a:rPr>
              <a:t>语句删除它。</a:t>
            </a:r>
          </a:p>
          <a:p>
            <a:pPr eaLnBrk="1" hangingPunct="1">
              <a:buNone/>
            </a:pPr>
            <a:r>
              <a:rPr lang="zh-CN" altLang="en-US" dirty="0">
                <a:ea typeface="宋体" panose="02010600030101010101" pitchFamily="2" charset="-122"/>
              </a:rPr>
              <a:t>   一般格式为：</a:t>
            </a:r>
          </a:p>
          <a:p>
            <a:pPr eaLnBrk="1" hangingPunct="1">
              <a:buNone/>
            </a:pPr>
            <a:r>
              <a:rPr lang="zh-CN" altLang="en-US" dirty="0">
                <a:ea typeface="宋体" panose="02010600030101010101" pitchFamily="2" charset="-122"/>
              </a:rPr>
              <a:t>   </a:t>
            </a:r>
            <a:r>
              <a:rPr lang="en-US" altLang="zh-CN" dirty="0">
                <a:ea typeface="宋体" panose="02010600030101010101" pitchFamily="2" charset="-122"/>
              </a:rPr>
              <a:t>DROP TABLE  &lt;</a:t>
            </a:r>
            <a:r>
              <a:rPr lang="zh-CN" altLang="en-US" dirty="0">
                <a:ea typeface="宋体" panose="02010600030101010101" pitchFamily="2" charset="-122"/>
              </a:rPr>
              <a:t>表名</a:t>
            </a:r>
            <a:r>
              <a:rPr lang="en-US" altLang="zh-CN" dirty="0">
                <a:ea typeface="宋体" panose="02010600030101010101" pitchFamily="2" charset="-122"/>
              </a:rPr>
              <a:t>&gt; </a:t>
            </a:r>
          </a:p>
          <a:p>
            <a:pPr eaLnBrk="1" hangingPunct="1">
              <a:buNone/>
            </a:pPr>
            <a:endParaRPr lang="en-US" altLang="zh-CN" dirty="0">
              <a:ea typeface="宋体" panose="02010600030101010101" pitchFamily="2" charset="-122"/>
            </a:endParaRPr>
          </a:p>
          <a:p>
            <a:pPr eaLnBrk="1" hangingPunct="1"/>
            <a:r>
              <a:rPr lang="zh-CN" altLang="en-US" b="1" dirty="0">
                <a:ea typeface="宋体" panose="02010600030101010101" pitchFamily="2" charset="-122"/>
              </a:rPr>
              <a:t>例</a:t>
            </a:r>
            <a:r>
              <a:rPr lang="en-US" altLang="zh-CN" b="1" dirty="0">
                <a:ea typeface="宋体" panose="02010600030101010101" pitchFamily="2" charset="-122"/>
              </a:rPr>
              <a:t>3-19</a:t>
            </a:r>
            <a:r>
              <a:rPr lang="en-US" altLang="zh-CN" dirty="0">
                <a:ea typeface="宋体" panose="02010600030101010101" pitchFamily="2" charset="-122"/>
              </a:rPr>
              <a:t> </a:t>
            </a:r>
            <a:r>
              <a:rPr lang="zh-CN" altLang="en-US" dirty="0">
                <a:ea typeface="宋体" panose="02010600030101010101" pitchFamily="2" charset="-122"/>
              </a:rPr>
              <a:t>删除</a:t>
            </a:r>
            <a:r>
              <a:rPr lang="en-US" altLang="zh-CN" dirty="0">
                <a:ea typeface="宋体" panose="02010600030101010101" pitchFamily="2" charset="-122"/>
              </a:rPr>
              <a:t>Student</a:t>
            </a:r>
            <a:r>
              <a:rPr lang="zh-CN" altLang="en-US" dirty="0">
                <a:ea typeface="宋体" panose="02010600030101010101" pitchFamily="2" charset="-122"/>
              </a:rPr>
              <a:t>表。</a:t>
            </a:r>
          </a:p>
          <a:p>
            <a:pPr lvl="1" eaLnBrk="1" hangingPunct="1">
              <a:buNone/>
            </a:pPr>
            <a:r>
              <a:rPr lang="zh-CN" altLang="en-US" dirty="0">
                <a:ea typeface="宋体" panose="02010600030101010101" pitchFamily="2" charset="-122"/>
              </a:rPr>
              <a:t>  </a:t>
            </a:r>
          </a:p>
          <a:p>
            <a:pPr lvl="1" eaLnBrk="1" hangingPunct="1">
              <a:buNone/>
            </a:pPr>
            <a:r>
              <a:rPr lang="en-US" altLang="zh-CN" dirty="0">
                <a:ea typeface="宋体" panose="02010600030101010101" pitchFamily="2" charset="-122"/>
              </a:rPr>
              <a:t>DROP TABLE Student; </a:t>
            </a:r>
          </a:p>
        </p:txBody>
      </p:sp>
    </p:spTree>
    <p:extLst>
      <p:ext uri="{BB962C8B-B14F-4D97-AF65-F5344CB8AC3E}">
        <p14:creationId xmlns:p14="http://schemas.microsoft.com/office/powerpoint/2010/main" val="38720315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4099"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3.3 </a:t>
            </a:r>
            <a:r>
              <a:rPr lang="zh-CN" altLang="en-US" sz="3200" dirty="0">
                <a:ea typeface="宋体" panose="02010600030101010101" pitchFamily="2" charset="-122"/>
              </a:rPr>
              <a:t>数据定义</a:t>
            </a:r>
          </a:p>
        </p:txBody>
      </p:sp>
      <p:sp>
        <p:nvSpPr>
          <p:cNvPr id="4100" name="Rectangle 3"/>
          <p:cNvSpPr>
            <a:spLocks noGrp="1"/>
          </p:cNvSpPr>
          <p:nvPr>
            <p:ph idx="1"/>
          </p:nvPr>
        </p:nvSpPr>
        <p:spPr>
          <a:ln/>
        </p:spPr>
        <p:txBody>
          <a:bodyPr vert="horz" wrap="square" lIns="91440" tIns="45720" rIns="91440" bIns="45720" anchor="t"/>
          <a:lstStyle/>
          <a:p>
            <a:pPr eaLnBrk="1" hangingPunct="1">
              <a:lnSpc>
                <a:spcPct val="190000"/>
              </a:lnSpc>
            </a:pPr>
            <a:r>
              <a:rPr lang="en-US" altLang="zh-CN" b="1" dirty="0">
                <a:ea typeface="宋体" panose="02010600030101010101" pitchFamily="2" charset="-122"/>
              </a:rPr>
              <a:t>3.3.1 </a:t>
            </a:r>
            <a:r>
              <a:rPr lang="zh-CN" altLang="en-US" b="1" dirty="0">
                <a:ea typeface="宋体" panose="02010600030101010101" pitchFamily="2" charset="-122"/>
              </a:rPr>
              <a:t>基本表的定义、删除与修改</a:t>
            </a:r>
          </a:p>
          <a:p>
            <a:pPr eaLnBrk="1" hangingPunct="1">
              <a:lnSpc>
                <a:spcPct val="190000"/>
              </a:lnSpc>
            </a:pPr>
            <a:r>
              <a:rPr lang="en-US" altLang="zh-CN" b="1" dirty="0">
                <a:solidFill>
                  <a:srgbClr val="3333FF"/>
                </a:solidFill>
                <a:ea typeface="宋体" panose="02010600030101010101" pitchFamily="2" charset="-122"/>
              </a:rPr>
              <a:t>3.3.2 </a:t>
            </a:r>
            <a:r>
              <a:rPr lang="zh-CN" altLang="en-US" b="1" dirty="0">
                <a:solidFill>
                  <a:srgbClr val="3333FF"/>
                </a:solidFill>
                <a:ea typeface="宋体" panose="02010600030101010101" pitchFamily="2" charset="-122"/>
              </a:rPr>
              <a:t>索引的建立与删除</a:t>
            </a:r>
          </a:p>
          <a:p>
            <a:pPr eaLnBrk="1" hangingPunct="1">
              <a:buNone/>
            </a:pPr>
            <a:endParaRPr lang="en-US" altLang="zh-CN" b="1" dirty="0">
              <a:ea typeface="宋体" panose="02010600030101010101" pitchFamily="2" charset="-122"/>
            </a:endParaRPr>
          </a:p>
        </p:txBody>
      </p:sp>
    </p:spTree>
    <p:extLst>
      <p:ext uri="{BB962C8B-B14F-4D97-AF65-F5344CB8AC3E}">
        <p14:creationId xmlns:p14="http://schemas.microsoft.com/office/powerpoint/2010/main" val="11205234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5123"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3.3.2 </a:t>
            </a:r>
            <a:r>
              <a:rPr lang="zh-CN" altLang="en-US" sz="3200" dirty="0">
                <a:ea typeface="宋体" panose="02010600030101010101" pitchFamily="2" charset="-122"/>
              </a:rPr>
              <a:t>索引的建立与删除</a:t>
            </a:r>
          </a:p>
        </p:txBody>
      </p:sp>
      <p:sp>
        <p:nvSpPr>
          <p:cNvPr id="5124" name="Rectangle 3"/>
          <p:cNvSpPr>
            <a:spLocks noGrp="1"/>
          </p:cNvSpPr>
          <p:nvPr>
            <p:ph idx="1"/>
          </p:nvPr>
        </p:nvSpPr>
        <p:spPr>
          <a:ln/>
        </p:spPr>
        <p:txBody>
          <a:bodyPr vert="horz" wrap="square" lIns="91440" tIns="45720" rIns="91440" bIns="45720" anchor="t"/>
          <a:lstStyle/>
          <a:p>
            <a:pPr algn="just" eaLnBrk="1" hangingPunct="1">
              <a:lnSpc>
                <a:spcPct val="160000"/>
              </a:lnSpc>
            </a:pPr>
            <a:r>
              <a:rPr lang="zh-CN" altLang="en-US" dirty="0">
                <a:ea typeface="宋体" panose="02010600030101010101" pitchFamily="2" charset="-122"/>
              </a:rPr>
              <a:t>索引通过提供一种直接存取的方法来取代默认的全表扫描检索的方法，通过使用索引可以提高改善数据检索性能，可以快速的定位一条数据。</a:t>
            </a:r>
          </a:p>
          <a:p>
            <a:pPr algn="just" eaLnBrk="1" hangingPunct="1">
              <a:lnSpc>
                <a:spcPct val="160000"/>
              </a:lnSpc>
            </a:pPr>
            <a:r>
              <a:rPr lang="zh-CN" altLang="en-US" dirty="0">
                <a:ea typeface="宋体" panose="02010600030101010101" pitchFamily="2" charset="-122"/>
              </a:rPr>
              <a:t>一般来说，建立与删除索引需要由表的创建者或者数据库管理员，或具有创建、删除索引权限的用户完成。</a:t>
            </a:r>
          </a:p>
        </p:txBody>
      </p:sp>
    </p:spTree>
    <p:extLst>
      <p:ext uri="{BB962C8B-B14F-4D97-AF65-F5344CB8AC3E}">
        <p14:creationId xmlns:p14="http://schemas.microsoft.com/office/powerpoint/2010/main" val="742923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0243"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3.1.1  SQL </a:t>
            </a:r>
            <a:r>
              <a:rPr lang="zh-CN" altLang="en-US" sz="3200" dirty="0">
                <a:ea typeface="宋体" panose="02010600030101010101" pitchFamily="2" charset="-122"/>
              </a:rPr>
              <a:t>的产生与发展</a:t>
            </a:r>
            <a:r>
              <a:rPr lang="en-US" altLang="zh-CN" sz="3200" dirty="0">
                <a:ea typeface="宋体" panose="02010600030101010101" pitchFamily="2" charset="-122"/>
              </a:rPr>
              <a:t>(</a:t>
            </a:r>
            <a:r>
              <a:rPr lang="zh-CN" altLang="en-US" sz="3200" dirty="0">
                <a:ea typeface="宋体" panose="02010600030101010101" pitchFamily="2" charset="-122"/>
              </a:rPr>
              <a:t>续</a:t>
            </a:r>
            <a:r>
              <a:rPr lang="en-US" altLang="zh-CN" sz="3200" dirty="0">
                <a:ea typeface="宋体" panose="02010600030101010101" pitchFamily="2" charset="-122"/>
              </a:rPr>
              <a:t>)</a:t>
            </a:r>
          </a:p>
        </p:txBody>
      </p:sp>
      <p:sp>
        <p:nvSpPr>
          <p:cNvPr id="10244" name="Rectangle 3"/>
          <p:cNvSpPr>
            <a:spLocks noGrp="1"/>
          </p:cNvSpPr>
          <p:nvPr>
            <p:ph idx="1"/>
          </p:nvPr>
        </p:nvSpPr>
        <p:spPr>
          <a:ln/>
        </p:spPr>
        <p:txBody>
          <a:bodyPr vert="horz" wrap="square" lIns="91440" tIns="45720" rIns="91440" bIns="45720" anchor="t"/>
          <a:lstStyle/>
          <a:p>
            <a:pPr eaLnBrk="1" hangingPunct="1"/>
            <a:r>
              <a:rPr lang="zh-CN" altLang="en-US" sz="2400" dirty="0">
                <a:ea typeface="宋体" panose="02010600030101010101" pitchFamily="2" charset="-122"/>
              </a:rPr>
              <a:t>随后在</a:t>
            </a:r>
            <a:r>
              <a:rPr lang="en-US" altLang="zh-CN" sz="2400" dirty="0">
                <a:ea typeface="宋体" panose="02010600030101010101" pitchFamily="2" charset="-122"/>
              </a:rPr>
              <a:t>1989</a:t>
            </a:r>
            <a:r>
              <a:rPr lang="zh-CN" altLang="en-US" sz="2400" dirty="0">
                <a:ea typeface="宋体" panose="02010600030101010101" pitchFamily="2" charset="-122"/>
              </a:rPr>
              <a:t>年经过较小的修改后成为</a:t>
            </a:r>
            <a:r>
              <a:rPr lang="en-US" altLang="zh-CN" sz="2400" dirty="0">
                <a:ea typeface="宋体" panose="02010600030101010101" pitchFamily="2" charset="-122"/>
              </a:rPr>
              <a:t>SQL-89</a:t>
            </a:r>
            <a:r>
              <a:rPr lang="zh-CN" altLang="en-US" sz="2400" dirty="0">
                <a:ea typeface="宋体" panose="02010600030101010101" pitchFamily="2" charset="-122"/>
              </a:rPr>
              <a:t>。</a:t>
            </a:r>
          </a:p>
          <a:p>
            <a:pPr eaLnBrk="1" hangingPunct="1"/>
            <a:r>
              <a:rPr lang="en-US" altLang="zh-CN" sz="2400" dirty="0">
                <a:ea typeface="宋体" panose="02010600030101010101" pitchFamily="2" charset="-122"/>
              </a:rPr>
              <a:t>1992</a:t>
            </a:r>
            <a:r>
              <a:rPr lang="zh-CN" altLang="en-US" sz="2400" dirty="0">
                <a:ea typeface="宋体" panose="02010600030101010101" pitchFamily="2" charset="-122"/>
              </a:rPr>
              <a:t>年又经过一次较大的修改而形</a:t>
            </a:r>
            <a:r>
              <a:rPr lang="en-US" altLang="zh-CN" sz="2400" dirty="0">
                <a:ea typeface="宋体" panose="02010600030101010101" pitchFamily="2" charset="-122"/>
              </a:rPr>
              <a:t>SQL-92</a:t>
            </a:r>
            <a:r>
              <a:rPr lang="zh-CN" altLang="en-US" sz="2400" dirty="0">
                <a:ea typeface="宋体" panose="02010600030101010101" pitchFamily="2" charset="-122"/>
              </a:rPr>
              <a:t>。</a:t>
            </a:r>
          </a:p>
          <a:p>
            <a:pPr eaLnBrk="1" hangingPunct="1"/>
            <a:r>
              <a:rPr lang="en-US" altLang="zh-CN" sz="2400" dirty="0">
                <a:ea typeface="宋体" panose="02010600030101010101" pitchFamily="2" charset="-122"/>
              </a:rPr>
              <a:t>1999</a:t>
            </a:r>
            <a:r>
              <a:rPr lang="zh-CN" altLang="en-US" sz="2400" dirty="0">
                <a:ea typeface="宋体" panose="02010600030101010101" pitchFamily="2" charset="-122"/>
              </a:rPr>
              <a:t>年起</a:t>
            </a:r>
            <a:r>
              <a:rPr lang="en-US" altLang="zh-CN" sz="2400" dirty="0">
                <a:ea typeface="宋体" panose="02010600030101010101" pitchFamily="2" charset="-122"/>
              </a:rPr>
              <a:t>ANSI</a:t>
            </a:r>
            <a:r>
              <a:rPr lang="zh-CN" altLang="en-US" sz="2400" dirty="0">
                <a:ea typeface="宋体" panose="02010600030101010101" pitchFamily="2" charset="-122"/>
              </a:rPr>
              <a:t>陆续公布增加了面向对象功能的新标准</a:t>
            </a:r>
            <a:r>
              <a:rPr lang="en-US" altLang="zh-CN" sz="2400" dirty="0">
                <a:ea typeface="宋体" panose="02010600030101010101" pitchFamily="2" charset="-122"/>
              </a:rPr>
              <a:t>SQL-99</a:t>
            </a:r>
            <a:r>
              <a:rPr lang="zh-CN" altLang="en-US" sz="2400" dirty="0">
                <a:ea typeface="宋体" panose="02010600030101010101" pitchFamily="2" charset="-122"/>
              </a:rPr>
              <a:t>的</a:t>
            </a:r>
            <a:r>
              <a:rPr lang="en-US" altLang="zh-CN" sz="2400" dirty="0">
                <a:ea typeface="宋体" panose="02010600030101010101" pitchFamily="2" charset="-122"/>
              </a:rPr>
              <a:t>12</a:t>
            </a:r>
            <a:r>
              <a:rPr lang="zh-CN" altLang="en-US" sz="2400" dirty="0">
                <a:ea typeface="宋体" panose="02010600030101010101" pitchFamily="2" charset="-122"/>
              </a:rPr>
              <a:t>个标准文本。目前大多数数据库管理系统均支持</a:t>
            </a:r>
            <a:r>
              <a:rPr lang="en-US" altLang="zh-CN" sz="2400" dirty="0">
                <a:ea typeface="宋体" panose="02010600030101010101" pitchFamily="2" charset="-122"/>
              </a:rPr>
              <a:t>SQL-92(SQL2)</a:t>
            </a:r>
            <a:r>
              <a:rPr lang="zh-CN" altLang="en-US" sz="2400" dirty="0">
                <a:ea typeface="宋体" panose="02010600030101010101" pitchFamily="2" charset="-122"/>
              </a:rPr>
              <a:t>，有少部分支持</a:t>
            </a:r>
            <a:r>
              <a:rPr lang="en-US" altLang="zh-CN" sz="2400" dirty="0">
                <a:ea typeface="宋体" panose="02010600030101010101" pitchFamily="2" charset="-122"/>
              </a:rPr>
              <a:t>SQL-99</a:t>
            </a:r>
            <a:r>
              <a:rPr lang="zh-CN" altLang="en-US" sz="2400" dirty="0">
                <a:ea typeface="宋体" panose="02010600030101010101" pitchFamily="2" charset="-122"/>
              </a:rPr>
              <a:t>。</a:t>
            </a:r>
          </a:p>
          <a:p>
            <a:pPr eaLnBrk="1" hangingPunct="1"/>
            <a:r>
              <a:rPr lang="en-US" altLang="zh-CN" sz="2400" dirty="0">
                <a:ea typeface="宋体" panose="02010600030101010101" pitchFamily="2" charset="-122"/>
              </a:rPr>
              <a:t>ANSI</a:t>
            </a:r>
            <a:r>
              <a:rPr lang="zh-CN" altLang="en-US" sz="2400" dirty="0">
                <a:ea typeface="宋体" panose="02010600030101010101" pitchFamily="2" charset="-122"/>
              </a:rPr>
              <a:t>在</a:t>
            </a:r>
            <a:r>
              <a:rPr lang="en-US" altLang="zh-CN" sz="2400" dirty="0">
                <a:ea typeface="宋体" panose="02010600030101010101" pitchFamily="2" charset="-122"/>
              </a:rPr>
              <a:t>2003</a:t>
            </a:r>
            <a:r>
              <a:rPr lang="zh-CN" altLang="en-US" sz="2400" dirty="0">
                <a:ea typeface="宋体" panose="02010600030101010101" pitchFamily="2" charset="-122"/>
              </a:rPr>
              <a:t>年做了更新，针对 </a:t>
            </a:r>
            <a:r>
              <a:rPr lang="en-US" altLang="zh-CN" sz="2400" dirty="0">
                <a:ea typeface="宋体" panose="02010600030101010101" pitchFamily="2" charset="-122"/>
              </a:rPr>
              <a:t>SQL-99 </a:t>
            </a:r>
            <a:r>
              <a:rPr lang="zh-CN" altLang="en-US" sz="2400" dirty="0">
                <a:ea typeface="宋体" panose="02010600030101010101" pitchFamily="2" charset="-122"/>
              </a:rPr>
              <a:t>的一些问题进行了改进，支持 </a:t>
            </a:r>
            <a:r>
              <a:rPr lang="en-US" altLang="zh-CN" sz="2400" dirty="0">
                <a:ea typeface="宋体" panose="02010600030101010101" pitchFamily="2" charset="-122"/>
              </a:rPr>
              <a:t>XML</a:t>
            </a:r>
            <a:r>
              <a:rPr lang="zh-CN" altLang="en-US" sz="2400" dirty="0">
                <a:ea typeface="宋体" panose="02010600030101010101" pitchFamily="2" charset="-122"/>
              </a:rPr>
              <a:t>，支持 </a:t>
            </a:r>
            <a:r>
              <a:rPr lang="en-US" altLang="zh-CN" sz="2400" dirty="0">
                <a:ea typeface="宋体" panose="02010600030101010101" pitchFamily="2" charset="-122"/>
              </a:rPr>
              <a:t>Window </a:t>
            </a:r>
            <a:r>
              <a:rPr lang="zh-CN" altLang="en-US" sz="2400" dirty="0">
                <a:ea typeface="宋体" panose="02010600030101010101" pitchFamily="2" charset="-122"/>
              </a:rPr>
              <a:t>函数、</a:t>
            </a:r>
            <a:r>
              <a:rPr lang="en-US" altLang="zh-CN" sz="2400" dirty="0">
                <a:ea typeface="宋体" panose="02010600030101010101" pitchFamily="2" charset="-122"/>
              </a:rPr>
              <a:t>Merge </a:t>
            </a:r>
            <a:r>
              <a:rPr lang="zh-CN" altLang="en-US" sz="2400" dirty="0">
                <a:ea typeface="宋体" panose="02010600030101010101" pitchFamily="2" charset="-122"/>
              </a:rPr>
              <a:t>语句等，称为</a:t>
            </a:r>
            <a:r>
              <a:rPr lang="en-US" altLang="zh-CN" sz="2400" dirty="0">
                <a:ea typeface="宋体" panose="02010600030101010101" pitchFamily="2" charset="-122"/>
              </a:rPr>
              <a:t>SQL:2003</a:t>
            </a:r>
            <a:r>
              <a:rPr lang="zh-CN" altLang="en-US" sz="2400" dirty="0">
                <a:ea typeface="宋体" panose="02010600030101010101" pitchFamily="2" charset="-122"/>
              </a:rPr>
              <a:t>。</a:t>
            </a:r>
          </a:p>
          <a:p>
            <a:pPr eaLnBrk="1" hangingPunct="1"/>
            <a:r>
              <a:rPr lang="en-US" altLang="zh-CN" sz="2400" dirty="0">
                <a:ea typeface="宋体" panose="02010600030101010101" pitchFamily="2" charset="-122"/>
              </a:rPr>
              <a:t>2006</a:t>
            </a:r>
            <a:r>
              <a:rPr lang="zh-CN" altLang="en-US" sz="2400" dirty="0">
                <a:ea typeface="宋体" panose="02010600030101010101" pitchFamily="2" charset="-122"/>
              </a:rPr>
              <a:t>年发布了</a:t>
            </a:r>
            <a:r>
              <a:rPr lang="en-US" altLang="zh-CN" sz="2400" dirty="0">
                <a:ea typeface="宋体" panose="02010600030101010101" pitchFamily="2" charset="-122"/>
              </a:rPr>
              <a:t>SQL:2006</a:t>
            </a:r>
            <a:r>
              <a:rPr lang="zh-CN" altLang="en-US" sz="2400" dirty="0">
                <a:ea typeface="宋体" panose="02010600030101010101" pitchFamily="2" charset="-122"/>
              </a:rPr>
              <a:t>，增强 </a:t>
            </a:r>
            <a:r>
              <a:rPr lang="en-US" altLang="zh-CN" sz="2400" dirty="0">
                <a:ea typeface="宋体" panose="02010600030101010101" pitchFamily="2" charset="-122"/>
              </a:rPr>
              <a:t>XML </a:t>
            </a:r>
            <a:r>
              <a:rPr lang="zh-CN" altLang="en-US" sz="2400" dirty="0">
                <a:ea typeface="宋体" panose="02010600030101010101" pitchFamily="2" charset="-122"/>
              </a:rPr>
              <a:t>对数据处理的能力。</a:t>
            </a:r>
          </a:p>
          <a:p>
            <a:pPr eaLnBrk="1" hangingPunct="1"/>
            <a:r>
              <a:rPr lang="zh-CN" altLang="en-US" sz="2400" dirty="0">
                <a:ea typeface="宋体" panose="02010600030101010101" pitchFamily="2" charset="-122"/>
              </a:rPr>
              <a:t>目前最新版本为</a:t>
            </a:r>
            <a:r>
              <a:rPr lang="en-US" altLang="zh-CN" sz="2400" dirty="0">
                <a:ea typeface="宋体" panose="02010600030101010101" pitchFamily="2" charset="-122"/>
              </a:rPr>
              <a:t>SQL:2008</a:t>
            </a:r>
            <a:r>
              <a:rPr lang="zh-CN" altLang="en-US" sz="2400" dirty="0">
                <a:ea typeface="宋体" panose="02010600030101010101" pitchFamily="2" charset="-122"/>
              </a:rPr>
              <a:t>。毫无疑问，将来还会做进一步的改良。</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6147"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3.3.2 </a:t>
            </a:r>
            <a:r>
              <a:rPr lang="zh-CN" altLang="en-US" sz="3200" dirty="0">
                <a:ea typeface="宋体" panose="02010600030101010101" pitchFamily="2" charset="-122"/>
              </a:rPr>
              <a:t>索引的建立与删除</a:t>
            </a:r>
          </a:p>
        </p:txBody>
      </p:sp>
      <p:sp>
        <p:nvSpPr>
          <p:cNvPr id="6148" name="Rectangle 3"/>
          <p:cNvSpPr>
            <a:spLocks noGrp="1"/>
          </p:cNvSpPr>
          <p:nvPr>
            <p:ph idx="1"/>
          </p:nvPr>
        </p:nvSpPr>
        <p:spPr>
          <a:xfrm>
            <a:off x="457200" y="1617665"/>
            <a:ext cx="8229600" cy="4764087"/>
          </a:xfrm>
          <a:ln/>
        </p:spPr>
        <p:txBody>
          <a:bodyPr vert="horz" wrap="square" lIns="91440" tIns="45720" rIns="91440" bIns="45720" anchor="t"/>
          <a:lstStyle/>
          <a:p>
            <a:pPr eaLnBrk="1" hangingPunct="1">
              <a:lnSpc>
                <a:spcPct val="90000"/>
              </a:lnSpc>
            </a:pPr>
            <a:r>
              <a:rPr lang="zh-CN" altLang="en-US" dirty="0">
                <a:ea typeface="宋体" panose="02010600030101010101" pitchFamily="2" charset="-122"/>
              </a:rPr>
              <a:t>一、建立索引</a:t>
            </a:r>
          </a:p>
          <a:p>
            <a:pPr lvl="1" eaLnBrk="1" hangingPunct="1">
              <a:lnSpc>
                <a:spcPct val="130000"/>
              </a:lnSpc>
            </a:pPr>
            <a:r>
              <a:rPr lang="zh-CN" altLang="en-US" dirty="0">
                <a:ea typeface="宋体" panose="02010600030101010101" pitchFamily="2" charset="-122"/>
              </a:rPr>
              <a:t>一般格式为：</a:t>
            </a:r>
          </a:p>
          <a:p>
            <a:pPr lvl="2" eaLnBrk="1" hangingPunct="1">
              <a:lnSpc>
                <a:spcPct val="130000"/>
              </a:lnSpc>
              <a:buNone/>
            </a:pPr>
            <a:r>
              <a:rPr lang="en-US" altLang="zh-CN" dirty="0">
                <a:solidFill>
                  <a:schemeClr val="tx2"/>
                </a:solidFill>
                <a:ea typeface="宋体" panose="02010600030101010101" pitchFamily="2" charset="-122"/>
              </a:rPr>
              <a:t>CREATE</a:t>
            </a:r>
            <a:r>
              <a:rPr lang="en-US" altLang="zh-CN" dirty="0">
                <a:ea typeface="宋体" panose="02010600030101010101" pitchFamily="2" charset="-122"/>
              </a:rPr>
              <a:t> [UNIQUE] [CLUSTER] </a:t>
            </a:r>
            <a:r>
              <a:rPr lang="en-US" altLang="zh-CN" dirty="0">
                <a:solidFill>
                  <a:schemeClr val="tx2"/>
                </a:solidFill>
                <a:ea typeface="宋体" panose="02010600030101010101" pitchFamily="2" charset="-122"/>
              </a:rPr>
              <a:t>INDEX</a:t>
            </a:r>
            <a:r>
              <a:rPr lang="en-US" altLang="zh-CN" dirty="0">
                <a:ea typeface="宋体" panose="02010600030101010101" pitchFamily="2" charset="-122"/>
              </a:rPr>
              <a:t> &lt;</a:t>
            </a:r>
            <a:r>
              <a:rPr lang="zh-CN" altLang="en-US" dirty="0">
                <a:ea typeface="宋体" panose="02010600030101010101" pitchFamily="2" charset="-122"/>
              </a:rPr>
              <a:t>索引名</a:t>
            </a:r>
            <a:r>
              <a:rPr lang="en-US" altLang="zh-CN" dirty="0">
                <a:ea typeface="宋体" panose="02010600030101010101" pitchFamily="2" charset="-122"/>
              </a:rPr>
              <a:t>&gt;  </a:t>
            </a:r>
          </a:p>
          <a:p>
            <a:pPr lvl="2" eaLnBrk="1" hangingPunct="1">
              <a:lnSpc>
                <a:spcPct val="130000"/>
              </a:lnSpc>
              <a:buNone/>
            </a:pPr>
            <a:r>
              <a:rPr lang="en-US" altLang="zh-CN" dirty="0">
                <a:ea typeface="宋体" panose="02010600030101010101" pitchFamily="2" charset="-122"/>
              </a:rPr>
              <a:t>ON &lt;</a:t>
            </a:r>
            <a:r>
              <a:rPr lang="zh-CN" altLang="en-US" dirty="0">
                <a:ea typeface="宋体" panose="02010600030101010101" pitchFamily="2" charset="-122"/>
              </a:rPr>
              <a:t>表名</a:t>
            </a:r>
            <a:r>
              <a:rPr lang="en-US" altLang="zh-CN" dirty="0">
                <a:ea typeface="宋体" panose="02010600030101010101" pitchFamily="2" charset="-122"/>
              </a:rPr>
              <a:t>&gt; (&lt;</a:t>
            </a:r>
            <a:r>
              <a:rPr lang="zh-CN" altLang="en-US" dirty="0">
                <a:ea typeface="宋体" panose="02010600030101010101" pitchFamily="2" charset="-122"/>
              </a:rPr>
              <a:t>列名</a:t>
            </a:r>
            <a:r>
              <a:rPr lang="en-US" altLang="zh-CN" dirty="0">
                <a:ea typeface="宋体" panose="02010600030101010101" pitchFamily="2" charset="-122"/>
              </a:rPr>
              <a:t>&gt;[&lt;</a:t>
            </a:r>
            <a:r>
              <a:rPr lang="zh-CN" altLang="en-US" dirty="0">
                <a:ea typeface="宋体" panose="02010600030101010101" pitchFamily="2" charset="-122"/>
              </a:rPr>
              <a:t>次序</a:t>
            </a:r>
            <a:r>
              <a:rPr lang="en-US" altLang="zh-CN" dirty="0">
                <a:ea typeface="宋体" panose="02010600030101010101" pitchFamily="2" charset="-122"/>
              </a:rPr>
              <a:t>&gt;][,&lt;</a:t>
            </a:r>
            <a:r>
              <a:rPr lang="zh-CN" altLang="en-US" dirty="0">
                <a:ea typeface="宋体" panose="02010600030101010101" pitchFamily="2" charset="-122"/>
              </a:rPr>
              <a:t>列名</a:t>
            </a:r>
            <a:r>
              <a:rPr lang="en-US" altLang="zh-CN" dirty="0">
                <a:ea typeface="宋体" panose="02010600030101010101" pitchFamily="2" charset="-122"/>
              </a:rPr>
              <a:t>&gt;[&lt;</a:t>
            </a:r>
            <a:r>
              <a:rPr lang="zh-CN" altLang="en-US" dirty="0">
                <a:ea typeface="宋体" panose="02010600030101010101" pitchFamily="2" charset="-122"/>
              </a:rPr>
              <a:t>次序</a:t>
            </a:r>
            <a:r>
              <a:rPr lang="en-US" altLang="zh-CN" dirty="0">
                <a:ea typeface="宋体" panose="02010600030101010101" pitchFamily="2" charset="-122"/>
              </a:rPr>
              <a:t>&gt;]]...); </a:t>
            </a:r>
          </a:p>
          <a:p>
            <a:pPr lvl="1" algn="just" eaLnBrk="1" hangingPunct="1">
              <a:lnSpc>
                <a:spcPct val="130000"/>
              </a:lnSpc>
            </a:pPr>
            <a:r>
              <a:rPr lang="zh-CN" altLang="en-US" dirty="0">
                <a:ea typeface="宋体" panose="02010600030101010101" pitchFamily="2" charset="-122"/>
              </a:rPr>
              <a:t>其中，</a:t>
            </a:r>
            <a:r>
              <a:rPr lang="en-US" altLang="zh-CN" dirty="0">
                <a:ea typeface="宋体" panose="02010600030101010101" pitchFamily="2" charset="-122"/>
              </a:rPr>
              <a:t>&lt;</a:t>
            </a:r>
            <a:r>
              <a:rPr lang="zh-CN" altLang="en-US" dirty="0">
                <a:ea typeface="宋体" panose="02010600030101010101" pitchFamily="2" charset="-122"/>
              </a:rPr>
              <a:t>表名</a:t>
            </a:r>
            <a:r>
              <a:rPr lang="en-US" altLang="zh-CN" dirty="0">
                <a:ea typeface="宋体" panose="02010600030101010101" pitchFamily="2" charset="-122"/>
              </a:rPr>
              <a:t>&gt;</a:t>
            </a:r>
            <a:r>
              <a:rPr lang="zh-CN" altLang="en-US" dirty="0">
                <a:ea typeface="宋体" panose="02010600030101010101" pitchFamily="2" charset="-122"/>
              </a:rPr>
              <a:t>指定要建索引的基本表的名字。索引可以建在该表的一列或多列上，各列名之间用逗号分隔。每个</a:t>
            </a:r>
            <a:r>
              <a:rPr lang="en-US" altLang="zh-CN" dirty="0">
                <a:ea typeface="宋体" panose="02010600030101010101" pitchFamily="2" charset="-122"/>
              </a:rPr>
              <a:t>&lt;</a:t>
            </a:r>
            <a:r>
              <a:rPr lang="zh-CN" altLang="en-US" dirty="0">
                <a:ea typeface="宋体" panose="02010600030101010101" pitchFamily="2" charset="-122"/>
              </a:rPr>
              <a:t>列名</a:t>
            </a:r>
            <a:r>
              <a:rPr lang="en-US" altLang="zh-CN" dirty="0">
                <a:ea typeface="宋体" panose="02010600030101010101" pitchFamily="2" charset="-122"/>
              </a:rPr>
              <a:t>&gt;</a:t>
            </a:r>
            <a:r>
              <a:rPr lang="zh-CN" altLang="en-US" dirty="0">
                <a:ea typeface="宋体" panose="02010600030101010101" pitchFamily="2" charset="-122"/>
              </a:rPr>
              <a:t>后面还可以用</a:t>
            </a:r>
            <a:r>
              <a:rPr lang="en-US" altLang="zh-CN" dirty="0">
                <a:ea typeface="宋体" panose="02010600030101010101" pitchFamily="2" charset="-122"/>
              </a:rPr>
              <a:t>&lt;</a:t>
            </a:r>
            <a:r>
              <a:rPr lang="zh-CN" altLang="en-US" dirty="0">
                <a:ea typeface="宋体" panose="02010600030101010101" pitchFamily="2" charset="-122"/>
              </a:rPr>
              <a:t>次序</a:t>
            </a:r>
            <a:r>
              <a:rPr lang="en-US" altLang="zh-CN" dirty="0">
                <a:ea typeface="宋体" panose="02010600030101010101" pitchFamily="2" charset="-122"/>
              </a:rPr>
              <a:t>&gt;</a:t>
            </a:r>
            <a:r>
              <a:rPr lang="zh-CN" altLang="en-US" dirty="0">
                <a:ea typeface="宋体" panose="02010600030101010101" pitchFamily="2" charset="-122"/>
              </a:rPr>
              <a:t>指定索引值的排列次序，包括</a:t>
            </a:r>
            <a:r>
              <a:rPr lang="en-US" altLang="zh-CN" dirty="0">
                <a:ea typeface="宋体" panose="02010600030101010101" pitchFamily="2" charset="-122"/>
              </a:rPr>
              <a:t>ASC(</a:t>
            </a:r>
            <a:r>
              <a:rPr lang="zh-CN" altLang="en-US" dirty="0">
                <a:ea typeface="宋体" panose="02010600030101010101" pitchFamily="2" charset="-122"/>
              </a:rPr>
              <a:t>升序</a:t>
            </a:r>
            <a:r>
              <a:rPr lang="en-US" altLang="zh-CN" dirty="0">
                <a:ea typeface="宋体" panose="02010600030101010101" pitchFamily="2" charset="-122"/>
              </a:rPr>
              <a:t>)</a:t>
            </a:r>
            <a:r>
              <a:rPr lang="zh-CN" altLang="en-US" dirty="0">
                <a:ea typeface="宋体" panose="02010600030101010101" pitchFamily="2" charset="-122"/>
              </a:rPr>
              <a:t>和</a:t>
            </a:r>
            <a:r>
              <a:rPr lang="en-US" altLang="zh-CN" dirty="0">
                <a:ea typeface="宋体" panose="02010600030101010101" pitchFamily="2" charset="-122"/>
              </a:rPr>
              <a:t>DESC(</a:t>
            </a:r>
            <a:r>
              <a:rPr lang="zh-CN" altLang="en-US" dirty="0">
                <a:ea typeface="宋体" panose="02010600030101010101" pitchFamily="2" charset="-122"/>
              </a:rPr>
              <a:t>降序</a:t>
            </a:r>
            <a:r>
              <a:rPr lang="en-US" altLang="zh-CN" dirty="0">
                <a:ea typeface="宋体" panose="02010600030101010101" pitchFamily="2" charset="-122"/>
              </a:rPr>
              <a:t>)</a:t>
            </a:r>
            <a:r>
              <a:rPr lang="zh-CN" altLang="en-US" dirty="0">
                <a:ea typeface="宋体" panose="02010600030101010101" pitchFamily="2" charset="-122"/>
              </a:rPr>
              <a:t>两种，缺省值为</a:t>
            </a:r>
            <a:r>
              <a:rPr lang="en-US" altLang="zh-CN" dirty="0">
                <a:ea typeface="宋体" panose="02010600030101010101" pitchFamily="2" charset="-122"/>
              </a:rPr>
              <a:t>ASC</a:t>
            </a:r>
            <a:r>
              <a:rPr lang="zh-CN" altLang="en-US" dirty="0">
                <a:ea typeface="宋体" panose="02010600030101010101" pitchFamily="2" charset="-122"/>
              </a:rPr>
              <a:t>。</a:t>
            </a:r>
          </a:p>
        </p:txBody>
      </p:sp>
    </p:spTree>
    <p:extLst>
      <p:ext uri="{BB962C8B-B14F-4D97-AF65-F5344CB8AC3E}">
        <p14:creationId xmlns:p14="http://schemas.microsoft.com/office/powerpoint/2010/main" val="29441747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7171"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3.3.2 </a:t>
            </a:r>
            <a:r>
              <a:rPr lang="zh-CN" altLang="en-US" sz="3200" dirty="0">
                <a:ea typeface="宋体" panose="02010600030101010101" pitchFamily="2" charset="-122"/>
              </a:rPr>
              <a:t>索引的建立与删除</a:t>
            </a:r>
          </a:p>
        </p:txBody>
      </p:sp>
      <p:sp>
        <p:nvSpPr>
          <p:cNvPr id="7172" name="Rectangle 3"/>
          <p:cNvSpPr>
            <a:spLocks noGrp="1"/>
          </p:cNvSpPr>
          <p:nvPr>
            <p:ph idx="1"/>
          </p:nvPr>
        </p:nvSpPr>
        <p:spPr>
          <a:xfrm>
            <a:off x="457200" y="1828799"/>
            <a:ext cx="8229600" cy="4984577"/>
          </a:xfrm>
          <a:ln/>
        </p:spPr>
        <p:txBody>
          <a:bodyPr vert="horz" wrap="square" lIns="91440" tIns="45720" rIns="91440" bIns="45720" anchor="t"/>
          <a:lstStyle/>
          <a:p>
            <a:pPr eaLnBrk="1" hangingPunct="1">
              <a:lnSpc>
                <a:spcPct val="110000"/>
              </a:lnSpc>
            </a:pPr>
            <a:r>
              <a:rPr lang="en-US" altLang="zh-CN" sz="2400" b="1" dirty="0">
                <a:solidFill>
                  <a:srgbClr val="C00000"/>
                </a:solidFill>
                <a:ea typeface="宋体" panose="02010600030101010101" pitchFamily="2" charset="-122"/>
              </a:rPr>
              <a:t>UNIQUE:</a:t>
            </a:r>
            <a:r>
              <a:rPr lang="zh-CN" altLang="en-US" sz="2400" dirty="0">
                <a:ea typeface="宋体" panose="02010600030101010101" pitchFamily="2" charset="-122"/>
              </a:rPr>
              <a:t>表明此索引的每一个索引值只对应唯一的数据记录。 </a:t>
            </a:r>
          </a:p>
          <a:p>
            <a:pPr eaLnBrk="1" hangingPunct="1">
              <a:lnSpc>
                <a:spcPct val="110000"/>
              </a:lnSpc>
            </a:pPr>
            <a:r>
              <a:rPr lang="en-US" altLang="zh-CN" sz="2400" b="1" dirty="0">
                <a:solidFill>
                  <a:srgbClr val="C00000"/>
                </a:solidFill>
                <a:ea typeface="宋体" panose="02010600030101010101" pitchFamily="2" charset="-122"/>
              </a:rPr>
              <a:t>CLUSTER:</a:t>
            </a:r>
            <a:r>
              <a:rPr lang="zh-CN" altLang="en-US" sz="2400" dirty="0">
                <a:ea typeface="宋体" panose="02010600030101010101" pitchFamily="2" charset="-122"/>
              </a:rPr>
              <a:t>表示要建立的索引是聚簇索引。所谓聚簇索引是指索引项的顺序与表中记录的物理顺序一致的索引组织，聚簇索引在</a:t>
            </a:r>
            <a:r>
              <a:rPr lang="en-US" altLang="zh-CN" sz="2400" dirty="0">
                <a:ea typeface="宋体" panose="02010600030101010101" pitchFamily="2" charset="-122"/>
              </a:rPr>
              <a:t>Oracle</a:t>
            </a:r>
            <a:r>
              <a:rPr lang="zh-CN" altLang="en-US" sz="2400" dirty="0">
                <a:ea typeface="宋体" panose="02010600030101010101" pitchFamily="2" charset="-122"/>
              </a:rPr>
              <a:t>中只能在定义表的同时定义。用户可以在最常查询的列上建立聚簇索引以提高查询效率。在一个基本表上最多只能建立</a:t>
            </a:r>
            <a:r>
              <a:rPr lang="zh-CN" altLang="en-US" sz="2400" b="1" dirty="0">
                <a:solidFill>
                  <a:srgbClr val="FF0000"/>
                </a:solidFill>
                <a:ea typeface="宋体" panose="02010600030101010101" pitchFamily="2" charset="-122"/>
              </a:rPr>
              <a:t>一个</a:t>
            </a:r>
            <a:r>
              <a:rPr lang="zh-CN" altLang="en-US" sz="2400" dirty="0">
                <a:ea typeface="宋体" panose="02010600030101010101" pitchFamily="2" charset="-122"/>
              </a:rPr>
              <a:t>聚簇索引。建立聚簇索引后，更新索引列数据时，往往导致表中记录的物理顺序的变更，代价较大，因此对于经常更新的列不宜建立聚簇索引。</a:t>
            </a:r>
          </a:p>
          <a:p>
            <a:pPr eaLnBrk="1" hangingPunct="1">
              <a:lnSpc>
                <a:spcPct val="110000"/>
              </a:lnSpc>
            </a:pPr>
            <a:r>
              <a:rPr lang="zh-CN" altLang="en-US" sz="2400" dirty="0">
                <a:ea typeface="宋体" panose="02010600030101010101" pitchFamily="2" charset="-122"/>
              </a:rPr>
              <a:t>在</a:t>
            </a:r>
            <a:r>
              <a:rPr lang="en-US" altLang="zh-CN" sz="2400" dirty="0">
                <a:ea typeface="宋体" panose="02010600030101010101" pitchFamily="2" charset="-122"/>
              </a:rPr>
              <a:t>Oracle</a:t>
            </a:r>
            <a:r>
              <a:rPr lang="zh-CN" altLang="en-US" sz="2400" dirty="0">
                <a:ea typeface="宋体" panose="02010600030101010101" pitchFamily="2" charset="-122"/>
              </a:rPr>
              <a:t>中，对一个表中的主键的字段不能建立聚簇索引，因为创建主键约束时，系统已经自动生成一个聚簇索引。</a:t>
            </a:r>
            <a:r>
              <a:rPr lang="zh-CN" altLang="en-US" sz="2400" dirty="0">
                <a:solidFill>
                  <a:schemeClr val="accent1">
                    <a:lumMod val="75000"/>
                  </a:schemeClr>
                </a:solidFill>
                <a:ea typeface="宋体" panose="02010600030101010101" pitchFamily="2" charset="-122"/>
              </a:rPr>
              <a:t>（现在都是</a:t>
            </a:r>
            <a:r>
              <a:rPr lang="en-US" altLang="zh-CN" sz="2400" dirty="0">
                <a:solidFill>
                  <a:schemeClr val="accent1">
                    <a:lumMod val="75000"/>
                  </a:schemeClr>
                </a:solidFill>
                <a:ea typeface="宋体" panose="02010600030101010101" pitchFamily="2" charset="-122"/>
              </a:rPr>
              <a:t>unique</a:t>
            </a:r>
            <a:r>
              <a:rPr lang="zh-CN" altLang="en-US" sz="2400" dirty="0">
                <a:solidFill>
                  <a:schemeClr val="accent1">
                    <a:lumMod val="75000"/>
                  </a:schemeClr>
                </a:solidFill>
                <a:ea typeface="宋体" panose="02010600030101010101" pitchFamily="2" charset="-122"/>
              </a:rPr>
              <a:t>了）</a:t>
            </a:r>
          </a:p>
        </p:txBody>
      </p:sp>
    </p:spTree>
    <p:extLst>
      <p:ext uri="{BB962C8B-B14F-4D97-AF65-F5344CB8AC3E}">
        <p14:creationId xmlns:p14="http://schemas.microsoft.com/office/powerpoint/2010/main" val="13590511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8195"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3.3.2 </a:t>
            </a:r>
            <a:r>
              <a:rPr lang="zh-CN" altLang="en-US" sz="3200" dirty="0">
                <a:ea typeface="宋体" panose="02010600030101010101" pitchFamily="2" charset="-122"/>
              </a:rPr>
              <a:t>索引的建立与删除</a:t>
            </a:r>
          </a:p>
        </p:txBody>
      </p:sp>
      <p:sp>
        <p:nvSpPr>
          <p:cNvPr id="8196" name="Rectangle 3"/>
          <p:cNvSpPr>
            <a:spLocks noGrp="1"/>
          </p:cNvSpPr>
          <p:nvPr>
            <p:ph idx="1"/>
          </p:nvPr>
        </p:nvSpPr>
        <p:spPr>
          <a:xfrm>
            <a:off x="179390" y="1828800"/>
            <a:ext cx="8785225" cy="4495800"/>
          </a:xfrm>
          <a:ln/>
        </p:spPr>
        <p:txBody>
          <a:bodyPr vert="horz" wrap="square" lIns="91440" tIns="45720" rIns="91440" bIns="45720" anchor="t"/>
          <a:lstStyle/>
          <a:p>
            <a:pPr eaLnBrk="1" hangingPunct="1"/>
            <a:r>
              <a:rPr lang="zh-CN" altLang="en-US" b="1" dirty="0">
                <a:ea typeface="宋体" panose="02010600030101010101" pitchFamily="2" charset="-122"/>
              </a:rPr>
              <a:t>例</a:t>
            </a:r>
            <a:r>
              <a:rPr lang="en-US" altLang="zh-CN" b="1" dirty="0">
                <a:ea typeface="宋体" panose="02010600030101010101" pitchFamily="2" charset="-122"/>
              </a:rPr>
              <a:t>3-20</a:t>
            </a:r>
            <a:r>
              <a:rPr lang="en-US" altLang="zh-CN" dirty="0">
                <a:ea typeface="宋体" panose="02010600030101010101" pitchFamily="2" charset="-122"/>
              </a:rPr>
              <a:t> </a:t>
            </a:r>
            <a:r>
              <a:rPr lang="zh-CN" altLang="en-US" dirty="0">
                <a:ea typeface="宋体" panose="02010600030101010101" pitchFamily="2" charset="-122"/>
              </a:rPr>
              <a:t>为</a:t>
            </a:r>
            <a:r>
              <a:rPr lang="en-US" altLang="zh-CN" dirty="0">
                <a:ea typeface="宋体" panose="02010600030101010101" pitchFamily="2" charset="-122"/>
              </a:rPr>
              <a:t>Course</a:t>
            </a:r>
            <a:r>
              <a:rPr lang="zh-CN" altLang="en-US" dirty="0">
                <a:ea typeface="宋体" panose="02010600030101010101" pitchFamily="2" charset="-122"/>
              </a:rPr>
              <a:t>、</a:t>
            </a:r>
            <a:r>
              <a:rPr lang="en-US" altLang="zh-CN" dirty="0">
                <a:ea typeface="宋体" panose="02010600030101010101" pitchFamily="2" charset="-122"/>
              </a:rPr>
              <a:t>SC</a:t>
            </a:r>
            <a:r>
              <a:rPr lang="zh-CN" altLang="en-US" dirty="0">
                <a:ea typeface="宋体" panose="02010600030101010101" pitchFamily="2" charset="-122"/>
              </a:rPr>
              <a:t>表建立索引。其中</a:t>
            </a:r>
            <a:r>
              <a:rPr lang="en-US" altLang="zh-CN" dirty="0">
                <a:ea typeface="宋体" panose="02010600030101010101" pitchFamily="2" charset="-122"/>
              </a:rPr>
              <a:t>Course</a:t>
            </a:r>
            <a:r>
              <a:rPr lang="zh-CN" altLang="en-US" dirty="0">
                <a:ea typeface="宋体" panose="02010600030101010101" pitchFamily="2" charset="-122"/>
              </a:rPr>
              <a:t>表按课程名升序建唯一索引，</a:t>
            </a:r>
            <a:r>
              <a:rPr lang="en-US" altLang="zh-CN" dirty="0">
                <a:ea typeface="宋体" panose="02010600030101010101" pitchFamily="2" charset="-122"/>
              </a:rPr>
              <a:t>Sno</a:t>
            </a:r>
            <a:r>
              <a:rPr lang="zh-CN" altLang="en-US" dirty="0">
                <a:ea typeface="宋体" panose="02010600030101010101" pitchFamily="2" charset="-122"/>
              </a:rPr>
              <a:t>、</a:t>
            </a:r>
            <a:r>
              <a:rPr lang="en-US" altLang="zh-CN" dirty="0">
                <a:ea typeface="宋体" panose="02010600030101010101" pitchFamily="2" charset="-122"/>
              </a:rPr>
              <a:t>Cno</a:t>
            </a:r>
            <a:r>
              <a:rPr lang="zh-CN" altLang="en-US" dirty="0">
                <a:ea typeface="宋体" panose="02010600030101010101" pitchFamily="2" charset="-122"/>
              </a:rPr>
              <a:t>表按学号升序和课程号降序建唯一索引。 </a:t>
            </a:r>
          </a:p>
        </p:txBody>
      </p:sp>
      <p:grpSp>
        <p:nvGrpSpPr>
          <p:cNvPr id="5" name="组合 4">
            <a:extLst>
              <a:ext uri="{FF2B5EF4-FFF2-40B4-BE49-F238E27FC236}">
                <a16:creationId xmlns:a16="http://schemas.microsoft.com/office/drawing/2014/main" id="{0B7F3389-4204-4C26-80EF-171ACDC6E3B5}"/>
              </a:ext>
            </a:extLst>
          </p:cNvPr>
          <p:cNvGrpSpPr/>
          <p:nvPr/>
        </p:nvGrpSpPr>
        <p:grpSpPr>
          <a:xfrm>
            <a:off x="179512" y="3212976"/>
            <a:ext cx="8784976" cy="2156842"/>
            <a:chOff x="683568" y="1580217"/>
            <a:chExt cx="7776864" cy="2156842"/>
          </a:xfrm>
        </p:grpSpPr>
        <p:sp>
          <p:nvSpPr>
            <p:cNvPr id="6" name="文本框 5">
              <a:extLst>
                <a:ext uri="{FF2B5EF4-FFF2-40B4-BE49-F238E27FC236}">
                  <a16:creationId xmlns:a16="http://schemas.microsoft.com/office/drawing/2014/main" id="{CE04F277-12B6-453E-B969-6284773C1F82}"/>
                </a:ext>
              </a:extLst>
            </p:cNvPr>
            <p:cNvSpPr txBox="1"/>
            <p:nvPr/>
          </p:nvSpPr>
          <p:spPr>
            <a:xfrm>
              <a:off x="755575" y="1580217"/>
              <a:ext cx="884165"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建索引</a:t>
              </a:r>
            </a:p>
          </p:txBody>
        </p:sp>
        <p:sp>
          <p:nvSpPr>
            <p:cNvPr id="7" name="文本框 6">
              <a:extLst>
                <a:ext uri="{FF2B5EF4-FFF2-40B4-BE49-F238E27FC236}">
                  <a16:creationId xmlns:a16="http://schemas.microsoft.com/office/drawing/2014/main" id="{B34FB7D8-2A80-4B72-8994-B53D95DA5A55}"/>
                </a:ext>
              </a:extLst>
            </p:cNvPr>
            <p:cNvSpPr txBox="1"/>
            <p:nvPr/>
          </p:nvSpPr>
          <p:spPr>
            <a:xfrm>
              <a:off x="683568" y="1988840"/>
              <a:ext cx="7776864" cy="1748219"/>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UNIQUE INDEX COUCNAME ON COURSE(CNAME);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CREATE UNIQUE INDEX SCNO ON 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SNO ASC,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CNO DESC</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32517431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8195"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3.3.2 </a:t>
            </a:r>
            <a:r>
              <a:rPr lang="zh-CN" altLang="en-US" sz="3200" dirty="0">
                <a:ea typeface="宋体" panose="02010600030101010101" pitchFamily="2" charset="-122"/>
              </a:rPr>
              <a:t>索引的建立与删除</a:t>
            </a:r>
          </a:p>
        </p:txBody>
      </p:sp>
      <p:sp>
        <p:nvSpPr>
          <p:cNvPr id="8196" name="Rectangle 3"/>
          <p:cNvSpPr>
            <a:spLocks noGrp="1"/>
          </p:cNvSpPr>
          <p:nvPr>
            <p:ph idx="1"/>
          </p:nvPr>
        </p:nvSpPr>
        <p:spPr>
          <a:xfrm>
            <a:off x="179390" y="1828800"/>
            <a:ext cx="8785225" cy="4495800"/>
          </a:xfrm>
          <a:ln/>
        </p:spPr>
        <p:txBody>
          <a:bodyPr vert="horz" wrap="square" lIns="91440" tIns="45720" rIns="91440" bIns="45720" anchor="t"/>
          <a:lstStyle/>
          <a:p>
            <a:pPr eaLnBrk="1" hangingPunct="1"/>
            <a:r>
              <a:rPr lang="zh-CN" altLang="en-US" b="1" dirty="0">
                <a:ea typeface="宋体" panose="02010600030101010101" pitchFamily="2" charset="-122"/>
              </a:rPr>
              <a:t>例</a:t>
            </a:r>
            <a:r>
              <a:rPr lang="en-US" altLang="zh-CN" b="1" dirty="0">
                <a:ea typeface="宋体" panose="02010600030101010101" pitchFamily="2" charset="-122"/>
              </a:rPr>
              <a:t>3-20</a:t>
            </a:r>
            <a:r>
              <a:rPr lang="en-US" altLang="zh-CN" dirty="0">
                <a:ea typeface="宋体" panose="02010600030101010101" pitchFamily="2" charset="-122"/>
              </a:rPr>
              <a:t> </a:t>
            </a:r>
            <a:r>
              <a:rPr lang="zh-CN" altLang="en-US" dirty="0">
                <a:ea typeface="宋体" panose="02010600030101010101" pitchFamily="2" charset="-122"/>
              </a:rPr>
              <a:t>为</a:t>
            </a:r>
            <a:r>
              <a:rPr lang="en-US" altLang="zh-CN" dirty="0">
                <a:ea typeface="宋体" panose="02010600030101010101" pitchFamily="2" charset="-122"/>
              </a:rPr>
              <a:t>Course</a:t>
            </a:r>
            <a:r>
              <a:rPr lang="zh-CN" altLang="en-US" dirty="0">
                <a:ea typeface="宋体" panose="02010600030101010101" pitchFamily="2" charset="-122"/>
              </a:rPr>
              <a:t>、</a:t>
            </a:r>
            <a:r>
              <a:rPr lang="en-US" altLang="zh-CN" dirty="0">
                <a:ea typeface="宋体" panose="02010600030101010101" pitchFamily="2" charset="-122"/>
              </a:rPr>
              <a:t>SC</a:t>
            </a:r>
            <a:r>
              <a:rPr lang="zh-CN" altLang="en-US" dirty="0">
                <a:ea typeface="宋体" panose="02010600030101010101" pitchFamily="2" charset="-122"/>
              </a:rPr>
              <a:t>表建立索引。其中</a:t>
            </a:r>
            <a:r>
              <a:rPr lang="en-US" altLang="zh-CN" dirty="0">
                <a:ea typeface="宋体" panose="02010600030101010101" pitchFamily="2" charset="-122"/>
              </a:rPr>
              <a:t>Course</a:t>
            </a:r>
            <a:r>
              <a:rPr lang="zh-CN" altLang="en-US" dirty="0">
                <a:ea typeface="宋体" panose="02010600030101010101" pitchFamily="2" charset="-122"/>
              </a:rPr>
              <a:t>表按课程名升序建唯一索引，</a:t>
            </a:r>
            <a:r>
              <a:rPr lang="en-US" altLang="zh-CN" dirty="0">
                <a:ea typeface="宋体" panose="02010600030101010101" pitchFamily="2" charset="-122"/>
              </a:rPr>
              <a:t>Sno</a:t>
            </a:r>
            <a:r>
              <a:rPr lang="zh-CN" altLang="en-US" dirty="0">
                <a:ea typeface="宋体" panose="02010600030101010101" pitchFamily="2" charset="-122"/>
              </a:rPr>
              <a:t>、</a:t>
            </a:r>
            <a:r>
              <a:rPr lang="en-US" altLang="zh-CN" dirty="0">
                <a:ea typeface="宋体" panose="02010600030101010101" pitchFamily="2" charset="-122"/>
              </a:rPr>
              <a:t>Cno</a:t>
            </a:r>
            <a:r>
              <a:rPr lang="zh-CN" altLang="en-US" dirty="0">
                <a:ea typeface="宋体" panose="02010600030101010101" pitchFamily="2" charset="-122"/>
              </a:rPr>
              <a:t>表按学号升序和课程号降序建唯一索引。 </a:t>
            </a:r>
          </a:p>
          <a:p>
            <a:pPr lvl="1" eaLnBrk="1" hangingPunct="1">
              <a:buNone/>
            </a:pPr>
            <a:endParaRPr lang="zh-CN" altLang="en-US" dirty="0">
              <a:ea typeface="宋体" panose="02010600030101010101" pitchFamily="2" charset="-122"/>
            </a:endParaRPr>
          </a:p>
          <a:p>
            <a:pPr lvl="1" eaLnBrk="1" hangingPunct="1">
              <a:buNone/>
            </a:pPr>
            <a:r>
              <a:rPr lang="en-US" altLang="zh-CN" dirty="0">
                <a:ea typeface="宋体" panose="02010600030101010101" pitchFamily="2" charset="-122"/>
              </a:rPr>
              <a:t>CREATE UNIQUE INDEX Coucname ON Course(Cname); </a:t>
            </a:r>
          </a:p>
          <a:p>
            <a:pPr lvl="1" eaLnBrk="1" hangingPunct="1">
              <a:buNone/>
            </a:pPr>
            <a:endParaRPr lang="en-US" altLang="zh-CN" dirty="0">
              <a:ea typeface="宋体" panose="02010600030101010101" pitchFamily="2" charset="-122"/>
            </a:endParaRPr>
          </a:p>
          <a:p>
            <a:pPr lvl="1" eaLnBrk="1" hangingPunct="1">
              <a:buNone/>
            </a:pPr>
            <a:r>
              <a:rPr lang="en-US" altLang="zh-CN" dirty="0">
                <a:ea typeface="宋体" panose="02010600030101010101" pitchFamily="2" charset="-122"/>
              </a:rPr>
              <a:t>CREATE UNIQUE INDEX SCno ON SC(Sno ASC,Cno DESC); </a:t>
            </a:r>
          </a:p>
        </p:txBody>
      </p:sp>
    </p:spTree>
    <p:extLst>
      <p:ext uri="{BB962C8B-B14F-4D97-AF65-F5344CB8AC3E}">
        <p14:creationId xmlns:p14="http://schemas.microsoft.com/office/powerpoint/2010/main" val="5193133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9219"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3.3.2 </a:t>
            </a:r>
            <a:r>
              <a:rPr lang="zh-CN" altLang="en-US" sz="3200" dirty="0">
                <a:ea typeface="宋体" panose="02010600030101010101" pitchFamily="2" charset="-122"/>
              </a:rPr>
              <a:t>索引的建立与删除</a:t>
            </a:r>
          </a:p>
        </p:txBody>
      </p:sp>
      <p:sp>
        <p:nvSpPr>
          <p:cNvPr id="9220" name="Rectangle 3"/>
          <p:cNvSpPr>
            <a:spLocks noGrp="1"/>
          </p:cNvSpPr>
          <p:nvPr>
            <p:ph idx="1"/>
          </p:nvPr>
        </p:nvSpPr>
        <p:spPr>
          <a:ln/>
        </p:spPr>
        <p:txBody>
          <a:bodyPr vert="horz" wrap="square" lIns="91440" tIns="45720" rIns="91440" bIns="45720" anchor="t"/>
          <a:lstStyle/>
          <a:p>
            <a:pPr eaLnBrk="1" hangingPunct="1">
              <a:lnSpc>
                <a:spcPct val="90000"/>
              </a:lnSpc>
            </a:pPr>
            <a:r>
              <a:rPr lang="zh-CN" altLang="en-US" b="1" dirty="0">
                <a:ea typeface="宋体" panose="02010600030101010101" pitchFamily="2" charset="-122"/>
              </a:rPr>
              <a:t>二、删除索引</a:t>
            </a:r>
          </a:p>
          <a:p>
            <a:pPr lvl="1" eaLnBrk="1" hangingPunct="1">
              <a:lnSpc>
                <a:spcPct val="90000"/>
              </a:lnSpc>
            </a:pPr>
            <a:r>
              <a:rPr lang="zh-CN" altLang="en-US" b="1" dirty="0">
                <a:ea typeface="宋体" panose="02010600030101010101" pitchFamily="2" charset="-122"/>
              </a:rPr>
              <a:t>一般格式为：</a:t>
            </a:r>
          </a:p>
          <a:p>
            <a:pPr lvl="1" eaLnBrk="1" hangingPunct="1">
              <a:lnSpc>
                <a:spcPct val="90000"/>
              </a:lnSpc>
            </a:pPr>
            <a:r>
              <a:rPr lang="en-US" altLang="zh-CN" b="1" dirty="0">
                <a:ea typeface="宋体" panose="02010600030101010101" pitchFamily="2" charset="-122"/>
              </a:rPr>
              <a:t>DROP INDEX&lt;</a:t>
            </a:r>
            <a:r>
              <a:rPr lang="zh-CN" altLang="en-US" b="1" dirty="0">
                <a:ea typeface="宋体" panose="02010600030101010101" pitchFamily="2" charset="-122"/>
              </a:rPr>
              <a:t>索引名</a:t>
            </a:r>
            <a:r>
              <a:rPr lang="en-US" altLang="zh-CN" b="1" dirty="0">
                <a:ea typeface="宋体" panose="02010600030101010101" pitchFamily="2" charset="-122"/>
              </a:rPr>
              <a:t>&gt;;</a:t>
            </a:r>
          </a:p>
          <a:p>
            <a:pPr lvl="1" eaLnBrk="1" hangingPunct="1">
              <a:lnSpc>
                <a:spcPct val="90000"/>
              </a:lnSpc>
            </a:pPr>
            <a:endParaRPr lang="en-US" altLang="zh-CN" b="1" dirty="0">
              <a:ea typeface="宋体" panose="02010600030101010101" pitchFamily="2" charset="-122"/>
            </a:endParaRPr>
          </a:p>
          <a:p>
            <a:pPr eaLnBrk="1" hangingPunct="1">
              <a:lnSpc>
                <a:spcPct val="90000"/>
              </a:lnSpc>
            </a:pPr>
            <a:r>
              <a:rPr lang="zh-CN" altLang="en-US" sz="2400" b="1" dirty="0">
                <a:ea typeface="宋体" panose="02010600030101010101" pitchFamily="2" charset="-122"/>
              </a:rPr>
              <a:t>索引一经建立，就由系统使用和维护它，不需用户干预。</a:t>
            </a:r>
          </a:p>
          <a:p>
            <a:pPr eaLnBrk="1" hangingPunct="1">
              <a:lnSpc>
                <a:spcPct val="90000"/>
              </a:lnSpc>
            </a:pPr>
            <a:r>
              <a:rPr lang="zh-CN" altLang="en-US" sz="2400" b="1" dirty="0">
                <a:ea typeface="宋体" panose="02010600030101010101" pitchFamily="2" charset="-122"/>
              </a:rPr>
              <a:t>建立索引是为了减少查询操作的时间，但如果数据增删改频繁，系统会花费许多时间来维护索引。</a:t>
            </a:r>
          </a:p>
          <a:p>
            <a:pPr eaLnBrk="1" hangingPunct="1">
              <a:lnSpc>
                <a:spcPct val="90000"/>
              </a:lnSpc>
            </a:pPr>
            <a:endParaRPr lang="zh-CN" altLang="en-US" sz="2400" b="1" dirty="0">
              <a:ea typeface="宋体" panose="02010600030101010101" pitchFamily="2" charset="-122"/>
            </a:endParaRPr>
          </a:p>
          <a:p>
            <a:pPr eaLnBrk="1" hangingPunct="1">
              <a:lnSpc>
                <a:spcPct val="90000"/>
              </a:lnSpc>
              <a:buNone/>
            </a:pPr>
            <a:r>
              <a:rPr lang="zh-CN" altLang="en-US" sz="2400" b="1" dirty="0">
                <a:ea typeface="宋体" panose="02010600030101010101" pitchFamily="2" charset="-122"/>
              </a:rPr>
              <a:t>    例</a:t>
            </a:r>
            <a:r>
              <a:rPr lang="en-US" altLang="zh-CN" sz="2400" b="1" dirty="0">
                <a:ea typeface="宋体" panose="02010600030101010101" pitchFamily="2" charset="-122"/>
              </a:rPr>
              <a:t>3-21</a:t>
            </a:r>
            <a:r>
              <a:rPr lang="en-US" altLang="zh-CN" sz="2400" dirty="0">
                <a:ea typeface="宋体" panose="02010600030101010101" pitchFamily="2" charset="-122"/>
              </a:rPr>
              <a:t> </a:t>
            </a:r>
            <a:r>
              <a:rPr lang="zh-CN" altLang="en-US" sz="2400" dirty="0">
                <a:ea typeface="宋体" panose="02010600030101010101" pitchFamily="2" charset="-122"/>
              </a:rPr>
              <a:t>删除</a:t>
            </a:r>
            <a:r>
              <a:rPr lang="en-US" altLang="zh-CN" sz="2400" dirty="0">
                <a:ea typeface="宋体" panose="02010600030101010101" pitchFamily="2" charset="-122"/>
              </a:rPr>
              <a:t>Course</a:t>
            </a:r>
            <a:r>
              <a:rPr lang="zh-CN" altLang="en-US" sz="2400" dirty="0">
                <a:ea typeface="宋体" panose="02010600030101010101" pitchFamily="2" charset="-122"/>
              </a:rPr>
              <a:t>表的</a:t>
            </a:r>
            <a:r>
              <a:rPr lang="en-US" altLang="zh-CN" sz="2400" dirty="0">
                <a:ea typeface="宋体" panose="02010600030101010101" pitchFamily="2" charset="-122"/>
              </a:rPr>
              <a:t>Cname</a:t>
            </a:r>
            <a:r>
              <a:rPr lang="zh-CN" altLang="en-US" sz="2400" dirty="0">
                <a:ea typeface="宋体" panose="02010600030101010101" pitchFamily="2" charset="-122"/>
              </a:rPr>
              <a:t>索引。</a:t>
            </a:r>
          </a:p>
        </p:txBody>
      </p:sp>
      <p:grpSp>
        <p:nvGrpSpPr>
          <p:cNvPr id="5" name="组合 4">
            <a:extLst>
              <a:ext uri="{FF2B5EF4-FFF2-40B4-BE49-F238E27FC236}">
                <a16:creationId xmlns:a16="http://schemas.microsoft.com/office/drawing/2014/main" id="{1F5F76A0-1040-490D-8E98-8D91369DE782}"/>
              </a:ext>
            </a:extLst>
          </p:cNvPr>
          <p:cNvGrpSpPr/>
          <p:nvPr/>
        </p:nvGrpSpPr>
        <p:grpSpPr>
          <a:xfrm>
            <a:off x="179512" y="5448641"/>
            <a:ext cx="8784976" cy="788671"/>
            <a:chOff x="683568" y="1580217"/>
            <a:chExt cx="7776864" cy="788671"/>
          </a:xfrm>
        </p:grpSpPr>
        <p:sp>
          <p:nvSpPr>
            <p:cNvPr id="6" name="文本框 5">
              <a:extLst>
                <a:ext uri="{FF2B5EF4-FFF2-40B4-BE49-F238E27FC236}">
                  <a16:creationId xmlns:a16="http://schemas.microsoft.com/office/drawing/2014/main" id="{ED0B33CC-8D43-4EC1-A0C0-3BC71383A5FE}"/>
                </a:ext>
              </a:extLst>
            </p:cNvPr>
            <p:cNvSpPr txBox="1"/>
            <p:nvPr/>
          </p:nvSpPr>
          <p:spPr>
            <a:xfrm>
              <a:off x="755575" y="1580217"/>
              <a:ext cx="1011655"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删除索引</a:t>
              </a:r>
            </a:p>
          </p:txBody>
        </p:sp>
        <p:sp>
          <p:nvSpPr>
            <p:cNvPr id="7" name="文本框 6">
              <a:extLst>
                <a:ext uri="{FF2B5EF4-FFF2-40B4-BE49-F238E27FC236}">
                  <a16:creationId xmlns:a16="http://schemas.microsoft.com/office/drawing/2014/main" id="{F6252425-DF9D-49A8-9B38-BA5466E66929}"/>
                </a:ext>
              </a:extLst>
            </p:cNvPr>
            <p:cNvSpPr txBox="1"/>
            <p:nvPr/>
          </p:nvSpPr>
          <p:spPr>
            <a:xfrm>
              <a:off x="683568"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DROP INDEX COUCNAME;</a:t>
              </a:r>
            </a:p>
          </p:txBody>
        </p:sp>
      </p:grpSp>
    </p:spTree>
    <p:extLst>
      <p:ext uri="{BB962C8B-B14F-4D97-AF65-F5344CB8AC3E}">
        <p14:creationId xmlns:p14="http://schemas.microsoft.com/office/powerpoint/2010/main" val="21655803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9219"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3.3.2 </a:t>
            </a:r>
            <a:r>
              <a:rPr lang="zh-CN" altLang="en-US" sz="3200" dirty="0">
                <a:ea typeface="宋体" panose="02010600030101010101" pitchFamily="2" charset="-122"/>
              </a:rPr>
              <a:t>索引的建立与删除</a:t>
            </a:r>
          </a:p>
        </p:txBody>
      </p:sp>
      <p:sp>
        <p:nvSpPr>
          <p:cNvPr id="9220" name="Rectangle 3"/>
          <p:cNvSpPr>
            <a:spLocks noGrp="1"/>
          </p:cNvSpPr>
          <p:nvPr>
            <p:ph idx="1"/>
          </p:nvPr>
        </p:nvSpPr>
        <p:spPr>
          <a:ln/>
        </p:spPr>
        <p:txBody>
          <a:bodyPr vert="horz" wrap="square" lIns="91440" tIns="45720" rIns="91440" bIns="45720" anchor="t"/>
          <a:lstStyle/>
          <a:p>
            <a:pPr eaLnBrk="1" hangingPunct="1">
              <a:lnSpc>
                <a:spcPct val="90000"/>
              </a:lnSpc>
            </a:pPr>
            <a:r>
              <a:rPr lang="zh-CN" altLang="en-US" b="1" dirty="0">
                <a:ea typeface="宋体" panose="02010600030101010101" pitchFamily="2" charset="-122"/>
              </a:rPr>
              <a:t>二、删除索引</a:t>
            </a:r>
          </a:p>
          <a:p>
            <a:pPr lvl="1" eaLnBrk="1" hangingPunct="1">
              <a:lnSpc>
                <a:spcPct val="90000"/>
              </a:lnSpc>
            </a:pPr>
            <a:r>
              <a:rPr lang="zh-CN" altLang="en-US" b="1" dirty="0">
                <a:ea typeface="宋体" panose="02010600030101010101" pitchFamily="2" charset="-122"/>
              </a:rPr>
              <a:t>一般格式为：</a:t>
            </a:r>
          </a:p>
          <a:p>
            <a:pPr lvl="1" eaLnBrk="1" hangingPunct="1">
              <a:lnSpc>
                <a:spcPct val="90000"/>
              </a:lnSpc>
            </a:pPr>
            <a:r>
              <a:rPr lang="en-US" altLang="zh-CN" b="1" dirty="0">
                <a:ea typeface="宋体" panose="02010600030101010101" pitchFamily="2" charset="-122"/>
              </a:rPr>
              <a:t>DROP INDEX&lt;</a:t>
            </a:r>
            <a:r>
              <a:rPr lang="zh-CN" altLang="en-US" b="1" dirty="0">
                <a:ea typeface="宋体" panose="02010600030101010101" pitchFamily="2" charset="-122"/>
              </a:rPr>
              <a:t>索引名</a:t>
            </a:r>
            <a:r>
              <a:rPr lang="en-US" altLang="zh-CN" b="1" dirty="0">
                <a:ea typeface="宋体" panose="02010600030101010101" pitchFamily="2" charset="-122"/>
              </a:rPr>
              <a:t>&gt;;</a:t>
            </a:r>
          </a:p>
          <a:p>
            <a:pPr lvl="1" eaLnBrk="1" hangingPunct="1">
              <a:lnSpc>
                <a:spcPct val="90000"/>
              </a:lnSpc>
            </a:pPr>
            <a:endParaRPr lang="en-US" altLang="zh-CN" b="1" dirty="0">
              <a:ea typeface="宋体" panose="02010600030101010101" pitchFamily="2" charset="-122"/>
            </a:endParaRPr>
          </a:p>
          <a:p>
            <a:pPr eaLnBrk="1" hangingPunct="1">
              <a:lnSpc>
                <a:spcPct val="90000"/>
              </a:lnSpc>
            </a:pPr>
            <a:r>
              <a:rPr lang="zh-CN" altLang="en-US" sz="2400" b="1" dirty="0">
                <a:ea typeface="宋体" panose="02010600030101010101" pitchFamily="2" charset="-122"/>
              </a:rPr>
              <a:t>索引一经建立，就由系统使用和维护它，不需用户干预。</a:t>
            </a:r>
          </a:p>
          <a:p>
            <a:pPr eaLnBrk="1" hangingPunct="1">
              <a:lnSpc>
                <a:spcPct val="90000"/>
              </a:lnSpc>
            </a:pPr>
            <a:r>
              <a:rPr lang="zh-CN" altLang="en-US" sz="2400" b="1" dirty="0">
                <a:ea typeface="宋体" panose="02010600030101010101" pitchFamily="2" charset="-122"/>
              </a:rPr>
              <a:t>建立索引是为了减少查询操作的时间，但如果数据增删改频繁，系统会花费许多时间来维护索引。</a:t>
            </a:r>
          </a:p>
          <a:p>
            <a:pPr eaLnBrk="1" hangingPunct="1">
              <a:lnSpc>
                <a:spcPct val="90000"/>
              </a:lnSpc>
            </a:pPr>
            <a:endParaRPr lang="zh-CN" altLang="en-US" sz="2400" b="1" dirty="0">
              <a:ea typeface="宋体" panose="02010600030101010101" pitchFamily="2" charset="-122"/>
            </a:endParaRPr>
          </a:p>
          <a:p>
            <a:pPr eaLnBrk="1" hangingPunct="1">
              <a:lnSpc>
                <a:spcPct val="90000"/>
              </a:lnSpc>
              <a:buNone/>
            </a:pPr>
            <a:r>
              <a:rPr lang="zh-CN" altLang="en-US" sz="2400" b="1" dirty="0">
                <a:ea typeface="宋体" panose="02010600030101010101" pitchFamily="2" charset="-122"/>
              </a:rPr>
              <a:t>    例</a:t>
            </a:r>
            <a:r>
              <a:rPr lang="en-US" altLang="zh-CN" sz="2400" b="1" dirty="0">
                <a:ea typeface="宋体" panose="02010600030101010101" pitchFamily="2" charset="-122"/>
              </a:rPr>
              <a:t>3-21</a:t>
            </a:r>
            <a:r>
              <a:rPr lang="en-US" altLang="zh-CN" sz="2400" dirty="0">
                <a:ea typeface="宋体" panose="02010600030101010101" pitchFamily="2" charset="-122"/>
              </a:rPr>
              <a:t> </a:t>
            </a:r>
            <a:r>
              <a:rPr lang="zh-CN" altLang="en-US" sz="2400" dirty="0">
                <a:ea typeface="宋体" panose="02010600030101010101" pitchFamily="2" charset="-122"/>
              </a:rPr>
              <a:t>删除</a:t>
            </a:r>
            <a:r>
              <a:rPr lang="en-US" altLang="zh-CN" sz="2400" dirty="0">
                <a:ea typeface="宋体" panose="02010600030101010101" pitchFamily="2" charset="-122"/>
              </a:rPr>
              <a:t>Course</a:t>
            </a:r>
            <a:r>
              <a:rPr lang="zh-CN" altLang="en-US" sz="2400" dirty="0">
                <a:ea typeface="宋体" panose="02010600030101010101" pitchFamily="2" charset="-122"/>
              </a:rPr>
              <a:t>表的</a:t>
            </a:r>
            <a:r>
              <a:rPr lang="en-US" altLang="zh-CN" sz="2400" dirty="0">
                <a:ea typeface="宋体" panose="02010600030101010101" pitchFamily="2" charset="-122"/>
              </a:rPr>
              <a:t>Cname</a:t>
            </a:r>
            <a:r>
              <a:rPr lang="zh-CN" altLang="en-US" sz="2400" dirty="0">
                <a:ea typeface="宋体" panose="02010600030101010101" pitchFamily="2" charset="-122"/>
              </a:rPr>
              <a:t>索引。</a:t>
            </a:r>
          </a:p>
          <a:p>
            <a:pPr lvl="1" eaLnBrk="1" hangingPunct="1">
              <a:lnSpc>
                <a:spcPct val="90000"/>
              </a:lnSpc>
              <a:buNone/>
            </a:pPr>
            <a:endParaRPr lang="zh-CN" altLang="en-US" sz="2000" dirty="0">
              <a:ea typeface="宋体" panose="02010600030101010101" pitchFamily="2" charset="-122"/>
            </a:endParaRPr>
          </a:p>
          <a:p>
            <a:pPr lvl="1" eaLnBrk="1" hangingPunct="1">
              <a:lnSpc>
                <a:spcPct val="90000"/>
              </a:lnSpc>
              <a:buNone/>
            </a:pPr>
            <a:r>
              <a:rPr lang="en-US" altLang="zh-CN" sz="2000" dirty="0">
                <a:ea typeface="宋体" panose="02010600030101010101" pitchFamily="2" charset="-122"/>
              </a:rPr>
              <a:t>DROP INDEX Coucname; </a:t>
            </a:r>
          </a:p>
        </p:txBody>
      </p:sp>
    </p:spTree>
    <p:extLst>
      <p:ext uri="{BB962C8B-B14F-4D97-AF65-F5344CB8AC3E}">
        <p14:creationId xmlns:p14="http://schemas.microsoft.com/office/powerpoint/2010/main" val="25013798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4099" name="Rectangle 2"/>
          <p:cNvSpPr>
            <a:spLocks noGrp="1"/>
          </p:cNvSpPr>
          <p:nvPr>
            <p:ph type="title"/>
          </p:nvPr>
        </p:nvSpPr>
        <p:spPr>
          <a:ln/>
        </p:spPr>
        <p:txBody>
          <a:bodyPr vert="horz" wrap="square" lIns="91440" tIns="45720" rIns="91440" bIns="45720" anchor="ctr"/>
          <a:lstStyle/>
          <a:p>
            <a:pPr eaLnBrk="1" hangingPunct="1"/>
            <a:r>
              <a:rPr lang="zh-CN" altLang="en-US" sz="3200" dirty="0">
                <a:ea typeface="宋体" panose="02010600030101010101" pitchFamily="2" charset="-122"/>
              </a:rPr>
              <a:t>第三章</a:t>
            </a:r>
            <a:r>
              <a:rPr lang="zh-CN" altLang="en-US" sz="3200" dirty="0">
                <a:ea typeface="黑体" panose="02010609060101010101" pitchFamily="49" charset="-122"/>
              </a:rPr>
              <a:t>  </a:t>
            </a:r>
            <a:r>
              <a:rPr lang="zh-CN" altLang="en-US" sz="3200" dirty="0">
                <a:ea typeface="宋体" panose="02010600030101010101" pitchFamily="2" charset="-122"/>
              </a:rPr>
              <a:t>关系数据库标准语言</a:t>
            </a:r>
            <a:r>
              <a:rPr lang="en-US" altLang="zh-CN" sz="3200" dirty="0">
                <a:ea typeface="黑体" panose="02010609060101010101" pitchFamily="49" charset="-122"/>
              </a:rPr>
              <a:t>SQL</a:t>
            </a:r>
          </a:p>
        </p:txBody>
      </p:sp>
      <p:sp>
        <p:nvSpPr>
          <p:cNvPr id="4100" name="Rectangle 3"/>
          <p:cNvSpPr>
            <a:spLocks noGrp="1"/>
          </p:cNvSpPr>
          <p:nvPr>
            <p:ph idx="1"/>
          </p:nvPr>
        </p:nvSpPr>
        <p:spPr>
          <a:xfrm>
            <a:off x="971550" y="1685925"/>
            <a:ext cx="6508750" cy="4191000"/>
          </a:xfrm>
          <a:ln/>
        </p:spPr>
        <p:txBody>
          <a:bodyPr vert="horz" wrap="square" lIns="91440" tIns="45720" rIns="91440" bIns="45720" anchor="t"/>
          <a:lstStyle/>
          <a:p>
            <a:pPr algn="just" eaLnBrk="1" hangingPunct="1">
              <a:lnSpc>
                <a:spcPct val="130000"/>
              </a:lnSpc>
              <a:buNone/>
            </a:pPr>
            <a:r>
              <a:rPr lang="en-US" altLang="zh-CN" sz="2400" b="1" dirty="0">
                <a:ea typeface="宋体" panose="02010600030101010101" pitchFamily="2" charset="-122"/>
              </a:rPr>
              <a:t>3.1 SQL</a:t>
            </a:r>
            <a:r>
              <a:rPr lang="zh-CN" altLang="en-US" sz="2400" b="1" dirty="0">
                <a:ea typeface="宋体" panose="02010600030101010101" pitchFamily="2" charset="-122"/>
              </a:rPr>
              <a:t>概述</a:t>
            </a:r>
          </a:p>
          <a:p>
            <a:pPr algn="just" eaLnBrk="1" hangingPunct="1">
              <a:lnSpc>
                <a:spcPct val="130000"/>
              </a:lnSpc>
              <a:buNone/>
            </a:pPr>
            <a:r>
              <a:rPr lang="en-US" altLang="zh-CN" sz="2400" b="1" dirty="0">
                <a:ea typeface="宋体" panose="02010600030101010101" pitchFamily="2" charset="-122"/>
              </a:rPr>
              <a:t>3.2 </a:t>
            </a:r>
            <a:r>
              <a:rPr lang="zh-CN" altLang="en-US" sz="2400" b="1" dirty="0">
                <a:ea typeface="宋体" panose="02010600030101010101" pitchFamily="2" charset="-122"/>
              </a:rPr>
              <a:t>学生</a:t>
            </a:r>
            <a:r>
              <a:rPr lang="en-US" altLang="zh-CN" sz="2400" b="1" dirty="0">
                <a:ea typeface="宋体" panose="02010600030101010101" pitchFamily="2" charset="-122"/>
              </a:rPr>
              <a:t>-</a:t>
            </a:r>
            <a:r>
              <a:rPr lang="zh-CN" altLang="en-US" sz="2400" b="1" dirty="0">
                <a:ea typeface="宋体" panose="02010600030101010101" pitchFamily="2" charset="-122"/>
              </a:rPr>
              <a:t>课程数据库</a:t>
            </a:r>
          </a:p>
          <a:p>
            <a:pPr algn="just" eaLnBrk="1" hangingPunct="1">
              <a:lnSpc>
                <a:spcPct val="130000"/>
              </a:lnSpc>
              <a:buNone/>
            </a:pPr>
            <a:r>
              <a:rPr lang="en-US" altLang="zh-CN" sz="2400" b="1" dirty="0">
                <a:ea typeface="宋体" panose="02010600030101010101" pitchFamily="2" charset="-122"/>
              </a:rPr>
              <a:t>3.3 </a:t>
            </a:r>
            <a:r>
              <a:rPr lang="zh-CN" altLang="en-US" sz="2400" b="1" dirty="0">
                <a:ea typeface="宋体" panose="02010600030101010101" pitchFamily="2" charset="-122"/>
              </a:rPr>
              <a:t>数据定义</a:t>
            </a:r>
          </a:p>
          <a:p>
            <a:pPr algn="just" eaLnBrk="1" hangingPunct="1">
              <a:lnSpc>
                <a:spcPct val="130000"/>
              </a:lnSpc>
              <a:buNone/>
            </a:pPr>
            <a:r>
              <a:rPr lang="en-US" altLang="zh-CN" sz="2400" b="1" dirty="0">
                <a:solidFill>
                  <a:srgbClr val="3333FF"/>
                </a:solidFill>
                <a:ea typeface="宋体" panose="02010600030101010101" pitchFamily="2" charset="-122"/>
              </a:rPr>
              <a:t>3.4 </a:t>
            </a:r>
            <a:r>
              <a:rPr lang="zh-CN" altLang="en-US" sz="2400" b="1" dirty="0">
                <a:solidFill>
                  <a:srgbClr val="3333FF"/>
                </a:solidFill>
                <a:ea typeface="宋体" panose="02010600030101010101" pitchFamily="2" charset="-122"/>
              </a:rPr>
              <a:t>数据查询</a:t>
            </a:r>
          </a:p>
          <a:p>
            <a:pPr algn="just" eaLnBrk="1" hangingPunct="1">
              <a:lnSpc>
                <a:spcPct val="130000"/>
              </a:lnSpc>
              <a:buNone/>
            </a:pPr>
            <a:r>
              <a:rPr lang="en-US" altLang="zh-CN" sz="2400" b="1" dirty="0">
                <a:ea typeface="宋体" panose="02010600030101010101" pitchFamily="2" charset="-122"/>
              </a:rPr>
              <a:t>3.5 </a:t>
            </a:r>
            <a:r>
              <a:rPr lang="zh-CN" altLang="en-US" sz="2400" b="1" dirty="0">
                <a:ea typeface="宋体" panose="02010600030101010101" pitchFamily="2" charset="-122"/>
              </a:rPr>
              <a:t>数据更新</a:t>
            </a:r>
          </a:p>
          <a:p>
            <a:pPr algn="just" eaLnBrk="1" hangingPunct="1">
              <a:lnSpc>
                <a:spcPct val="130000"/>
              </a:lnSpc>
              <a:buNone/>
            </a:pPr>
            <a:r>
              <a:rPr lang="en-US" altLang="zh-CN" sz="2400" b="1" dirty="0">
                <a:ea typeface="宋体" panose="02010600030101010101" pitchFamily="2" charset="-122"/>
              </a:rPr>
              <a:t>3.6 </a:t>
            </a:r>
            <a:r>
              <a:rPr lang="zh-CN" altLang="en-US" sz="2400" b="1" dirty="0">
                <a:ea typeface="宋体" panose="02010600030101010101" pitchFamily="2" charset="-122"/>
              </a:rPr>
              <a:t>视图</a:t>
            </a:r>
          </a:p>
          <a:p>
            <a:pPr algn="just" eaLnBrk="1" hangingPunct="1">
              <a:lnSpc>
                <a:spcPct val="130000"/>
              </a:lnSpc>
              <a:buNone/>
            </a:pPr>
            <a:r>
              <a:rPr lang="en-US" altLang="zh-CN" sz="2400" b="1" dirty="0">
                <a:ea typeface="宋体" panose="02010600030101010101" pitchFamily="2" charset="-122"/>
              </a:rPr>
              <a:t>3.7 </a:t>
            </a:r>
            <a:r>
              <a:rPr lang="zh-CN" altLang="en-US" sz="2400" b="1" dirty="0">
                <a:ea typeface="宋体" panose="02010600030101010101" pitchFamily="2" charset="-122"/>
              </a:rPr>
              <a:t>嵌入式</a:t>
            </a:r>
            <a:r>
              <a:rPr lang="en-US" altLang="zh-CN" sz="2400" b="1" dirty="0">
                <a:ea typeface="宋体" panose="02010600030101010101" pitchFamily="2" charset="-122"/>
              </a:rPr>
              <a:t>SQL</a:t>
            </a:r>
          </a:p>
        </p:txBody>
      </p:sp>
    </p:spTree>
    <p:extLst>
      <p:ext uri="{BB962C8B-B14F-4D97-AF65-F5344CB8AC3E}">
        <p14:creationId xmlns:p14="http://schemas.microsoft.com/office/powerpoint/2010/main" val="28775528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5123" name="Rectangle 2"/>
          <p:cNvSpPr>
            <a:spLocks noGrp="1"/>
          </p:cNvSpPr>
          <p:nvPr>
            <p:ph type="title"/>
          </p:nvPr>
        </p:nvSpPr>
        <p:spPr>
          <a:ln/>
        </p:spPr>
        <p:txBody>
          <a:bodyPr vert="horz" wrap="square" lIns="91440" tIns="45720" rIns="91440" bIns="45720" anchor="ctr"/>
          <a:lstStyle/>
          <a:p>
            <a:pPr eaLnBrk="1" hangingPunct="1"/>
            <a:r>
              <a:rPr lang="en-US" altLang="zh-CN" dirty="0">
                <a:ea typeface="宋体" panose="02010600030101010101" pitchFamily="2" charset="-122"/>
              </a:rPr>
              <a:t>3.4 </a:t>
            </a:r>
            <a:r>
              <a:rPr lang="zh-CN" altLang="en-US" dirty="0">
                <a:ea typeface="宋体" panose="02010600030101010101" pitchFamily="2" charset="-122"/>
              </a:rPr>
              <a:t>数据查询</a:t>
            </a:r>
          </a:p>
        </p:txBody>
      </p:sp>
      <p:sp>
        <p:nvSpPr>
          <p:cNvPr id="5124" name="Rectangle 3"/>
          <p:cNvSpPr>
            <a:spLocks noGrp="1"/>
          </p:cNvSpPr>
          <p:nvPr>
            <p:ph idx="1"/>
          </p:nvPr>
        </p:nvSpPr>
        <p:spPr>
          <a:xfrm>
            <a:off x="392113" y="1658938"/>
            <a:ext cx="8589962" cy="4794398"/>
          </a:xfrm>
          <a:ln/>
        </p:spPr>
        <p:txBody>
          <a:bodyPr vert="horz" wrap="square" lIns="91440" tIns="45720" rIns="91440" bIns="45720" anchor="t"/>
          <a:lstStyle/>
          <a:p>
            <a:pPr algn="just" eaLnBrk="1" hangingPunct="1">
              <a:lnSpc>
                <a:spcPct val="150000"/>
              </a:lnSpc>
            </a:pPr>
            <a:r>
              <a:rPr lang="zh-CN" altLang="en-US" sz="2400" dirty="0">
                <a:ea typeface="宋体" panose="02010600030101010101" pitchFamily="2" charset="-122"/>
              </a:rPr>
              <a:t>语句一般格式：</a:t>
            </a:r>
          </a:p>
          <a:p>
            <a:pPr algn="just" eaLnBrk="1" hangingPunct="1">
              <a:lnSpc>
                <a:spcPct val="150000"/>
              </a:lnSpc>
              <a:buNone/>
            </a:pPr>
            <a:r>
              <a:rPr lang="zh-CN" altLang="en-US" sz="2000" dirty="0">
                <a:solidFill>
                  <a:srgbClr val="D75B5B"/>
                </a:solidFill>
                <a:ea typeface="宋体" panose="02010600030101010101" pitchFamily="2" charset="-122"/>
              </a:rPr>
              <a:t>      </a:t>
            </a:r>
            <a:r>
              <a:rPr lang="zh-CN" altLang="en-US" sz="2400" dirty="0">
                <a:solidFill>
                  <a:srgbClr val="D75B5B"/>
                </a:solidFill>
                <a:ea typeface="宋体" panose="02010600030101010101" pitchFamily="2" charset="-122"/>
              </a:rPr>
              <a:t> </a:t>
            </a:r>
            <a:r>
              <a:rPr lang="en-US" altLang="zh-CN" sz="2400" b="1" dirty="0">
                <a:solidFill>
                  <a:srgbClr val="D75B5B"/>
                </a:solidFill>
                <a:ea typeface="宋体" panose="02010600030101010101" pitchFamily="2" charset="-122"/>
              </a:rPr>
              <a:t>SELECT</a:t>
            </a:r>
            <a:r>
              <a:rPr lang="en-US" altLang="zh-CN" sz="2400" dirty="0">
                <a:ea typeface="宋体" panose="02010600030101010101" pitchFamily="2" charset="-122"/>
              </a:rPr>
              <a:t> [ALL|DISTINCT] &lt;</a:t>
            </a:r>
            <a:r>
              <a:rPr lang="zh-CN" altLang="en-US" sz="2400" dirty="0">
                <a:ea typeface="宋体" panose="02010600030101010101" pitchFamily="2" charset="-122"/>
              </a:rPr>
              <a:t>目标列表达式</a:t>
            </a:r>
            <a:r>
              <a:rPr lang="en-US" altLang="zh-CN" sz="2400" dirty="0">
                <a:ea typeface="宋体" panose="02010600030101010101" pitchFamily="2" charset="-122"/>
              </a:rPr>
              <a:t>&gt;</a:t>
            </a:r>
          </a:p>
          <a:p>
            <a:pPr marL="819150" lvl="1" eaLnBrk="1" hangingPunct="1">
              <a:lnSpc>
                <a:spcPct val="150000"/>
              </a:lnSpc>
              <a:buNone/>
            </a:pPr>
            <a:r>
              <a:rPr lang="en-US" altLang="zh-CN" dirty="0">
                <a:ea typeface="宋体" panose="02010600030101010101" pitchFamily="2" charset="-122"/>
              </a:rPr>
              <a:t>                                                [</a:t>
            </a:r>
            <a:r>
              <a:rPr lang="zh-CN" altLang="en-US" dirty="0">
                <a:ea typeface="宋体" panose="02010600030101010101" pitchFamily="2" charset="-122"/>
              </a:rPr>
              <a:t>，</a:t>
            </a:r>
            <a:r>
              <a:rPr lang="en-US" altLang="zh-CN" dirty="0">
                <a:ea typeface="宋体" panose="02010600030101010101" pitchFamily="2" charset="-122"/>
              </a:rPr>
              <a:t>&lt;</a:t>
            </a:r>
            <a:r>
              <a:rPr lang="zh-CN" altLang="en-US" dirty="0">
                <a:ea typeface="宋体" panose="02010600030101010101" pitchFamily="2" charset="-122"/>
              </a:rPr>
              <a:t>目标列表达式</a:t>
            </a:r>
            <a:r>
              <a:rPr lang="en-US" altLang="zh-CN" dirty="0">
                <a:ea typeface="宋体" panose="02010600030101010101" pitchFamily="2" charset="-122"/>
              </a:rPr>
              <a:t>&gt;] </a:t>
            </a:r>
            <a:r>
              <a:rPr lang="en-US" altLang="zh-CN" dirty="0">
                <a:latin typeface="Courier New" panose="02070309020205020404" pitchFamily="49" charset="0"/>
                <a:ea typeface="宋体" panose="02010600030101010101" pitchFamily="2" charset="-122"/>
              </a:rPr>
              <a:t>…</a:t>
            </a:r>
            <a:endParaRPr lang="en-US" altLang="zh-CN" dirty="0">
              <a:ea typeface="宋体" panose="02010600030101010101" pitchFamily="2" charset="-122"/>
            </a:endParaRPr>
          </a:p>
          <a:p>
            <a:pPr marL="819150" lvl="1" eaLnBrk="1" hangingPunct="1">
              <a:lnSpc>
                <a:spcPct val="150000"/>
              </a:lnSpc>
              <a:buNone/>
            </a:pPr>
            <a:r>
              <a:rPr lang="en-US" altLang="zh-CN" b="1" dirty="0">
                <a:solidFill>
                  <a:srgbClr val="D75B5B"/>
                </a:solidFill>
                <a:ea typeface="宋体" panose="02010600030101010101" pitchFamily="2" charset="-122"/>
              </a:rPr>
              <a:t>FROM</a:t>
            </a:r>
            <a:r>
              <a:rPr lang="en-US" altLang="zh-CN" dirty="0">
                <a:solidFill>
                  <a:srgbClr val="D75B5B"/>
                </a:solidFill>
                <a:ea typeface="宋体" panose="02010600030101010101" pitchFamily="2" charset="-122"/>
              </a:rPr>
              <a:t> </a:t>
            </a:r>
            <a:r>
              <a:rPr lang="en-US" altLang="zh-CN" dirty="0">
                <a:ea typeface="宋体" panose="02010600030101010101" pitchFamily="2" charset="-122"/>
              </a:rPr>
              <a:t>&lt;</a:t>
            </a:r>
            <a:r>
              <a:rPr lang="zh-CN" altLang="en-US" dirty="0">
                <a:ea typeface="宋体" panose="02010600030101010101" pitchFamily="2" charset="-122"/>
              </a:rPr>
              <a:t>表名或视图名</a:t>
            </a:r>
            <a:r>
              <a:rPr lang="en-US" altLang="zh-CN" dirty="0">
                <a:ea typeface="宋体" panose="02010600030101010101" pitchFamily="2" charset="-122"/>
              </a:rPr>
              <a:t>&gt;[</a:t>
            </a:r>
            <a:r>
              <a:rPr lang="zh-CN" altLang="en-US" dirty="0">
                <a:ea typeface="宋体" panose="02010600030101010101" pitchFamily="2" charset="-122"/>
              </a:rPr>
              <a:t>， </a:t>
            </a:r>
            <a:r>
              <a:rPr lang="en-US" altLang="zh-CN" dirty="0">
                <a:ea typeface="宋体" panose="02010600030101010101" pitchFamily="2" charset="-122"/>
              </a:rPr>
              <a:t>&lt;</a:t>
            </a:r>
            <a:r>
              <a:rPr lang="zh-CN" altLang="en-US" dirty="0">
                <a:ea typeface="宋体" panose="02010600030101010101" pitchFamily="2" charset="-122"/>
              </a:rPr>
              <a:t>表名或视图名</a:t>
            </a:r>
            <a:r>
              <a:rPr lang="en-US" altLang="zh-CN" dirty="0">
                <a:ea typeface="宋体" panose="02010600030101010101" pitchFamily="2" charset="-122"/>
              </a:rPr>
              <a:t>&gt; ] </a:t>
            </a:r>
            <a:r>
              <a:rPr lang="en-US" altLang="zh-CN" dirty="0">
                <a:latin typeface="Courier New" panose="02070309020205020404" pitchFamily="49" charset="0"/>
                <a:ea typeface="宋体" panose="02010600030101010101" pitchFamily="2" charset="-122"/>
              </a:rPr>
              <a:t>…</a:t>
            </a:r>
            <a:endParaRPr lang="en-US" altLang="zh-CN" dirty="0">
              <a:ea typeface="宋体" panose="02010600030101010101" pitchFamily="2" charset="-122"/>
            </a:endParaRPr>
          </a:p>
          <a:p>
            <a:pPr marL="819150" lvl="1" algn="just" eaLnBrk="1" hangingPunct="1">
              <a:lnSpc>
                <a:spcPct val="150000"/>
              </a:lnSpc>
              <a:buNone/>
            </a:pPr>
            <a:r>
              <a:rPr lang="en-US" altLang="zh-CN" dirty="0">
                <a:ea typeface="宋体" panose="02010600030101010101" pitchFamily="2" charset="-122"/>
              </a:rPr>
              <a:t>[ </a:t>
            </a:r>
            <a:r>
              <a:rPr lang="en-US" altLang="zh-CN" b="1" dirty="0">
                <a:solidFill>
                  <a:srgbClr val="D75B5B"/>
                </a:solidFill>
                <a:ea typeface="宋体" panose="02010600030101010101" pitchFamily="2" charset="-122"/>
              </a:rPr>
              <a:t>WHERE</a:t>
            </a:r>
            <a:r>
              <a:rPr lang="en-US" altLang="zh-CN" dirty="0">
                <a:ea typeface="宋体" panose="02010600030101010101" pitchFamily="2" charset="-122"/>
              </a:rPr>
              <a:t> &lt;</a:t>
            </a:r>
            <a:r>
              <a:rPr lang="zh-CN" altLang="en-US" dirty="0">
                <a:ea typeface="宋体" panose="02010600030101010101" pitchFamily="2" charset="-122"/>
              </a:rPr>
              <a:t>条件表达式</a:t>
            </a:r>
            <a:r>
              <a:rPr lang="en-US" altLang="zh-CN" dirty="0">
                <a:ea typeface="宋体" panose="02010600030101010101" pitchFamily="2" charset="-122"/>
              </a:rPr>
              <a:t>&gt; ]</a:t>
            </a:r>
          </a:p>
          <a:p>
            <a:pPr marL="819150" lvl="1" algn="just" eaLnBrk="1" hangingPunct="1">
              <a:lnSpc>
                <a:spcPct val="150000"/>
              </a:lnSpc>
              <a:buNone/>
            </a:pPr>
            <a:r>
              <a:rPr lang="en-US" altLang="zh-CN" dirty="0">
                <a:ea typeface="宋体" panose="02010600030101010101" pitchFamily="2" charset="-122"/>
              </a:rPr>
              <a:t>[ </a:t>
            </a:r>
            <a:r>
              <a:rPr lang="en-US" altLang="zh-CN" b="1" dirty="0">
                <a:solidFill>
                  <a:srgbClr val="D75B5B"/>
                </a:solidFill>
                <a:ea typeface="宋体" panose="02010600030101010101" pitchFamily="2" charset="-122"/>
              </a:rPr>
              <a:t>GROUP BY</a:t>
            </a:r>
            <a:r>
              <a:rPr lang="en-US" altLang="zh-CN" dirty="0">
                <a:ea typeface="宋体" panose="02010600030101010101" pitchFamily="2" charset="-122"/>
              </a:rPr>
              <a:t> &lt;</a:t>
            </a:r>
            <a:r>
              <a:rPr lang="zh-CN" altLang="en-US" dirty="0">
                <a:ea typeface="宋体" panose="02010600030101010101" pitchFamily="2" charset="-122"/>
              </a:rPr>
              <a:t>列名</a:t>
            </a:r>
            <a:r>
              <a:rPr lang="en-US" altLang="zh-CN" dirty="0">
                <a:ea typeface="宋体" panose="02010600030101010101" pitchFamily="2" charset="-122"/>
              </a:rPr>
              <a:t>1&gt; [ </a:t>
            </a:r>
            <a:r>
              <a:rPr lang="en-US" altLang="zh-CN" b="1" dirty="0">
                <a:solidFill>
                  <a:srgbClr val="D75B5B"/>
                </a:solidFill>
                <a:ea typeface="宋体" panose="02010600030101010101" pitchFamily="2" charset="-122"/>
              </a:rPr>
              <a:t>HAVING</a:t>
            </a:r>
            <a:r>
              <a:rPr lang="en-US" altLang="zh-CN" b="1" dirty="0">
                <a:ea typeface="宋体" panose="02010600030101010101" pitchFamily="2" charset="-122"/>
              </a:rPr>
              <a:t> </a:t>
            </a:r>
            <a:r>
              <a:rPr lang="en-US" altLang="zh-CN" dirty="0">
                <a:ea typeface="宋体" panose="02010600030101010101" pitchFamily="2" charset="-122"/>
              </a:rPr>
              <a:t>&lt;</a:t>
            </a:r>
            <a:r>
              <a:rPr lang="zh-CN" altLang="en-US" dirty="0">
                <a:ea typeface="宋体" panose="02010600030101010101" pitchFamily="2" charset="-122"/>
              </a:rPr>
              <a:t>条件表达式</a:t>
            </a:r>
            <a:r>
              <a:rPr lang="en-US" altLang="zh-CN" dirty="0">
                <a:ea typeface="宋体" panose="02010600030101010101" pitchFamily="2" charset="-122"/>
              </a:rPr>
              <a:t>&gt; ] ]</a:t>
            </a:r>
          </a:p>
          <a:p>
            <a:pPr marL="819150" lvl="1" algn="just" eaLnBrk="1" hangingPunct="1">
              <a:lnSpc>
                <a:spcPct val="150000"/>
              </a:lnSpc>
              <a:buNone/>
            </a:pPr>
            <a:r>
              <a:rPr lang="en-US" altLang="zh-CN" dirty="0">
                <a:ea typeface="宋体" panose="02010600030101010101" pitchFamily="2" charset="-122"/>
              </a:rPr>
              <a:t>[ </a:t>
            </a:r>
            <a:r>
              <a:rPr lang="en-US" altLang="zh-CN" b="1" dirty="0">
                <a:solidFill>
                  <a:srgbClr val="D75B5B"/>
                </a:solidFill>
                <a:ea typeface="宋体" panose="02010600030101010101" pitchFamily="2" charset="-122"/>
              </a:rPr>
              <a:t>ORDER BY</a:t>
            </a:r>
            <a:r>
              <a:rPr lang="en-US" altLang="zh-CN" dirty="0">
                <a:ea typeface="宋体" panose="02010600030101010101" pitchFamily="2" charset="-122"/>
              </a:rPr>
              <a:t> &lt;</a:t>
            </a:r>
            <a:r>
              <a:rPr lang="zh-CN" altLang="en-US" dirty="0">
                <a:ea typeface="宋体" panose="02010600030101010101" pitchFamily="2" charset="-122"/>
              </a:rPr>
              <a:t>列名</a:t>
            </a:r>
            <a:r>
              <a:rPr lang="en-US" altLang="zh-CN" dirty="0">
                <a:ea typeface="宋体" panose="02010600030101010101" pitchFamily="2" charset="-122"/>
              </a:rPr>
              <a:t>2&gt; [ ASC|DESC ] ]</a:t>
            </a:r>
            <a:r>
              <a:rPr lang="zh-CN" altLang="en-US" dirty="0">
                <a:ea typeface="宋体" panose="02010600030101010101" pitchFamily="2" charset="-122"/>
              </a:rPr>
              <a:t>；</a:t>
            </a:r>
          </a:p>
          <a:p>
            <a:pPr marL="819150" lvl="1" algn="just" eaLnBrk="1" hangingPunct="1">
              <a:lnSpc>
                <a:spcPct val="80000"/>
              </a:lnSpc>
              <a:buNone/>
            </a:pPr>
            <a:r>
              <a:rPr lang="zh-CN" altLang="en-US" sz="1600" dirty="0">
                <a:latin typeface="Courier New" panose="02070309020205020404" pitchFamily="49" charset="0"/>
                <a:ea typeface="宋体" panose="02010600030101010101" pitchFamily="2" charset="-122"/>
              </a:rPr>
              <a:t> </a:t>
            </a:r>
            <a:endParaRPr lang="zh-CN" altLang="en-US" sz="1400" dirty="0">
              <a:ea typeface="宋体" panose="02010600030101010101" pitchFamily="2" charset="-122"/>
            </a:endParaRPr>
          </a:p>
        </p:txBody>
      </p:sp>
    </p:spTree>
    <p:extLst>
      <p:ext uri="{BB962C8B-B14F-4D97-AF65-F5344CB8AC3E}">
        <p14:creationId xmlns:p14="http://schemas.microsoft.com/office/powerpoint/2010/main" val="22977187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5123" name="Rectangle 2"/>
          <p:cNvSpPr>
            <a:spLocks noGrp="1"/>
          </p:cNvSpPr>
          <p:nvPr>
            <p:ph type="title"/>
          </p:nvPr>
        </p:nvSpPr>
        <p:spPr>
          <a:xfrm>
            <a:off x="876300" y="116632"/>
            <a:ext cx="7391400" cy="563563"/>
          </a:xfrm>
          <a:ln/>
        </p:spPr>
        <p:txBody>
          <a:bodyPr vert="horz" wrap="square" lIns="91440" tIns="45720" rIns="91440" bIns="45720" anchor="ctr"/>
          <a:lstStyle/>
          <a:p>
            <a:pPr eaLnBrk="1" hangingPunct="1"/>
            <a:r>
              <a:rPr lang="en-US" altLang="zh-CN" dirty="0">
                <a:ea typeface="宋体" panose="02010600030101010101" pitchFamily="2" charset="-122"/>
              </a:rPr>
              <a:t>3.4 </a:t>
            </a:r>
            <a:r>
              <a:rPr lang="zh-CN" altLang="en-US" dirty="0">
                <a:ea typeface="宋体" panose="02010600030101010101" pitchFamily="2" charset="-122"/>
              </a:rPr>
              <a:t>数据查询</a:t>
            </a:r>
          </a:p>
        </p:txBody>
      </p:sp>
      <p:grpSp>
        <p:nvGrpSpPr>
          <p:cNvPr id="7" name="组合 6">
            <a:extLst>
              <a:ext uri="{FF2B5EF4-FFF2-40B4-BE49-F238E27FC236}">
                <a16:creationId xmlns:a16="http://schemas.microsoft.com/office/drawing/2014/main" id="{88E9A4F1-6CEF-44D8-9AF7-D3D78BC4C2CB}"/>
              </a:ext>
            </a:extLst>
          </p:cNvPr>
          <p:cNvGrpSpPr/>
          <p:nvPr/>
        </p:nvGrpSpPr>
        <p:grpSpPr>
          <a:xfrm>
            <a:off x="179512" y="692696"/>
            <a:ext cx="8784976" cy="1130713"/>
            <a:chOff x="683568" y="1580217"/>
            <a:chExt cx="7776864" cy="1130713"/>
          </a:xfrm>
        </p:grpSpPr>
        <p:sp>
          <p:nvSpPr>
            <p:cNvPr id="8" name="文本框 7">
              <a:extLst>
                <a:ext uri="{FF2B5EF4-FFF2-40B4-BE49-F238E27FC236}">
                  <a16:creationId xmlns:a16="http://schemas.microsoft.com/office/drawing/2014/main" id="{0AA0D36E-0CD9-4C74-A6E1-968090E23BB6}"/>
                </a:ext>
              </a:extLst>
            </p:cNvPr>
            <p:cNvSpPr txBox="1"/>
            <p:nvPr/>
          </p:nvSpPr>
          <p:spPr>
            <a:xfrm>
              <a:off x="755575" y="1580217"/>
              <a:ext cx="2796509"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查询前</a:t>
              </a:r>
              <a:r>
                <a:rPr lang="en-US" altLang="zh-CN" sz="1800" dirty="0">
                  <a:solidFill>
                    <a:schemeClr val="bg1"/>
                  </a:solidFill>
                  <a:latin typeface="Consolas" panose="020B0609020204030204" pitchFamily="49" charset="0"/>
                </a:rPr>
                <a:t>10%</a:t>
              </a:r>
              <a:r>
                <a:rPr lang="zh-CN" altLang="en-US" sz="1800" dirty="0">
                  <a:solidFill>
                    <a:schemeClr val="bg1"/>
                  </a:solidFill>
                  <a:latin typeface="Consolas" panose="020B0609020204030204" pitchFamily="49" charset="0"/>
                </a:rPr>
                <a:t>，一般没有后</a:t>
              </a:r>
              <a:r>
                <a:rPr lang="en-US" altLang="zh-CN" sz="1800" dirty="0">
                  <a:solidFill>
                    <a:schemeClr val="bg1"/>
                  </a:solidFill>
                  <a:latin typeface="Consolas" panose="020B0609020204030204" pitchFamily="49" charset="0"/>
                </a:rPr>
                <a:t>10%</a:t>
              </a:r>
              <a:endParaRPr lang="zh-CN" altLang="en-US" sz="1800" dirty="0">
                <a:solidFill>
                  <a:schemeClr val="bg1"/>
                </a:solidFill>
                <a:latin typeface="Consolas" panose="020B0609020204030204" pitchFamily="49" charset="0"/>
              </a:endParaRPr>
            </a:p>
          </p:txBody>
        </p:sp>
        <p:sp>
          <p:nvSpPr>
            <p:cNvPr id="9" name="文本框 8">
              <a:extLst>
                <a:ext uri="{FF2B5EF4-FFF2-40B4-BE49-F238E27FC236}">
                  <a16:creationId xmlns:a16="http://schemas.microsoft.com/office/drawing/2014/main" id="{7D98227C-C293-42DE-80FF-3BF007697F12}"/>
                </a:ext>
              </a:extLst>
            </p:cNvPr>
            <p:cNvSpPr txBox="1"/>
            <p:nvPr/>
          </p:nvSpPr>
          <p:spPr>
            <a:xfrm>
              <a:off x="683568" y="1988840"/>
              <a:ext cx="7776864" cy="722090"/>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TOP(10)</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 </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PERCENT * FROM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 from student where </a:t>
              </a:r>
              <a:r>
                <a:rPr lang="en-US" altLang="zh-CN" sz="1800" b="1" dirty="0" err="1">
                  <a:solidFill>
                    <a:schemeClr val="accent1">
                      <a:lumMod val="75000"/>
                    </a:schemeClr>
                  </a:solidFill>
                  <a:latin typeface="Courier New" panose="02070309020205020404" pitchFamily="49" charset="0"/>
                  <a:cs typeface="Courier New" panose="02070309020205020404" pitchFamily="49" charset="0"/>
                </a:rPr>
                <a:t>rownum</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&lt;31;</a:t>
              </a:r>
            </a:p>
          </p:txBody>
        </p:sp>
      </p:grpSp>
      <p:grpSp>
        <p:nvGrpSpPr>
          <p:cNvPr id="10" name="组合 9">
            <a:extLst>
              <a:ext uri="{FF2B5EF4-FFF2-40B4-BE49-F238E27FC236}">
                <a16:creationId xmlns:a16="http://schemas.microsoft.com/office/drawing/2014/main" id="{C86F7A7A-DF5A-4E93-A947-78A1A1850EE5}"/>
              </a:ext>
            </a:extLst>
          </p:cNvPr>
          <p:cNvGrpSpPr/>
          <p:nvPr/>
        </p:nvGrpSpPr>
        <p:grpSpPr>
          <a:xfrm>
            <a:off x="179512" y="1916832"/>
            <a:ext cx="8784976" cy="1130713"/>
            <a:chOff x="683568" y="1580217"/>
            <a:chExt cx="7776864" cy="1130713"/>
          </a:xfrm>
        </p:grpSpPr>
        <p:sp>
          <p:nvSpPr>
            <p:cNvPr id="11" name="文本框 10">
              <a:extLst>
                <a:ext uri="{FF2B5EF4-FFF2-40B4-BE49-F238E27FC236}">
                  <a16:creationId xmlns:a16="http://schemas.microsoft.com/office/drawing/2014/main" id="{170DF320-1974-4796-9452-B487F0696722}"/>
                </a:ext>
              </a:extLst>
            </p:cNvPr>
            <p:cNvSpPr txBox="1"/>
            <p:nvPr/>
          </p:nvSpPr>
          <p:spPr>
            <a:xfrm>
              <a:off x="755575" y="1580217"/>
              <a:ext cx="629186"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连接</a:t>
              </a:r>
            </a:p>
          </p:txBody>
        </p:sp>
        <p:sp>
          <p:nvSpPr>
            <p:cNvPr id="12" name="文本框 11">
              <a:extLst>
                <a:ext uri="{FF2B5EF4-FFF2-40B4-BE49-F238E27FC236}">
                  <a16:creationId xmlns:a16="http://schemas.microsoft.com/office/drawing/2014/main" id="{E395668B-3389-4637-8AFF-0BE77CE922D6}"/>
                </a:ext>
              </a:extLst>
            </p:cNvPr>
            <p:cNvSpPr txBox="1"/>
            <p:nvPr/>
          </p:nvSpPr>
          <p:spPr>
            <a:xfrm>
              <a:off x="683568" y="1988840"/>
              <a:ext cx="7776864" cy="722090"/>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SNAME, GRADE FROM SC JOIN STUDENT ON SC.SNO=STUDENT.SNO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 FROM SC, STUDENT WHERE SC.SNO=STUDENT.SNO</a:t>
              </a:r>
            </a:p>
          </p:txBody>
        </p:sp>
      </p:grpSp>
      <p:grpSp>
        <p:nvGrpSpPr>
          <p:cNvPr id="13" name="组合 12">
            <a:extLst>
              <a:ext uri="{FF2B5EF4-FFF2-40B4-BE49-F238E27FC236}">
                <a16:creationId xmlns:a16="http://schemas.microsoft.com/office/drawing/2014/main" id="{2E2131F6-64BB-431E-A486-6FC39F385CA1}"/>
              </a:ext>
            </a:extLst>
          </p:cNvPr>
          <p:cNvGrpSpPr/>
          <p:nvPr/>
        </p:nvGrpSpPr>
        <p:grpSpPr>
          <a:xfrm>
            <a:off x="179512" y="3140968"/>
            <a:ext cx="8784976" cy="2099834"/>
            <a:chOff x="683568" y="1580217"/>
            <a:chExt cx="7776864" cy="2099834"/>
          </a:xfrm>
        </p:grpSpPr>
        <p:sp>
          <p:nvSpPr>
            <p:cNvPr id="14" name="文本框 13">
              <a:extLst>
                <a:ext uri="{FF2B5EF4-FFF2-40B4-BE49-F238E27FC236}">
                  <a16:creationId xmlns:a16="http://schemas.microsoft.com/office/drawing/2014/main" id="{CDA15118-E8FC-4410-AA24-3B53D5404ACD}"/>
                </a:ext>
              </a:extLst>
            </p:cNvPr>
            <p:cNvSpPr txBox="1"/>
            <p:nvPr/>
          </p:nvSpPr>
          <p:spPr>
            <a:xfrm>
              <a:off x="755575" y="1580217"/>
              <a:ext cx="1075399"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分组查询</a:t>
              </a:r>
            </a:p>
          </p:txBody>
        </p:sp>
        <p:sp>
          <p:nvSpPr>
            <p:cNvPr id="15" name="文本框 14">
              <a:extLst>
                <a:ext uri="{FF2B5EF4-FFF2-40B4-BE49-F238E27FC236}">
                  <a16:creationId xmlns:a16="http://schemas.microsoft.com/office/drawing/2014/main" id="{6A5C1199-E010-43D4-930C-1A36CC27670B}"/>
                </a:ext>
              </a:extLst>
            </p:cNvPr>
            <p:cNvSpPr txBox="1"/>
            <p:nvPr/>
          </p:nvSpPr>
          <p:spPr>
            <a:xfrm>
              <a:off x="683568" y="1988840"/>
              <a:ext cx="7776864" cy="1691211"/>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CNO, AVG(GRADE) FROM SC GROUP BY CNO; –-</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求每门课的平均分</a:t>
              </a:r>
              <a:endParaRPr lang="en-US" altLang="zh-CN" sz="1800" b="1" dirty="0">
                <a:solidFill>
                  <a:schemeClr val="accent1">
                    <a:lumMod val="75000"/>
                  </a:schemeClr>
                </a:solidFill>
                <a:latin typeface="Courier New" panose="02070309020205020404" pitchFamily="49" charset="0"/>
                <a:cs typeface="Courier New" panose="02070309020205020404" pitchFamily="49" charset="0"/>
              </a:endParaRP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SNO, AVG(GRADE) FROM SC GROUP BY SNO; --</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求每个同学的平均分</a:t>
              </a:r>
              <a:endParaRPr lang="en-US" altLang="zh-CN" sz="1800" b="1" dirty="0">
                <a:solidFill>
                  <a:schemeClr val="accent1">
                    <a:lumMod val="75000"/>
                  </a:schemeClr>
                </a:solidFill>
                <a:latin typeface="Courier New" panose="02070309020205020404" pitchFamily="49" charset="0"/>
                <a:cs typeface="Courier New" panose="02070309020205020404" pitchFamily="49" charset="0"/>
              </a:endParaRP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SNO, AVG(GRADE) FROM SC GROUP BY SNO HAVING 	AVG(GRADE)&gt;80; --</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显示平均分大于</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80</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的同学</a:t>
              </a:r>
              <a:endParaRPr lang="en-US" altLang="zh-CN" sz="1800" b="1" dirty="0">
                <a:solidFill>
                  <a:schemeClr val="accent1">
                    <a:lumMod val="75000"/>
                  </a:schemeClr>
                </a:solidFill>
                <a:latin typeface="Courier New" panose="02070309020205020404" pitchFamily="49" charset="0"/>
                <a:cs typeface="Courier New" panose="02070309020205020404" pitchFamily="49" charset="0"/>
              </a:endParaRP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SNO, SUM(SAGE) FROM STUDENT WHERE SEX=‘</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男</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33008911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5123" name="Rectangle 2"/>
          <p:cNvSpPr>
            <a:spLocks noGrp="1"/>
          </p:cNvSpPr>
          <p:nvPr>
            <p:ph type="title"/>
          </p:nvPr>
        </p:nvSpPr>
        <p:spPr>
          <a:xfrm>
            <a:off x="876300" y="116632"/>
            <a:ext cx="7391400" cy="563563"/>
          </a:xfrm>
          <a:ln/>
        </p:spPr>
        <p:txBody>
          <a:bodyPr vert="horz" wrap="square" lIns="91440" tIns="45720" rIns="91440" bIns="45720" anchor="ctr"/>
          <a:lstStyle/>
          <a:p>
            <a:pPr eaLnBrk="1" hangingPunct="1"/>
            <a:r>
              <a:rPr lang="en-US" altLang="zh-CN" dirty="0">
                <a:ea typeface="宋体" panose="02010600030101010101" pitchFamily="2" charset="-122"/>
              </a:rPr>
              <a:t>3.4 </a:t>
            </a:r>
            <a:r>
              <a:rPr lang="zh-CN" altLang="en-US" dirty="0">
                <a:ea typeface="宋体" panose="02010600030101010101" pitchFamily="2" charset="-122"/>
              </a:rPr>
              <a:t>数据查询</a:t>
            </a:r>
          </a:p>
        </p:txBody>
      </p:sp>
      <p:grpSp>
        <p:nvGrpSpPr>
          <p:cNvPr id="7" name="组合 6">
            <a:extLst>
              <a:ext uri="{FF2B5EF4-FFF2-40B4-BE49-F238E27FC236}">
                <a16:creationId xmlns:a16="http://schemas.microsoft.com/office/drawing/2014/main" id="{88E9A4F1-6CEF-44D8-9AF7-D3D78BC4C2CB}"/>
              </a:ext>
            </a:extLst>
          </p:cNvPr>
          <p:cNvGrpSpPr/>
          <p:nvPr/>
        </p:nvGrpSpPr>
        <p:grpSpPr>
          <a:xfrm>
            <a:off x="179512" y="692696"/>
            <a:ext cx="8784976" cy="1130713"/>
            <a:chOff x="683568" y="1580217"/>
            <a:chExt cx="7776864" cy="1130713"/>
          </a:xfrm>
        </p:grpSpPr>
        <p:sp>
          <p:nvSpPr>
            <p:cNvPr id="8" name="文本框 7">
              <a:extLst>
                <a:ext uri="{FF2B5EF4-FFF2-40B4-BE49-F238E27FC236}">
                  <a16:creationId xmlns:a16="http://schemas.microsoft.com/office/drawing/2014/main" id="{0AA0D36E-0CD9-4C74-A6E1-968090E23BB6}"/>
                </a:ext>
              </a:extLst>
            </p:cNvPr>
            <p:cNvSpPr txBox="1"/>
            <p:nvPr/>
          </p:nvSpPr>
          <p:spPr>
            <a:xfrm>
              <a:off x="755575" y="1580217"/>
              <a:ext cx="2796509"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查询前</a:t>
              </a:r>
              <a:r>
                <a:rPr lang="en-US" altLang="zh-CN" sz="1800" dirty="0">
                  <a:solidFill>
                    <a:schemeClr val="bg1"/>
                  </a:solidFill>
                  <a:latin typeface="Consolas" panose="020B0609020204030204" pitchFamily="49" charset="0"/>
                </a:rPr>
                <a:t>10%</a:t>
              </a:r>
              <a:r>
                <a:rPr lang="zh-CN" altLang="en-US" sz="1800" dirty="0">
                  <a:solidFill>
                    <a:schemeClr val="bg1"/>
                  </a:solidFill>
                  <a:latin typeface="Consolas" panose="020B0609020204030204" pitchFamily="49" charset="0"/>
                </a:rPr>
                <a:t>，一般没有后</a:t>
              </a:r>
              <a:r>
                <a:rPr lang="en-US" altLang="zh-CN" sz="1800" dirty="0">
                  <a:solidFill>
                    <a:schemeClr val="bg1"/>
                  </a:solidFill>
                  <a:latin typeface="Consolas" panose="020B0609020204030204" pitchFamily="49" charset="0"/>
                </a:rPr>
                <a:t>10%</a:t>
              </a:r>
              <a:endParaRPr lang="zh-CN" altLang="en-US" sz="1800" dirty="0">
                <a:solidFill>
                  <a:schemeClr val="bg1"/>
                </a:solidFill>
                <a:latin typeface="Consolas" panose="020B0609020204030204" pitchFamily="49" charset="0"/>
              </a:endParaRPr>
            </a:p>
          </p:txBody>
        </p:sp>
        <p:sp>
          <p:nvSpPr>
            <p:cNvPr id="9" name="文本框 8">
              <a:extLst>
                <a:ext uri="{FF2B5EF4-FFF2-40B4-BE49-F238E27FC236}">
                  <a16:creationId xmlns:a16="http://schemas.microsoft.com/office/drawing/2014/main" id="{7D98227C-C293-42DE-80FF-3BF007697F12}"/>
                </a:ext>
              </a:extLst>
            </p:cNvPr>
            <p:cNvSpPr txBox="1"/>
            <p:nvPr/>
          </p:nvSpPr>
          <p:spPr>
            <a:xfrm>
              <a:off x="683568" y="1988840"/>
              <a:ext cx="7776864" cy="722090"/>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TOP(10)</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 </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PERCENT * FROM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 from student where </a:t>
              </a:r>
              <a:r>
                <a:rPr lang="en-US" altLang="zh-CN" sz="1800" b="1" dirty="0" err="1">
                  <a:solidFill>
                    <a:schemeClr val="accent1">
                      <a:lumMod val="75000"/>
                    </a:schemeClr>
                  </a:solidFill>
                  <a:latin typeface="Courier New" panose="02070309020205020404" pitchFamily="49" charset="0"/>
                  <a:cs typeface="Courier New" panose="02070309020205020404" pitchFamily="49" charset="0"/>
                </a:rPr>
                <a:t>rownum</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&lt;31;</a:t>
              </a:r>
            </a:p>
          </p:txBody>
        </p:sp>
      </p:grpSp>
      <p:grpSp>
        <p:nvGrpSpPr>
          <p:cNvPr id="10" name="组合 9">
            <a:extLst>
              <a:ext uri="{FF2B5EF4-FFF2-40B4-BE49-F238E27FC236}">
                <a16:creationId xmlns:a16="http://schemas.microsoft.com/office/drawing/2014/main" id="{C86F7A7A-DF5A-4E93-A947-78A1A1850EE5}"/>
              </a:ext>
            </a:extLst>
          </p:cNvPr>
          <p:cNvGrpSpPr/>
          <p:nvPr/>
        </p:nvGrpSpPr>
        <p:grpSpPr>
          <a:xfrm>
            <a:off x="179512" y="1916832"/>
            <a:ext cx="8784976" cy="1130713"/>
            <a:chOff x="683568" y="1580217"/>
            <a:chExt cx="7776864" cy="1130713"/>
          </a:xfrm>
        </p:grpSpPr>
        <p:sp>
          <p:nvSpPr>
            <p:cNvPr id="11" name="文本框 10">
              <a:extLst>
                <a:ext uri="{FF2B5EF4-FFF2-40B4-BE49-F238E27FC236}">
                  <a16:creationId xmlns:a16="http://schemas.microsoft.com/office/drawing/2014/main" id="{170DF320-1974-4796-9452-B487F0696722}"/>
                </a:ext>
              </a:extLst>
            </p:cNvPr>
            <p:cNvSpPr txBox="1"/>
            <p:nvPr/>
          </p:nvSpPr>
          <p:spPr>
            <a:xfrm>
              <a:off x="755575" y="1580217"/>
              <a:ext cx="629186"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连接</a:t>
              </a:r>
            </a:p>
          </p:txBody>
        </p:sp>
        <p:sp>
          <p:nvSpPr>
            <p:cNvPr id="12" name="文本框 11">
              <a:extLst>
                <a:ext uri="{FF2B5EF4-FFF2-40B4-BE49-F238E27FC236}">
                  <a16:creationId xmlns:a16="http://schemas.microsoft.com/office/drawing/2014/main" id="{E395668B-3389-4637-8AFF-0BE77CE922D6}"/>
                </a:ext>
              </a:extLst>
            </p:cNvPr>
            <p:cNvSpPr txBox="1"/>
            <p:nvPr/>
          </p:nvSpPr>
          <p:spPr>
            <a:xfrm>
              <a:off x="683568" y="1988840"/>
              <a:ext cx="7776864" cy="722090"/>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SNAME, GRADE FROM SC JOIN STUDENT ON SC.SNO=STUDENT.SNO</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 FROM SC, STUDENT WHERE SC.SNO=STUDENT.SNO</a:t>
              </a:r>
            </a:p>
          </p:txBody>
        </p:sp>
      </p:grpSp>
      <p:grpSp>
        <p:nvGrpSpPr>
          <p:cNvPr id="13" name="组合 12">
            <a:extLst>
              <a:ext uri="{FF2B5EF4-FFF2-40B4-BE49-F238E27FC236}">
                <a16:creationId xmlns:a16="http://schemas.microsoft.com/office/drawing/2014/main" id="{2E2131F6-64BB-431E-A486-6FC39F385CA1}"/>
              </a:ext>
            </a:extLst>
          </p:cNvPr>
          <p:cNvGrpSpPr/>
          <p:nvPr/>
        </p:nvGrpSpPr>
        <p:grpSpPr>
          <a:xfrm>
            <a:off x="179512" y="3140968"/>
            <a:ext cx="8784976" cy="1757792"/>
            <a:chOff x="683568" y="1580217"/>
            <a:chExt cx="7776864" cy="1757792"/>
          </a:xfrm>
        </p:grpSpPr>
        <p:sp>
          <p:nvSpPr>
            <p:cNvPr id="14" name="文本框 13">
              <a:extLst>
                <a:ext uri="{FF2B5EF4-FFF2-40B4-BE49-F238E27FC236}">
                  <a16:creationId xmlns:a16="http://schemas.microsoft.com/office/drawing/2014/main" id="{CDA15118-E8FC-4410-AA24-3B53D5404ACD}"/>
                </a:ext>
              </a:extLst>
            </p:cNvPr>
            <p:cNvSpPr txBox="1"/>
            <p:nvPr/>
          </p:nvSpPr>
          <p:spPr>
            <a:xfrm>
              <a:off x="755575" y="1580217"/>
              <a:ext cx="1075399"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分组查询</a:t>
              </a:r>
            </a:p>
          </p:txBody>
        </p:sp>
        <p:sp>
          <p:nvSpPr>
            <p:cNvPr id="15" name="文本框 14">
              <a:extLst>
                <a:ext uri="{FF2B5EF4-FFF2-40B4-BE49-F238E27FC236}">
                  <a16:creationId xmlns:a16="http://schemas.microsoft.com/office/drawing/2014/main" id="{6A5C1199-E010-43D4-930C-1A36CC27670B}"/>
                </a:ext>
              </a:extLst>
            </p:cNvPr>
            <p:cNvSpPr txBox="1"/>
            <p:nvPr/>
          </p:nvSpPr>
          <p:spPr>
            <a:xfrm>
              <a:off x="683568" y="1988840"/>
              <a:ext cx="7776864" cy="1349169"/>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CNO, AVG(GRADE) FROM SC GROUP BY CNO; –-</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求每门课的平均分</a:t>
              </a:r>
              <a:endParaRPr lang="en-US" altLang="zh-CN" sz="1800" b="1" dirty="0">
                <a:solidFill>
                  <a:schemeClr val="accent1">
                    <a:lumMod val="75000"/>
                  </a:schemeClr>
                </a:solidFill>
                <a:latin typeface="Courier New" panose="02070309020205020404" pitchFamily="49" charset="0"/>
                <a:cs typeface="Courier New" panose="02070309020205020404" pitchFamily="49" charset="0"/>
              </a:endParaRP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SNO, AVG(GRADE) FROM SC GROUP BY SNO; --</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求每个同学的平均分</a:t>
              </a:r>
              <a:endParaRPr lang="en-US" altLang="zh-CN" sz="1800" b="1" dirty="0">
                <a:solidFill>
                  <a:schemeClr val="accent1">
                    <a:lumMod val="75000"/>
                  </a:schemeClr>
                </a:solidFill>
                <a:latin typeface="Courier New" panose="02070309020205020404" pitchFamily="49" charset="0"/>
                <a:cs typeface="Courier New" panose="02070309020205020404" pitchFamily="49" charset="0"/>
              </a:endParaRP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SNO, AVG(GRADE) FROM SC GROUP BY SNO HAVING 	AVG(GRADE)&gt;80; --</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显示平均分大于</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80</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的同学</a:t>
              </a:r>
              <a:endParaRPr lang="en-US" altLang="zh-CN" sz="1800" b="1" dirty="0">
                <a:solidFill>
                  <a:schemeClr val="accent1">
                    <a:lumMod val="75000"/>
                  </a:schemeClr>
                </a:solidFill>
                <a:latin typeface="Courier New" panose="02070309020205020404" pitchFamily="49" charset="0"/>
                <a:cs typeface="Courier New" panose="02070309020205020404" pitchFamily="49" charset="0"/>
              </a:endParaRPr>
            </a:p>
          </p:txBody>
        </p:sp>
      </p:grpSp>
      <p:grpSp>
        <p:nvGrpSpPr>
          <p:cNvPr id="16" name="组合 15">
            <a:extLst>
              <a:ext uri="{FF2B5EF4-FFF2-40B4-BE49-F238E27FC236}">
                <a16:creationId xmlns:a16="http://schemas.microsoft.com/office/drawing/2014/main" id="{B9633BBB-A688-47F7-81F6-4231220C914C}"/>
              </a:ext>
            </a:extLst>
          </p:cNvPr>
          <p:cNvGrpSpPr/>
          <p:nvPr/>
        </p:nvGrpSpPr>
        <p:grpSpPr>
          <a:xfrm>
            <a:off x="179512" y="4968010"/>
            <a:ext cx="8784976" cy="788671"/>
            <a:chOff x="683568" y="1580217"/>
            <a:chExt cx="7776864" cy="788671"/>
          </a:xfrm>
        </p:grpSpPr>
        <p:sp>
          <p:nvSpPr>
            <p:cNvPr id="17" name="文本框 16">
              <a:extLst>
                <a:ext uri="{FF2B5EF4-FFF2-40B4-BE49-F238E27FC236}">
                  <a16:creationId xmlns:a16="http://schemas.microsoft.com/office/drawing/2014/main" id="{1B6B05DF-4131-4C38-8689-B0AF6A160F3B}"/>
                </a:ext>
              </a:extLst>
            </p:cNvPr>
            <p:cNvSpPr txBox="1"/>
            <p:nvPr/>
          </p:nvSpPr>
          <p:spPr>
            <a:xfrm>
              <a:off x="755575" y="1580217"/>
              <a:ext cx="1649102"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查询用聚集函数</a:t>
              </a:r>
            </a:p>
          </p:txBody>
        </p:sp>
        <p:sp>
          <p:nvSpPr>
            <p:cNvPr id="18" name="文本框 17">
              <a:extLst>
                <a:ext uri="{FF2B5EF4-FFF2-40B4-BE49-F238E27FC236}">
                  <a16:creationId xmlns:a16="http://schemas.microsoft.com/office/drawing/2014/main" id="{DB5AC549-8E74-4A09-AFD4-78305A68EFAB}"/>
                </a:ext>
              </a:extLst>
            </p:cNvPr>
            <p:cNvSpPr txBox="1"/>
            <p:nvPr/>
          </p:nvSpPr>
          <p:spPr>
            <a:xfrm>
              <a:off x="683568"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SNO, SUM(SAGE) FROM STUDENT WHERE SEX=‘</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男</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2758053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1267" name="Rectangle 1026"/>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3.1 SQL</a:t>
            </a:r>
            <a:r>
              <a:rPr lang="zh-CN" altLang="en-US" sz="3200" dirty="0">
                <a:ea typeface="宋体" panose="02010600030101010101" pitchFamily="2" charset="-122"/>
              </a:rPr>
              <a:t>概述</a:t>
            </a:r>
          </a:p>
        </p:txBody>
      </p:sp>
      <p:sp>
        <p:nvSpPr>
          <p:cNvPr id="11268" name="Rectangle 1027"/>
          <p:cNvSpPr>
            <a:spLocks noGrp="1"/>
          </p:cNvSpPr>
          <p:nvPr>
            <p:ph idx="1"/>
          </p:nvPr>
        </p:nvSpPr>
        <p:spPr>
          <a:xfrm>
            <a:off x="495300" y="1568450"/>
            <a:ext cx="8229600" cy="4495800"/>
          </a:xfrm>
          <a:ln/>
        </p:spPr>
        <p:txBody>
          <a:bodyPr vert="horz" wrap="square" lIns="91440" tIns="45720" rIns="91440" bIns="45720" anchor="t"/>
          <a:lstStyle/>
          <a:p>
            <a:pPr eaLnBrk="1" hangingPunct="1">
              <a:lnSpc>
                <a:spcPct val="170000"/>
              </a:lnSpc>
            </a:pPr>
            <a:endParaRPr lang="en-US" altLang="zh-CN" b="1" dirty="0">
              <a:solidFill>
                <a:srgbClr val="3333FF"/>
              </a:solidFill>
              <a:ea typeface="宋体" panose="02010600030101010101" pitchFamily="2" charset="-122"/>
            </a:endParaRPr>
          </a:p>
          <a:p>
            <a:pPr eaLnBrk="1" hangingPunct="1">
              <a:lnSpc>
                <a:spcPct val="170000"/>
              </a:lnSpc>
            </a:pPr>
            <a:r>
              <a:rPr lang="en-US" altLang="zh-CN" b="1" dirty="0">
                <a:ea typeface="宋体" panose="02010600030101010101" pitchFamily="2" charset="-122"/>
              </a:rPr>
              <a:t>3.1.1  SQL </a:t>
            </a:r>
            <a:r>
              <a:rPr lang="zh-CN" altLang="en-US" b="1" dirty="0">
                <a:ea typeface="宋体" panose="02010600030101010101" pitchFamily="2" charset="-122"/>
              </a:rPr>
              <a:t>的产生与发展</a:t>
            </a:r>
          </a:p>
          <a:p>
            <a:pPr eaLnBrk="1" hangingPunct="1">
              <a:lnSpc>
                <a:spcPct val="170000"/>
              </a:lnSpc>
            </a:pPr>
            <a:r>
              <a:rPr lang="en-US" altLang="zh-CN" b="1" dirty="0">
                <a:solidFill>
                  <a:srgbClr val="3333FF"/>
                </a:solidFill>
                <a:ea typeface="宋体" panose="02010600030101010101" pitchFamily="2" charset="-122"/>
              </a:rPr>
              <a:t>3.1.2  SQL的特点</a:t>
            </a:r>
          </a:p>
          <a:p>
            <a:pPr eaLnBrk="1" hangingPunct="1">
              <a:lnSpc>
                <a:spcPct val="170000"/>
              </a:lnSpc>
            </a:pPr>
            <a:r>
              <a:rPr lang="en-US" altLang="zh-CN" b="1" dirty="0">
                <a:ea typeface="宋体" panose="02010600030101010101" pitchFamily="2" charset="-122"/>
              </a:rPr>
              <a:t>3.1.3  SQL</a:t>
            </a:r>
            <a:r>
              <a:rPr lang="zh-CN" altLang="en-US" b="1" dirty="0">
                <a:ea typeface="宋体" panose="02010600030101010101" pitchFamily="2" charset="-122"/>
              </a:rPr>
              <a:t>的基本概念</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5123" name="Rectangle 2"/>
          <p:cNvSpPr>
            <a:spLocks noGrp="1"/>
          </p:cNvSpPr>
          <p:nvPr>
            <p:ph type="title"/>
          </p:nvPr>
        </p:nvSpPr>
        <p:spPr>
          <a:ln/>
        </p:spPr>
        <p:txBody>
          <a:bodyPr vert="horz" wrap="square" lIns="91440" tIns="45720" rIns="91440" bIns="45720" anchor="ctr"/>
          <a:lstStyle/>
          <a:p>
            <a:pPr eaLnBrk="1" hangingPunct="1"/>
            <a:r>
              <a:rPr lang="en-US" altLang="zh-CN" dirty="0">
                <a:ea typeface="宋体" panose="02010600030101010101" pitchFamily="2" charset="-122"/>
              </a:rPr>
              <a:t>3.4 </a:t>
            </a:r>
            <a:r>
              <a:rPr lang="zh-CN" altLang="en-US" dirty="0">
                <a:ea typeface="宋体" panose="02010600030101010101" pitchFamily="2" charset="-122"/>
              </a:rPr>
              <a:t>数据查询</a:t>
            </a:r>
          </a:p>
        </p:txBody>
      </p:sp>
      <p:sp>
        <p:nvSpPr>
          <p:cNvPr id="5124" name="Rectangle 3"/>
          <p:cNvSpPr>
            <a:spLocks noGrp="1"/>
          </p:cNvSpPr>
          <p:nvPr>
            <p:ph idx="1"/>
          </p:nvPr>
        </p:nvSpPr>
        <p:spPr>
          <a:xfrm>
            <a:off x="392113" y="1658938"/>
            <a:ext cx="8589962" cy="4722812"/>
          </a:xfrm>
          <a:ln/>
        </p:spPr>
        <p:txBody>
          <a:bodyPr vert="horz" wrap="square" lIns="91440" tIns="45720" rIns="91440" bIns="45720" anchor="t"/>
          <a:lstStyle/>
          <a:p>
            <a:pPr marL="819150" lvl="1" algn="just" eaLnBrk="1" hangingPunct="1">
              <a:lnSpc>
                <a:spcPct val="80000"/>
              </a:lnSpc>
              <a:buNone/>
            </a:pPr>
            <a:r>
              <a:rPr lang="en-US" altLang="zh-CN" sz="1600" dirty="0">
                <a:solidFill>
                  <a:schemeClr val="accent1">
                    <a:lumMod val="75000"/>
                  </a:schemeClr>
                </a:solidFill>
                <a:latin typeface="Courier New" panose="02070309020205020404" pitchFamily="49" charset="0"/>
                <a:ea typeface="宋体" panose="02010600030101010101" pitchFamily="2" charset="-122"/>
              </a:rPr>
              <a:t>SELECT TOP(10) PERCENT * FROM STUDENT</a:t>
            </a:r>
          </a:p>
          <a:p>
            <a:pPr marL="819150" lvl="1" algn="just" eaLnBrk="1" hangingPunct="1">
              <a:lnSpc>
                <a:spcPct val="80000"/>
              </a:lnSpc>
              <a:buNone/>
            </a:pPr>
            <a:r>
              <a:rPr lang="zh-CN" altLang="en-US" sz="1600" dirty="0">
                <a:solidFill>
                  <a:schemeClr val="accent1">
                    <a:lumMod val="75000"/>
                  </a:schemeClr>
                </a:solidFill>
                <a:latin typeface="Courier New" panose="02070309020205020404" pitchFamily="49" charset="0"/>
                <a:ea typeface="宋体" panose="02010600030101010101" pitchFamily="2" charset="-122"/>
              </a:rPr>
              <a:t>查询前</a:t>
            </a:r>
            <a:r>
              <a:rPr lang="en-US" altLang="zh-CN" sz="1600" dirty="0">
                <a:solidFill>
                  <a:schemeClr val="accent1">
                    <a:lumMod val="75000"/>
                  </a:schemeClr>
                </a:solidFill>
                <a:latin typeface="Courier New" panose="02070309020205020404" pitchFamily="49" charset="0"/>
                <a:ea typeface="宋体" panose="02010600030101010101" pitchFamily="2" charset="-122"/>
              </a:rPr>
              <a:t>10%</a:t>
            </a:r>
            <a:r>
              <a:rPr lang="zh-CN" altLang="en-US" sz="1600" dirty="0">
                <a:solidFill>
                  <a:schemeClr val="accent1">
                    <a:lumMod val="75000"/>
                  </a:schemeClr>
                </a:solidFill>
                <a:latin typeface="Courier New" panose="02070309020205020404" pitchFamily="49" charset="0"/>
                <a:ea typeface="宋体" panose="02010600030101010101" pitchFamily="2" charset="-122"/>
              </a:rPr>
              <a:t> 一般没有后</a:t>
            </a:r>
            <a:r>
              <a:rPr lang="en-US" altLang="zh-CN" sz="1600" dirty="0">
                <a:solidFill>
                  <a:schemeClr val="accent1">
                    <a:lumMod val="75000"/>
                  </a:schemeClr>
                </a:solidFill>
                <a:latin typeface="Courier New" panose="02070309020205020404" pitchFamily="49" charset="0"/>
                <a:ea typeface="宋体" panose="02010600030101010101" pitchFamily="2" charset="-122"/>
              </a:rPr>
              <a:t>10%</a:t>
            </a:r>
          </a:p>
          <a:p>
            <a:pPr marL="819150" lvl="1" algn="just" eaLnBrk="1" hangingPunct="1">
              <a:lnSpc>
                <a:spcPct val="80000"/>
              </a:lnSpc>
              <a:buNone/>
            </a:pPr>
            <a:r>
              <a:rPr lang="en-US" altLang="zh-CN" sz="1600" dirty="0">
                <a:solidFill>
                  <a:schemeClr val="accent1">
                    <a:lumMod val="75000"/>
                  </a:schemeClr>
                </a:solidFill>
                <a:latin typeface="Courier New" panose="02070309020205020404" pitchFamily="49" charset="0"/>
                <a:ea typeface="宋体" panose="02010600030101010101" pitchFamily="2" charset="-122"/>
              </a:rPr>
              <a:t>DISTINCT</a:t>
            </a:r>
            <a:r>
              <a:rPr lang="zh-CN" altLang="en-US" sz="1600" dirty="0">
                <a:solidFill>
                  <a:schemeClr val="accent1">
                    <a:lumMod val="75000"/>
                  </a:schemeClr>
                </a:solidFill>
                <a:latin typeface="Courier New" panose="02070309020205020404" pitchFamily="49" charset="0"/>
                <a:ea typeface="宋体" panose="02010600030101010101" pitchFamily="2" charset="-122"/>
              </a:rPr>
              <a:t>是去重复，所有属性一起重复的去掉</a:t>
            </a:r>
            <a:endParaRPr lang="en-US" altLang="zh-CN" sz="1600" dirty="0">
              <a:solidFill>
                <a:schemeClr val="accent1">
                  <a:lumMod val="75000"/>
                </a:schemeClr>
              </a:solidFill>
              <a:latin typeface="Courier New" panose="02070309020205020404" pitchFamily="49" charset="0"/>
              <a:ea typeface="宋体" panose="02010600030101010101" pitchFamily="2" charset="-122"/>
            </a:endParaRPr>
          </a:p>
          <a:p>
            <a:pPr marL="819150" lvl="1" algn="just" eaLnBrk="1" hangingPunct="1">
              <a:lnSpc>
                <a:spcPct val="80000"/>
              </a:lnSpc>
              <a:buNone/>
            </a:pPr>
            <a:r>
              <a:rPr lang="zh-CN" altLang="en-US" sz="1600" dirty="0">
                <a:solidFill>
                  <a:schemeClr val="accent1">
                    <a:lumMod val="75000"/>
                  </a:schemeClr>
                </a:solidFill>
                <a:latin typeface="Courier New" panose="02070309020205020404" pitchFamily="49" charset="0"/>
                <a:ea typeface="宋体" panose="02010600030101010101" pitchFamily="2" charset="-122"/>
              </a:rPr>
              <a:t>取别名，用</a:t>
            </a:r>
            <a:r>
              <a:rPr lang="en-US" altLang="zh-CN" sz="1600" dirty="0">
                <a:solidFill>
                  <a:schemeClr val="accent1">
                    <a:lumMod val="75000"/>
                  </a:schemeClr>
                </a:solidFill>
                <a:latin typeface="Courier New" panose="02070309020205020404" pitchFamily="49" charset="0"/>
                <a:ea typeface="宋体" panose="02010600030101010101" pitchFamily="2" charset="-122"/>
              </a:rPr>
              <a:t>AS</a:t>
            </a:r>
            <a:r>
              <a:rPr lang="zh-CN" altLang="en-US" sz="1600" dirty="0">
                <a:solidFill>
                  <a:schemeClr val="accent1">
                    <a:lumMod val="75000"/>
                  </a:schemeClr>
                </a:solidFill>
                <a:latin typeface="Courier New" panose="02070309020205020404" pitchFamily="49" charset="0"/>
                <a:ea typeface="宋体" panose="02010600030101010101" pitchFamily="2" charset="-122"/>
              </a:rPr>
              <a:t>或者空格</a:t>
            </a:r>
            <a:endParaRPr lang="en-US" altLang="zh-CN" sz="1600" dirty="0">
              <a:solidFill>
                <a:schemeClr val="accent1">
                  <a:lumMod val="75000"/>
                </a:schemeClr>
              </a:solidFill>
              <a:latin typeface="Courier New" panose="02070309020205020404" pitchFamily="49" charset="0"/>
              <a:ea typeface="宋体" panose="02010600030101010101" pitchFamily="2" charset="-122"/>
            </a:endParaRPr>
          </a:p>
          <a:p>
            <a:pPr marL="819150" lvl="1" algn="just" eaLnBrk="1" hangingPunct="1">
              <a:lnSpc>
                <a:spcPct val="80000"/>
              </a:lnSpc>
              <a:buNone/>
            </a:pPr>
            <a:r>
              <a:rPr lang="en-US" altLang="zh-CN" sz="1600" dirty="0">
                <a:solidFill>
                  <a:schemeClr val="accent1">
                    <a:lumMod val="75000"/>
                  </a:schemeClr>
                </a:solidFill>
                <a:latin typeface="Courier New" panose="02070309020205020404" pitchFamily="49" charset="0"/>
                <a:ea typeface="宋体" panose="02010600030101010101" pitchFamily="2" charset="-122"/>
              </a:rPr>
              <a:t>SELECT SNAME, GRADE FROM SC JOIN STUDENT ON SC.SNO=STUDENT.SNO</a:t>
            </a:r>
          </a:p>
          <a:p>
            <a:pPr marL="819150" lvl="1" algn="just" eaLnBrk="1" hangingPunct="1">
              <a:lnSpc>
                <a:spcPct val="80000"/>
              </a:lnSpc>
              <a:buNone/>
            </a:pPr>
            <a:r>
              <a:rPr lang="en-US" altLang="zh-CN" sz="1600" dirty="0">
                <a:solidFill>
                  <a:schemeClr val="accent1">
                    <a:lumMod val="75000"/>
                  </a:schemeClr>
                </a:solidFill>
                <a:latin typeface="Courier New" panose="02070309020205020404" pitchFamily="49" charset="0"/>
                <a:ea typeface="宋体" panose="02010600030101010101" pitchFamily="2" charset="-122"/>
              </a:rPr>
              <a:t>SELECT * FROM SC, STUDENT WHERE SC.SNO=STUDENT.SNO</a:t>
            </a:r>
          </a:p>
          <a:p>
            <a:pPr marL="819150" lvl="1" algn="just" eaLnBrk="1" hangingPunct="1">
              <a:lnSpc>
                <a:spcPct val="80000"/>
              </a:lnSpc>
              <a:buNone/>
            </a:pPr>
            <a:r>
              <a:rPr lang="zh-CN" altLang="en-US" sz="1600" dirty="0">
                <a:solidFill>
                  <a:schemeClr val="accent1">
                    <a:lumMod val="75000"/>
                  </a:schemeClr>
                </a:solidFill>
                <a:latin typeface="Courier New" panose="02070309020205020404" pitchFamily="49" charset="0"/>
                <a:ea typeface="宋体" panose="02010600030101010101" pitchFamily="2" charset="-122"/>
              </a:rPr>
              <a:t>两种不同的写法，都是连接</a:t>
            </a:r>
            <a:endParaRPr lang="en-US" altLang="zh-CN" sz="1600" dirty="0">
              <a:solidFill>
                <a:schemeClr val="accent1">
                  <a:lumMod val="75000"/>
                </a:schemeClr>
              </a:solidFill>
              <a:latin typeface="Courier New" panose="02070309020205020404" pitchFamily="49" charset="0"/>
              <a:ea typeface="宋体" panose="02010600030101010101" pitchFamily="2" charset="-122"/>
            </a:endParaRPr>
          </a:p>
          <a:p>
            <a:pPr marL="819150" lvl="1" algn="just" eaLnBrk="1" hangingPunct="1">
              <a:lnSpc>
                <a:spcPct val="80000"/>
              </a:lnSpc>
              <a:buNone/>
            </a:pPr>
            <a:r>
              <a:rPr lang="zh-CN" altLang="en-US" sz="1600" dirty="0">
                <a:solidFill>
                  <a:schemeClr val="accent1">
                    <a:lumMod val="75000"/>
                  </a:schemeClr>
                </a:solidFill>
                <a:latin typeface="Courier New" panose="02070309020205020404" pitchFamily="49" charset="0"/>
                <a:ea typeface="宋体" panose="02010600030101010101" pitchFamily="2" charset="-122"/>
              </a:rPr>
              <a:t>但</a:t>
            </a:r>
            <a:r>
              <a:rPr lang="en-US" altLang="zh-CN" sz="1600" dirty="0">
                <a:solidFill>
                  <a:schemeClr val="accent1">
                    <a:lumMod val="75000"/>
                  </a:schemeClr>
                </a:solidFill>
                <a:latin typeface="Courier New" panose="02070309020205020404" pitchFamily="49" charset="0"/>
                <a:ea typeface="宋体" panose="02010600030101010101" pitchFamily="2" charset="-122"/>
              </a:rPr>
              <a:t>WHERE</a:t>
            </a:r>
            <a:r>
              <a:rPr lang="zh-CN" altLang="en-US" sz="1600" dirty="0">
                <a:solidFill>
                  <a:schemeClr val="accent1">
                    <a:lumMod val="75000"/>
                  </a:schemeClr>
                </a:solidFill>
                <a:latin typeface="Courier New" panose="02070309020205020404" pitchFamily="49" charset="0"/>
                <a:ea typeface="宋体" panose="02010600030101010101" pitchFamily="2" charset="-122"/>
              </a:rPr>
              <a:t>后面不能出现聚集函数比如</a:t>
            </a:r>
            <a:r>
              <a:rPr lang="en-US" altLang="zh-CN" sz="1600" dirty="0">
                <a:solidFill>
                  <a:schemeClr val="accent1">
                    <a:lumMod val="75000"/>
                  </a:schemeClr>
                </a:solidFill>
                <a:latin typeface="Courier New" panose="02070309020205020404" pitchFamily="49" charset="0"/>
                <a:ea typeface="宋体" panose="02010600030101010101" pitchFamily="2" charset="-122"/>
              </a:rPr>
              <a:t>SUM, COUNT, AVG, MAX, MIN</a:t>
            </a:r>
          </a:p>
          <a:p>
            <a:pPr marL="819150" lvl="1" algn="just" eaLnBrk="1" hangingPunct="1">
              <a:lnSpc>
                <a:spcPct val="80000"/>
              </a:lnSpc>
              <a:buNone/>
            </a:pPr>
            <a:r>
              <a:rPr lang="zh-CN" altLang="en-US" sz="1600" dirty="0">
                <a:solidFill>
                  <a:schemeClr val="accent1">
                    <a:lumMod val="75000"/>
                  </a:schemeClr>
                </a:solidFill>
                <a:latin typeface="Courier New" panose="02070309020205020404" pitchFamily="49" charset="0"/>
                <a:ea typeface="宋体" panose="02010600030101010101" pitchFamily="2" charset="-122"/>
              </a:rPr>
              <a:t>因为命令的执行顺序</a:t>
            </a:r>
            <a:endParaRPr lang="en-US" altLang="zh-CN" sz="1600" dirty="0">
              <a:solidFill>
                <a:schemeClr val="accent1">
                  <a:lumMod val="75000"/>
                </a:schemeClr>
              </a:solidFill>
              <a:latin typeface="Courier New" panose="02070309020205020404" pitchFamily="49" charset="0"/>
              <a:ea typeface="宋体" panose="02010600030101010101" pitchFamily="2" charset="-122"/>
            </a:endParaRPr>
          </a:p>
          <a:p>
            <a:pPr marL="819150" lvl="1" algn="just" eaLnBrk="1" hangingPunct="1">
              <a:lnSpc>
                <a:spcPct val="80000"/>
              </a:lnSpc>
              <a:buNone/>
            </a:pPr>
            <a:r>
              <a:rPr lang="zh-CN" altLang="en-US" sz="1600" dirty="0">
                <a:solidFill>
                  <a:schemeClr val="accent1">
                    <a:lumMod val="75000"/>
                  </a:schemeClr>
                </a:solidFill>
                <a:latin typeface="Courier New" panose="02070309020205020404" pitchFamily="49" charset="0"/>
                <a:ea typeface="宋体" panose="02010600030101010101" pitchFamily="2" charset="-122"/>
              </a:rPr>
              <a:t>那怎么办？先让他分组</a:t>
            </a:r>
            <a:endParaRPr lang="en-US" altLang="zh-CN" sz="1600" dirty="0">
              <a:solidFill>
                <a:schemeClr val="accent1">
                  <a:lumMod val="75000"/>
                </a:schemeClr>
              </a:solidFill>
              <a:latin typeface="Courier New" panose="02070309020205020404" pitchFamily="49" charset="0"/>
              <a:ea typeface="宋体" panose="02010600030101010101" pitchFamily="2" charset="-122"/>
            </a:endParaRPr>
          </a:p>
          <a:p>
            <a:pPr marL="819150" lvl="1" algn="just" eaLnBrk="1" hangingPunct="1">
              <a:lnSpc>
                <a:spcPct val="80000"/>
              </a:lnSpc>
              <a:buNone/>
            </a:pPr>
            <a:r>
              <a:rPr lang="en-US" altLang="zh-CN" sz="1600" dirty="0">
                <a:solidFill>
                  <a:schemeClr val="accent1">
                    <a:lumMod val="75000"/>
                  </a:schemeClr>
                </a:solidFill>
                <a:latin typeface="Courier New" panose="02070309020205020404" pitchFamily="49" charset="0"/>
                <a:ea typeface="宋体" panose="02010600030101010101" pitchFamily="2" charset="-122"/>
              </a:rPr>
              <a:t>SELECT CNO, AVG(GRADE) FROM SC GROUP BY CNO</a:t>
            </a:r>
          </a:p>
          <a:p>
            <a:pPr marL="819150" lvl="1" algn="just" eaLnBrk="1" hangingPunct="1">
              <a:lnSpc>
                <a:spcPct val="80000"/>
              </a:lnSpc>
              <a:buNone/>
            </a:pPr>
            <a:r>
              <a:rPr lang="zh-CN" altLang="en-US" sz="1600" dirty="0">
                <a:solidFill>
                  <a:schemeClr val="accent1">
                    <a:lumMod val="75000"/>
                  </a:schemeClr>
                </a:solidFill>
                <a:latin typeface="Courier New" panose="02070309020205020404" pitchFamily="49" charset="0"/>
                <a:ea typeface="宋体" panose="02010600030101010101" pitchFamily="2" charset="-122"/>
              </a:rPr>
              <a:t>求每门课的平均分</a:t>
            </a:r>
            <a:endParaRPr lang="en-US" altLang="zh-CN" sz="1600" dirty="0">
              <a:solidFill>
                <a:schemeClr val="accent1">
                  <a:lumMod val="75000"/>
                </a:schemeClr>
              </a:solidFill>
              <a:latin typeface="Courier New" panose="02070309020205020404" pitchFamily="49" charset="0"/>
              <a:ea typeface="宋体" panose="02010600030101010101" pitchFamily="2" charset="-122"/>
            </a:endParaRPr>
          </a:p>
          <a:p>
            <a:pPr marL="819150" lvl="1" algn="just" eaLnBrk="1" hangingPunct="1">
              <a:lnSpc>
                <a:spcPct val="80000"/>
              </a:lnSpc>
              <a:buNone/>
            </a:pPr>
            <a:r>
              <a:rPr lang="en-US" altLang="zh-CN" sz="1600" dirty="0">
                <a:solidFill>
                  <a:schemeClr val="accent1">
                    <a:lumMod val="75000"/>
                  </a:schemeClr>
                </a:solidFill>
                <a:latin typeface="Courier New" panose="02070309020205020404" pitchFamily="49" charset="0"/>
                <a:ea typeface="宋体" panose="02010600030101010101" pitchFamily="2" charset="-122"/>
              </a:rPr>
              <a:t>SELECT SNO, AVG(GRADE) FROM SC GROUP BY SNO</a:t>
            </a:r>
          </a:p>
          <a:p>
            <a:pPr marL="819150" lvl="1" algn="just" eaLnBrk="1" hangingPunct="1">
              <a:lnSpc>
                <a:spcPct val="80000"/>
              </a:lnSpc>
              <a:buNone/>
            </a:pPr>
            <a:r>
              <a:rPr lang="zh-CN" altLang="en-US" sz="1600" dirty="0">
                <a:solidFill>
                  <a:schemeClr val="accent1">
                    <a:lumMod val="75000"/>
                  </a:schemeClr>
                </a:solidFill>
                <a:latin typeface="Courier New" panose="02070309020205020404" pitchFamily="49" charset="0"/>
                <a:ea typeface="宋体" panose="02010600030101010101" pitchFamily="2" charset="-122"/>
              </a:rPr>
              <a:t>求每个同学平均分</a:t>
            </a:r>
            <a:endParaRPr lang="en-US" altLang="zh-CN" sz="1600" dirty="0">
              <a:solidFill>
                <a:schemeClr val="accent1">
                  <a:lumMod val="75000"/>
                </a:schemeClr>
              </a:solidFill>
              <a:latin typeface="Courier New" panose="02070309020205020404" pitchFamily="49" charset="0"/>
              <a:ea typeface="宋体" panose="02010600030101010101" pitchFamily="2" charset="-122"/>
            </a:endParaRPr>
          </a:p>
          <a:p>
            <a:pPr marL="819150" lvl="1" algn="just" eaLnBrk="1" hangingPunct="1">
              <a:lnSpc>
                <a:spcPct val="80000"/>
              </a:lnSpc>
              <a:buNone/>
            </a:pPr>
            <a:r>
              <a:rPr lang="en-US" altLang="zh-CN" sz="1600" dirty="0">
                <a:solidFill>
                  <a:schemeClr val="accent1">
                    <a:lumMod val="75000"/>
                  </a:schemeClr>
                </a:solidFill>
                <a:latin typeface="Courier New" panose="02070309020205020404" pitchFamily="49" charset="0"/>
                <a:ea typeface="宋体" panose="02010600030101010101" pitchFamily="2" charset="-122"/>
              </a:rPr>
              <a:t>SELECT SNO, AVG(GRADE) FROM SC GROUP BY SNO HAVING ANG(GRADE)&gt;80</a:t>
            </a:r>
          </a:p>
          <a:p>
            <a:pPr marL="819150" lvl="1" algn="just" eaLnBrk="1" hangingPunct="1">
              <a:lnSpc>
                <a:spcPct val="80000"/>
              </a:lnSpc>
              <a:buNone/>
            </a:pPr>
            <a:r>
              <a:rPr lang="zh-CN" altLang="en-US" sz="1600" dirty="0">
                <a:solidFill>
                  <a:schemeClr val="accent1">
                    <a:lumMod val="75000"/>
                  </a:schemeClr>
                </a:solidFill>
                <a:latin typeface="Courier New" panose="02070309020205020404" pitchFamily="49" charset="0"/>
                <a:ea typeface="宋体" panose="02010600030101010101" pitchFamily="2" charset="-122"/>
              </a:rPr>
              <a:t>显示平均分大于</a:t>
            </a:r>
            <a:r>
              <a:rPr lang="en-US" altLang="zh-CN" sz="1600" dirty="0">
                <a:solidFill>
                  <a:schemeClr val="accent1">
                    <a:lumMod val="75000"/>
                  </a:schemeClr>
                </a:solidFill>
                <a:latin typeface="Courier New" panose="02070309020205020404" pitchFamily="49" charset="0"/>
                <a:ea typeface="宋体" panose="02010600030101010101" pitchFamily="2" charset="-122"/>
              </a:rPr>
              <a:t>80</a:t>
            </a:r>
            <a:r>
              <a:rPr lang="zh-CN" altLang="en-US" sz="1600" dirty="0">
                <a:solidFill>
                  <a:schemeClr val="accent1">
                    <a:lumMod val="75000"/>
                  </a:schemeClr>
                </a:solidFill>
                <a:latin typeface="Courier New" panose="02070309020205020404" pitchFamily="49" charset="0"/>
                <a:ea typeface="宋体" panose="02010600030101010101" pitchFamily="2" charset="-122"/>
              </a:rPr>
              <a:t>的同学</a:t>
            </a:r>
            <a:endParaRPr lang="en-US" altLang="zh-CN" sz="1600" dirty="0">
              <a:solidFill>
                <a:schemeClr val="accent1">
                  <a:lumMod val="75000"/>
                </a:schemeClr>
              </a:solidFill>
              <a:latin typeface="Courier New" panose="02070309020205020404" pitchFamily="49" charset="0"/>
              <a:ea typeface="宋体" panose="02010600030101010101" pitchFamily="2" charset="-122"/>
            </a:endParaRPr>
          </a:p>
          <a:p>
            <a:pPr marL="819150" lvl="1" algn="just" eaLnBrk="1" hangingPunct="1">
              <a:lnSpc>
                <a:spcPct val="80000"/>
              </a:lnSpc>
              <a:buNone/>
            </a:pPr>
            <a:r>
              <a:rPr lang="zh-CN" altLang="en-US" sz="1600" dirty="0">
                <a:solidFill>
                  <a:schemeClr val="accent1">
                    <a:lumMod val="75000"/>
                  </a:schemeClr>
                </a:solidFill>
                <a:latin typeface="Courier New" panose="02070309020205020404" pitchFamily="49" charset="0"/>
                <a:ea typeface="宋体" panose="02010600030101010101" pitchFamily="2" charset="-122"/>
              </a:rPr>
              <a:t>有了分组之后，才能用</a:t>
            </a:r>
            <a:r>
              <a:rPr lang="en-US" altLang="zh-CN" sz="1600" dirty="0">
                <a:solidFill>
                  <a:schemeClr val="accent1">
                    <a:lumMod val="75000"/>
                  </a:schemeClr>
                </a:solidFill>
                <a:latin typeface="Courier New" panose="02070309020205020404" pitchFamily="49" charset="0"/>
                <a:ea typeface="宋体" panose="02010600030101010101" pitchFamily="2" charset="-122"/>
              </a:rPr>
              <a:t>HAVING</a:t>
            </a:r>
            <a:r>
              <a:rPr lang="zh-CN" altLang="en-US" sz="1600" dirty="0">
                <a:solidFill>
                  <a:schemeClr val="accent1">
                    <a:lumMod val="75000"/>
                  </a:schemeClr>
                </a:solidFill>
                <a:latin typeface="Courier New" panose="02070309020205020404" pitchFamily="49" charset="0"/>
                <a:ea typeface="宋体" panose="02010600030101010101" pitchFamily="2" charset="-122"/>
              </a:rPr>
              <a:t>，</a:t>
            </a:r>
            <a:r>
              <a:rPr lang="en-US" altLang="zh-CN" sz="1600" dirty="0">
                <a:solidFill>
                  <a:schemeClr val="accent1">
                    <a:lumMod val="75000"/>
                  </a:schemeClr>
                </a:solidFill>
                <a:latin typeface="Courier New" panose="02070309020205020404" pitchFamily="49" charset="0"/>
                <a:ea typeface="宋体" panose="02010600030101010101" pitchFamily="2" charset="-122"/>
              </a:rPr>
              <a:t>HAVING</a:t>
            </a:r>
            <a:r>
              <a:rPr lang="zh-CN" altLang="en-US" sz="1600" dirty="0">
                <a:solidFill>
                  <a:schemeClr val="accent1">
                    <a:lumMod val="75000"/>
                  </a:schemeClr>
                </a:solidFill>
                <a:latin typeface="Courier New" panose="02070309020205020404" pitchFamily="49" charset="0"/>
                <a:ea typeface="宋体" panose="02010600030101010101" pitchFamily="2" charset="-122"/>
              </a:rPr>
              <a:t>只能有聚集函数的条件</a:t>
            </a:r>
            <a:endParaRPr lang="en-US" altLang="zh-CN" sz="1600" dirty="0">
              <a:solidFill>
                <a:schemeClr val="accent1">
                  <a:lumMod val="75000"/>
                </a:schemeClr>
              </a:solidFill>
              <a:latin typeface="Courier New" panose="02070309020205020404" pitchFamily="49" charset="0"/>
              <a:ea typeface="宋体" panose="02010600030101010101" pitchFamily="2" charset="-122"/>
            </a:endParaRPr>
          </a:p>
          <a:p>
            <a:pPr marL="819150" lvl="1" algn="just" eaLnBrk="1" hangingPunct="1">
              <a:lnSpc>
                <a:spcPct val="80000"/>
              </a:lnSpc>
              <a:buNone/>
            </a:pPr>
            <a:r>
              <a:rPr lang="en-US" altLang="zh-CN" sz="1600" dirty="0">
                <a:solidFill>
                  <a:schemeClr val="accent1">
                    <a:lumMod val="75000"/>
                  </a:schemeClr>
                </a:solidFill>
                <a:latin typeface="Courier New" panose="02070309020205020404" pitchFamily="49" charset="0"/>
                <a:ea typeface="宋体" panose="02010600030101010101" pitchFamily="2" charset="-122"/>
              </a:rPr>
              <a:t>SELECT SEX, SUM(AGE) FROM STUDENT WHERE SEX=‘</a:t>
            </a:r>
            <a:r>
              <a:rPr lang="zh-CN" altLang="en-US" sz="1600" dirty="0">
                <a:solidFill>
                  <a:schemeClr val="accent1">
                    <a:lumMod val="75000"/>
                  </a:schemeClr>
                </a:solidFill>
                <a:latin typeface="Courier New" panose="02070309020205020404" pitchFamily="49" charset="0"/>
                <a:ea typeface="宋体" panose="02010600030101010101" pitchFamily="2" charset="-122"/>
              </a:rPr>
              <a:t>男</a:t>
            </a:r>
            <a:r>
              <a:rPr lang="en-US" altLang="zh-CN" sz="1600" dirty="0">
                <a:solidFill>
                  <a:schemeClr val="accent1">
                    <a:lumMod val="75000"/>
                  </a:schemeClr>
                </a:solidFill>
                <a:latin typeface="Courier New" panose="02070309020205020404" pitchFamily="49" charset="0"/>
                <a:ea typeface="宋体" panose="02010600030101010101" pitchFamily="2" charset="-122"/>
              </a:rPr>
              <a:t>’</a:t>
            </a:r>
          </a:p>
          <a:p>
            <a:pPr marL="819150" lvl="1" algn="just" eaLnBrk="1" hangingPunct="1">
              <a:lnSpc>
                <a:spcPct val="80000"/>
              </a:lnSpc>
              <a:buNone/>
            </a:pPr>
            <a:r>
              <a:rPr lang="zh-CN" altLang="en-US" sz="1600" dirty="0">
                <a:solidFill>
                  <a:schemeClr val="accent1">
                    <a:lumMod val="75000"/>
                  </a:schemeClr>
                </a:solidFill>
                <a:latin typeface="Courier New" panose="02070309020205020404" pitchFamily="49" charset="0"/>
                <a:ea typeface="宋体" panose="02010600030101010101" pitchFamily="2" charset="-122"/>
              </a:rPr>
              <a:t>求男同学的年龄和</a:t>
            </a:r>
          </a:p>
        </p:txBody>
      </p:sp>
    </p:spTree>
    <p:extLst>
      <p:ext uri="{BB962C8B-B14F-4D97-AF65-F5344CB8AC3E}">
        <p14:creationId xmlns:p14="http://schemas.microsoft.com/office/powerpoint/2010/main" val="13538148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5123" name="Rectangle 2"/>
          <p:cNvSpPr>
            <a:spLocks noGrp="1"/>
          </p:cNvSpPr>
          <p:nvPr>
            <p:ph type="title"/>
          </p:nvPr>
        </p:nvSpPr>
        <p:spPr>
          <a:xfrm>
            <a:off x="876300" y="116632"/>
            <a:ext cx="7391400" cy="563563"/>
          </a:xfrm>
          <a:ln/>
        </p:spPr>
        <p:txBody>
          <a:bodyPr vert="horz" wrap="square" lIns="91440" tIns="45720" rIns="91440" bIns="45720" anchor="ctr"/>
          <a:lstStyle/>
          <a:p>
            <a:pPr eaLnBrk="1" hangingPunct="1"/>
            <a:r>
              <a:rPr lang="en-US" altLang="zh-CN" dirty="0">
                <a:ea typeface="宋体" panose="02010600030101010101" pitchFamily="2" charset="-122"/>
              </a:rPr>
              <a:t>3.4 </a:t>
            </a:r>
            <a:r>
              <a:rPr lang="zh-CN" altLang="en-US" dirty="0">
                <a:ea typeface="宋体" panose="02010600030101010101" pitchFamily="2" charset="-122"/>
              </a:rPr>
              <a:t>数据查询</a:t>
            </a:r>
          </a:p>
        </p:txBody>
      </p:sp>
      <p:grpSp>
        <p:nvGrpSpPr>
          <p:cNvPr id="7" name="组合 6">
            <a:extLst>
              <a:ext uri="{FF2B5EF4-FFF2-40B4-BE49-F238E27FC236}">
                <a16:creationId xmlns:a16="http://schemas.microsoft.com/office/drawing/2014/main" id="{88E9A4F1-6CEF-44D8-9AF7-D3D78BC4C2CB}"/>
              </a:ext>
            </a:extLst>
          </p:cNvPr>
          <p:cNvGrpSpPr/>
          <p:nvPr/>
        </p:nvGrpSpPr>
        <p:grpSpPr>
          <a:xfrm>
            <a:off x="179512" y="692696"/>
            <a:ext cx="8784976" cy="1130713"/>
            <a:chOff x="683568" y="1580217"/>
            <a:chExt cx="7776864" cy="1130713"/>
          </a:xfrm>
        </p:grpSpPr>
        <p:sp>
          <p:nvSpPr>
            <p:cNvPr id="8" name="文本框 7">
              <a:extLst>
                <a:ext uri="{FF2B5EF4-FFF2-40B4-BE49-F238E27FC236}">
                  <a16:creationId xmlns:a16="http://schemas.microsoft.com/office/drawing/2014/main" id="{0AA0D36E-0CD9-4C74-A6E1-968090E23BB6}"/>
                </a:ext>
              </a:extLst>
            </p:cNvPr>
            <p:cNvSpPr txBox="1"/>
            <p:nvPr/>
          </p:nvSpPr>
          <p:spPr>
            <a:xfrm>
              <a:off x="755576" y="1580217"/>
              <a:ext cx="2477784"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查询用聚集函数结合分组</a:t>
              </a:r>
            </a:p>
          </p:txBody>
        </p:sp>
        <p:sp>
          <p:nvSpPr>
            <p:cNvPr id="9" name="文本框 8">
              <a:extLst>
                <a:ext uri="{FF2B5EF4-FFF2-40B4-BE49-F238E27FC236}">
                  <a16:creationId xmlns:a16="http://schemas.microsoft.com/office/drawing/2014/main" id="{7D98227C-C293-42DE-80FF-3BF007697F12}"/>
                </a:ext>
              </a:extLst>
            </p:cNvPr>
            <p:cNvSpPr txBox="1"/>
            <p:nvPr/>
          </p:nvSpPr>
          <p:spPr>
            <a:xfrm>
              <a:off x="683568" y="1988840"/>
              <a:ext cx="7776864" cy="722090"/>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SEX, SUM(AGE) FROM STUDENT GROUP BY SEX;</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写出男同学的年龄和，再写出女同学的</a:t>
              </a:r>
              <a:endParaRPr lang="en-US" altLang="zh-CN" sz="1800" b="1" dirty="0">
                <a:solidFill>
                  <a:schemeClr val="accent1">
                    <a:lumMod val="75000"/>
                  </a:schemeClr>
                </a:solidFill>
                <a:latin typeface="Courier New" panose="02070309020205020404" pitchFamily="49" charset="0"/>
                <a:cs typeface="Courier New" panose="02070309020205020404" pitchFamily="49" charset="0"/>
              </a:endParaRPr>
            </a:p>
          </p:txBody>
        </p:sp>
      </p:grpSp>
      <p:grpSp>
        <p:nvGrpSpPr>
          <p:cNvPr id="10" name="组合 9">
            <a:extLst>
              <a:ext uri="{FF2B5EF4-FFF2-40B4-BE49-F238E27FC236}">
                <a16:creationId xmlns:a16="http://schemas.microsoft.com/office/drawing/2014/main" id="{C86F7A7A-DF5A-4E93-A947-78A1A1850EE5}"/>
              </a:ext>
            </a:extLst>
          </p:cNvPr>
          <p:cNvGrpSpPr/>
          <p:nvPr/>
        </p:nvGrpSpPr>
        <p:grpSpPr>
          <a:xfrm>
            <a:off x="179512" y="1916832"/>
            <a:ext cx="8784976" cy="1472756"/>
            <a:chOff x="683568" y="1580217"/>
            <a:chExt cx="7776864" cy="1472756"/>
          </a:xfrm>
        </p:grpSpPr>
        <p:sp>
          <p:nvSpPr>
            <p:cNvPr id="11" name="文本框 10">
              <a:extLst>
                <a:ext uri="{FF2B5EF4-FFF2-40B4-BE49-F238E27FC236}">
                  <a16:creationId xmlns:a16="http://schemas.microsoft.com/office/drawing/2014/main" id="{170DF320-1974-4796-9452-B487F0696722}"/>
                </a:ext>
              </a:extLst>
            </p:cNvPr>
            <p:cNvSpPr txBox="1"/>
            <p:nvPr/>
          </p:nvSpPr>
          <p:spPr>
            <a:xfrm>
              <a:off x="755575" y="1580217"/>
              <a:ext cx="629186"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数数</a:t>
              </a:r>
            </a:p>
          </p:txBody>
        </p:sp>
        <p:sp>
          <p:nvSpPr>
            <p:cNvPr id="12" name="文本框 11">
              <a:extLst>
                <a:ext uri="{FF2B5EF4-FFF2-40B4-BE49-F238E27FC236}">
                  <a16:creationId xmlns:a16="http://schemas.microsoft.com/office/drawing/2014/main" id="{E395668B-3389-4637-8AFF-0BE77CE922D6}"/>
                </a:ext>
              </a:extLst>
            </p:cNvPr>
            <p:cNvSpPr txBox="1"/>
            <p:nvPr/>
          </p:nvSpPr>
          <p:spPr>
            <a:xfrm>
              <a:off x="683568" y="1988840"/>
              <a:ext cx="7776864" cy="1064133"/>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CREDIT COUNT(CNO) FROM COURSE GROUP BY CREDIT;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CREDIT COUNT(*) FROM COURSE GROUP BY CREDIT;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统计每种学分有多少课程</a:t>
              </a:r>
              <a:endParaRPr lang="en-US" altLang="zh-CN" sz="1800" b="1" dirty="0">
                <a:solidFill>
                  <a:schemeClr val="accent1">
                    <a:lumMod val="75000"/>
                  </a:schemeClr>
                </a:solidFill>
                <a:latin typeface="Courier New" panose="02070309020205020404" pitchFamily="49" charset="0"/>
                <a:cs typeface="Courier New" panose="02070309020205020404" pitchFamily="49" charset="0"/>
              </a:endParaRPr>
            </a:p>
          </p:txBody>
        </p:sp>
      </p:grpSp>
      <p:grpSp>
        <p:nvGrpSpPr>
          <p:cNvPr id="13" name="组合 12">
            <a:extLst>
              <a:ext uri="{FF2B5EF4-FFF2-40B4-BE49-F238E27FC236}">
                <a16:creationId xmlns:a16="http://schemas.microsoft.com/office/drawing/2014/main" id="{2E2131F6-64BB-431E-A486-6FC39F385CA1}"/>
              </a:ext>
            </a:extLst>
          </p:cNvPr>
          <p:cNvGrpSpPr/>
          <p:nvPr/>
        </p:nvGrpSpPr>
        <p:grpSpPr>
          <a:xfrm>
            <a:off x="179512" y="3543416"/>
            <a:ext cx="8784976" cy="1073706"/>
            <a:chOff x="683568" y="1580217"/>
            <a:chExt cx="7776864" cy="1073706"/>
          </a:xfrm>
        </p:grpSpPr>
        <p:sp>
          <p:nvSpPr>
            <p:cNvPr id="14" name="文本框 13">
              <a:extLst>
                <a:ext uri="{FF2B5EF4-FFF2-40B4-BE49-F238E27FC236}">
                  <a16:creationId xmlns:a16="http://schemas.microsoft.com/office/drawing/2014/main" id="{CDA15118-E8FC-4410-AA24-3B53D5404ACD}"/>
                </a:ext>
              </a:extLst>
            </p:cNvPr>
            <p:cNvSpPr txBox="1"/>
            <p:nvPr/>
          </p:nvSpPr>
          <p:spPr>
            <a:xfrm>
              <a:off x="755575" y="1580217"/>
              <a:ext cx="1457868"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分组然后筛选</a:t>
              </a:r>
            </a:p>
          </p:txBody>
        </p:sp>
        <p:sp>
          <p:nvSpPr>
            <p:cNvPr id="15" name="文本框 14">
              <a:extLst>
                <a:ext uri="{FF2B5EF4-FFF2-40B4-BE49-F238E27FC236}">
                  <a16:creationId xmlns:a16="http://schemas.microsoft.com/office/drawing/2014/main" id="{6A5C1199-E010-43D4-930C-1A36CC27670B}"/>
                </a:ext>
              </a:extLst>
            </p:cNvPr>
            <p:cNvSpPr txBox="1"/>
            <p:nvPr/>
          </p:nvSpPr>
          <p:spPr>
            <a:xfrm>
              <a:off x="683568" y="1988840"/>
              <a:ext cx="7776864" cy="665083"/>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CREDIT COUNT(*) FROM COURSE GROUP BY CREDIT HAVING 	COUNT(*)&gt;30; --</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把课程按学分分组，课程数大于</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30</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门</a:t>
              </a:r>
              <a:endParaRPr lang="en-US" altLang="zh-CN" sz="1800" b="1" dirty="0">
                <a:solidFill>
                  <a:schemeClr val="accent1">
                    <a:lumMod val="75000"/>
                  </a:schemeClr>
                </a:solidFill>
                <a:latin typeface="Courier New" panose="02070309020205020404" pitchFamily="49" charset="0"/>
                <a:cs typeface="Courier New" panose="02070309020205020404" pitchFamily="49" charset="0"/>
              </a:endParaRPr>
            </a:p>
          </p:txBody>
        </p:sp>
      </p:grpSp>
      <p:grpSp>
        <p:nvGrpSpPr>
          <p:cNvPr id="16" name="组合 15">
            <a:extLst>
              <a:ext uri="{FF2B5EF4-FFF2-40B4-BE49-F238E27FC236}">
                <a16:creationId xmlns:a16="http://schemas.microsoft.com/office/drawing/2014/main" id="{B9633BBB-A688-47F7-81F6-4231220C914C}"/>
              </a:ext>
            </a:extLst>
          </p:cNvPr>
          <p:cNvGrpSpPr/>
          <p:nvPr/>
        </p:nvGrpSpPr>
        <p:grpSpPr>
          <a:xfrm>
            <a:off x="179512" y="4759882"/>
            <a:ext cx="8784976" cy="788671"/>
            <a:chOff x="683568" y="1580217"/>
            <a:chExt cx="7776864" cy="788671"/>
          </a:xfrm>
        </p:grpSpPr>
        <p:sp>
          <p:nvSpPr>
            <p:cNvPr id="17" name="文本框 16">
              <a:extLst>
                <a:ext uri="{FF2B5EF4-FFF2-40B4-BE49-F238E27FC236}">
                  <a16:creationId xmlns:a16="http://schemas.microsoft.com/office/drawing/2014/main" id="{1B6B05DF-4131-4C38-8689-B0AF6A160F3B}"/>
                </a:ext>
              </a:extLst>
            </p:cNvPr>
            <p:cNvSpPr txBox="1"/>
            <p:nvPr/>
          </p:nvSpPr>
          <p:spPr>
            <a:xfrm>
              <a:off x="755575" y="1580217"/>
              <a:ext cx="1266634"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升序和降序</a:t>
              </a:r>
            </a:p>
          </p:txBody>
        </p:sp>
        <p:sp>
          <p:nvSpPr>
            <p:cNvPr id="18" name="文本框 17">
              <a:extLst>
                <a:ext uri="{FF2B5EF4-FFF2-40B4-BE49-F238E27FC236}">
                  <a16:creationId xmlns:a16="http://schemas.microsoft.com/office/drawing/2014/main" id="{DB5AC549-8E74-4A09-AFD4-78305A68EFAB}"/>
                </a:ext>
              </a:extLst>
            </p:cNvPr>
            <p:cNvSpPr txBox="1"/>
            <p:nvPr/>
          </p:nvSpPr>
          <p:spPr>
            <a:xfrm>
              <a:off x="683568"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 </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ORDERBY</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 </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SNO</a:t>
              </a:r>
              <a:r>
                <a:rPr lang="zh-CN" altLang="en-US" sz="1800" b="1" dirty="0">
                  <a:solidFill>
                    <a:schemeClr val="accent1">
                      <a:lumMod val="75000"/>
                    </a:schemeClr>
                  </a:solidFill>
                  <a:latin typeface="Courier New" panose="02070309020205020404" pitchFamily="49" charset="0"/>
                  <a:cs typeface="Courier New" panose="02070309020205020404" pitchFamily="49" charset="0"/>
                </a:rPr>
                <a:t> </a:t>
              </a:r>
              <a:r>
                <a:rPr lang="en-US" altLang="zh-CN" sz="1800" b="1" dirty="0">
                  <a:solidFill>
                    <a:schemeClr val="accent1">
                      <a:lumMod val="75000"/>
                    </a:schemeClr>
                  </a:solidFill>
                  <a:latin typeface="Courier New" panose="02070309020205020404" pitchFamily="49" charset="0"/>
                  <a:cs typeface="Courier New" panose="02070309020205020404" pitchFamily="49" charset="0"/>
                </a:rPr>
                <a:t>ASC, SNAME DESC;</a:t>
              </a:r>
            </a:p>
          </p:txBody>
        </p:sp>
      </p:grpSp>
    </p:spTree>
    <p:extLst>
      <p:ext uri="{BB962C8B-B14F-4D97-AF65-F5344CB8AC3E}">
        <p14:creationId xmlns:p14="http://schemas.microsoft.com/office/powerpoint/2010/main" val="32275336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5123" name="Rectangle 2"/>
          <p:cNvSpPr>
            <a:spLocks noGrp="1"/>
          </p:cNvSpPr>
          <p:nvPr>
            <p:ph type="title"/>
          </p:nvPr>
        </p:nvSpPr>
        <p:spPr>
          <a:ln/>
        </p:spPr>
        <p:txBody>
          <a:bodyPr vert="horz" wrap="square" lIns="91440" tIns="45720" rIns="91440" bIns="45720" anchor="ctr"/>
          <a:lstStyle/>
          <a:p>
            <a:pPr eaLnBrk="1" hangingPunct="1"/>
            <a:r>
              <a:rPr lang="en-US" altLang="zh-CN" dirty="0">
                <a:ea typeface="宋体" panose="02010600030101010101" pitchFamily="2" charset="-122"/>
              </a:rPr>
              <a:t>3.4 </a:t>
            </a:r>
            <a:r>
              <a:rPr lang="zh-CN" altLang="en-US" dirty="0">
                <a:ea typeface="宋体" panose="02010600030101010101" pitchFamily="2" charset="-122"/>
              </a:rPr>
              <a:t>数据查询</a:t>
            </a:r>
          </a:p>
        </p:txBody>
      </p:sp>
      <p:sp>
        <p:nvSpPr>
          <p:cNvPr id="5124" name="Rectangle 3"/>
          <p:cNvSpPr>
            <a:spLocks noGrp="1"/>
          </p:cNvSpPr>
          <p:nvPr>
            <p:ph idx="1"/>
          </p:nvPr>
        </p:nvSpPr>
        <p:spPr>
          <a:xfrm>
            <a:off x="392113" y="1658938"/>
            <a:ext cx="8589962" cy="4114800"/>
          </a:xfrm>
          <a:ln/>
        </p:spPr>
        <p:txBody>
          <a:bodyPr vert="horz" wrap="square" lIns="91440" tIns="45720" rIns="91440" bIns="45720" anchor="t"/>
          <a:lstStyle/>
          <a:p>
            <a:pPr marL="819150" lvl="1" algn="just" eaLnBrk="1" hangingPunct="1">
              <a:lnSpc>
                <a:spcPct val="80000"/>
              </a:lnSpc>
              <a:buNone/>
            </a:pPr>
            <a:r>
              <a:rPr lang="en-US" altLang="zh-CN" sz="1600" dirty="0">
                <a:solidFill>
                  <a:schemeClr val="accent1">
                    <a:lumMod val="75000"/>
                  </a:schemeClr>
                </a:solidFill>
                <a:latin typeface="Courier New" panose="02070309020205020404" pitchFamily="49" charset="0"/>
                <a:ea typeface="宋体" panose="02010600030101010101" pitchFamily="2" charset="-122"/>
              </a:rPr>
              <a:t>SELECT SEX, SUM(AGE) FROM STUDENT GROUP BY SEX</a:t>
            </a:r>
          </a:p>
          <a:p>
            <a:pPr marL="819150" lvl="1" algn="just" eaLnBrk="1" hangingPunct="1">
              <a:lnSpc>
                <a:spcPct val="80000"/>
              </a:lnSpc>
              <a:buNone/>
            </a:pPr>
            <a:r>
              <a:rPr lang="zh-CN" altLang="en-US" sz="1600" dirty="0">
                <a:solidFill>
                  <a:schemeClr val="accent1">
                    <a:lumMod val="75000"/>
                  </a:schemeClr>
                </a:solidFill>
                <a:latin typeface="Courier New" panose="02070309020205020404" pitchFamily="49" charset="0"/>
                <a:ea typeface="宋体" panose="02010600030101010101" pitchFamily="2" charset="-122"/>
              </a:rPr>
              <a:t>写出男同学的年龄和，再写出女同学的</a:t>
            </a:r>
            <a:endParaRPr lang="en-US" altLang="zh-CN" sz="1600" dirty="0">
              <a:solidFill>
                <a:schemeClr val="accent1">
                  <a:lumMod val="75000"/>
                </a:schemeClr>
              </a:solidFill>
              <a:latin typeface="Courier New" panose="02070309020205020404" pitchFamily="49" charset="0"/>
              <a:ea typeface="宋体" panose="02010600030101010101" pitchFamily="2" charset="-122"/>
            </a:endParaRPr>
          </a:p>
          <a:p>
            <a:pPr marL="819150" lvl="1" algn="just" eaLnBrk="1" hangingPunct="1">
              <a:lnSpc>
                <a:spcPct val="80000"/>
              </a:lnSpc>
              <a:buNone/>
            </a:pPr>
            <a:r>
              <a:rPr lang="en-US" altLang="zh-CN" sz="1600" dirty="0">
                <a:solidFill>
                  <a:schemeClr val="accent1">
                    <a:lumMod val="75000"/>
                  </a:schemeClr>
                </a:solidFill>
                <a:latin typeface="Courier New" panose="02070309020205020404" pitchFamily="49" charset="0"/>
                <a:ea typeface="宋体" panose="02010600030101010101" pitchFamily="2" charset="-122"/>
              </a:rPr>
              <a:t>SELECT CREDIT, COUNT(CNO) FROM COURSE GROUP BY CREDIT</a:t>
            </a:r>
          </a:p>
          <a:p>
            <a:pPr marL="819150" lvl="1" algn="just" eaLnBrk="1" hangingPunct="1">
              <a:lnSpc>
                <a:spcPct val="80000"/>
              </a:lnSpc>
              <a:buNone/>
            </a:pPr>
            <a:r>
              <a:rPr lang="en-US" altLang="zh-CN" sz="1600" dirty="0">
                <a:solidFill>
                  <a:schemeClr val="accent1">
                    <a:lumMod val="75000"/>
                  </a:schemeClr>
                </a:solidFill>
                <a:latin typeface="Courier New" panose="02070309020205020404" pitchFamily="49" charset="0"/>
                <a:ea typeface="宋体" panose="02010600030101010101" pitchFamily="2" charset="-122"/>
              </a:rPr>
              <a:t>SELECT CREDIT, COUNT(*) FROM COURSE GROUP BY CREDIT</a:t>
            </a:r>
          </a:p>
          <a:p>
            <a:pPr marL="819150" lvl="1" algn="just" eaLnBrk="1" hangingPunct="1">
              <a:lnSpc>
                <a:spcPct val="80000"/>
              </a:lnSpc>
              <a:buNone/>
            </a:pPr>
            <a:r>
              <a:rPr lang="zh-CN" altLang="en-US" sz="1600" dirty="0">
                <a:solidFill>
                  <a:schemeClr val="accent1">
                    <a:lumMod val="75000"/>
                  </a:schemeClr>
                </a:solidFill>
                <a:latin typeface="Courier New" panose="02070309020205020404" pitchFamily="49" charset="0"/>
                <a:ea typeface="宋体" panose="02010600030101010101" pitchFamily="2" charset="-122"/>
              </a:rPr>
              <a:t>把课程按学分分组，统计每种学分有多少课程</a:t>
            </a:r>
            <a:endParaRPr lang="en-US" altLang="zh-CN" sz="1600" dirty="0">
              <a:solidFill>
                <a:schemeClr val="accent1">
                  <a:lumMod val="75000"/>
                </a:schemeClr>
              </a:solidFill>
              <a:latin typeface="Courier New" panose="02070309020205020404" pitchFamily="49" charset="0"/>
              <a:ea typeface="宋体" panose="02010600030101010101" pitchFamily="2" charset="-122"/>
            </a:endParaRPr>
          </a:p>
          <a:p>
            <a:pPr marL="819150" lvl="1" algn="just" eaLnBrk="1" hangingPunct="1">
              <a:lnSpc>
                <a:spcPct val="80000"/>
              </a:lnSpc>
              <a:buNone/>
            </a:pPr>
            <a:r>
              <a:rPr lang="en-US" altLang="zh-CN" sz="1600" dirty="0">
                <a:solidFill>
                  <a:schemeClr val="accent1">
                    <a:lumMod val="75000"/>
                  </a:schemeClr>
                </a:solidFill>
                <a:latin typeface="Courier New" panose="02070309020205020404" pitchFamily="49" charset="0"/>
                <a:ea typeface="宋体" panose="02010600030101010101" pitchFamily="2" charset="-122"/>
              </a:rPr>
              <a:t>SELECT CREDIT, COUNT(*) FROM COURSE GROUP BY CREDIT HAVING COUNT(*)&gt;30</a:t>
            </a:r>
          </a:p>
          <a:p>
            <a:pPr marL="819150" lvl="1" algn="just" eaLnBrk="1" hangingPunct="1">
              <a:lnSpc>
                <a:spcPct val="80000"/>
              </a:lnSpc>
              <a:buNone/>
            </a:pPr>
            <a:r>
              <a:rPr lang="zh-CN" altLang="en-US" sz="1600" dirty="0">
                <a:solidFill>
                  <a:schemeClr val="accent1">
                    <a:lumMod val="75000"/>
                  </a:schemeClr>
                </a:solidFill>
                <a:latin typeface="Courier New" panose="02070309020205020404" pitchFamily="49" charset="0"/>
                <a:ea typeface="宋体" panose="02010600030101010101" pitchFamily="2" charset="-122"/>
              </a:rPr>
              <a:t>把课程按学分分组，课程数大于</a:t>
            </a:r>
            <a:r>
              <a:rPr lang="en-US" altLang="zh-CN" sz="1600" dirty="0">
                <a:solidFill>
                  <a:schemeClr val="accent1">
                    <a:lumMod val="75000"/>
                  </a:schemeClr>
                </a:solidFill>
                <a:latin typeface="Courier New" panose="02070309020205020404" pitchFamily="49" charset="0"/>
                <a:ea typeface="宋体" panose="02010600030101010101" pitchFamily="2" charset="-122"/>
              </a:rPr>
              <a:t>30</a:t>
            </a:r>
            <a:r>
              <a:rPr lang="zh-CN" altLang="en-US" sz="1600" dirty="0">
                <a:solidFill>
                  <a:schemeClr val="accent1">
                    <a:lumMod val="75000"/>
                  </a:schemeClr>
                </a:solidFill>
                <a:latin typeface="Courier New" panose="02070309020205020404" pitchFamily="49" charset="0"/>
                <a:ea typeface="宋体" panose="02010600030101010101" pitchFamily="2" charset="-122"/>
              </a:rPr>
              <a:t>门</a:t>
            </a:r>
            <a:endParaRPr lang="en-US" altLang="zh-CN" sz="1600" dirty="0">
              <a:solidFill>
                <a:schemeClr val="accent1">
                  <a:lumMod val="75000"/>
                </a:schemeClr>
              </a:solidFill>
              <a:latin typeface="Courier New" panose="02070309020205020404" pitchFamily="49" charset="0"/>
              <a:ea typeface="宋体" panose="02010600030101010101" pitchFamily="2" charset="-122"/>
            </a:endParaRPr>
          </a:p>
          <a:p>
            <a:pPr marL="819150" lvl="1" algn="just" eaLnBrk="1" hangingPunct="1">
              <a:lnSpc>
                <a:spcPct val="80000"/>
              </a:lnSpc>
              <a:buNone/>
            </a:pPr>
            <a:r>
              <a:rPr lang="en-US" altLang="zh-CN" sz="1600" dirty="0">
                <a:solidFill>
                  <a:schemeClr val="accent1">
                    <a:lumMod val="75000"/>
                  </a:schemeClr>
                </a:solidFill>
                <a:latin typeface="Courier New" panose="02070309020205020404" pitchFamily="49" charset="0"/>
                <a:ea typeface="宋体" panose="02010600030101010101" pitchFamily="2" charset="-122"/>
              </a:rPr>
              <a:t>… ORDERBY SNO ASC, SNAME DESC</a:t>
            </a:r>
          </a:p>
          <a:p>
            <a:pPr marL="819150" lvl="1" algn="just" eaLnBrk="1" hangingPunct="1">
              <a:lnSpc>
                <a:spcPct val="80000"/>
              </a:lnSpc>
              <a:buNone/>
            </a:pPr>
            <a:endParaRPr lang="zh-CN" altLang="en-US" sz="1600" dirty="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32738736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6147" name="Rectangle 2"/>
          <p:cNvSpPr>
            <a:spLocks noGrp="1"/>
          </p:cNvSpPr>
          <p:nvPr>
            <p:ph type="title"/>
          </p:nvPr>
        </p:nvSpPr>
        <p:spPr>
          <a:ln/>
        </p:spPr>
        <p:txBody>
          <a:bodyPr vert="horz" wrap="square" lIns="91440" tIns="45720" rIns="91440" bIns="45720" anchor="ctr"/>
          <a:lstStyle/>
          <a:p>
            <a:pPr eaLnBrk="1" hangingPunct="1"/>
            <a:r>
              <a:rPr lang="en-US" altLang="zh-CN" dirty="0">
                <a:ea typeface="宋体" panose="02010600030101010101" pitchFamily="2" charset="-122"/>
              </a:rPr>
              <a:t>3.4  </a:t>
            </a:r>
            <a:r>
              <a:rPr lang="zh-CN" altLang="en-US" dirty="0">
                <a:ea typeface="宋体" panose="02010600030101010101" pitchFamily="2" charset="-122"/>
              </a:rPr>
              <a:t>数据查询 </a:t>
            </a:r>
          </a:p>
        </p:txBody>
      </p:sp>
      <p:sp>
        <p:nvSpPr>
          <p:cNvPr id="6148" name="Rectangle 3"/>
          <p:cNvSpPr>
            <a:spLocks noGrp="1"/>
          </p:cNvSpPr>
          <p:nvPr>
            <p:ph idx="1"/>
          </p:nvPr>
        </p:nvSpPr>
        <p:spPr>
          <a:xfrm>
            <a:off x="827088" y="1905000"/>
            <a:ext cx="6107112" cy="4038600"/>
          </a:xfrm>
          <a:ln/>
        </p:spPr>
        <p:txBody>
          <a:bodyPr vert="horz" wrap="square" lIns="91440" tIns="45720" rIns="91440" bIns="45720" anchor="t"/>
          <a:lstStyle/>
          <a:p>
            <a:pPr algn="just" eaLnBrk="1" hangingPunct="1">
              <a:lnSpc>
                <a:spcPct val="140000"/>
              </a:lnSpc>
            </a:pPr>
            <a:r>
              <a:rPr lang="en-US" altLang="zh-CN" b="1" dirty="0">
                <a:solidFill>
                  <a:srgbClr val="3333FF"/>
                </a:solidFill>
                <a:ea typeface="宋体" panose="02010600030101010101" pitchFamily="2" charset="-122"/>
              </a:rPr>
              <a:t>3.4.1 SELECT</a:t>
            </a:r>
            <a:r>
              <a:rPr lang="zh-CN" altLang="en-US" b="1" dirty="0">
                <a:solidFill>
                  <a:srgbClr val="3333FF"/>
                </a:solidFill>
                <a:ea typeface="宋体" panose="02010600030101010101" pitchFamily="2" charset="-122"/>
              </a:rPr>
              <a:t>的基本应用</a:t>
            </a:r>
          </a:p>
          <a:p>
            <a:pPr algn="just" eaLnBrk="1" hangingPunct="1">
              <a:lnSpc>
                <a:spcPct val="140000"/>
              </a:lnSpc>
            </a:pPr>
            <a:r>
              <a:rPr lang="en-US" altLang="zh-CN" b="1" dirty="0">
                <a:ea typeface="宋体" panose="02010600030101010101" pitchFamily="2" charset="-122"/>
              </a:rPr>
              <a:t>3.4.2 </a:t>
            </a:r>
            <a:r>
              <a:rPr lang="zh-CN" altLang="en-US" b="1" dirty="0">
                <a:ea typeface="宋体" panose="02010600030101010101" pitchFamily="2" charset="-122"/>
              </a:rPr>
              <a:t>连接查询</a:t>
            </a:r>
          </a:p>
          <a:p>
            <a:pPr algn="just" eaLnBrk="1" hangingPunct="1">
              <a:lnSpc>
                <a:spcPct val="140000"/>
              </a:lnSpc>
            </a:pPr>
            <a:r>
              <a:rPr lang="en-US" altLang="zh-CN" b="1" dirty="0">
                <a:ea typeface="宋体" panose="02010600030101010101" pitchFamily="2" charset="-122"/>
              </a:rPr>
              <a:t>3.4.3 </a:t>
            </a:r>
            <a:r>
              <a:rPr lang="zh-CN" altLang="en-US" b="1" dirty="0">
                <a:ea typeface="宋体" panose="02010600030101010101" pitchFamily="2" charset="-122"/>
              </a:rPr>
              <a:t>嵌套查询</a:t>
            </a:r>
          </a:p>
          <a:p>
            <a:pPr algn="just" eaLnBrk="1" hangingPunct="1">
              <a:lnSpc>
                <a:spcPct val="140000"/>
              </a:lnSpc>
            </a:pPr>
            <a:r>
              <a:rPr lang="en-US" altLang="zh-CN" b="1" dirty="0">
                <a:ea typeface="宋体" panose="02010600030101010101" pitchFamily="2" charset="-122"/>
              </a:rPr>
              <a:t>3.4.4 </a:t>
            </a:r>
            <a:r>
              <a:rPr lang="zh-CN" altLang="en-US" b="1" dirty="0">
                <a:ea typeface="宋体" panose="02010600030101010101" pitchFamily="2" charset="-122"/>
              </a:rPr>
              <a:t>集合查询</a:t>
            </a:r>
          </a:p>
          <a:p>
            <a:pPr algn="just" eaLnBrk="1" hangingPunct="1">
              <a:lnSpc>
                <a:spcPct val="140000"/>
              </a:lnSpc>
              <a:buNone/>
            </a:pPr>
            <a:endParaRPr lang="zh-CN" altLang="en-US" b="1" dirty="0">
              <a:ea typeface="宋体" panose="02010600030101010101" pitchFamily="2" charset="-122"/>
            </a:endParaRPr>
          </a:p>
          <a:p>
            <a:pPr algn="just" eaLnBrk="1" hangingPunct="1">
              <a:buNone/>
            </a:pPr>
            <a:r>
              <a:rPr lang="zh-CN" altLang="en-US" dirty="0">
                <a:ea typeface="宋体" panose="02010600030101010101" pitchFamily="2" charset="-122"/>
              </a:rPr>
              <a:t> </a:t>
            </a:r>
          </a:p>
        </p:txBody>
      </p:sp>
    </p:spTree>
    <p:extLst>
      <p:ext uri="{BB962C8B-B14F-4D97-AF65-F5344CB8AC3E}">
        <p14:creationId xmlns:p14="http://schemas.microsoft.com/office/powerpoint/2010/main" val="28122147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7171"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1.</a:t>
            </a:r>
            <a:r>
              <a:rPr lang="zh-CN" altLang="en-US" dirty="0">
                <a:ea typeface="宋体" panose="02010600030101010101" pitchFamily="2" charset="-122"/>
              </a:rPr>
              <a:t>查询指定列</a:t>
            </a:r>
          </a:p>
        </p:txBody>
      </p:sp>
      <p:sp>
        <p:nvSpPr>
          <p:cNvPr id="7172" name="Rectangle 3"/>
          <p:cNvSpPr>
            <a:spLocks noGrp="1"/>
          </p:cNvSpPr>
          <p:nvPr>
            <p:ph idx="1"/>
          </p:nvPr>
        </p:nvSpPr>
        <p:spPr>
          <a:ln/>
        </p:spPr>
        <p:txBody>
          <a:bodyPr vert="horz" wrap="square" lIns="91440" tIns="45720" rIns="91440" bIns="45720" anchor="t"/>
          <a:lstStyle/>
          <a:p>
            <a:pPr algn="just" eaLnBrk="1" hangingPunct="1">
              <a:lnSpc>
                <a:spcPct val="130000"/>
              </a:lnSpc>
            </a:pPr>
            <a:r>
              <a:rPr lang="en-US" altLang="en-US" sz="2400" dirty="0">
                <a:ea typeface="宋体" panose="02010600030101010101" pitchFamily="2" charset="-122"/>
              </a:rPr>
              <a:t>例3-2</a:t>
            </a:r>
            <a:r>
              <a:rPr lang="en-US" altLang="zh-CN" sz="2400" dirty="0">
                <a:ea typeface="宋体" panose="02010600030101010101" pitchFamily="2" charset="-122"/>
              </a:rPr>
              <a:t>1  </a:t>
            </a:r>
            <a:r>
              <a:rPr lang="zh-CN" altLang="en-US" sz="2400" dirty="0">
                <a:ea typeface="宋体" panose="02010600030101010101" pitchFamily="2" charset="-122"/>
              </a:rPr>
              <a:t>查询全体学生的学号与姓名。</a:t>
            </a:r>
            <a:r>
              <a:rPr lang="zh-CN" altLang="en-US" sz="2000" dirty="0">
                <a:latin typeface="Courier New" panose="02070309020205020404" pitchFamily="49" charset="0"/>
                <a:ea typeface="宋体" panose="02010600030101010101" pitchFamily="2" charset="-122"/>
              </a:rPr>
              <a:t> </a:t>
            </a:r>
            <a:endParaRPr lang="en-US" altLang="zh-CN" sz="2000" dirty="0">
              <a:latin typeface="Courier New" panose="02070309020205020404" pitchFamily="49" charset="0"/>
              <a:ea typeface="宋体" panose="02010600030101010101" pitchFamily="2" charset="-122"/>
            </a:endParaRPr>
          </a:p>
          <a:p>
            <a:pPr algn="just" eaLnBrk="1" hangingPunct="1">
              <a:lnSpc>
                <a:spcPct val="130000"/>
              </a:lnSpc>
            </a:pPr>
            <a:endParaRPr lang="en-US" altLang="zh-CN" sz="2000" dirty="0">
              <a:latin typeface="Courier New" panose="02070309020205020404" pitchFamily="49" charset="0"/>
              <a:ea typeface="宋体" panose="02010600030101010101" pitchFamily="2" charset="-122"/>
            </a:endParaRPr>
          </a:p>
          <a:p>
            <a:pPr algn="just" eaLnBrk="1" hangingPunct="1">
              <a:lnSpc>
                <a:spcPct val="130000"/>
              </a:lnSpc>
            </a:pPr>
            <a:endParaRPr lang="zh-CN" altLang="en-US" sz="2000" dirty="0">
              <a:ea typeface="宋体" panose="02010600030101010101" pitchFamily="2" charset="-122"/>
            </a:endParaRPr>
          </a:p>
          <a:p>
            <a:pPr algn="just" eaLnBrk="1" hangingPunct="1">
              <a:lnSpc>
                <a:spcPct val="130000"/>
              </a:lnSpc>
            </a:pPr>
            <a:r>
              <a:rPr lang="en-US" altLang="en-US" sz="2400" dirty="0">
                <a:ea typeface="宋体" panose="02010600030101010101" pitchFamily="2" charset="-122"/>
              </a:rPr>
              <a:t>例3-2</a:t>
            </a:r>
            <a:r>
              <a:rPr lang="en-US" altLang="zh-CN" sz="2400" dirty="0">
                <a:ea typeface="宋体" panose="02010600030101010101" pitchFamily="2" charset="-122"/>
              </a:rPr>
              <a:t>2  </a:t>
            </a:r>
            <a:r>
              <a:rPr lang="zh-CN" altLang="en-US" sz="2400" dirty="0">
                <a:ea typeface="宋体" panose="02010600030101010101" pitchFamily="2" charset="-122"/>
              </a:rPr>
              <a:t>查询全体学生的姓名、学号、所在系。</a:t>
            </a:r>
            <a:endParaRPr lang="zh-CN" altLang="en-US" sz="2200" dirty="0">
              <a:ea typeface="宋体" panose="02010600030101010101" pitchFamily="2" charset="-122"/>
            </a:endParaRPr>
          </a:p>
        </p:txBody>
      </p:sp>
      <p:grpSp>
        <p:nvGrpSpPr>
          <p:cNvPr id="5" name="组合 4">
            <a:extLst>
              <a:ext uri="{FF2B5EF4-FFF2-40B4-BE49-F238E27FC236}">
                <a16:creationId xmlns:a16="http://schemas.microsoft.com/office/drawing/2014/main" id="{D482D0DB-4548-428F-AF6D-BF6CF63DB658}"/>
              </a:ext>
            </a:extLst>
          </p:cNvPr>
          <p:cNvGrpSpPr/>
          <p:nvPr/>
        </p:nvGrpSpPr>
        <p:grpSpPr>
          <a:xfrm>
            <a:off x="179512" y="2424305"/>
            <a:ext cx="8784976" cy="788671"/>
            <a:chOff x="683568" y="1580217"/>
            <a:chExt cx="7776864" cy="788671"/>
          </a:xfrm>
        </p:grpSpPr>
        <p:sp>
          <p:nvSpPr>
            <p:cNvPr id="6" name="文本框 5">
              <a:extLst>
                <a:ext uri="{FF2B5EF4-FFF2-40B4-BE49-F238E27FC236}">
                  <a16:creationId xmlns:a16="http://schemas.microsoft.com/office/drawing/2014/main" id="{1815156D-FCBC-4B98-A728-C6A5324CC5AD}"/>
                </a:ext>
              </a:extLst>
            </p:cNvPr>
            <p:cNvSpPr txBox="1"/>
            <p:nvPr/>
          </p:nvSpPr>
          <p:spPr>
            <a:xfrm>
              <a:off x="755575" y="1580217"/>
              <a:ext cx="1011655"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简单查询</a:t>
              </a:r>
            </a:p>
          </p:txBody>
        </p:sp>
        <p:sp>
          <p:nvSpPr>
            <p:cNvPr id="7" name="文本框 6">
              <a:extLst>
                <a:ext uri="{FF2B5EF4-FFF2-40B4-BE49-F238E27FC236}">
                  <a16:creationId xmlns:a16="http://schemas.microsoft.com/office/drawing/2014/main" id="{1F70AB89-4444-4A1F-AE08-E4010556EDBE}"/>
                </a:ext>
              </a:extLst>
            </p:cNvPr>
            <p:cNvSpPr txBox="1"/>
            <p:nvPr/>
          </p:nvSpPr>
          <p:spPr>
            <a:xfrm>
              <a:off x="683568"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SNO, SNAME FROM STUDENT;</a:t>
              </a:r>
            </a:p>
          </p:txBody>
        </p:sp>
      </p:grpSp>
      <p:grpSp>
        <p:nvGrpSpPr>
          <p:cNvPr id="8" name="组合 7">
            <a:extLst>
              <a:ext uri="{FF2B5EF4-FFF2-40B4-BE49-F238E27FC236}">
                <a16:creationId xmlns:a16="http://schemas.microsoft.com/office/drawing/2014/main" id="{A71B0ED6-976D-45DD-B037-C0AC610864D4}"/>
              </a:ext>
            </a:extLst>
          </p:cNvPr>
          <p:cNvGrpSpPr/>
          <p:nvPr/>
        </p:nvGrpSpPr>
        <p:grpSpPr>
          <a:xfrm>
            <a:off x="179512" y="3837056"/>
            <a:ext cx="8784976" cy="788671"/>
            <a:chOff x="683568" y="1580217"/>
            <a:chExt cx="7776864" cy="788671"/>
          </a:xfrm>
        </p:grpSpPr>
        <p:sp>
          <p:nvSpPr>
            <p:cNvPr id="9" name="文本框 8">
              <a:extLst>
                <a:ext uri="{FF2B5EF4-FFF2-40B4-BE49-F238E27FC236}">
                  <a16:creationId xmlns:a16="http://schemas.microsoft.com/office/drawing/2014/main" id="{5DDDEC04-BF13-4577-A470-0EFFFA57EF6B}"/>
                </a:ext>
              </a:extLst>
            </p:cNvPr>
            <p:cNvSpPr txBox="1"/>
            <p:nvPr/>
          </p:nvSpPr>
          <p:spPr>
            <a:xfrm>
              <a:off x="755575" y="1580217"/>
              <a:ext cx="1011655"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简单查询</a:t>
              </a:r>
            </a:p>
          </p:txBody>
        </p:sp>
        <p:sp>
          <p:nvSpPr>
            <p:cNvPr id="10" name="文本框 9">
              <a:extLst>
                <a:ext uri="{FF2B5EF4-FFF2-40B4-BE49-F238E27FC236}">
                  <a16:creationId xmlns:a16="http://schemas.microsoft.com/office/drawing/2014/main" id="{53F40E5D-D28E-4FDF-8768-1F0E7D83CF46}"/>
                </a:ext>
              </a:extLst>
            </p:cNvPr>
            <p:cNvSpPr txBox="1"/>
            <p:nvPr/>
          </p:nvSpPr>
          <p:spPr>
            <a:xfrm>
              <a:off x="683568"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SNAME, SNO, SDEPT FROM STUDENT;</a:t>
              </a:r>
            </a:p>
          </p:txBody>
        </p:sp>
      </p:grpSp>
    </p:spTree>
    <p:extLst>
      <p:ext uri="{BB962C8B-B14F-4D97-AF65-F5344CB8AC3E}">
        <p14:creationId xmlns:p14="http://schemas.microsoft.com/office/powerpoint/2010/main" val="17137026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7171"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1.</a:t>
            </a:r>
            <a:r>
              <a:rPr lang="zh-CN" altLang="en-US" dirty="0">
                <a:ea typeface="宋体" panose="02010600030101010101" pitchFamily="2" charset="-122"/>
              </a:rPr>
              <a:t>查询指定列</a:t>
            </a:r>
          </a:p>
        </p:txBody>
      </p:sp>
      <p:sp>
        <p:nvSpPr>
          <p:cNvPr id="7172" name="Rectangle 3"/>
          <p:cNvSpPr>
            <a:spLocks noGrp="1"/>
          </p:cNvSpPr>
          <p:nvPr>
            <p:ph idx="1"/>
          </p:nvPr>
        </p:nvSpPr>
        <p:spPr>
          <a:ln/>
        </p:spPr>
        <p:txBody>
          <a:bodyPr vert="horz" wrap="square" lIns="91440" tIns="45720" rIns="91440" bIns="45720" anchor="t"/>
          <a:lstStyle/>
          <a:p>
            <a:pPr algn="just" eaLnBrk="1" hangingPunct="1">
              <a:lnSpc>
                <a:spcPct val="130000"/>
              </a:lnSpc>
              <a:buNone/>
            </a:pPr>
            <a:r>
              <a:rPr lang="en-US" altLang="zh-CN" sz="2400" dirty="0">
                <a:ea typeface="宋体" panose="02010600030101010101" pitchFamily="2" charset="-122"/>
              </a:rPr>
              <a:t>	</a:t>
            </a:r>
            <a:r>
              <a:rPr lang="en-US" altLang="en-US" sz="2400" dirty="0">
                <a:ea typeface="宋体" panose="02010600030101010101" pitchFamily="2" charset="-122"/>
              </a:rPr>
              <a:t>例3-2</a:t>
            </a:r>
            <a:r>
              <a:rPr lang="en-US" altLang="zh-CN" sz="2400" dirty="0">
                <a:ea typeface="宋体" panose="02010600030101010101" pitchFamily="2" charset="-122"/>
              </a:rPr>
              <a:t>1  </a:t>
            </a:r>
            <a:r>
              <a:rPr lang="zh-CN" altLang="en-US" sz="2400" dirty="0">
                <a:ea typeface="宋体" panose="02010600030101010101" pitchFamily="2" charset="-122"/>
              </a:rPr>
              <a:t>查询全体学生的学号与姓名。</a:t>
            </a:r>
          </a:p>
          <a:p>
            <a:pPr lvl="1" algn="just" eaLnBrk="1" hangingPunct="1">
              <a:lnSpc>
                <a:spcPct val="130000"/>
              </a:lnSpc>
              <a:buNone/>
            </a:pPr>
            <a:r>
              <a:rPr lang="zh-CN" altLang="en-US" sz="2000" dirty="0">
                <a:ea typeface="宋体" panose="02010600030101010101" pitchFamily="2" charset="-122"/>
              </a:rPr>
              <a:t>		</a:t>
            </a:r>
            <a:r>
              <a:rPr lang="en-US" altLang="zh-CN" sz="2200" dirty="0">
                <a:ea typeface="宋体" panose="02010600030101010101" pitchFamily="2" charset="-122"/>
              </a:rPr>
              <a:t>SELECT Sno</a:t>
            </a:r>
            <a:r>
              <a:rPr lang="zh-CN" altLang="en-US" sz="2200" dirty="0">
                <a:ea typeface="宋体" panose="02010600030101010101" pitchFamily="2" charset="-122"/>
              </a:rPr>
              <a:t>，</a:t>
            </a:r>
            <a:r>
              <a:rPr lang="en-US" altLang="zh-CN" sz="2200" dirty="0">
                <a:ea typeface="宋体" panose="02010600030101010101" pitchFamily="2" charset="-122"/>
              </a:rPr>
              <a:t>Sname</a:t>
            </a:r>
          </a:p>
          <a:p>
            <a:pPr lvl="1" algn="just" eaLnBrk="1" hangingPunct="1">
              <a:lnSpc>
                <a:spcPct val="130000"/>
              </a:lnSpc>
              <a:buNone/>
            </a:pPr>
            <a:r>
              <a:rPr lang="en-US" altLang="zh-CN" sz="2200" dirty="0">
                <a:ea typeface="宋体" panose="02010600030101010101" pitchFamily="2" charset="-122"/>
              </a:rPr>
              <a:t>		FROM Student</a:t>
            </a:r>
            <a:r>
              <a:rPr lang="zh-CN" altLang="en-US" sz="2200" dirty="0">
                <a:ea typeface="宋体" panose="02010600030101010101" pitchFamily="2" charset="-122"/>
              </a:rPr>
              <a:t>；</a:t>
            </a:r>
            <a:r>
              <a:rPr lang="zh-CN" altLang="en-US" sz="2000" dirty="0">
                <a:latin typeface="Courier New" panose="02070309020205020404" pitchFamily="49" charset="0"/>
                <a:ea typeface="宋体" panose="02010600030101010101" pitchFamily="2" charset="-122"/>
              </a:rPr>
              <a:t> </a:t>
            </a:r>
            <a:endParaRPr lang="zh-CN" altLang="en-US" sz="2000" dirty="0">
              <a:ea typeface="宋体" panose="02010600030101010101" pitchFamily="2" charset="-122"/>
            </a:endParaRPr>
          </a:p>
          <a:p>
            <a:pPr lvl="1" algn="just" eaLnBrk="1" hangingPunct="1">
              <a:lnSpc>
                <a:spcPct val="130000"/>
              </a:lnSpc>
              <a:buNone/>
            </a:pPr>
            <a:r>
              <a:rPr lang="zh-CN" altLang="en-US" sz="2000" dirty="0">
                <a:latin typeface="Courier New" panose="02070309020205020404" pitchFamily="49" charset="0"/>
                <a:ea typeface="宋体" panose="02010600030101010101" pitchFamily="2" charset="-122"/>
              </a:rPr>
              <a:t> </a:t>
            </a:r>
            <a:endParaRPr lang="zh-CN" altLang="en-US" sz="2000" dirty="0">
              <a:ea typeface="宋体" panose="02010600030101010101" pitchFamily="2" charset="-122"/>
            </a:endParaRPr>
          </a:p>
          <a:p>
            <a:pPr algn="just" eaLnBrk="1" hangingPunct="1">
              <a:lnSpc>
                <a:spcPct val="130000"/>
              </a:lnSpc>
              <a:buNone/>
            </a:pPr>
            <a:r>
              <a:rPr lang="zh-CN" altLang="en-US" sz="2400" dirty="0">
                <a:ea typeface="宋体" panose="02010600030101010101" pitchFamily="2" charset="-122"/>
              </a:rPr>
              <a:t>	</a:t>
            </a:r>
            <a:r>
              <a:rPr lang="en-US" altLang="en-US" sz="2400" dirty="0">
                <a:ea typeface="宋体" panose="02010600030101010101" pitchFamily="2" charset="-122"/>
              </a:rPr>
              <a:t>例3-2</a:t>
            </a:r>
            <a:r>
              <a:rPr lang="en-US" altLang="zh-CN" sz="2400" dirty="0">
                <a:ea typeface="宋体" panose="02010600030101010101" pitchFamily="2" charset="-122"/>
              </a:rPr>
              <a:t>2  </a:t>
            </a:r>
            <a:r>
              <a:rPr lang="zh-CN" altLang="en-US" sz="2400" dirty="0">
                <a:ea typeface="宋体" panose="02010600030101010101" pitchFamily="2" charset="-122"/>
              </a:rPr>
              <a:t>查询全体学生的姓名、学号、所在系。</a:t>
            </a:r>
          </a:p>
          <a:p>
            <a:pPr lvl="1" algn="just" eaLnBrk="1" hangingPunct="1">
              <a:lnSpc>
                <a:spcPct val="130000"/>
              </a:lnSpc>
              <a:buNone/>
            </a:pPr>
            <a:r>
              <a:rPr lang="zh-CN" altLang="en-US" sz="2000" dirty="0">
                <a:ea typeface="宋体" panose="02010600030101010101" pitchFamily="2" charset="-122"/>
              </a:rPr>
              <a:t>		</a:t>
            </a:r>
            <a:r>
              <a:rPr lang="en-US" altLang="zh-CN" sz="2200" dirty="0">
                <a:ea typeface="宋体" panose="02010600030101010101" pitchFamily="2" charset="-122"/>
              </a:rPr>
              <a:t>SELECT Sname</a:t>
            </a:r>
            <a:r>
              <a:rPr lang="zh-CN" altLang="en-US" sz="2200" dirty="0">
                <a:ea typeface="宋体" panose="02010600030101010101" pitchFamily="2" charset="-122"/>
              </a:rPr>
              <a:t>，</a:t>
            </a:r>
            <a:r>
              <a:rPr lang="en-US" altLang="zh-CN" sz="2200" dirty="0">
                <a:ea typeface="宋体" panose="02010600030101010101" pitchFamily="2" charset="-122"/>
              </a:rPr>
              <a:t>Sno</a:t>
            </a:r>
            <a:r>
              <a:rPr lang="zh-CN" altLang="en-US" sz="2200" dirty="0">
                <a:ea typeface="宋体" panose="02010600030101010101" pitchFamily="2" charset="-122"/>
              </a:rPr>
              <a:t>，</a:t>
            </a:r>
            <a:r>
              <a:rPr lang="en-US" altLang="zh-CN" sz="2200" dirty="0">
                <a:ea typeface="宋体" panose="02010600030101010101" pitchFamily="2" charset="-122"/>
              </a:rPr>
              <a:t>Sdept</a:t>
            </a:r>
          </a:p>
          <a:p>
            <a:pPr lvl="1" algn="just" eaLnBrk="1" hangingPunct="1">
              <a:lnSpc>
                <a:spcPct val="130000"/>
              </a:lnSpc>
              <a:buNone/>
            </a:pPr>
            <a:r>
              <a:rPr lang="en-US" altLang="zh-CN" sz="2200" dirty="0">
                <a:ea typeface="宋体" panose="02010600030101010101" pitchFamily="2" charset="-122"/>
              </a:rPr>
              <a:t>		FROM Student</a:t>
            </a:r>
            <a:r>
              <a:rPr lang="zh-CN" altLang="en-US" sz="2200" dirty="0">
                <a:ea typeface="宋体" panose="02010600030101010101" pitchFamily="2" charset="-122"/>
              </a:rPr>
              <a:t>；</a:t>
            </a:r>
          </a:p>
        </p:txBody>
      </p:sp>
    </p:spTree>
    <p:extLst>
      <p:ext uri="{BB962C8B-B14F-4D97-AF65-F5344CB8AC3E}">
        <p14:creationId xmlns:p14="http://schemas.microsoft.com/office/powerpoint/2010/main" val="17436148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8195" name="Rectangle 2"/>
          <p:cNvSpPr>
            <a:spLocks noGrp="1"/>
          </p:cNvSpPr>
          <p:nvPr>
            <p:ph type="title"/>
          </p:nvPr>
        </p:nvSpPr>
        <p:spPr>
          <a:ln/>
        </p:spPr>
        <p:txBody>
          <a:bodyPr vert="horz" wrap="square" lIns="91440" tIns="45720" rIns="91440" bIns="45720" anchor="ctr"/>
          <a:lstStyle/>
          <a:p>
            <a:pPr eaLnBrk="1" hangingPunct="1"/>
            <a:r>
              <a:rPr lang="en-US" altLang="zh-CN" dirty="0">
                <a:ea typeface="宋体" panose="02010600030101010101" pitchFamily="2" charset="-122"/>
              </a:rPr>
              <a:t>2. </a:t>
            </a:r>
            <a:r>
              <a:rPr lang="zh-CN" altLang="en-US" dirty="0">
                <a:ea typeface="宋体" panose="02010600030101010101" pitchFamily="2" charset="-122"/>
              </a:rPr>
              <a:t>查询全部列</a:t>
            </a:r>
          </a:p>
        </p:txBody>
      </p:sp>
      <p:sp>
        <p:nvSpPr>
          <p:cNvPr id="8196" name="Rectangle 3"/>
          <p:cNvSpPr>
            <a:spLocks noGrp="1"/>
          </p:cNvSpPr>
          <p:nvPr>
            <p:ph idx="1"/>
          </p:nvPr>
        </p:nvSpPr>
        <p:spPr>
          <a:ln/>
        </p:spPr>
        <p:txBody>
          <a:bodyPr vert="horz" wrap="square" lIns="91440" tIns="45720" rIns="91440" bIns="45720" anchor="t"/>
          <a:lstStyle/>
          <a:p>
            <a:pPr algn="just" eaLnBrk="1" hangingPunct="1"/>
            <a:r>
              <a:rPr lang="zh-CN" altLang="en-US" dirty="0">
                <a:ea typeface="宋体" panose="02010600030101010101" pitchFamily="2" charset="-122"/>
              </a:rPr>
              <a:t>选出所有属性列：</a:t>
            </a:r>
          </a:p>
          <a:p>
            <a:pPr lvl="1" algn="just" eaLnBrk="1" hangingPunct="1">
              <a:buFont typeface="Wingdings" panose="05000000000000000000" pitchFamily="2" charset="2"/>
              <a:buChar char="n"/>
            </a:pPr>
            <a:r>
              <a:rPr lang="zh-CN" altLang="en-US" dirty="0">
                <a:ea typeface="宋体" panose="02010600030101010101" pitchFamily="2" charset="-122"/>
              </a:rPr>
              <a:t>在</a:t>
            </a:r>
            <a:r>
              <a:rPr lang="en-US" altLang="zh-CN" dirty="0">
                <a:ea typeface="宋体" panose="02010600030101010101" pitchFamily="2" charset="-122"/>
              </a:rPr>
              <a:t>SELECT</a:t>
            </a:r>
            <a:r>
              <a:rPr lang="zh-CN" altLang="en-US" dirty="0">
                <a:ea typeface="宋体" panose="02010600030101010101" pitchFamily="2" charset="-122"/>
              </a:rPr>
              <a:t>关键字后面列出所有列名 </a:t>
            </a:r>
          </a:p>
          <a:p>
            <a:pPr lvl="1" algn="just" eaLnBrk="1" hangingPunct="1">
              <a:buFont typeface="Wingdings" panose="05000000000000000000" pitchFamily="2" charset="2"/>
              <a:buChar char="n"/>
            </a:pPr>
            <a:r>
              <a:rPr lang="zh-CN" altLang="en-US" dirty="0">
                <a:ea typeface="宋体" panose="02010600030101010101" pitchFamily="2" charset="-122"/>
              </a:rPr>
              <a:t>将</a:t>
            </a:r>
            <a:r>
              <a:rPr lang="en-US" altLang="zh-CN" dirty="0">
                <a:ea typeface="宋体" panose="02010600030101010101" pitchFamily="2" charset="-122"/>
              </a:rPr>
              <a:t>&lt;</a:t>
            </a:r>
            <a:r>
              <a:rPr lang="zh-CN" altLang="en-US" dirty="0">
                <a:ea typeface="宋体" panose="02010600030101010101" pitchFamily="2" charset="-122"/>
              </a:rPr>
              <a:t>目标列表达式</a:t>
            </a:r>
            <a:r>
              <a:rPr lang="en-US" altLang="zh-CN" dirty="0">
                <a:ea typeface="宋体" panose="02010600030101010101" pitchFamily="2" charset="-122"/>
              </a:rPr>
              <a:t>&gt;</a:t>
            </a:r>
            <a:r>
              <a:rPr lang="zh-CN" altLang="en-US" dirty="0">
                <a:ea typeface="宋体" panose="02010600030101010101" pitchFamily="2" charset="-122"/>
              </a:rPr>
              <a:t>指定为 </a:t>
            </a:r>
            <a:r>
              <a:rPr lang="zh-CN" altLang="en-US" dirty="0">
                <a:solidFill>
                  <a:srgbClr val="FF5050"/>
                </a:solidFill>
                <a:ea typeface="宋体" panose="02010600030101010101" pitchFamily="2" charset="-122"/>
              </a:rPr>
              <a:t>*</a:t>
            </a:r>
          </a:p>
          <a:p>
            <a:pPr lvl="1" algn="just" eaLnBrk="1" hangingPunct="1">
              <a:buNone/>
            </a:pPr>
            <a:endParaRPr lang="en-US" altLang="en-US" dirty="0">
              <a:ea typeface="宋体" panose="02010600030101010101" pitchFamily="2" charset="-122"/>
            </a:endParaRPr>
          </a:p>
          <a:p>
            <a:pPr algn="just" eaLnBrk="1" hangingPunct="1"/>
            <a:r>
              <a:rPr lang="en-US" altLang="en-US" dirty="0">
                <a:ea typeface="宋体" panose="02010600030101010101" pitchFamily="2" charset="-122"/>
              </a:rPr>
              <a:t>例3-2</a:t>
            </a:r>
            <a:r>
              <a:rPr lang="en-US" altLang="zh-CN" dirty="0">
                <a:ea typeface="宋体" panose="02010600030101010101" pitchFamily="2" charset="-122"/>
              </a:rPr>
              <a:t>3 </a:t>
            </a:r>
            <a:r>
              <a:rPr lang="zh-CN" altLang="en-US" dirty="0">
                <a:ea typeface="宋体" panose="02010600030101010101" pitchFamily="2" charset="-122"/>
              </a:rPr>
              <a:t>查询全体学生的详细记录。</a:t>
            </a:r>
          </a:p>
        </p:txBody>
      </p:sp>
      <p:grpSp>
        <p:nvGrpSpPr>
          <p:cNvPr id="5" name="组合 4">
            <a:extLst>
              <a:ext uri="{FF2B5EF4-FFF2-40B4-BE49-F238E27FC236}">
                <a16:creationId xmlns:a16="http://schemas.microsoft.com/office/drawing/2014/main" id="{5DD40DF4-A59B-492A-82DA-903E30A84DAF}"/>
              </a:ext>
            </a:extLst>
          </p:cNvPr>
          <p:cNvGrpSpPr/>
          <p:nvPr/>
        </p:nvGrpSpPr>
        <p:grpSpPr>
          <a:xfrm>
            <a:off x="179512" y="4224505"/>
            <a:ext cx="8784976" cy="788671"/>
            <a:chOff x="683568" y="1580217"/>
            <a:chExt cx="7776864" cy="788671"/>
          </a:xfrm>
        </p:grpSpPr>
        <p:sp>
          <p:nvSpPr>
            <p:cNvPr id="6" name="文本框 5">
              <a:extLst>
                <a:ext uri="{FF2B5EF4-FFF2-40B4-BE49-F238E27FC236}">
                  <a16:creationId xmlns:a16="http://schemas.microsoft.com/office/drawing/2014/main" id="{6BDE66F2-9FA6-41ED-BACF-B5AFA804A109}"/>
                </a:ext>
              </a:extLst>
            </p:cNvPr>
            <p:cNvSpPr txBox="1"/>
            <p:nvPr/>
          </p:nvSpPr>
          <p:spPr>
            <a:xfrm>
              <a:off x="755575" y="1580217"/>
              <a:ext cx="1011655"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查询全部</a:t>
              </a:r>
            </a:p>
          </p:txBody>
        </p:sp>
        <p:sp>
          <p:nvSpPr>
            <p:cNvPr id="7" name="文本框 6">
              <a:extLst>
                <a:ext uri="{FF2B5EF4-FFF2-40B4-BE49-F238E27FC236}">
                  <a16:creationId xmlns:a16="http://schemas.microsoft.com/office/drawing/2014/main" id="{E9CB2AAD-1ABD-4DAE-8681-E7626A97F3A9}"/>
                </a:ext>
              </a:extLst>
            </p:cNvPr>
            <p:cNvSpPr txBox="1"/>
            <p:nvPr/>
          </p:nvSpPr>
          <p:spPr>
            <a:xfrm>
              <a:off x="683568"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 FROM STUDENT;</a:t>
              </a:r>
            </a:p>
          </p:txBody>
        </p:sp>
      </p:grpSp>
    </p:spTree>
    <p:extLst>
      <p:ext uri="{BB962C8B-B14F-4D97-AF65-F5344CB8AC3E}">
        <p14:creationId xmlns:p14="http://schemas.microsoft.com/office/powerpoint/2010/main" val="9368177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8195" name="Rectangle 2"/>
          <p:cNvSpPr>
            <a:spLocks noGrp="1"/>
          </p:cNvSpPr>
          <p:nvPr>
            <p:ph type="title"/>
          </p:nvPr>
        </p:nvSpPr>
        <p:spPr>
          <a:ln/>
        </p:spPr>
        <p:txBody>
          <a:bodyPr vert="horz" wrap="square" lIns="91440" tIns="45720" rIns="91440" bIns="45720" anchor="ctr"/>
          <a:lstStyle/>
          <a:p>
            <a:pPr eaLnBrk="1" hangingPunct="1"/>
            <a:r>
              <a:rPr lang="en-US" altLang="zh-CN" dirty="0">
                <a:ea typeface="宋体" panose="02010600030101010101" pitchFamily="2" charset="-122"/>
              </a:rPr>
              <a:t>2. </a:t>
            </a:r>
            <a:r>
              <a:rPr lang="zh-CN" altLang="en-US" dirty="0">
                <a:ea typeface="宋体" panose="02010600030101010101" pitchFamily="2" charset="-122"/>
              </a:rPr>
              <a:t>查询全部列</a:t>
            </a:r>
          </a:p>
        </p:txBody>
      </p:sp>
      <p:sp>
        <p:nvSpPr>
          <p:cNvPr id="8196" name="Rectangle 3"/>
          <p:cNvSpPr>
            <a:spLocks noGrp="1"/>
          </p:cNvSpPr>
          <p:nvPr>
            <p:ph idx="1"/>
          </p:nvPr>
        </p:nvSpPr>
        <p:spPr>
          <a:ln/>
        </p:spPr>
        <p:txBody>
          <a:bodyPr vert="horz" wrap="square" lIns="91440" tIns="45720" rIns="91440" bIns="45720" anchor="t"/>
          <a:lstStyle/>
          <a:p>
            <a:pPr algn="just" eaLnBrk="1" hangingPunct="1"/>
            <a:r>
              <a:rPr lang="zh-CN" altLang="en-US" dirty="0">
                <a:ea typeface="宋体" panose="02010600030101010101" pitchFamily="2" charset="-122"/>
              </a:rPr>
              <a:t>选出所有属性列：</a:t>
            </a:r>
          </a:p>
          <a:p>
            <a:pPr lvl="1" algn="just" eaLnBrk="1" hangingPunct="1">
              <a:buFont typeface="Wingdings" panose="05000000000000000000" pitchFamily="2" charset="2"/>
              <a:buChar char="n"/>
            </a:pPr>
            <a:r>
              <a:rPr lang="zh-CN" altLang="en-US" dirty="0">
                <a:ea typeface="宋体" panose="02010600030101010101" pitchFamily="2" charset="-122"/>
              </a:rPr>
              <a:t>在</a:t>
            </a:r>
            <a:r>
              <a:rPr lang="en-US" altLang="zh-CN" dirty="0">
                <a:ea typeface="宋体" panose="02010600030101010101" pitchFamily="2" charset="-122"/>
              </a:rPr>
              <a:t>SELECT</a:t>
            </a:r>
            <a:r>
              <a:rPr lang="zh-CN" altLang="en-US" dirty="0">
                <a:ea typeface="宋体" panose="02010600030101010101" pitchFamily="2" charset="-122"/>
              </a:rPr>
              <a:t>关键字后面列出所有列名 </a:t>
            </a:r>
          </a:p>
          <a:p>
            <a:pPr lvl="1" algn="just" eaLnBrk="1" hangingPunct="1">
              <a:buFont typeface="Wingdings" panose="05000000000000000000" pitchFamily="2" charset="2"/>
              <a:buChar char="n"/>
            </a:pPr>
            <a:r>
              <a:rPr lang="zh-CN" altLang="en-US" dirty="0">
                <a:ea typeface="宋体" panose="02010600030101010101" pitchFamily="2" charset="-122"/>
              </a:rPr>
              <a:t>将</a:t>
            </a:r>
            <a:r>
              <a:rPr lang="en-US" altLang="zh-CN" dirty="0">
                <a:ea typeface="宋体" panose="02010600030101010101" pitchFamily="2" charset="-122"/>
              </a:rPr>
              <a:t>&lt;</a:t>
            </a:r>
            <a:r>
              <a:rPr lang="zh-CN" altLang="en-US" dirty="0">
                <a:ea typeface="宋体" panose="02010600030101010101" pitchFamily="2" charset="-122"/>
              </a:rPr>
              <a:t>目标列表达式</a:t>
            </a:r>
            <a:r>
              <a:rPr lang="en-US" altLang="zh-CN" dirty="0">
                <a:ea typeface="宋体" panose="02010600030101010101" pitchFamily="2" charset="-122"/>
              </a:rPr>
              <a:t>&gt;</a:t>
            </a:r>
            <a:r>
              <a:rPr lang="zh-CN" altLang="en-US" dirty="0">
                <a:ea typeface="宋体" panose="02010600030101010101" pitchFamily="2" charset="-122"/>
              </a:rPr>
              <a:t>指定为 </a:t>
            </a:r>
            <a:r>
              <a:rPr lang="zh-CN" altLang="en-US" dirty="0">
                <a:solidFill>
                  <a:srgbClr val="FF5050"/>
                </a:solidFill>
                <a:ea typeface="宋体" panose="02010600030101010101" pitchFamily="2" charset="-122"/>
              </a:rPr>
              <a:t>*</a:t>
            </a:r>
          </a:p>
          <a:p>
            <a:pPr algn="just" eaLnBrk="1" hangingPunct="1">
              <a:buNone/>
            </a:pPr>
            <a:endParaRPr lang="zh-CN" altLang="en-US" dirty="0">
              <a:ea typeface="宋体" panose="02010600030101010101" pitchFamily="2" charset="-122"/>
            </a:endParaRPr>
          </a:p>
          <a:p>
            <a:pPr lvl="1" algn="just" eaLnBrk="1" hangingPunct="1">
              <a:buNone/>
            </a:pPr>
            <a:r>
              <a:rPr lang="en-US" altLang="en-US" dirty="0">
                <a:ea typeface="宋体" panose="02010600030101010101" pitchFamily="2" charset="-122"/>
              </a:rPr>
              <a:t>例3-2</a:t>
            </a:r>
            <a:r>
              <a:rPr lang="en-US" altLang="zh-CN" dirty="0">
                <a:ea typeface="宋体" panose="02010600030101010101" pitchFamily="2" charset="-122"/>
              </a:rPr>
              <a:t>3 </a:t>
            </a:r>
            <a:r>
              <a:rPr lang="zh-CN" altLang="en-US" dirty="0">
                <a:ea typeface="宋体" panose="02010600030101010101" pitchFamily="2" charset="-122"/>
              </a:rPr>
              <a:t>查询全体学生的详细记录。</a:t>
            </a:r>
          </a:p>
          <a:p>
            <a:pPr lvl="2" algn="just" eaLnBrk="1" hangingPunct="1">
              <a:buClrTx/>
              <a:buNone/>
            </a:pPr>
            <a:r>
              <a:rPr lang="en-US" altLang="zh-CN" dirty="0">
                <a:ea typeface="宋体" panose="02010600030101010101" pitchFamily="2" charset="-122"/>
              </a:rPr>
              <a:t>SELECT  Sno</a:t>
            </a:r>
            <a:r>
              <a:rPr lang="zh-CN" altLang="en-US" dirty="0">
                <a:ea typeface="宋体" panose="02010600030101010101" pitchFamily="2" charset="-122"/>
              </a:rPr>
              <a:t>，</a:t>
            </a:r>
            <a:r>
              <a:rPr lang="en-US" altLang="zh-CN" dirty="0">
                <a:ea typeface="宋体" panose="02010600030101010101" pitchFamily="2" charset="-122"/>
              </a:rPr>
              <a:t>Sname</a:t>
            </a:r>
            <a:r>
              <a:rPr lang="zh-CN" altLang="en-US" dirty="0">
                <a:ea typeface="宋体" panose="02010600030101010101" pitchFamily="2" charset="-122"/>
              </a:rPr>
              <a:t>，</a:t>
            </a:r>
            <a:r>
              <a:rPr lang="en-US" altLang="zh-CN" dirty="0">
                <a:ea typeface="宋体" panose="02010600030101010101" pitchFamily="2" charset="-122"/>
              </a:rPr>
              <a:t>Ssex</a:t>
            </a:r>
            <a:r>
              <a:rPr lang="zh-CN" altLang="en-US" dirty="0">
                <a:ea typeface="宋体" panose="02010600030101010101" pitchFamily="2" charset="-122"/>
              </a:rPr>
              <a:t>，</a:t>
            </a:r>
            <a:r>
              <a:rPr lang="en-US" altLang="zh-CN" dirty="0">
                <a:ea typeface="宋体" panose="02010600030101010101" pitchFamily="2" charset="-122"/>
              </a:rPr>
              <a:t>Sage</a:t>
            </a:r>
            <a:r>
              <a:rPr lang="zh-CN" altLang="en-US" dirty="0">
                <a:ea typeface="宋体" panose="02010600030101010101" pitchFamily="2" charset="-122"/>
              </a:rPr>
              <a:t>，</a:t>
            </a:r>
            <a:r>
              <a:rPr lang="en-US" altLang="zh-CN" dirty="0">
                <a:ea typeface="宋体" panose="02010600030101010101" pitchFamily="2" charset="-122"/>
              </a:rPr>
              <a:t>Sdept </a:t>
            </a:r>
          </a:p>
          <a:p>
            <a:pPr lvl="2" algn="just" eaLnBrk="1" hangingPunct="1">
              <a:buClrTx/>
              <a:buNone/>
            </a:pPr>
            <a:r>
              <a:rPr lang="en-US" altLang="zh-CN" dirty="0">
                <a:ea typeface="宋体" panose="02010600030101010101" pitchFamily="2" charset="-122"/>
              </a:rPr>
              <a:t>FROM Student</a:t>
            </a:r>
            <a:r>
              <a:rPr lang="zh-CN" altLang="en-US" dirty="0">
                <a:ea typeface="宋体" panose="02010600030101010101" pitchFamily="2" charset="-122"/>
              </a:rPr>
              <a:t>； </a:t>
            </a:r>
          </a:p>
          <a:p>
            <a:pPr lvl="2" algn="just" eaLnBrk="1" hangingPunct="1">
              <a:buClrTx/>
              <a:buNone/>
            </a:pPr>
            <a:r>
              <a:rPr lang="zh-CN" altLang="en-US" dirty="0">
                <a:ea typeface="宋体" panose="02010600030101010101" pitchFamily="2" charset="-122"/>
              </a:rPr>
              <a:t>   或</a:t>
            </a:r>
          </a:p>
          <a:p>
            <a:pPr lvl="2" algn="just" eaLnBrk="1" hangingPunct="1">
              <a:buClrTx/>
              <a:buNone/>
            </a:pPr>
            <a:r>
              <a:rPr lang="en-US" altLang="zh-CN" dirty="0">
                <a:ea typeface="宋体" panose="02010600030101010101" pitchFamily="2" charset="-122"/>
              </a:rPr>
              <a:t>SELECT  </a:t>
            </a:r>
            <a:r>
              <a:rPr lang="en-US" altLang="zh-CN" dirty="0">
                <a:solidFill>
                  <a:srgbClr val="C00000"/>
                </a:solidFill>
                <a:ea typeface="宋体" panose="02010600030101010101" pitchFamily="2" charset="-122"/>
              </a:rPr>
              <a:t>*</a:t>
            </a:r>
            <a:endParaRPr lang="en-US" altLang="zh-CN" dirty="0">
              <a:ea typeface="宋体" panose="02010600030101010101" pitchFamily="2" charset="-122"/>
            </a:endParaRPr>
          </a:p>
          <a:p>
            <a:pPr lvl="2" algn="just" eaLnBrk="1" hangingPunct="1">
              <a:buClrTx/>
              <a:buNone/>
            </a:pPr>
            <a:r>
              <a:rPr lang="en-US" altLang="zh-CN" dirty="0">
                <a:ea typeface="宋体" panose="02010600030101010101" pitchFamily="2" charset="-122"/>
              </a:rPr>
              <a:t>FROM Student</a:t>
            </a:r>
            <a:r>
              <a:rPr lang="zh-CN" altLang="en-US" dirty="0">
                <a:ea typeface="宋体" panose="02010600030101010101" pitchFamily="2" charset="-122"/>
              </a:rPr>
              <a:t>； </a:t>
            </a:r>
          </a:p>
        </p:txBody>
      </p:sp>
    </p:spTree>
    <p:extLst>
      <p:ext uri="{BB962C8B-B14F-4D97-AF65-F5344CB8AC3E}">
        <p14:creationId xmlns:p14="http://schemas.microsoft.com/office/powerpoint/2010/main" val="36118278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9219" name="Rectangle 2"/>
          <p:cNvSpPr>
            <a:spLocks noGrp="1"/>
          </p:cNvSpPr>
          <p:nvPr>
            <p:ph type="title"/>
          </p:nvPr>
        </p:nvSpPr>
        <p:spPr>
          <a:ln/>
        </p:spPr>
        <p:txBody>
          <a:bodyPr vert="horz" wrap="square" lIns="91440" tIns="45720" rIns="91440" bIns="45720" anchor="ctr"/>
          <a:lstStyle/>
          <a:p>
            <a:pPr eaLnBrk="1" hangingPunct="1"/>
            <a:r>
              <a:rPr lang="en-US" altLang="zh-CN" dirty="0">
                <a:ea typeface="宋体" panose="02010600030101010101" pitchFamily="2" charset="-122"/>
              </a:rPr>
              <a:t>3. </a:t>
            </a:r>
            <a:r>
              <a:rPr lang="zh-CN" altLang="en-US" dirty="0">
                <a:ea typeface="宋体" panose="02010600030101010101" pitchFamily="2" charset="-122"/>
              </a:rPr>
              <a:t>查询经过计算的值 </a:t>
            </a:r>
          </a:p>
        </p:txBody>
      </p:sp>
      <p:sp>
        <p:nvSpPr>
          <p:cNvPr id="9220" name="Rectangle 3"/>
          <p:cNvSpPr>
            <a:spLocks noGrp="1"/>
          </p:cNvSpPr>
          <p:nvPr>
            <p:ph idx="1"/>
          </p:nvPr>
        </p:nvSpPr>
        <p:spPr>
          <a:ln/>
        </p:spPr>
        <p:txBody>
          <a:bodyPr vert="horz" wrap="square" lIns="91440" tIns="45720" rIns="91440" bIns="45720" anchor="t"/>
          <a:lstStyle/>
          <a:p>
            <a:pPr algn="just" eaLnBrk="1" hangingPunct="1">
              <a:lnSpc>
                <a:spcPct val="140000"/>
              </a:lnSpc>
            </a:pPr>
            <a:r>
              <a:rPr lang="en-US" altLang="zh-CN" sz="2400" dirty="0">
                <a:ea typeface="宋体" panose="02010600030101010101" pitchFamily="2" charset="-122"/>
              </a:rPr>
              <a:t>SELECT</a:t>
            </a:r>
            <a:r>
              <a:rPr lang="zh-CN" altLang="en-US" sz="2400" dirty="0">
                <a:ea typeface="宋体" panose="02010600030101010101" pitchFamily="2" charset="-122"/>
              </a:rPr>
              <a:t>子句的</a:t>
            </a:r>
            <a:r>
              <a:rPr lang="en-US" altLang="zh-CN" sz="2400" dirty="0">
                <a:ea typeface="宋体" panose="02010600030101010101" pitchFamily="2" charset="-122"/>
              </a:rPr>
              <a:t>&lt;</a:t>
            </a:r>
            <a:r>
              <a:rPr lang="zh-CN" altLang="en-US" sz="2400" dirty="0">
                <a:ea typeface="宋体" panose="02010600030101010101" pitchFamily="2" charset="-122"/>
              </a:rPr>
              <a:t>目标列表达式</a:t>
            </a:r>
            <a:r>
              <a:rPr lang="en-US" altLang="zh-CN" sz="2400" dirty="0">
                <a:ea typeface="宋体" panose="02010600030101010101" pitchFamily="2" charset="-122"/>
              </a:rPr>
              <a:t>&gt;</a:t>
            </a:r>
            <a:r>
              <a:rPr lang="zh-CN" altLang="en-US" sz="2400" dirty="0">
                <a:ea typeface="宋体" panose="02010600030101010101" pitchFamily="2" charset="-122"/>
              </a:rPr>
              <a:t>可以为：</a:t>
            </a:r>
          </a:p>
          <a:p>
            <a:pPr lvl="1" algn="just" eaLnBrk="1" hangingPunct="1">
              <a:lnSpc>
                <a:spcPct val="160000"/>
              </a:lnSpc>
            </a:pPr>
            <a:r>
              <a:rPr lang="zh-CN" altLang="en-US" sz="2200" dirty="0">
                <a:ea typeface="宋体" panose="02010600030101010101" pitchFamily="2" charset="-122"/>
              </a:rPr>
              <a:t>算术表达式</a:t>
            </a:r>
          </a:p>
          <a:p>
            <a:pPr lvl="1" algn="just" eaLnBrk="1" hangingPunct="1">
              <a:lnSpc>
                <a:spcPct val="160000"/>
              </a:lnSpc>
            </a:pPr>
            <a:r>
              <a:rPr lang="zh-CN" altLang="en-US" sz="2200" dirty="0">
                <a:ea typeface="宋体" panose="02010600030101010101" pitchFamily="2" charset="-122"/>
              </a:rPr>
              <a:t>字符串常量</a:t>
            </a:r>
          </a:p>
          <a:p>
            <a:pPr lvl="1" algn="just" eaLnBrk="1" hangingPunct="1">
              <a:lnSpc>
                <a:spcPct val="160000"/>
              </a:lnSpc>
            </a:pPr>
            <a:r>
              <a:rPr lang="zh-CN" altLang="en-US" sz="2200" dirty="0">
                <a:ea typeface="宋体" panose="02010600030101010101" pitchFamily="2" charset="-122"/>
              </a:rPr>
              <a:t>函数</a:t>
            </a:r>
          </a:p>
          <a:p>
            <a:pPr lvl="1" algn="just" eaLnBrk="1" hangingPunct="1">
              <a:lnSpc>
                <a:spcPct val="160000"/>
              </a:lnSpc>
            </a:pPr>
            <a:r>
              <a:rPr lang="zh-CN" altLang="en-US" sz="2200" dirty="0">
                <a:ea typeface="宋体" panose="02010600030101010101" pitchFamily="2" charset="-122"/>
              </a:rPr>
              <a:t>列别名 </a:t>
            </a:r>
          </a:p>
        </p:txBody>
      </p:sp>
    </p:spTree>
    <p:extLst>
      <p:ext uri="{BB962C8B-B14F-4D97-AF65-F5344CB8AC3E}">
        <p14:creationId xmlns:p14="http://schemas.microsoft.com/office/powerpoint/2010/main" val="29014923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0243" name="Rectangle 3"/>
          <p:cNvSpPr>
            <a:spLocks noGrp="1"/>
          </p:cNvSpPr>
          <p:nvPr>
            <p:ph idx="1"/>
          </p:nvPr>
        </p:nvSpPr>
        <p:spPr>
          <a:ln/>
        </p:spPr>
        <p:txBody>
          <a:bodyPr vert="horz" wrap="square" lIns="91440" tIns="45720" rIns="91440" bIns="45720" anchor="t"/>
          <a:lstStyle/>
          <a:p>
            <a:pPr eaLnBrk="1" hangingPunct="1">
              <a:lnSpc>
                <a:spcPct val="150000"/>
              </a:lnSpc>
              <a:buNone/>
            </a:pPr>
            <a:r>
              <a:rPr lang="zh-CN" altLang="en-US" b="1" dirty="0">
                <a:ea typeface="宋体" panose="02010600030101010101" pitchFamily="2" charset="-122"/>
              </a:rPr>
              <a:t>例</a:t>
            </a:r>
            <a:r>
              <a:rPr lang="en-US" altLang="zh-CN" b="1" dirty="0">
                <a:ea typeface="宋体" panose="02010600030101010101" pitchFamily="2" charset="-122"/>
              </a:rPr>
              <a:t>3-24</a:t>
            </a:r>
            <a:r>
              <a:rPr lang="zh-CN" altLang="en-US" dirty="0">
                <a:ea typeface="宋体" panose="02010600030101010101" pitchFamily="2" charset="-122"/>
              </a:rPr>
              <a:t>从</a:t>
            </a:r>
            <a:r>
              <a:rPr lang="en-US" altLang="zh-CN" dirty="0">
                <a:ea typeface="宋体" panose="02010600030101010101" pitchFamily="2" charset="-122"/>
              </a:rPr>
              <a:t>Student</a:t>
            </a:r>
            <a:r>
              <a:rPr lang="zh-CN" altLang="en-US" dirty="0">
                <a:ea typeface="宋体" panose="02010600030101010101" pitchFamily="2" charset="-122"/>
              </a:rPr>
              <a:t>表中查找学生姓名，出生年份。</a:t>
            </a:r>
          </a:p>
          <a:p>
            <a:pPr lvl="1" algn="just" eaLnBrk="1" hangingPunct="1">
              <a:lnSpc>
                <a:spcPct val="80000"/>
              </a:lnSpc>
              <a:buNone/>
            </a:pPr>
            <a:endParaRPr lang="en-US" altLang="zh-CN" sz="2000" dirty="0">
              <a:latin typeface="Courier New" panose="02070309020205020404" pitchFamily="49" charset="0"/>
              <a:ea typeface="宋体" panose="02010600030101010101" pitchFamily="2" charset="-122"/>
            </a:endParaRPr>
          </a:p>
          <a:p>
            <a:pPr lvl="1" algn="just" eaLnBrk="1" hangingPunct="1">
              <a:lnSpc>
                <a:spcPct val="80000"/>
              </a:lnSpc>
              <a:buNone/>
            </a:pPr>
            <a:endParaRPr lang="en-US" altLang="zh-CN" sz="2000" dirty="0">
              <a:latin typeface="Courier New" panose="02070309020205020404" pitchFamily="49" charset="0"/>
              <a:ea typeface="宋体" panose="02010600030101010101" pitchFamily="2" charset="-122"/>
            </a:endParaRPr>
          </a:p>
          <a:p>
            <a:pPr lvl="1" algn="just" eaLnBrk="1" hangingPunct="1">
              <a:lnSpc>
                <a:spcPct val="80000"/>
              </a:lnSpc>
              <a:buNone/>
            </a:pPr>
            <a:r>
              <a:rPr lang="en-US" altLang="zh-CN" sz="2000" dirty="0">
                <a:latin typeface="Courier New" panose="02070309020205020404" pitchFamily="49" charset="0"/>
                <a:ea typeface="宋体" panose="02010600030101010101" pitchFamily="2" charset="-122"/>
              </a:rPr>
              <a:t> </a:t>
            </a:r>
            <a:endParaRPr lang="en-US" altLang="zh-CN" sz="2000" dirty="0">
              <a:ea typeface="宋体" panose="02010600030101010101" pitchFamily="2" charset="-122"/>
            </a:endParaRPr>
          </a:p>
          <a:p>
            <a:pPr lvl="1" algn="just" eaLnBrk="1" hangingPunct="1">
              <a:lnSpc>
                <a:spcPct val="80000"/>
              </a:lnSpc>
              <a:buNone/>
            </a:pPr>
            <a:r>
              <a:rPr lang="zh-CN" altLang="en-US" sz="2000" b="1" dirty="0">
                <a:solidFill>
                  <a:srgbClr val="C00000"/>
                </a:solidFill>
                <a:ea typeface="宋体" panose="02010600030101010101" pitchFamily="2" charset="-122"/>
              </a:rPr>
              <a:t>输出结果：</a:t>
            </a:r>
          </a:p>
          <a:p>
            <a:pPr algn="just" eaLnBrk="1" hangingPunct="1">
              <a:lnSpc>
                <a:spcPct val="80000"/>
              </a:lnSpc>
              <a:buNone/>
            </a:pPr>
            <a:endParaRPr lang="en-US" altLang="zh-CN" sz="2400" dirty="0">
              <a:solidFill>
                <a:srgbClr val="000000"/>
              </a:solidFill>
              <a:latin typeface="Times New Roman" panose="02020603050405020304" pitchFamily="18" charset="0"/>
              <a:ea typeface="宋体" panose="02010600030101010101" pitchFamily="2" charset="-122"/>
            </a:endParaRPr>
          </a:p>
        </p:txBody>
      </p:sp>
      <p:sp>
        <p:nvSpPr>
          <p:cNvPr id="10244"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a:t>
            </a:r>
            <a:r>
              <a:rPr lang="zh-CN" altLang="en-US" sz="3200" dirty="0">
                <a:ea typeface="宋体" panose="02010600030101010101" pitchFamily="2" charset="-122"/>
              </a:rPr>
              <a:t>查询经过计算的值（续）</a:t>
            </a:r>
          </a:p>
        </p:txBody>
      </p:sp>
      <p:pic>
        <p:nvPicPr>
          <p:cNvPr id="10245" name="图片 1"/>
          <p:cNvPicPr>
            <a:picLocks noChangeAspect="1"/>
          </p:cNvPicPr>
          <p:nvPr/>
        </p:nvPicPr>
        <p:blipFill>
          <a:blip r:embed="rId2"/>
          <a:stretch>
            <a:fillRect/>
          </a:stretch>
        </p:blipFill>
        <p:spPr>
          <a:xfrm>
            <a:off x="1692275" y="4044950"/>
            <a:ext cx="4146550" cy="1512888"/>
          </a:xfrm>
          <a:prstGeom prst="rect">
            <a:avLst/>
          </a:prstGeom>
          <a:noFill/>
          <a:ln w="9525">
            <a:noFill/>
          </a:ln>
        </p:spPr>
      </p:pic>
      <p:grpSp>
        <p:nvGrpSpPr>
          <p:cNvPr id="6" name="组合 5">
            <a:extLst>
              <a:ext uri="{FF2B5EF4-FFF2-40B4-BE49-F238E27FC236}">
                <a16:creationId xmlns:a16="http://schemas.microsoft.com/office/drawing/2014/main" id="{A49D8692-6966-45A8-B08B-234CECE28589}"/>
              </a:ext>
            </a:extLst>
          </p:cNvPr>
          <p:cNvGrpSpPr/>
          <p:nvPr/>
        </p:nvGrpSpPr>
        <p:grpSpPr>
          <a:xfrm>
            <a:off x="179512" y="2568321"/>
            <a:ext cx="8784976" cy="788671"/>
            <a:chOff x="683568" y="1580217"/>
            <a:chExt cx="7776864" cy="788671"/>
          </a:xfrm>
        </p:grpSpPr>
        <p:sp>
          <p:nvSpPr>
            <p:cNvPr id="7" name="文本框 6">
              <a:extLst>
                <a:ext uri="{FF2B5EF4-FFF2-40B4-BE49-F238E27FC236}">
                  <a16:creationId xmlns:a16="http://schemas.microsoft.com/office/drawing/2014/main" id="{C4E0C0F4-1EB1-426B-B79B-0E46CA16E2F7}"/>
                </a:ext>
              </a:extLst>
            </p:cNvPr>
            <p:cNvSpPr txBox="1"/>
            <p:nvPr/>
          </p:nvSpPr>
          <p:spPr>
            <a:xfrm>
              <a:off x="755575" y="1580217"/>
              <a:ext cx="1521613"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SELECT</a:t>
              </a:r>
              <a:r>
                <a:rPr lang="zh-CN" altLang="en-US" sz="1800" dirty="0">
                  <a:solidFill>
                    <a:schemeClr val="bg1"/>
                  </a:solidFill>
                  <a:latin typeface="Consolas" panose="020B0609020204030204" pitchFamily="49" charset="0"/>
                </a:rPr>
                <a:t>中计算</a:t>
              </a:r>
            </a:p>
          </p:txBody>
        </p:sp>
        <p:sp>
          <p:nvSpPr>
            <p:cNvPr id="8" name="文本框 7">
              <a:extLst>
                <a:ext uri="{FF2B5EF4-FFF2-40B4-BE49-F238E27FC236}">
                  <a16:creationId xmlns:a16="http://schemas.microsoft.com/office/drawing/2014/main" id="{A1895750-7230-4ECC-9F57-7BC09889F542}"/>
                </a:ext>
              </a:extLst>
            </p:cNvPr>
            <p:cNvSpPr txBox="1"/>
            <p:nvPr/>
          </p:nvSpPr>
          <p:spPr>
            <a:xfrm>
              <a:off x="683568"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SNAME, 2021-AGE FROM STUDENT;</a:t>
              </a:r>
            </a:p>
          </p:txBody>
        </p:sp>
      </p:grpSp>
    </p:spTree>
    <p:extLst>
      <p:ext uri="{BB962C8B-B14F-4D97-AF65-F5344CB8AC3E}">
        <p14:creationId xmlns:p14="http://schemas.microsoft.com/office/powerpoint/2010/main" val="67388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2291"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3.1.2  SQL</a:t>
            </a:r>
            <a:r>
              <a:rPr lang="zh-CN" altLang="en-US" sz="3200" dirty="0">
                <a:ea typeface="宋体" panose="02010600030101010101" pitchFamily="2" charset="-122"/>
              </a:rPr>
              <a:t>的特点</a:t>
            </a:r>
          </a:p>
        </p:txBody>
      </p:sp>
      <p:sp>
        <p:nvSpPr>
          <p:cNvPr id="12292" name="Rectangle 3"/>
          <p:cNvSpPr>
            <a:spLocks noGrp="1"/>
          </p:cNvSpPr>
          <p:nvPr>
            <p:ph idx="1"/>
          </p:nvPr>
        </p:nvSpPr>
        <p:spPr>
          <a:ln/>
        </p:spPr>
        <p:txBody>
          <a:bodyPr vert="horz" wrap="square" lIns="91440" tIns="45720" rIns="91440" bIns="45720" anchor="t"/>
          <a:lstStyle/>
          <a:p>
            <a:pPr lvl="1" eaLnBrk="1" hangingPunct="1">
              <a:lnSpc>
                <a:spcPct val="90000"/>
              </a:lnSpc>
              <a:buNone/>
            </a:pPr>
            <a:r>
              <a:rPr lang="en-US" altLang="zh-CN" sz="3200" dirty="0">
                <a:ea typeface="宋体" panose="02010600030101010101" pitchFamily="2" charset="-122"/>
              </a:rPr>
              <a:t>1.</a:t>
            </a:r>
            <a:r>
              <a:rPr lang="zh-CN" altLang="en-US" sz="3200" dirty="0">
                <a:ea typeface="宋体" panose="02010600030101010101" pitchFamily="2" charset="-122"/>
              </a:rPr>
              <a:t>综合统一</a:t>
            </a:r>
          </a:p>
          <a:p>
            <a:pPr lvl="1" eaLnBrk="1" hangingPunct="1">
              <a:lnSpc>
                <a:spcPct val="90000"/>
              </a:lnSpc>
              <a:buFont typeface="Wingdings" panose="05000000000000000000" pitchFamily="2" charset="2"/>
              <a:buChar char="n"/>
            </a:pPr>
            <a:r>
              <a:rPr lang="zh-CN" altLang="en-US" sz="2600" dirty="0">
                <a:ea typeface="宋体" panose="02010600030101010101" pitchFamily="2" charset="-122"/>
              </a:rPr>
              <a:t>集数据定义语言（</a:t>
            </a:r>
            <a:r>
              <a:rPr lang="en-US" altLang="zh-CN" sz="2600" dirty="0">
                <a:ea typeface="宋体" panose="02010600030101010101" pitchFamily="2" charset="-122"/>
              </a:rPr>
              <a:t>DDL</a:t>
            </a:r>
            <a:r>
              <a:rPr lang="zh-CN" altLang="en-US" sz="2600" dirty="0">
                <a:ea typeface="宋体" panose="02010600030101010101" pitchFamily="2" charset="-122"/>
              </a:rPr>
              <a:t>），数据操纵语言（</a:t>
            </a:r>
            <a:r>
              <a:rPr lang="en-US" altLang="zh-CN" sz="2600" dirty="0">
                <a:ea typeface="宋体" panose="02010600030101010101" pitchFamily="2" charset="-122"/>
              </a:rPr>
              <a:t>DML</a:t>
            </a:r>
            <a:r>
              <a:rPr lang="zh-CN" altLang="en-US" sz="2600" dirty="0">
                <a:ea typeface="宋体" panose="02010600030101010101" pitchFamily="2" charset="-122"/>
              </a:rPr>
              <a:t>），数据控制语言（</a:t>
            </a:r>
            <a:r>
              <a:rPr lang="en-US" altLang="zh-CN" sz="2600" dirty="0">
                <a:ea typeface="宋体" panose="02010600030101010101" pitchFamily="2" charset="-122"/>
              </a:rPr>
              <a:t>DCL</a:t>
            </a:r>
            <a:r>
              <a:rPr lang="zh-CN" altLang="en-US" sz="2600" dirty="0">
                <a:ea typeface="宋体" panose="02010600030101010101" pitchFamily="2" charset="-122"/>
              </a:rPr>
              <a:t>）功能于一体。</a:t>
            </a:r>
            <a:r>
              <a:rPr lang="zh-CN" altLang="en-US" sz="2600" dirty="0">
                <a:solidFill>
                  <a:schemeClr val="accent1">
                    <a:lumMod val="75000"/>
                  </a:schemeClr>
                </a:solidFill>
                <a:ea typeface="宋体" panose="02010600030101010101" pitchFamily="2" charset="-122"/>
              </a:rPr>
              <a:t>（大卖场）</a:t>
            </a:r>
          </a:p>
          <a:p>
            <a:pPr lvl="1" eaLnBrk="1" hangingPunct="1">
              <a:lnSpc>
                <a:spcPct val="90000"/>
              </a:lnSpc>
              <a:buFont typeface="Wingdings" panose="05000000000000000000" pitchFamily="2" charset="2"/>
              <a:buChar char="n"/>
            </a:pPr>
            <a:r>
              <a:rPr lang="zh-CN" altLang="en-US" sz="2600" dirty="0">
                <a:ea typeface="宋体" panose="02010600030101010101" pitchFamily="2" charset="-122"/>
              </a:rPr>
              <a:t>可以独立完成数据库生命周期中的全部活动：</a:t>
            </a:r>
          </a:p>
          <a:p>
            <a:pPr lvl="2" eaLnBrk="1" hangingPunct="1">
              <a:lnSpc>
                <a:spcPct val="90000"/>
              </a:lnSpc>
              <a:buClrTx/>
              <a:buFont typeface="Wingdings" panose="05000000000000000000" pitchFamily="2" charset="2"/>
              <a:buChar char="Ø"/>
            </a:pPr>
            <a:r>
              <a:rPr lang="zh-CN" altLang="en-US" sz="2000" dirty="0">
                <a:ea typeface="宋体" panose="02010600030101010101" pitchFamily="2" charset="-122"/>
              </a:rPr>
              <a:t> 定义关系模式，插入数据，建立数据库；</a:t>
            </a:r>
          </a:p>
          <a:p>
            <a:pPr lvl="2" eaLnBrk="1" hangingPunct="1">
              <a:lnSpc>
                <a:spcPct val="90000"/>
              </a:lnSpc>
              <a:buClrTx/>
              <a:buFont typeface="Wingdings" panose="05000000000000000000" pitchFamily="2" charset="2"/>
              <a:buChar char="Ø"/>
            </a:pPr>
            <a:r>
              <a:rPr lang="zh-CN" altLang="en-US" sz="2000" dirty="0">
                <a:ea typeface="宋体" panose="02010600030101010101" pitchFamily="2" charset="-122"/>
              </a:rPr>
              <a:t> 对数据库中的数据进行查询和更新；</a:t>
            </a:r>
          </a:p>
          <a:p>
            <a:pPr lvl="2" eaLnBrk="1" hangingPunct="1">
              <a:lnSpc>
                <a:spcPct val="90000"/>
              </a:lnSpc>
              <a:buClrTx/>
              <a:buFont typeface="Wingdings" panose="05000000000000000000" pitchFamily="2" charset="2"/>
              <a:buChar char="Ø"/>
            </a:pPr>
            <a:r>
              <a:rPr lang="zh-CN" altLang="en-US" sz="2000" dirty="0">
                <a:ea typeface="宋体" panose="02010600030101010101" pitchFamily="2" charset="-122"/>
              </a:rPr>
              <a:t> 数据库重构和维护</a:t>
            </a:r>
          </a:p>
          <a:p>
            <a:pPr lvl="2" eaLnBrk="1" hangingPunct="1">
              <a:lnSpc>
                <a:spcPct val="90000"/>
              </a:lnSpc>
              <a:buClrTx/>
              <a:buFont typeface="Wingdings" panose="05000000000000000000" pitchFamily="2" charset="2"/>
              <a:buChar char="Ø"/>
            </a:pPr>
            <a:r>
              <a:rPr lang="zh-CN" altLang="en-US" sz="2000" dirty="0">
                <a:ea typeface="宋体" panose="02010600030101010101" pitchFamily="2" charset="-122"/>
              </a:rPr>
              <a:t> 数据库安全性、完整性控制等</a:t>
            </a:r>
          </a:p>
          <a:p>
            <a:pPr lvl="1" eaLnBrk="1" hangingPunct="1">
              <a:lnSpc>
                <a:spcPct val="90000"/>
              </a:lnSpc>
              <a:buFont typeface="Wingdings" panose="05000000000000000000" pitchFamily="2" charset="2"/>
              <a:buChar char="n"/>
            </a:pPr>
            <a:r>
              <a:rPr lang="zh-CN" altLang="en-US" sz="2600" dirty="0">
                <a:ea typeface="宋体" panose="02010600030101010101" pitchFamily="2" charset="-122"/>
              </a:rPr>
              <a:t>用户数据库投入运行后，可根据需要随时逐步修改模式，不影响数据的运行。</a:t>
            </a:r>
          </a:p>
          <a:p>
            <a:pPr lvl="1" eaLnBrk="1" hangingPunct="1">
              <a:lnSpc>
                <a:spcPct val="90000"/>
              </a:lnSpc>
              <a:buFont typeface="Wingdings" panose="05000000000000000000" pitchFamily="2" charset="2"/>
              <a:buChar char="n"/>
            </a:pPr>
            <a:r>
              <a:rPr lang="zh-CN" altLang="en-US" sz="2600" dirty="0">
                <a:ea typeface="宋体" panose="02010600030101010101" pitchFamily="2" charset="-122"/>
              </a:rPr>
              <a:t>数据操作符统一</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0243" name="Rectangle 3"/>
          <p:cNvSpPr>
            <a:spLocks noGrp="1"/>
          </p:cNvSpPr>
          <p:nvPr>
            <p:ph idx="1"/>
          </p:nvPr>
        </p:nvSpPr>
        <p:spPr>
          <a:ln/>
        </p:spPr>
        <p:txBody>
          <a:bodyPr vert="horz" wrap="square" lIns="91440" tIns="45720" rIns="91440" bIns="45720" anchor="t"/>
          <a:lstStyle/>
          <a:p>
            <a:pPr eaLnBrk="1" hangingPunct="1">
              <a:lnSpc>
                <a:spcPct val="150000"/>
              </a:lnSpc>
              <a:buNone/>
            </a:pPr>
            <a:r>
              <a:rPr lang="zh-CN" altLang="en-US" b="1" dirty="0">
                <a:ea typeface="宋体" panose="02010600030101010101" pitchFamily="2" charset="-122"/>
              </a:rPr>
              <a:t>例</a:t>
            </a:r>
            <a:r>
              <a:rPr lang="en-US" altLang="zh-CN" b="1" dirty="0">
                <a:ea typeface="宋体" panose="02010600030101010101" pitchFamily="2" charset="-122"/>
              </a:rPr>
              <a:t>3-24</a:t>
            </a:r>
            <a:r>
              <a:rPr lang="zh-CN" altLang="en-US" dirty="0">
                <a:ea typeface="宋体" panose="02010600030101010101" pitchFamily="2" charset="-122"/>
              </a:rPr>
              <a:t>从</a:t>
            </a:r>
            <a:r>
              <a:rPr lang="en-US" altLang="zh-CN" dirty="0">
                <a:ea typeface="宋体" panose="02010600030101010101" pitchFamily="2" charset="-122"/>
              </a:rPr>
              <a:t>Student</a:t>
            </a:r>
            <a:r>
              <a:rPr lang="zh-CN" altLang="en-US" dirty="0">
                <a:ea typeface="宋体" panose="02010600030101010101" pitchFamily="2" charset="-122"/>
              </a:rPr>
              <a:t>表中查找学生姓名，出生年份。</a:t>
            </a:r>
          </a:p>
          <a:p>
            <a:pPr lvl="1" eaLnBrk="1" hangingPunct="1">
              <a:lnSpc>
                <a:spcPct val="150000"/>
              </a:lnSpc>
              <a:buNone/>
            </a:pPr>
            <a:r>
              <a:rPr lang="en-US" altLang="zh-CN" dirty="0">
                <a:ea typeface="宋体" panose="02010600030101010101" pitchFamily="2" charset="-122"/>
              </a:rPr>
              <a:t>SELECT Sname, </a:t>
            </a:r>
            <a:r>
              <a:rPr lang="en-US" altLang="zh-CN" dirty="0">
                <a:solidFill>
                  <a:srgbClr val="C00000"/>
                </a:solidFill>
                <a:ea typeface="宋体" panose="02010600030101010101" pitchFamily="2" charset="-122"/>
              </a:rPr>
              <a:t>2020-Sage</a:t>
            </a:r>
            <a:r>
              <a:rPr lang="en-US" altLang="zh-CN" dirty="0">
                <a:ea typeface="宋体" panose="02010600030101010101" pitchFamily="2" charset="-122"/>
              </a:rPr>
              <a:t> FROM Student;</a:t>
            </a:r>
            <a:endParaRPr lang="en-US" altLang="zh-CN" sz="2000" dirty="0">
              <a:ea typeface="宋体" panose="02010600030101010101" pitchFamily="2" charset="-122"/>
            </a:endParaRPr>
          </a:p>
          <a:p>
            <a:pPr lvl="1" algn="just" eaLnBrk="1" hangingPunct="1">
              <a:lnSpc>
                <a:spcPct val="80000"/>
              </a:lnSpc>
              <a:buNone/>
            </a:pPr>
            <a:r>
              <a:rPr lang="en-US" altLang="zh-CN" sz="2000" dirty="0">
                <a:latin typeface="Courier New" panose="02070309020205020404" pitchFamily="49" charset="0"/>
                <a:ea typeface="宋体" panose="02010600030101010101" pitchFamily="2" charset="-122"/>
              </a:rPr>
              <a:t> </a:t>
            </a:r>
            <a:endParaRPr lang="en-US" altLang="zh-CN" sz="2000" dirty="0">
              <a:ea typeface="宋体" panose="02010600030101010101" pitchFamily="2" charset="-122"/>
            </a:endParaRPr>
          </a:p>
          <a:p>
            <a:pPr lvl="1" algn="just" eaLnBrk="1" hangingPunct="1">
              <a:lnSpc>
                <a:spcPct val="80000"/>
              </a:lnSpc>
              <a:buNone/>
            </a:pPr>
            <a:r>
              <a:rPr lang="zh-CN" altLang="en-US" sz="2000" b="1" dirty="0">
                <a:solidFill>
                  <a:srgbClr val="C00000"/>
                </a:solidFill>
                <a:ea typeface="宋体" panose="02010600030101010101" pitchFamily="2" charset="-122"/>
              </a:rPr>
              <a:t>输出结果：</a:t>
            </a:r>
          </a:p>
          <a:p>
            <a:pPr algn="just" eaLnBrk="1" hangingPunct="1">
              <a:lnSpc>
                <a:spcPct val="80000"/>
              </a:lnSpc>
              <a:buNone/>
            </a:pPr>
            <a:endParaRPr lang="en-US" altLang="zh-CN" sz="2400" dirty="0">
              <a:solidFill>
                <a:srgbClr val="000000"/>
              </a:solidFill>
              <a:latin typeface="Times New Roman" panose="02020603050405020304" pitchFamily="18" charset="0"/>
              <a:ea typeface="宋体" panose="02010600030101010101" pitchFamily="2" charset="-122"/>
            </a:endParaRPr>
          </a:p>
        </p:txBody>
      </p:sp>
      <p:sp>
        <p:nvSpPr>
          <p:cNvPr id="10244"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a:t>
            </a:r>
            <a:r>
              <a:rPr lang="zh-CN" altLang="en-US" sz="3200" dirty="0">
                <a:ea typeface="宋体" panose="02010600030101010101" pitchFamily="2" charset="-122"/>
              </a:rPr>
              <a:t>查询经过计算的值（续）</a:t>
            </a:r>
          </a:p>
        </p:txBody>
      </p:sp>
      <p:pic>
        <p:nvPicPr>
          <p:cNvPr id="10245" name="图片 1"/>
          <p:cNvPicPr>
            <a:picLocks noChangeAspect="1"/>
          </p:cNvPicPr>
          <p:nvPr/>
        </p:nvPicPr>
        <p:blipFill>
          <a:blip r:embed="rId2"/>
          <a:stretch>
            <a:fillRect/>
          </a:stretch>
        </p:blipFill>
        <p:spPr>
          <a:xfrm>
            <a:off x="1692275" y="4044950"/>
            <a:ext cx="4146550" cy="1512888"/>
          </a:xfrm>
          <a:prstGeom prst="rect">
            <a:avLst/>
          </a:prstGeom>
          <a:noFill/>
          <a:ln w="9525">
            <a:noFill/>
          </a:ln>
        </p:spPr>
      </p:pic>
    </p:spTree>
    <p:extLst>
      <p:ext uri="{BB962C8B-B14F-4D97-AF65-F5344CB8AC3E}">
        <p14:creationId xmlns:p14="http://schemas.microsoft.com/office/powerpoint/2010/main" val="11362374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1267"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a:t>
            </a:r>
            <a:r>
              <a:rPr lang="zh-CN" altLang="en-US" sz="3200" dirty="0">
                <a:ea typeface="宋体" panose="02010600030101010101" pitchFamily="2" charset="-122"/>
              </a:rPr>
              <a:t>查询经过计算的值（续）</a:t>
            </a:r>
          </a:p>
        </p:txBody>
      </p:sp>
      <p:sp>
        <p:nvSpPr>
          <p:cNvPr id="11268" name="Rectangle 3"/>
          <p:cNvSpPr>
            <a:spLocks noGrp="1"/>
          </p:cNvSpPr>
          <p:nvPr>
            <p:ph idx="1"/>
          </p:nvPr>
        </p:nvSpPr>
        <p:spPr>
          <a:ln/>
        </p:spPr>
        <p:txBody>
          <a:bodyPr vert="horz" wrap="square" lIns="91440" tIns="45720" rIns="91440" bIns="45720" anchor="t"/>
          <a:lstStyle/>
          <a:p>
            <a:pPr algn="just" eaLnBrk="1" hangingPunct="1">
              <a:lnSpc>
                <a:spcPct val="90000"/>
              </a:lnSpc>
              <a:buNone/>
            </a:pPr>
            <a:r>
              <a:rPr lang="zh-CN" altLang="en-US" sz="2400" b="1" dirty="0">
                <a:solidFill>
                  <a:srgbClr val="000000"/>
                </a:solidFill>
                <a:latin typeface="Times New Roman" panose="02020603050405020304" pitchFamily="18" charset="0"/>
                <a:ea typeface="宋体" panose="02010600030101010101" pitchFamily="2" charset="-122"/>
              </a:rPr>
              <a:t>例</a:t>
            </a:r>
            <a:r>
              <a:rPr lang="en-US" altLang="zh-CN" sz="2400" b="1" dirty="0">
                <a:solidFill>
                  <a:srgbClr val="000000"/>
                </a:solidFill>
                <a:latin typeface="Times New Roman" panose="02020603050405020304" pitchFamily="18" charset="0"/>
                <a:ea typeface="宋体" panose="02010600030101010101" pitchFamily="2" charset="-122"/>
              </a:rPr>
              <a:t>3-25</a:t>
            </a:r>
            <a:r>
              <a:rPr lang="zh-CN" altLang="en-US" sz="2400" dirty="0">
                <a:solidFill>
                  <a:srgbClr val="000000"/>
                </a:solidFill>
                <a:latin typeface="Times New Roman" panose="02020603050405020304" pitchFamily="18" charset="0"/>
                <a:ea typeface="宋体" panose="02010600030101010101" pitchFamily="2" charset="-122"/>
              </a:rPr>
              <a:t>查询学生的姓名和出生日期，出生日期用别名</a:t>
            </a:r>
            <a:r>
              <a:rPr lang="en-US" altLang="zh-CN" sz="2400" dirty="0">
                <a:solidFill>
                  <a:srgbClr val="000000"/>
                </a:solidFill>
                <a:latin typeface="Times New Roman" panose="02020603050405020304" pitchFamily="18" charset="0"/>
                <a:ea typeface="宋体" panose="02010600030101010101" pitchFamily="2" charset="-122"/>
              </a:rPr>
              <a:t>Stu birthday</a:t>
            </a:r>
            <a:r>
              <a:rPr lang="zh-CN" altLang="en-US" sz="2400" dirty="0">
                <a:solidFill>
                  <a:srgbClr val="000000"/>
                </a:solidFill>
                <a:latin typeface="Times New Roman" panose="02020603050405020304" pitchFamily="18" charset="0"/>
                <a:ea typeface="宋体" panose="02010600030101010101" pitchFamily="2" charset="-122"/>
              </a:rPr>
              <a:t>显示。</a:t>
            </a:r>
          </a:p>
          <a:p>
            <a:pPr algn="just" eaLnBrk="1" hangingPunct="1">
              <a:lnSpc>
                <a:spcPct val="90000"/>
              </a:lnSpc>
              <a:buNone/>
            </a:pPr>
            <a:endParaRPr lang="en-US" altLang="zh-CN" sz="2400" dirty="0">
              <a:solidFill>
                <a:srgbClr val="000000"/>
              </a:solidFill>
              <a:latin typeface="Times New Roman" panose="02020603050405020304" pitchFamily="18" charset="0"/>
              <a:ea typeface="宋体" panose="02010600030101010101" pitchFamily="2" charset="-122"/>
            </a:endParaRPr>
          </a:p>
          <a:p>
            <a:pPr algn="just" eaLnBrk="1" hangingPunct="1">
              <a:lnSpc>
                <a:spcPct val="90000"/>
              </a:lnSpc>
              <a:buNone/>
            </a:pPr>
            <a:endParaRPr lang="en-US" altLang="zh-CN" sz="2000" dirty="0">
              <a:solidFill>
                <a:srgbClr val="000000"/>
              </a:solidFill>
              <a:latin typeface="Times New Roman" panose="02020603050405020304" pitchFamily="18" charset="0"/>
              <a:ea typeface="宋体" panose="02010600030101010101" pitchFamily="2" charset="-122"/>
            </a:endParaRPr>
          </a:p>
          <a:p>
            <a:pPr algn="just" eaLnBrk="1" hangingPunct="1">
              <a:lnSpc>
                <a:spcPct val="90000"/>
              </a:lnSpc>
              <a:buNone/>
            </a:pPr>
            <a:endParaRPr lang="en-US" altLang="zh-CN" sz="2000" dirty="0">
              <a:solidFill>
                <a:srgbClr val="000000"/>
              </a:solidFill>
              <a:latin typeface="Times New Roman" panose="02020603050405020304" pitchFamily="18" charset="0"/>
              <a:ea typeface="宋体" panose="02010600030101010101" pitchFamily="2" charset="-122"/>
            </a:endParaRPr>
          </a:p>
          <a:p>
            <a:pPr algn="just" eaLnBrk="1" hangingPunct="1">
              <a:lnSpc>
                <a:spcPct val="90000"/>
              </a:lnSpc>
              <a:buNone/>
            </a:pPr>
            <a:endParaRPr lang="en-US" altLang="zh-CN" sz="2000" b="1" dirty="0">
              <a:solidFill>
                <a:srgbClr val="C00000"/>
              </a:solidFill>
              <a:latin typeface="Times New Roman" panose="02020603050405020304" pitchFamily="18" charset="0"/>
              <a:ea typeface="宋体" panose="02010600030101010101" pitchFamily="2" charset="-122"/>
            </a:endParaRPr>
          </a:p>
          <a:p>
            <a:pPr algn="just" eaLnBrk="1" hangingPunct="1">
              <a:lnSpc>
                <a:spcPct val="90000"/>
              </a:lnSpc>
              <a:buNone/>
            </a:pPr>
            <a:r>
              <a:rPr lang="zh-CN" altLang="en-US" sz="2000" b="1" dirty="0">
                <a:solidFill>
                  <a:srgbClr val="C00000"/>
                </a:solidFill>
                <a:latin typeface="Times New Roman" panose="02020603050405020304" pitchFamily="18" charset="0"/>
                <a:ea typeface="宋体" panose="02010600030101010101" pitchFamily="2" charset="-122"/>
              </a:rPr>
              <a:t>输出结果为：</a:t>
            </a:r>
            <a:r>
              <a:rPr lang="zh-CN" altLang="en-US" sz="2000" dirty="0">
                <a:solidFill>
                  <a:srgbClr val="000000"/>
                </a:solidFill>
                <a:latin typeface="Times New Roman" panose="02020603050405020304" pitchFamily="18" charset="0"/>
                <a:ea typeface="宋体" panose="02010600030101010101" pitchFamily="2" charset="-122"/>
              </a:rPr>
              <a:t> </a:t>
            </a:r>
          </a:p>
          <a:p>
            <a:pPr algn="just" eaLnBrk="1" hangingPunct="1">
              <a:lnSpc>
                <a:spcPct val="90000"/>
              </a:lnSpc>
              <a:buNone/>
            </a:pPr>
            <a:endParaRPr lang="en-US" altLang="zh-CN" sz="2000" dirty="0">
              <a:solidFill>
                <a:srgbClr val="000000"/>
              </a:solidFill>
              <a:latin typeface="Times New Roman" panose="02020603050405020304" pitchFamily="18" charset="0"/>
              <a:ea typeface="宋体" panose="02010600030101010101" pitchFamily="2" charset="-122"/>
            </a:endParaRPr>
          </a:p>
        </p:txBody>
      </p:sp>
      <p:pic>
        <p:nvPicPr>
          <p:cNvPr id="11269" name="图片 1"/>
          <p:cNvPicPr>
            <a:picLocks noChangeAspect="1"/>
          </p:cNvPicPr>
          <p:nvPr>
            <p:custDataLst>
              <p:tags r:id="rId1"/>
            </p:custDataLst>
          </p:nvPr>
        </p:nvPicPr>
        <p:blipFill>
          <a:blip r:embed="rId3"/>
          <a:stretch>
            <a:fillRect/>
          </a:stretch>
        </p:blipFill>
        <p:spPr>
          <a:xfrm>
            <a:off x="1377950" y="4406478"/>
            <a:ext cx="4876800" cy="1974850"/>
          </a:xfrm>
          <a:prstGeom prst="rect">
            <a:avLst/>
          </a:prstGeom>
          <a:noFill/>
          <a:ln w="9525">
            <a:noFill/>
          </a:ln>
        </p:spPr>
      </p:pic>
      <p:grpSp>
        <p:nvGrpSpPr>
          <p:cNvPr id="6" name="组合 5">
            <a:extLst>
              <a:ext uri="{FF2B5EF4-FFF2-40B4-BE49-F238E27FC236}">
                <a16:creationId xmlns:a16="http://schemas.microsoft.com/office/drawing/2014/main" id="{8F6CC69C-D7DC-492F-8459-30ACFB09B83F}"/>
              </a:ext>
            </a:extLst>
          </p:cNvPr>
          <p:cNvGrpSpPr/>
          <p:nvPr/>
        </p:nvGrpSpPr>
        <p:grpSpPr>
          <a:xfrm>
            <a:off x="179512" y="2568321"/>
            <a:ext cx="8784976" cy="1130713"/>
            <a:chOff x="683568" y="1580217"/>
            <a:chExt cx="7776864" cy="1130713"/>
          </a:xfrm>
        </p:grpSpPr>
        <p:sp>
          <p:nvSpPr>
            <p:cNvPr id="7" name="文本框 6">
              <a:extLst>
                <a:ext uri="{FF2B5EF4-FFF2-40B4-BE49-F238E27FC236}">
                  <a16:creationId xmlns:a16="http://schemas.microsoft.com/office/drawing/2014/main" id="{259E5968-A3D5-46A8-AEAA-F299EF13B60A}"/>
                </a:ext>
              </a:extLst>
            </p:cNvPr>
            <p:cNvSpPr txBox="1"/>
            <p:nvPr/>
          </p:nvSpPr>
          <p:spPr>
            <a:xfrm>
              <a:off x="755575" y="1580217"/>
              <a:ext cx="1521613"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SELECT</a:t>
              </a:r>
              <a:r>
                <a:rPr lang="zh-CN" altLang="en-US" sz="1800" dirty="0">
                  <a:solidFill>
                    <a:schemeClr val="bg1"/>
                  </a:solidFill>
                  <a:latin typeface="Consolas" panose="020B0609020204030204" pitchFamily="49" charset="0"/>
                </a:rPr>
                <a:t>中计算</a:t>
              </a:r>
            </a:p>
          </p:txBody>
        </p:sp>
        <p:sp>
          <p:nvSpPr>
            <p:cNvPr id="8" name="文本框 7">
              <a:extLst>
                <a:ext uri="{FF2B5EF4-FFF2-40B4-BE49-F238E27FC236}">
                  <a16:creationId xmlns:a16="http://schemas.microsoft.com/office/drawing/2014/main" id="{BB29BC7B-0957-418D-BBC7-5C83E4AB0F72}"/>
                </a:ext>
              </a:extLst>
            </p:cNvPr>
            <p:cNvSpPr txBox="1"/>
            <p:nvPr/>
          </p:nvSpPr>
          <p:spPr>
            <a:xfrm>
              <a:off x="683568" y="1988840"/>
              <a:ext cx="7776864" cy="722090"/>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SNAME, 2021-SAGE AS ‘STU BIRTHDAY’ FROM STUDENT;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SNAME, 2021-SAGE ‘STU BIRTHDAY’ FROM STUDENT;</a:t>
              </a:r>
            </a:p>
          </p:txBody>
        </p:sp>
      </p:grpSp>
    </p:spTree>
    <p:extLst>
      <p:ext uri="{BB962C8B-B14F-4D97-AF65-F5344CB8AC3E}">
        <p14:creationId xmlns:p14="http://schemas.microsoft.com/office/powerpoint/2010/main" val="114117773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1267"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3.</a:t>
            </a:r>
            <a:r>
              <a:rPr lang="zh-CN" altLang="en-US" sz="3200" dirty="0">
                <a:ea typeface="宋体" panose="02010600030101010101" pitchFamily="2" charset="-122"/>
              </a:rPr>
              <a:t>查询经过计算的值（续）</a:t>
            </a:r>
          </a:p>
        </p:txBody>
      </p:sp>
      <p:sp>
        <p:nvSpPr>
          <p:cNvPr id="11268" name="Rectangle 3"/>
          <p:cNvSpPr>
            <a:spLocks noGrp="1"/>
          </p:cNvSpPr>
          <p:nvPr>
            <p:ph idx="1"/>
          </p:nvPr>
        </p:nvSpPr>
        <p:spPr>
          <a:ln/>
        </p:spPr>
        <p:txBody>
          <a:bodyPr vert="horz" wrap="square" lIns="91440" tIns="45720" rIns="91440" bIns="45720" anchor="t"/>
          <a:lstStyle/>
          <a:p>
            <a:pPr algn="just" eaLnBrk="1" hangingPunct="1">
              <a:lnSpc>
                <a:spcPct val="90000"/>
              </a:lnSpc>
              <a:buNone/>
            </a:pPr>
            <a:r>
              <a:rPr lang="zh-CN" altLang="en-US" sz="2400" b="1" dirty="0">
                <a:solidFill>
                  <a:srgbClr val="000000"/>
                </a:solidFill>
                <a:latin typeface="Times New Roman" panose="02020603050405020304" pitchFamily="18" charset="0"/>
                <a:ea typeface="宋体" panose="02010600030101010101" pitchFamily="2" charset="-122"/>
              </a:rPr>
              <a:t>例</a:t>
            </a:r>
            <a:r>
              <a:rPr lang="en-US" altLang="zh-CN" sz="2400" b="1" dirty="0">
                <a:solidFill>
                  <a:srgbClr val="000000"/>
                </a:solidFill>
                <a:latin typeface="Times New Roman" panose="02020603050405020304" pitchFamily="18" charset="0"/>
                <a:ea typeface="宋体" panose="02010600030101010101" pitchFamily="2" charset="-122"/>
              </a:rPr>
              <a:t>3-25</a:t>
            </a:r>
            <a:r>
              <a:rPr lang="zh-CN" altLang="en-US" sz="2400" dirty="0">
                <a:solidFill>
                  <a:srgbClr val="000000"/>
                </a:solidFill>
                <a:latin typeface="Times New Roman" panose="02020603050405020304" pitchFamily="18" charset="0"/>
                <a:ea typeface="宋体" panose="02010600030101010101" pitchFamily="2" charset="-122"/>
              </a:rPr>
              <a:t>查询学生的姓名和出生日期，出生日期用别名</a:t>
            </a:r>
            <a:r>
              <a:rPr lang="en-US" altLang="zh-CN" sz="2400" dirty="0">
                <a:solidFill>
                  <a:srgbClr val="000000"/>
                </a:solidFill>
                <a:latin typeface="Times New Roman" panose="02020603050405020304" pitchFamily="18" charset="0"/>
                <a:ea typeface="宋体" panose="02010600030101010101" pitchFamily="2" charset="-122"/>
              </a:rPr>
              <a:t>Stu birthday</a:t>
            </a:r>
            <a:r>
              <a:rPr lang="zh-CN" altLang="en-US" sz="2400" dirty="0">
                <a:solidFill>
                  <a:srgbClr val="000000"/>
                </a:solidFill>
                <a:latin typeface="Times New Roman" panose="02020603050405020304" pitchFamily="18" charset="0"/>
                <a:ea typeface="宋体" panose="02010600030101010101" pitchFamily="2" charset="-122"/>
              </a:rPr>
              <a:t>显示。</a:t>
            </a:r>
          </a:p>
          <a:p>
            <a:pPr algn="just" eaLnBrk="1" hangingPunct="1">
              <a:lnSpc>
                <a:spcPct val="90000"/>
              </a:lnSpc>
              <a:buNone/>
            </a:pPr>
            <a:endParaRPr lang="en-US" altLang="zh-CN" sz="2400" dirty="0">
              <a:solidFill>
                <a:srgbClr val="000000"/>
              </a:solidFill>
              <a:latin typeface="Times New Roman" panose="02020603050405020304" pitchFamily="18" charset="0"/>
              <a:ea typeface="宋体" panose="02010600030101010101" pitchFamily="2" charset="-122"/>
            </a:endParaRPr>
          </a:p>
          <a:p>
            <a:pPr algn="just" eaLnBrk="1" hangingPunct="1">
              <a:lnSpc>
                <a:spcPct val="90000"/>
              </a:lnSpc>
              <a:buNone/>
            </a:pPr>
            <a:r>
              <a:rPr lang="en-US" altLang="zh-CN" sz="2400" dirty="0">
                <a:solidFill>
                  <a:srgbClr val="000000"/>
                </a:solidFill>
                <a:latin typeface="Times New Roman" panose="02020603050405020304" pitchFamily="18" charset="0"/>
                <a:ea typeface="宋体" panose="02010600030101010101" pitchFamily="2" charset="-122"/>
              </a:rPr>
              <a:t>      SELECT Sname, 2020-Sage  </a:t>
            </a:r>
            <a:r>
              <a:rPr lang="en-US" altLang="zh-CN" sz="2400" dirty="0">
                <a:solidFill>
                  <a:srgbClr val="C00000"/>
                </a:solidFill>
                <a:latin typeface="Times New Roman" panose="02020603050405020304" pitchFamily="18" charset="0"/>
                <a:ea typeface="宋体" panose="02010600030101010101" pitchFamily="2" charset="-122"/>
              </a:rPr>
              <a:t>“Stu birthday”</a:t>
            </a:r>
            <a:r>
              <a:rPr lang="en-US" altLang="zh-CN" sz="2400" dirty="0">
                <a:solidFill>
                  <a:srgbClr val="000000"/>
                </a:solidFill>
                <a:latin typeface="Times New Roman" panose="02020603050405020304" pitchFamily="18" charset="0"/>
                <a:ea typeface="宋体" panose="02010600030101010101" pitchFamily="2" charset="-122"/>
              </a:rPr>
              <a:t>   FROM Student;</a:t>
            </a:r>
          </a:p>
          <a:p>
            <a:pPr algn="just" eaLnBrk="1" hangingPunct="1">
              <a:lnSpc>
                <a:spcPct val="90000"/>
              </a:lnSpc>
              <a:buNone/>
            </a:pPr>
            <a:endParaRPr lang="en-US" altLang="zh-CN" sz="2000" dirty="0">
              <a:solidFill>
                <a:srgbClr val="000000"/>
              </a:solidFill>
              <a:latin typeface="Times New Roman" panose="02020603050405020304" pitchFamily="18" charset="0"/>
              <a:ea typeface="宋体" panose="02010600030101010101" pitchFamily="2" charset="-122"/>
            </a:endParaRPr>
          </a:p>
          <a:p>
            <a:pPr algn="just" eaLnBrk="1" hangingPunct="1">
              <a:lnSpc>
                <a:spcPct val="90000"/>
              </a:lnSpc>
              <a:buNone/>
            </a:pPr>
            <a:r>
              <a:rPr lang="zh-CN" altLang="en-US" sz="2000" b="1" dirty="0">
                <a:solidFill>
                  <a:srgbClr val="C00000"/>
                </a:solidFill>
                <a:latin typeface="Times New Roman" panose="02020603050405020304" pitchFamily="18" charset="0"/>
                <a:ea typeface="宋体" panose="02010600030101010101" pitchFamily="2" charset="-122"/>
              </a:rPr>
              <a:t>输出结果为：</a:t>
            </a:r>
            <a:r>
              <a:rPr lang="zh-CN" altLang="en-US" sz="2000" dirty="0">
                <a:solidFill>
                  <a:srgbClr val="000000"/>
                </a:solidFill>
                <a:latin typeface="Times New Roman" panose="02020603050405020304" pitchFamily="18" charset="0"/>
                <a:ea typeface="宋体" panose="02010600030101010101" pitchFamily="2" charset="-122"/>
              </a:rPr>
              <a:t> </a:t>
            </a:r>
          </a:p>
          <a:p>
            <a:pPr algn="just" eaLnBrk="1" hangingPunct="1">
              <a:lnSpc>
                <a:spcPct val="90000"/>
              </a:lnSpc>
              <a:buNone/>
            </a:pPr>
            <a:endParaRPr lang="en-US" altLang="zh-CN" sz="2000" dirty="0">
              <a:solidFill>
                <a:srgbClr val="000000"/>
              </a:solidFill>
              <a:latin typeface="Times New Roman" panose="02020603050405020304" pitchFamily="18" charset="0"/>
              <a:ea typeface="宋体" panose="02010600030101010101" pitchFamily="2" charset="-122"/>
            </a:endParaRPr>
          </a:p>
        </p:txBody>
      </p:sp>
      <p:pic>
        <p:nvPicPr>
          <p:cNvPr id="11269" name="图片 1"/>
          <p:cNvPicPr>
            <a:picLocks noChangeAspect="1"/>
          </p:cNvPicPr>
          <p:nvPr>
            <p:custDataLst>
              <p:tags r:id="rId1"/>
            </p:custDataLst>
          </p:nvPr>
        </p:nvPicPr>
        <p:blipFill>
          <a:blip r:embed="rId3"/>
          <a:stretch>
            <a:fillRect/>
          </a:stretch>
        </p:blipFill>
        <p:spPr>
          <a:xfrm>
            <a:off x="1377950" y="4213225"/>
            <a:ext cx="4876800" cy="1974850"/>
          </a:xfrm>
          <a:prstGeom prst="rect">
            <a:avLst/>
          </a:prstGeom>
          <a:noFill/>
          <a:ln w="9525">
            <a:noFill/>
          </a:ln>
        </p:spPr>
      </p:pic>
    </p:spTree>
    <p:extLst>
      <p:ext uri="{BB962C8B-B14F-4D97-AF65-F5344CB8AC3E}">
        <p14:creationId xmlns:p14="http://schemas.microsoft.com/office/powerpoint/2010/main" val="42463551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2291" name="Rectangle 2"/>
          <p:cNvSpPr>
            <a:spLocks noGrp="1"/>
          </p:cNvSpPr>
          <p:nvPr>
            <p:ph type="title"/>
          </p:nvPr>
        </p:nvSpPr>
        <p:spPr>
          <a:ln/>
        </p:spPr>
        <p:txBody>
          <a:bodyPr vert="horz" wrap="square" lIns="91440" tIns="45720" rIns="91440" bIns="45720" anchor="ctr"/>
          <a:lstStyle/>
          <a:p>
            <a:pPr eaLnBrk="1" hangingPunct="1"/>
            <a:r>
              <a:rPr lang="en-US" altLang="zh-CN" sz="2800" dirty="0">
                <a:ea typeface="宋体" panose="02010600030101010101" pitchFamily="2" charset="-122"/>
              </a:rPr>
              <a:t>3.</a:t>
            </a:r>
            <a:r>
              <a:rPr lang="zh-CN" altLang="en-US" sz="2800" dirty="0">
                <a:ea typeface="宋体" panose="02010600030101010101" pitchFamily="2" charset="-122"/>
              </a:rPr>
              <a:t>查询经过计算的值（续）</a:t>
            </a:r>
          </a:p>
        </p:txBody>
      </p:sp>
      <p:sp>
        <p:nvSpPr>
          <p:cNvPr id="12292" name="Rectangle 3"/>
          <p:cNvSpPr>
            <a:spLocks noGrp="1"/>
          </p:cNvSpPr>
          <p:nvPr>
            <p:ph idx="1"/>
          </p:nvPr>
        </p:nvSpPr>
        <p:spPr>
          <a:ln/>
        </p:spPr>
        <p:txBody>
          <a:bodyPr vert="horz" wrap="square" lIns="91440" tIns="45720" rIns="91440" bIns="45720" anchor="t"/>
          <a:lstStyle/>
          <a:p>
            <a:pPr algn="just" eaLnBrk="1" hangingPunct="1">
              <a:lnSpc>
                <a:spcPct val="90000"/>
              </a:lnSpc>
            </a:pPr>
            <a:r>
              <a:rPr lang="zh-CN" altLang="en-US" sz="2400" dirty="0">
                <a:ea typeface="宋体" panose="02010600030101010101" pitchFamily="2" charset="-122"/>
              </a:rPr>
              <a:t>使用列</a:t>
            </a:r>
            <a:r>
              <a:rPr lang="zh-CN" altLang="en-US" sz="2400" b="1" dirty="0">
                <a:solidFill>
                  <a:srgbClr val="D75B5B"/>
                </a:solidFill>
                <a:ea typeface="宋体" panose="02010600030101010101" pitchFamily="2" charset="-122"/>
              </a:rPr>
              <a:t>别名</a:t>
            </a:r>
            <a:r>
              <a:rPr lang="zh-CN" altLang="en-US" sz="2400" dirty="0">
                <a:ea typeface="宋体" panose="02010600030101010101" pitchFamily="2" charset="-122"/>
              </a:rPr>
              <a:t>改变查询结果的列标题</a:t>
            </a:r>
            <a:r>
              <a:rPr lang="en-US" altLang="zh-CN" sz="2400" dirty="0">
                <a:ea typeface="宋体" panose="02010600030101010101" pitchFamily="2" charset="-122"/>
              </a:rPr>
              <a:t>:</a:t>
            </a:r>
          </a:p>
          <a:p>
            <a:pPr algn="just" eaLnBrk="1" hangingPunct="1">
              <a:buNone/>
            </a:pPr>
            <a:r>
              <a:rPr lang="en-US" altLang="zh-CN" sz="1800" dirty="0">
                <a:ea typeface="宋体" panose="02010600030101010101" pitchFamily="2" charset="-122"/>
              </a:rPr>
              <a:t>	</a:t>
            </a:r>
          </a:p>
          <a:p>
            <a:pPr algn="just" eaLnBrk="1" hangingPunct="1">
              <a:buNone/>
            </a:pPr>
            <a:endParaRPr lang="en-US" altLang="zh-CN" sz="1800" b="1" dirty="0">
              <a:solidFill>
                <a:srgbClr val="C00000"/>
              </a:solidFill>
              <a:ea typeface="宋体" panose="02010600030101010101" pitchFamily="2" charset="-122"/>
            </a:endParaRPr>
          </a:p>
          <a:p>
            <a:pPr algn="just" eaLnBrk="1" hangingPunct="1">
              <a:buNone/>
            </a:pPr>
            <a:endParaRPr lang="en-US" altLang="zh-CN" sz="1800" b="1" dirty="0">
              <a:solidFill>
                <a:srgbClr val="C00000"/>
              </a:solidFill>
              <a:ea typeface="宋体" panose="02010600030101010101" pitchFamily="2" charset="-122"/>
            </a:endParaRPr>
          </a:p>
          <a:p>
            <a:pPr algn="just" eaLnBrk="1" hangingPunct="1">
              <a:buNone/>
            </a:pPr>
            <a:endParaRPr lang="en-US" altLang="zh-CN" sz="1800" b="1" dirty="0">
              <a:solidFill>
                <a:srgbClr val="C00000"/>
              </a:solidFill>
              <a:ea typeface="宋体" panose="02010600030101010101" pitchFamily="2" charset="-122"/>
            </a:endParaRPr>
          </a:p>
          <a:p>
            <a:pPr algn="just" eaLnBrk="1" hangingPunct="1">
              <a:buNone/>
            </a:pPr>
            <a:endParaRPr lang="en-US" altLang="zh-CN" sz="1800" b="1" dirty="0">
              <a:solidFill>
                <a:srgbClr val="C00000"/>
              </a:solidFill>
              <a:ea typeface="宋体" panose="02010600030101010101" pitchFamily="2" charset="-122"/>
            </a:endParaRPr>
          </a:p>
          <a:p>
            <a:pPr algn="just" eaLnBrk="1" hangingPunct="1">
              <a:buNone/>
            </a:pPr>
            <a:r>
              <a:rPr lang="zh-CN" altLang="en-US" sz="2000" b="1" dirty="0">
                <a:solidFill>
                  <a:srgbClr val="C00000"/>
                </a:solidFill>
                <a:ea typeface="宋体" panose="02010600030101010101" pitchFamily="2" charset="-122"/>
              </a:rPr>
              <a:t>输出结果：</a:t>
            </a:r>
          </a:p>
          <a:p>
            <a:pPr lvl="1" algn="just" eaLnBrk="1" hangingPunct="1">
              <a:lnSpc>
                <a:spcPct val="50000"/>
              </a:lnSpc>
              <a:buNone/>
            </a:pPr>
            <a:endParaRPr lang="zh-CN" altLang="en-US" sz="2000" b="1" dirty="0">
              <a:solidFill>
                <a:srgbClr val="C00000"/>
              </a:solidFill>
              <a:ea typeface="宋体" panose="02010600030101010101" pitchFamily="2" charset="-122"/>
            </a:endParaRPr>
          </a:p>
        </p:txBody>
      </p:sp>
      <p:grpSp>
        <p:nvGrpSpPr>
          <p:cNvPr id="9" name="组合 8">
            <a:extLst>
              <a:ext uri="{FF2B5EF4-FFF2-40B4-BE49-F238E27FC236}">
                <a16:creationId xmlns:a16="http://schemas.microsoft.com/office/drawing/2014/main" id="{7FD5A17F-4C02-48D7-BCA7-74D16CB94BCC}"/>
              </a:ext>
            </a:extLst>
          </p:cNvPr>
          <p:cNvGrpSpPr/>
          <p:nvPr/>
        </p:nvGrpSpPr>
        <p:grpSpPr>
          <a:xfrm>
            <a:off x="179512" y="2532289"/>
            <a:ext cx="8784976" cy="2840927"/>
            <a:chOff x="683568" y="1580217"/>
            <a:chExt cx="7776864" cy="2840927"/>
          </a:xfrm>
        </p:grpSpPr>
        <p:sp>
          <p:nvSpPr>
            <p:cNvPr id="10" name="文本框 9">
              <a:extLst>
                <a:ext uri="{FF2B5EF4-FFF2-40B4-BE49-F238E27FC236}">
                  <a16:creationId xmlns:a16="http://schemas.microsoft.com/office/drawing/2014/main" id="{79B6DFE1-C0CD-49C9-9F6E-C4A40FDE02F1}"/>
                </a:ext>
              </a:extLst>
            </p:cNvPr>
            <p:cNvSpPr txBox="1"/>
            <p:nvPr/>
          </p:nvSpPr>
          <p:spPr>
            <a:xfrm>
              <a:off x="755575" y="1580217"/>
              <a:ext cx="1330379"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SELECT</a:t>
              </a:r>
              <a:r>
                <a:rPr lang="zh-CN" altLang="en-US" sz="1800" dirty="0">
                  <a:solidFill>
                    <a:schemeClr val="bg1"/>
                  </a:solidFill>
                  <a:latin typeface="Consolas" panose="020B0609020204030204" pitchFamily="49" charset="0"/>
                </a:rPr>
                <a:t>别名</a:t>
              </a:r>
            </a:p>
          </p:txBody>
        </p:sp>
        <p:sp>
          <p:nvSpPr>
            <p:cNvPr id="11" name="文本框 10">
              <a:extLst>
                <a:ext uri="{FF2B5EF4-FFF2-40B4-BE49-F238E27FC236}">
                  <a16:creationId xmlns:a16="http://schemas.microsoft.com/office/drawing/2014/main" id="{AA02C89C-7263-47AB-AB15-D1CD928C41D1}"/>
                </a:ext>
              </a:extLst>
            </p:cNvPr>
            <p:cNvSpPr txBox="1"/>
            <p:nvPr/>
          </p:nvSpPr>
          <p:spPr>
            <a:xfrm>
              <a:off x="683568" y="1988840"/>
              <a:ext cx="7776864" cy="2432304"/>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SNAME AS NAME,</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‘YEAR OF BIRTH’ AS BIRTH,</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2021-SAGE AS BIRTHDAY,</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LOWER(SDEPT) AS DEPARTMENT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STUDENT;</a:t>
              </a:r>
            </a:p>
          </p:txBody>
        </p:sp>
      </p:grpSp>
    </p:spTree>
    <p:extLst>
      <p:ext uri="{BB962C8B-B14F-4D97-AF65-F5344CB8AC3E}">
        <p14:creationId xmlns:p14="http://schemas.microsoft.com/office/powerpoint/2010/main" val="7079983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2291" name="Rectangle 2"/>
          <p:cNvSpPr>
            <a:spLocks noGrp="1"/>
          </p:cNvSpPr>
          <p:nvPr>
            <p:ph type="title"/>
          </p:nvPr>
        </p:nvSpPr>
        <p:spPr>
          <a:ln/>
        </p:spPr>
        <p:txBody>
          <a:bodyPr vert="horz" wrap="square" lIns="91440" tIns="45720" rIns="91440" bIns="45720" anchor="ctr"/>
          <a:lstStyle/>
          <a:p>
            <a:pPr eaLnBrk="1" hangingPunct="1"/>
            <a:r>
              <a:rPr lang="en-US" altLang="zh-CN" sz="2800" dirty="0">
                <a:ea typeface="宋体" panose="02010600030101010101" pitchFamily="2" charset="-122"/>
              </a:rPr>
              <a:t>3.</a:t>
            </a:r>
            <a:r>
              <a:rPr lang="zh-CN" altLang="en-US" sz="2800" dirty="0">
                <a:ea typeface="宋体" panose="02010600030101010101" pitchFamily="2" charset="-122"/>
              </a:rPr>
              <a:t>查询经过计算的值（续）</a:t>
            </a:r>
          </a:p>
        </p:txBody>
      </p:sp>
      <p:sp>
        <p:nvSpPr>
          <p:cNvPr id="12292" name="Rectangle 3"/>
          <p:cNvSpPr>
            <a:spLocks noGrp="1"/>
          </p:cNvSpPr>
          <p:nvPr>
            <p:ph idx="1"/>
          </p:nvPr>
        </p:nvSpPr>
        <p:spPr>
          <a:ln/>
        </p:spPr>
        <p:txBody>
          <a:bodyPr vert="horz" wrap="square" lIns="91440" tIns="45720" rIns="91440" bIns="45720" anchor="t"/>
          <a:lstStyle/>
          <a:p>
            <a:pPr algn="just" eaLnBrk="1" hangingPunct="1">
              <a:lnSpc>
                <a:spcPct val="90000"/>
              </a:lnSpc>
            </a:pPr>
            <a:r>
              <a:rPr lang="zh-CN" altLang="en-US" sz="2400" dirty="0">
                <a:ea typeface="宋体" panose="02010600030101010101" pitchFamily="2" charset="-122"/>
              </a:rPr>
              <a:t>使用列</a:t>
            </a:r>
            <a:r>
              <a:rPr lang="zh-CN" altLang="en-US" sz="2400" b="1" dirty="0">
                <a:solidFill>
                  <a:srgbClr val="D75B5B"/>
                </a:solidFill>
                <a:ea typeface="宋体" panose="02010600030101010101" pitchFamily="2" charset="-122"/>
              </a:rPr>
              <a:t>别名</a:t>
            </a:r>
            <a:r>
              <a:rPr lang="zh-CN" altLang="en-US" sz="2400" dirty="0">
                <a:ea typeface="宋体" panose="02010600030101010101" pitchFamily="2" charset="-122"/>
              </a:rPr>
              <a:t>改变查询结果的列标题</a:t>
            </a:r>
            <a:r>
              <a:rPr lang="en-US" altLang="zh-CN" sz="2400" dirty="0">
                <a:ea typeface="宋体" panose="02010600030101010101" pitchFamily="2" charset="-122"/>
              </a:rPr>
              <a:t>:</a:t>
            </a:r>
            <a:endParaRPr lang="en-US" altLang="zh-CN" sz="1800" b="1" dirty="0">
              <a:solidFill>
                <a:srgbClr val="C00000"/>
              </a:solidFill>
              <a:ea typeface="宋体" panose="02010600030101010101" pitchFamily="2" charset="-122"/>
            </a:endParaRPr>
          </a:p>
          <a:p>
            <a:pPr algn="just" eaLnBrk="1" hangingPunct="1">
              <a:buNone/>
            </a:pPr>
            <a:endParaRPr lang="en-US" altLang="zh-CN" sz="2000" b="1" dirty="0">
              <a:solidFill>
                <a:srgbClr val="C00000"/>
              </a:solidFill>
              <a:ea typeface="宋体" panose="02010600030101010101" pitchFamily="2" charset="-122"/>
            </a:endParaRPr>
          </a:p>
          <a:p>
            <a:pPr algn="just" eaLnBrk="1" hangingPunct="1">
              <a:buNone/>
            </a:pPr>
            <a:r>
              <a:rPr lang="zh-CN" altLang="en-US" sz="2000" b="1" dirty="0">
                <a:solidFill>
                  <a:srgbClr val="C00000"/>
                </a:solidFill>
                <a:ea typeface="宋体" panose="02010600030101010101" pitchFamily="2" charset="-122"/>
              </a:rPr>
              <a:t>输出结果：</a:t>
            </a:r>
          </a:p>
          <a:p>
            <a:pPr lvl="1" algn="just" eaLnBrk="1" hangingPunct="1">
              <a:lnSpc>
                <a:spcPct val="50000"/>
              </a:lnSpc>
              <a:buNone/>
            </a:pPr>
            <a:endParaRPr lang="zh-CN" altLang="en-US" sz="2000" b="1" dirty="0">
              <a:solidFill>
                <a:srgbClr val="C00000"/>
              </a:solidFill>
              <a:ea typeface="宋体" panose="02010600030101010101" pitchFamily="2" charset="-122"/>
            </a:endParaRPr>
          </a:p>
        </p:txBody>
      </p:sp>
      <p:pic>
        <p:nvPicPr>
          <p:cNvPr id="12293" name="图片 1"/>
          <p:cNvPicPr>
            <a:picLocks noChangeAspect="1"/>
          </p:cNvPicPr>
          <p:nvPr/>
        </p:nvPicPr>
        <p:blipFill>
          <a:blip r:embed="rId2"/>
          <a:stretch>
            <a:fillRect/>
          </a:stretch>
        </p:blipFill>
        <p:spPr>
          <a:xfrm>
            <a:off x="914400" y="3214092"/>
            <a:ext cx="7772400" cy="1943100"/>
          </a:xfrm>
          <a:prstGeom prst="rect">
            <a:avLst/>
          </a:prstGeom>
          <a:noFill/>
          <a:ln w="9525">
            <a:noFill/>
          </a:ln>
        </p:spPr>
      </p:pic>
    </p:spTree>
    <p:extLst>
      <p:ext uri="{BB962C8B-B14F-4D97-AF65-F5344CB8AC3E}">
        <p14:creationId xmlns:p14="http://schemas.microsoft.com/office/powerpoint/2010/main" val="7554960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2291" name="Rectangle 2"/>
          <p:cNvSpPr>
            <a:spLocks noGrp="1"/>
          </p:cNvSpPr>
          <p:nvPr>
            <p:ph type="title"/>
          </p:nvPr>
        </p:nvSpPr>
        <p:spPr>
          <a:ln/>
        </p:spPr>
        <p:txBody>
          <a:bodyPr vert="horz" wrap="square" lIns="91440" tIns="45720" rIns="91440" bIns="45720" anchor="ctr"/>
          <a:lstStyle/>
          <a:p>
            <a:pPr eaLnBrk="1" hangingPunct="1"/>
            <a:r>
              <a:rPr lang="en-US" altLang="zh-CN" sz="2800" dirty="0">
                <a:ea typeface="宋体" panose="02010600030101010101" pitchFamily="2" charset="-122"/>
              </a:rPr>
              <a:t>3.</a:t>
            </a:r>
            <a:r>
              <a:rPr lang="zh-CN" altLang="en-US" sz="2800" dirty="0">
                <a:ea typeface="宋体" panose="02010600030101010101" pitchFamily="2" charset="-122"/>
              </a:rPr>
              <a:t>查询经过计算的值（续）</a:t>
            </a:r>
          </a:p>
        </p:txBody>
      </p:sp>
      <p:sp>
        <p:nvSpPr>
          <p:cNvPr id="12292" name="Rectangle 3"/>
          <p:cNvSpPr>
            <a:spLocks noGrp="1"/>
          </p:cNvSpPr>
          <p:nvPr>
            <p:ph idx="1"/>
          </p:nvPr>
        </p:nvSpPr>
        <p:spPr>
          <a:ln/>
        </p:spPr>
        <p:txBody>
          <a:bodyPr vert="horz" wrap="square" lIns="91440" tIns="45720" rIns="91440" bIns="45720" anchor="t"/>
          <a:lstStyle/>
          <a:p>
            <a:pPr algn="just" eaLnBrk="1" hangingPunct="1">
              <a:lnSpc>
                <a:spcPct val="90000"/>
              </a:lnSpc>
            </a:pPr>
            <a:r>
              <a:rPr lang="zh-CN" altLang="en-US" sz="2400" dirty="0">
                <a:ea typeface="宋体" panose="02010600030101010101" pitchFamily="2" charset="-122"/>
              </a:rPr>
              <a:t>使用列</a:t>
            </a:r>
            <a:r>
              <a:rPr lang="zh-CN" altLang="en-US" sz="2400" b="1" dirty="0">
                <a:solidFill>
                  <a:srgbClr val="D75B5B"/>
                </a:solidFill>
                <a:ea typeface="宋体" panose="02010600030101010101" pitchFamily="2" charset="-122"/>
              </a:rPr>
              <a:t>别名</a:t>
            </a:r>
            <a:r>
              <a:rPr lang="zh-CN" altLang="en-US" sz="2400" dirty="0">
                <a:ea typeface="宋体" panose="02010600030101010101" pitchFamily="2" charset="-122"/>
              </a:rPr>
              <a:t>改变查询结果的列标题</a:t>
            </a:r>
            <a:r>
              <a:rPr lang="en-US" altLang="zh-CN" sz="2400" dirty="0">
                <a:ea typeface="宋体" panose="02010600030101010101" pitchFamily="2" charset="-122"/>
              </a:rPr>
              <a:t>:</a:t>
            </a:r>
          </a:p>
          <a:p>
            <a:pPr algn="just" eaLnBrk="1" hangingPunct="1">
              <a:buNone/>
            </a:pPr>
            <a:r>
              <a:rPr lang="en-US" altLang="zh-CN" sz="1800" dirty="0">
                <a:ea typeface="宋体" panose="02010600030101010101" pitchFamily="2" charset="-122"/>
              </a:rPr>
              <a:t>	</a:t>
            </a:r>
            <a:r>
              <a:rPr lang="en-US" altLang="zh-CN" sz="2000" dirty="0">
                <a:ea typeface="宋体" panose="02010600030101010101" pitchFamily="2" charset="-122"/>
              </a:rPr>
              <a:t>SELECT </a:t>
            </a:r>
            <a:r>
              <a:rPr lang="en-US" altLang="zh-CN" sz="2000" dirty="0" err="1">
                <a:ea typeface="宋体" panose="02010600030101010101" pitchFamily="2" charset="-122"/>
              </a:rPr>
              <a:t>Sname</a:t>
            </a:r>
            <a:r>
              <a:rPr lang="en-US" altLang="zh-CN" sz="2000" dirty="0">
                <a:ea typeface="宋体" panose="02010600030101010101" pitchFamily="2" charset="-122"/>
              </a:rPr>
              <a:t> </a:t>
            </a:r>
            <a:r>
              <a:rPr lang="en-US" altLang="zh-CN" sz="2000" dirty="0">
                <a:solidFill>
                  <a:srgbClr val="D75B5B"/>
                </a:solidFill>
                <a:ea typeface="宋体" panose="02010600030101010101" pitchFamily="2" charset="-122"/>
              </a:rPr>
              <a:t>NAME</a:t>
            </a:r>
            <a:r>
              <a:rPr lang="zh-CN" altLang="en-US" sz="2000" dirty="0">
                <a:ea typeface="宋体" panose="02010600030101010101" pitchFamily="2" charset="-122"/>
              </a:rPr>
              <a:t>，</a:t>
            </a:r>
          </a:p>
          <a:p>
            <a:pPr algn="just" eaLnBrk="1" hangingPunct="1">
              <a:buNone/>
            </a:pPr>
            <a:r>
              <a:rPr lang="zh-CN" altLang="en-US" sz="2000" dirty="0">
                <a:ea typeface="宋体" panose="02010600030101010101" pitchFamily="2" charset="-122"/>
              </a:rPr>
              <a:t>                   </a:t>
            </a:r>
            <a:r>
              <a:rPr lang="en-US" altLang="zh-CN" sz="2000" dirty="0">
                <a:ea typeface="宋体" panose="02010600030101010101" pitchFamily="2" charset="-122"/>
              </a:rPr>
              <a:t>'Year of Birth:'  </a:t>
            </a:r>
            <a:r>
              <a:rPr lang="en-US" altLang="zh-CN" sz="2000" dirty="0">
                <a:solidFill>
                  <a:srgbClr val="D75B5B"/>
                </a:solidFill>
                <a:ea typeface="宋体" panose="02010600030101010101" pitchFamily="2" charset="-122"/>
              </a:rPr>
              <a:t>BIRTH</a:t>
            </a:r>
            <a:r>
              <a:rPr lang="zh-CN" altLang="en-US" sz="2000" dirty="0">
                <a:ea typeface="宋体" panose="02010600030101010101" pitchFamily="2" charset="-122"/>
              </a:rPr>
              <a:t>，</a:t>
            </a:r>
          </a:p>
          <a:p>
            <a:pPr lvl="1" algn="just" eaLnBrk="1" hangingPunct="1">
              <a:buNone/>
            </a:pPr>
            <a:r>
              <a:rPr lang="zh-CN" altLang="en-US" sz="2000" dirty="0">
                <a:ea typeface="宋体" panose="02010600030101010101" pitchFamily="2" charset="-122"/>
              </a:rPr>
              <a:t>              </a:t>
            </a:r>
            <a:r>
              <a:rPr lang="en-US" altLang="zh-CN" sz="2000" dirty="0">
                <a:ea typeface="宋体" panose="02010600030101010101" pitchFamily="2" charset="-122"/>
              </a:rPr>
              <a:t>2020-Sage </a:t>
            </a:r>
            <a:r>
              <a:rPr lang="en-US" altLang="zh-CN" sz="2000" dirty="0">
                <a:solidFill>
                  <a:srgbClr val="D75B5B"/>
                </a:solidFill>
                <a:ea typeface="宋体" panose="02010600030101010101" pitchFamily="2" charset="-122"/>
              </a:rPr>
              <a:t>BIRTHDAY</a:t>
            </a:r>
            <a:r>
              <a:rPr lang="zh-CN" altLang="en-US" sz="2000" dirty="0">
                <a:ea typeface="宋体" panose="02010600030101010101" pitchFamily="2" charset="-122"/>
              </a:rPr>
              <a:t>，</a:t>
            </a:r>
          </a:p>
          <a:p>
            <a:pPr lvl="1" algn="just" eaLnBrk="1" hangingPunct="1">
              <a:buNone/>
            </a:pPr>
            <a:r>
              <a:rPr lang="zh-CN" altLang="en-US" sz="2000" dirty="0">
                <a:ea typeface="宋体" panose="02010600030101010101" pitchFamily="2" charset="-122"/>
              </a:rPr>
              <a:t>               </a:t>
            </a:r>
            <a:r>
              <a:rPr lang="en-US" altLang="zh-CN" sz="2000" dirty="0">
                <a:ea typeface="宋体" panose="02010600030101010101" pitchFamily="2" charset="-122"/>
              </a:rPr>
              <a:t>LOWER(</a:t>
            </a:r>
            <a:r>
              <a:rPr lang="en-US" altLang="zh-CN" sz="2000" dirty="0" err="1">
                <a:ea typeface="宋体" panose="02010600030101010101" pitchFamily="2" charset="-122"/>
              </a:rPr>
              <a:t>Sdept</a:t>
            </a:r>
            <a:r>
              <a:rPr lang="en-US" altLang="zh-CN" sz="2000" dirty="0">
                <a:ea typeface="宋体" panose="02010600030101010101" pitchFamily="2" charset="-122"/>
              </a:rPr>
              <a:t>)  </a:t>
            </a:r>
            <a:r>
              <a:rPr lang="en-US" altLang="zh-CN" sz="2000" dirty="0">
                <a:solidFill>
                  <a:srgbClr val="D75B5B"/>
                </a:solidFill>
                <a:ea typeface="宋体" panose="02010600030101010101" pitchFamily="2" charset="-122"/>
              </a:rPr>
              <a:t>DEPARTMENT</a:t>
            </a:r>
            <a:endParaRPr lang="en-US" altLang="zh-CN" sz="2000" dirty="0">
              <a:ea typeface="宋体" panose="02010600030101010101" pitchFamily="2" charset="-122"/>
            </a:endParaRPr>
          </a:p>
          <a:p>
            <a:pPr eaLnBrk="1" hangingPunct="1">
              <a:buNone/>
            </a:pPr>
            <a:r>
              <a:rPr lang="en-US" altLang="zh-CN" sz="2000" dirty="0">
                <a:ea typeface="宋体" panose="02010600030101010101" pitchFamily="2" charset="-122"/>
              </a:rPr>
              <a:t>	FROM Student</a:t>
            </a:r>
            <a:r>
              <a:rPr lang="zh-CN" altLang="en-US" sz="2000" dirty="0">
                <a:ea typeface="宋体" panose="02010600030101010101" pitchFamily="2" charset="-122"/>
              </a:rPr>
              <a:t>；</a:t>
            </a:r>
          </a:p>
          <a:p>
            <a:pPr lvl="1" eaLnBrk="1" hangingPunct="1">
              <a:lnSpc>
                <a:spcPct val="90000"/>
              </a:lnSpc>
              <a:buNone/>
            </a:pPr>
            <a:r>
              <a:rPr lang="zh-CN" altLang="en-US" sz="2000" b="1" dirty="0">
                <a:solidFill>
                  <a:srgbClr val="C00000"/>
                </a:solidFill>
                <a:ea typeface="宋体" panose="02010600030101010101" pitchFamily="2" charset="-122"/>
              </a:rPr>
              <a:t>输出结果：</a:t>
            </a:r>
          </a:p>
          <a:p>
            <a:pPr lvl="1" algn="just" eaLnBrk="1" hangingPunct="1">
              <a:lnSpc>
                <a:spcPct val="50000"/>
              </a:lnSpc>
              <a:buNone/>
            </a:pPr>
            <a:endParaRPr lang="zh-CN" altLang="en-US" sz="2000" b="1" dirty="0">
              <a:solidFill>
                <a:srgbClr val="C00000"/>
              </a:solidFill>
              <a:ea typeface="宋体" panose="02010600030101010101" pitchFamily="2" charset="-122"/>
            </a:endParaRPr>
          </a:p>
        </p:txBody>
      </p:sp>
      <p:pic>
        <p:nvPicPr>
          <p:cNvPr id="12293" name="图片 1"/>
          <p:cNvPicPr>
            <a:picLocks noChangeAspect="1"/>
          </p:cNvPicPr>
          <p:nvPr/>
        </p:nvPicPr>
        <p:blipFill>
          <a:blip r:embed="rId2"/>
          <a:stretch>
            <a:fillRect/>
          </a:stretch>
        </p:blipFill>
        <p:spPr>
          <a:xfrm>
            <a:off x="914400" y="4438650"/>
            <a:ext cx="7772400" cy="1943100"/>
          </a:xfrm>
          <a:prstGeom prst="rect">
            <a:avLst/>
          </a:prstGeom>
          <a:noFill/>
          <a:ln w="9525">
            <a:noFill/>
          </a:ln>
        </p:spPr>
      </p:pic>
    </p:spTree>
    <p:extLst>
      <p:ext uri="{BB962C8B-B14F-4D97-AF65-F5344CB8AC3E}">
        <p14:creationId xmlns:p14="http://schemas.microsoft.com/office/powerpoint/2010/main" val="426201880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3315"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4.</a:t>
            </a:r>
            <a:r>
              <a:rPr lang="zh-CN" altLang="en-US" sz="3200" dirty="0">
                <a:ea typeface="宋体" panose="02010600030101010101" pitchFamily="2" charset="-122"/>
              </a:rPr>
              <a:t>指定列别名</a:t>
            </a:r>
          </a:p>
        </p:txBody>
      </p:sp>
      <p:sp>
        <p:nvSpPr>
          <p:cNvPr id="13316" name="Rectangle 3"/>
          <p:cNvSpPr>
            <a:spLocks noGrp="1"/>
          </p:cNvSpPr>
          <p:nvPr>
            <p:ph idx="1"/>
          </p:nvPr>
        </p:nvSpPr>
        <p:spPr>
          <a:xfrm>
            <a:off x="250825" y="1828800"/>
            <a:ext cx="8642350" cy="4495800"/>
          </a:xfrm>
          <a:ln/>
        </p:spPr>
        <p:txBody>
          <a:bodyPr vert="horz" wrap="square" lIns="91440" tIns="45720" rIns="91440" bIns="45720" anchor="t"/>
          <a:lstStyle/>
          <a:p>
            <a:pPr algn="just" eaLnBrk="1" hangingPunct="1"/>
            <a:r>
              <a:rPr lang="zh-CN" altLang="en-US" sz="2400" b="1" dirty="0">
                <a:ea typeface="宋体" panose="02010600030101010101" pitchFamily="2" charset="-122"/>
              </a:rPr>
              <a:t>可能有这样的情况，对于查出来的列有时列名不能清晰表达列的含义，或显示的是列的表达式。这些情况用户可以在列的后面</a:t>
            </a:r>
            <a:r>
              <a:rPr lang="en-US" altLang="zh-CN" sz="2400" b="1" dirty="0">
                <a:ea typeface="宋体" panose="02010600030101010101" pitchFamily="2" charset="-122"/>
              </a:rPr>
              <a:t>(</a:t>
            </a:r>
            <a:r>
              <a:rPr lang="zh-CN" altLang="en-US" sz="2400" b="1" dirty="0">
                <a:ea typeface="宋体" panose="02010600030101010101" pitchFamily="2" charset="-122"/>
              </a:rPr>
              <a:t>用空格分开</a:t>
            </a:r>
            <a:r>
              <a:rPr lang="en-US" altLang="zh-CN" sz="2400" b="1" dirty="0">
                <a:ea typeface="宋体" panose="02010600030101010101" pitchFamily="2" charset="-122"/>
              </a:rPr>
              <a:t>)</a:t>
            </a:r>
            <a:r>
              <a:rPr lang="zh-CN" altLang="en-US" sz="2400" b="1" dirty="0">
                <a:ea typeface="宋体" panose="02010600030101010101" pitchFamily="2" charset="-122"/>
              </a:rPr>
              <a:t>指定相应列的别名，如果别名中含有空格，则用双引号进行包含。</a:t>
            </a:r>
            <a:r>
              <a:rPr lang="zh-CN" altLang="en-US" dirty="0">
                <a:ea typeface="宋体" panose="02010600030101010101" pitchFamily="2" charset="-122"/>
              </a:rPr>
              <a:t> </a:t>
            </a:r>
            <a:endParaRPr lang="zh-CN" altLang="en-US" b="1" dirty="0">
              <a:ea typeface="宋体" panose="02010600030101010101" pitchFamily="2" charset="-122"/>
            </a:endParaRPr>
          </a:p>
          <a:p>
            <a:pPr lvl="1" algn="just" eaLnBrk="1" hangingPunct="1">
              <a:buNone/>
            </a:pPr>
            <a:endParaRPr lang="zh-CN" altLang="en-US" b="1" dirty="0">
              <a:ea typeface="宋体" panose="02010600030101010101" pitchFamily="2" charset="-122"/>
            </a:endParaRPr>
          </a:p>
          <a:p>
            <a:pPr algn="just" eaLnBrk="1" hangingPunct="1"/>
            <a:r>
              <a:rPr lang="zh-CN" altLang="en-US" b="1" dirty="0">
                <a:ea typeface="宋体" panose="02010600030101010101" pitchFamily="2" charset="-122"/>
              </a:rPr>
              <a:t>例</a:t>
            </a:r>
            <a:r>
              <a:rPr lang="en-US" altLang="zh-CN" b="1" dirty="0">
                <a:ea typeface="宋体" panose="02010600030101010101" pitchFamily="2" charset="-122"/>
              </a:rPr>
              <a:t>3-25</a:t>
            </a:r>
            <a:r>
              <a:rPr lang="zh-CN" altLang="en-US" dirty="0">
                <a:ea typeface="宋体" panose="02010600030101010101" pitchFamily="2" charset="-122"/>
              </a:rPr>
              <a:t>查询学生的姓名和出生日期，出生日期用别名</a:t>
            </a:r>
            <a:r>
              <a:rPr lang="en-US" altLang="zh-CN" dirty="0">
                <a:ea typeface="宋体" panose="02010600030101010101" pitchFamily="2" charset="-122"/>
              </a:rPr>
              <a:t>Stu birthday</a:t>
            </a:r>
            <a:r>
              <a:rPr lang="zh-CN" altLang="en-US" dirty="0">
                <a:ea typeface="宋体" panose="02010600030101010101" pitchFamily="2" charset="-122"/>
              </a:rPr>
              <a:t>显示。</a:t>
            </a:r>
          </a:p>
          <a:p>
            <a:pPr lvl="1" algn="just" eaLnBrk="1" hangingPunct="1">
              <a:buNone/>
            </a:pPr>
            <a:endParaRPr lang="zh-CN" altLang="en-US" dirty="0">
              <a:ea typeface="宋体" panose="02010600030101010101" pitchFamily="2" charset="-122"/>
            </a:endParaRPr>
          </a:p>
        </p:txBody>
      </p:sp>
      <p:grpSp>
        <p:nvGrpSpPr>
          <p:cNvPr id="5" name="组合 4">
            <a:extLst>
              <a:ext uri="{FF2B5EF4-FFF2-40B4-BE49-F238E27FC236}">
                <a16:creationId xmlns:a16="http://schemas.microsoft.com/office/drawing/2014/main" id="{1CBB55DC-87A1-469D-BF39-9252B17446DD}"/>
              </a:ext>
            </a:extLst>
          </p:cNvPr>
          <p:cNvGrpSpPr/>
          <p:nvPr/>
        </p:nvGrpSpPr>
        <p:grpSpPr>
          <a:xfrm>
            <a:off x="179512" y="4890575"/>
            <a:ext cx="8784976" cy="788671"/>
            <a:chOff x="683568" y="1580217"/>
            <a:chExt cx="7776864" cy="788671"/>
          </a:xfrm>
        </p:grpSpPr>
        <p:sp>
          <p:nvSpPr>
            <p:cNvPr id="6" name="文本框 5">
              <a:extLst>
                <a:ext uri="{FF2B5EF4-FFF2-40B4-BE49-F238E27FC236}">
                  <a16:creationId xmlns:a16="http://schemas.microsoft.com/office/drawing/2014/main" id="{BC0B079E-2AA0-4519-A999-A4D33D2F07A7}"/>
                </a:ext>
              </a:extLst>
            </p:cNvPr>
            <p:cNvSpPr txBox="1"/>
            <p:nvPr/>
          </p:nvSpPr>
          <p:spPr>
            <a:xfrm>
              <a:off x="755575" y="1580217"/>
              <a:ext cx="629186"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zh-CN" altLang="en-US" sz="1800" dirty="0">
                  <a:solidFill>
                    <a:schemeClr val="bg1"/>
                  </a:solidFill>
                  <a:latin typeface="Consolas" panose="020B0609020204030204" pitchFamily="49" charset="0"/>
                </a:rPr>
                <a:t>别名</a:t>
              </a:r>
            </a:p>
          </p:txBody>
        </p:sp>
        <p:sp>
          <p:nvSpPr>
            <p:cNvPr id="7" name="文本框 6">
              <a:extLst>
                <a:ext uri="{FF2B5EF4-FFF2-40B4-BE49-F238E27FC236}">
                  <a16:creationId xmlns:a16="http://schemas.microsoft.com/office/drawing/2014/main" id="{6C22DB6B-F6DC-4B17-AC88-FFAED324492B}"/>
                </a:ext>
              </a:extLst>
            </p:cNvPr>
            <p:cNvSpPr txBox="1"/>
            <p:nvPr/>
          </p:nvSpPr>
          <p:spPr>
            <a:xfrm>
              <a:off x="683568" y="1988840"/>
              <a:ext cx="7776864" cy="380048"/>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SNAME, 2021-SAGE ‘STU BIRTHDAY’ FROM STUDENT; </a:t>
              </a:r>
            </a:p>
          </p:txBody>
        </p:sp>
      </p:grpSp>
    </p:spTree>
    <p:extLst>
      <p:ext uri="{BB962C8B-B14F-4D97-AF65-F5344CB8AC3E}">
        <p14:creationId xmlns:p14="http://schemas.microsoft.com/office/powerpoint/2010/main" val="42518725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3315"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4.</a:t>
            </a:r>
            <a:r>
              <a:rPr lang="zh-CN" altLang="en-US" sz="3200" dirty="0">
                <a:ea typeface="宋体" panose="02010600030101010101" pitchFamily="2" charset="-122"/>
              </a:rPr>
              <a:t>指定列别名</a:t>
            </a:r>
          </a:p>
        </p:txBody>
      </p:sp>
      <p:sp>
        <p:nvSpPr>
          <p:cNvPr id="13316" name="Rectangle 3"/>
          <p:cNvSpPr>
            <a:spLocks noGrp="1"/>
          </p:cNvSpPr>
          <p:nvPr>
            <p:ph idx="1"/>
          </p:nvPr>
        </p:nvSpPr>
        <p:spPr>
          <a:xfrm>
            <a:off x="250825" y="1828800"/>
            <a:ext cx="8642350" cy="4495800"/>
          </a:xfrm>
          <a:ln/>
        </p:spPr>
        <p:txBody>
          <a:bodyPr vert="horz" wrap="square" lIns="91440" tIns="45720" rIns="91440" bIns="45720" anchor="t"/>
          <a:lstStyle/>
          <a:p>
            <a:pPr algn="just" eaLnBrk="1" hangingPunct="1"/>
            <a:r>
              <a:rPr lang="zh-CN" altLang="en-US" sz="2400" b="1" dirty="0">
                <a:ea typeface="宋体" panose="02010600030101010101" pitchFamily="2" charset="-122"/>
              </a:rPr>
              <a:t>可能有这样的情况，对于查出来的列有时列名不能清晰表达列的含义，或显示的是列的表达式。这些情况用户可以在列的后面</a:t>
            </a:r>
            <a:r>
              <a:rPr lang="en-US" altLang="zh-CN" sz="2400" b="1" dirty="0">
                <a:ea typeface="宋体" panose="02010600030101010101" pitchFamily="2" charset="-122"/>
              </a:rPr>
              <a:t>(</a:t>
            </a:r>
            <a:r>
              <a:rPr lang="zh-CN" altLang="en-US" sz="2400" b="1" dirty="0">
                <a:ea typeface="宋体" panose="02010600030101010101" pitchFamily="2" charset="-122"/>
              </a:rPr>
              <a:t>用空格分开</a:t>
            </a:r>
            <a:r>
              <a:rPr lang="en-US" altLang="zh-CN" sz="2400" b="1" dirty="0">
                <a:ea typeface="宋体" panose="02010600030101010101" pitchFamily="2" charset="-122"/>
              </a:rPr>
              <a:t>)</a:t>
            </a:r>
            <a:r>
              <a:rPr lang="zh-CN" altLang="en-US" sz="2400" b="1" dirty="0">
                <a:ea typeface="宋体" panose="02010600030101010101" pitchFamily="2" charset="-122"/>
              </a:rPr>
              <a:t>指定相应列的别名，如果别名中含有空格，则用双引号进行包含。</a:t>
            </a:r>
            <a:r>
              <a:rPr lang="zh-CN" altLang="en-US" dirty="0">
                <a:ea typeface="宋体" panose="02010600030101010101" pitchFamily="2" charset="-122"/>
              </a:rPr>
              <a:t> </a:t>
            </a:r>
            <a:endParaRPr lang="zh-CN" altLang="en-US" b="1" dirty="0">
              <a:ea typeface="宋体" panose="02010600030101010101" pitchFamily="2" charset="-122"/>
            </a:endParaRPr>
          </a:p>
          <a:p>
            <a:pPr lvl="1" algn="just" eaLnBrk="1" hangingPunct="1">
              <a:buNone/>
            </a:pPr>
            <a:endParaRPr lang="zh-CN" altLang="en-US" b="1" dirty="0">
              <a:ea typeface="宋体" panose="02010600030101010101" pitchFamily="2" charset="-122"/>
            </a:endParaRPr>
          </a:p>
          <a:p>
            <a:pPr lvl="1" algn="just" eaLnBrk="1" hangingPunct="1">
              <a:buNone/>
            </a:pPr>
            <a:r>
              <a:rPr lang="zh-CN" altLang="en-US" b="1" dirty="0">
                <a:ea typeface="宋体" panose="02010600030101010101" pitchFamily="2" charset="-122"/>
              </a:rPr>
              <a:t>例</a:t>
            </a:r>
            <a:r>
              <a:rPr lang="en-US" altLang="zh-CN" b="1" dirty="0">
                <a:ea typeface="宋体" panose="02010600030101010101" pitchFamily="2" charset="-122"/>
              </a:rPr>
              <a:t>3-25</a:t>
            </a:r>
            <a:r>
              <a:rPr lang="zh-CN" altLang="en-US" dirty="0">
                <a:ea typeface="宋体" panose="02010600030101010101" pitchFamily="2" charset="-122"/>
              </a:rPr>
              <a:t>查询学生的姓名和出生日期，出生日期用别名</a:t>
            </a:r>
            <a:r>
              <a:rPr lang="en-US" altLang="zh-CN" dirty="0">
                <a:ea typeface="宋体" panose="02010600030101010101" pitchFamily="2" charset="-122"/>
              </a:rPr>
              <a:t>Stu birthday</a:t>
            </a:r>
            <a:r>
              <a:rPr lang="zh-CN" altLang="en-US" dirty="0">
                <a:ea typeface="宋体" panose="02010600030101010101" pitchFamily="2" charset="-122"/>
              </a:rPr>
              <a:t>显示。</a:t>
            </a:r>
          </a:p>
          <a:p>
            <a:pPr lvl="1" algn="just" eaLnBrk="1" hangingPunct="1">
              <a:buNone/>
            </a:pPr>
            <a:endParaRPr lang="zh-CN" altLang="en-US" dirty="0">
              <a:ea typeface="宋体" panose="02010600030101010101" pitchFamily="2" charset="-122"/>
            </a:endParaRPr>
          </a:p>
          <a:p>
            <a:pPr lvl="1" algn="just" eaLnBrk="1" hangingPunct="1">
              <a:buNone/>
            </a:pPr>
            <a:r>
              <a:rPr lang="en-US" altLang="zh-CN" dirty="0">
                <a:ea typeface="宋体" panose="02010600030101010101" pitchFamily="2" charset="-122"/>
              </a:rPr>
              <a:t>SELECT Sname, 2020-Sage  “Stu birthday”</a:t>
            </a:r>
          </a:p>
          <a:p>
            <a:pPr lvl="1" algn="just" eaLnBrk="1" hangingPunct="1">
              <a:buNone/>
            </a:pPr>
            <a:r>
              <a:rPr lang="en-US" altLang="zh-CN" dirty="0">
                <a:ea typeface="宋体" panose="02010600030101010101" pitchFamily="2" charset="-122"/>
              </a:rPr>
              <a:t>FROM Student;</a:t>
            </a:r>
          </a:p>
        </p:txBody>
      </p:sp>
    </p:spTree>
    <p:extLst>
      <p:ext uri="{BB962C8B-B14F-4D97-AF65-F5344CB8AC3E}">
        <p14:creationId xmlns:p14="http://schemas.microsoft.com/office/powerpoint/2010/main" val="149750268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4339"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5.</a:t>
            </a:r>
            <a:r>
              <a:rPr lang="zh-CN" altLang="en-US" sz="3200" dirty="0">
                <a:ea typeface="宋体" panose="02010600030101010101" pitchFamily="2" charset="-122"/>
              </a:rPr>
              <a:t>关键字</a:t>
            </a:r>
            <a:r>
              <a:rPr lang="en-US" altLang="zh-CN" sz="3200" dirty="0">
                <a:ea typeface="宋体" panose="02010600030101010101" pitchFamily="2" charset="-122"/>
              </a:rPr>
              <a:t>DISTINCT</a:t>
            </a:r>
          </a:p>
        </p:txBody>
      </p:sp>
      <p:sp>
        <p:nvSpPr>
          <p:cNvPr id="14340" name="Rectangle 3"/>
          <p:cNvSpPr>
            <a:spLocks noGrp="1"/>
          </p:cNvSpPr>
          <p:nvPr>
            <p:ph idx="1"/>
          </p:nvPr>
        </p:nvSpPr>
        <p:spPr>
          <a:ln/>
        </p:spPr>
        <p:txBody>
          <a:bodyPr vert="horz" wrap="square" lIns="91440" tIns="45720" rIns="91440" bIns="45720" anchor="t"/>
          <a:lstStyle/>
          <a:p>
            <a:pPr eaLnBrk="1" hangingPunct="1"/>
            <a:r>
              <a:rPr lang="en-US" altLang="zh-CN" dirty="0">
                <a:ea typeface="宋体" panose="02010600030101010101" pitchFamily="2" charset="-122"/>
              </a:rPr>
              <a:t>DISTINCT </a:t>
            </a:r>
            <a:r>
              <a:rPr lang="zh-CN" altLang="en-US" dirty="0">
                <a:ea typeface="宋体" panose="02010600030101010101" pitchFamily="2" charset="-122"/>
              </a:rPr>
              <a:t>关键字可从</a:t>
            </a:r>
            <a:r>
              <a:rPr lang="en-US" altLang="zh-CN" dirty="0">
                <a:ea typeface="宋体" panose="02010600030101010101" pitchFamily="2" charset="-122"/>
              </a:rPr>
              <a:t>SELECT</a:t>
            </a:r>
            <a:r>
              <a:rPr lang="zh-CN" altLang="en-US" dirty="0">
                <a:ea typeface="宋体" panose="02010600030101010101" pitchFamily="2" charset="-122"/>
              </a:rPr>
              <a:t>语句的结果中除去重复的行。如果没有指定</a:t>
            </a:r>
            <a:r>
              <a:rPr lang="en-US" altLang="zh-CN" dirty="0">
                <a:ea typeface="宋体" panose="02010600030101010101" pitchFamily="2" charset="-122"/>
              </a:rPr>
              <a:t>DISTINCT,</a:t>
            </a:r>
            <a:r>
              <a:rPr lang="zh-CN" altLang="en-US" dirty="0">
                <a:ea typeface="宋体" panose="02010600030101010101" pitchFamily="2" charset="-122"/>
              </a:rPr>
              <a:t>则默认为</a:t>
            </a:r>
            <a:r>
              <a:rPr lang="en-US" altLang="zh-CN" dirty="0">
                <a:ea typeface="宋体" panose="02010600030101010101" pitchFamily="2" charset="-122"/>
              </a:rPr>
              <a:t>ALL</a:t>
            </a:r>
            <a:r>
              <a:rPr lang="zh-CN" altLang="en-US" dirty="0">
                <a:ea typeface="宋体" panose="02010600030101010101" pitchFamily="2" charset="-122"/>
              </a:rPr>
              <a:t>，那么将返回所有行，包括重复的行。</a:t>
            </a:r>
            <a:endParaRPr lang="zh-CN" altLang="en-US" b="1" dirty="0">
              <a:ea typeface="宋体" panose="02010600030101010101" pitchFamily="2" charset="-122"/>
            </a:endParaRPr>
          </a:p>
          <a:p>
            <a:pPr eaLnBrk="1" hangingPunct="1"/>
            <a:r>
              <a:rPr lang="zh-CN" altLang="en-US" b="1" dirty="0">
                <a:ea typeface="宋体" panose="02010600030101010101" pitchFamily="2" charset="-122"/>
              </a:rPr>
              <a:t>例</a:t>
            </a:r>
            <a:r>
              <a:rPr lang="en-US" altLang="zh-CN" b="1" dirty="0">
                <a:ea typeface="宋体" panose="02010600030101010101" pitchFamily="2" charset="-122"/>
              </a:rPr>
              <a:t>3-26</a:t>
            </a:r>
            <a:r>
              <a:rPr lang="zh-CN" altLang="en-US" dirty="0">
                <a:ea typeface="宋体" panose="02010600030101010101" pitchFamily="2" charset="-122"/>
              </a:rPr>
              <a:t>查询所有课程的学分。</a:t>
            </a:r>
          </a:p>
        </p:txBody>
      </p:sp>
      <p:pic>
        <p:nvPicPr>
          <p:cNvPr id="14341" name="图片 1"/>
          <p:cNvPicPr>
            <a:picLocks noChangeAspect="1"/>
          </p:cNvPicPr>
          <p:nvPr/>
        </p:nvPicPr>
        <p:blipFill>
          <a:blip r:embed="rId2"/>
          <a:stretch>
            <a:fillRect/>
          </a:stretch>
        </p:blipFill>
        <p:spPr>
          <a:xfrm>
            <a:off x="6473825" y="3587750"/>
            <a:ext cx="1092200" cy="2794000"/>
          </a:xfrm>
          <a:prstGeom prst="rect">
            <a:avLst/>
          </a:prstGeom>
          <a:noFill/>
          <a:ln w="9525">
            <a:noFill/>
          </a:ln>
        </p:spPr>
      </p:pic>
      <p:grpSp>
        <p:nvGrpSpPr>
          <p:cNvPr id="6" name="组合 5">
            <a:extLst>
              <a:ext uri="{FF2B5EF4-FFF2-40B4-BE49-F238E27FC236}">
                <a16:creationId xmlns:a16="http://schemas.microsoft.com/office/drawing/2014/main" id="{ECBE3743-0E39-43E9-8ADE-D3D832E76FE1}"/>
              </a:ext>
            </a:extLst>
          </p:cNvPr>
          <p:cNvGrpSpPr/>
          <p:nvPr/>
        </p:nvGrpSpPr>
        <p:grpSpPr>
          <a:xfrm>
            <a:off x="217612" y="3789040"/>
            <a:ext cx="6154588" cy="1814799"/>
            <a:chOff x="683568" y="1580217"/>
            <a:chExt cx="7776864" cy="1814799"/>
          </a:xfrm>
        </p:grpSpPr>
        <p:sp>
          <p:nvSpPr>
            <p:cNvPr id="7" name="文本框 6">
              <a:extLst>
                <a:ext uri="{FF2B5EF4-FFF2-40B4-BE49-F238E27FC236}">
                  <a16:creationId xmlns:a16="http://schemas.microsoft.com/office/drawing/2014/main" id="{7C361B97-1EE0-4902-B839-933C3ACFDB2F}"/>
                </a:ext>
              </a:extLst>
            </p:cNvPr>
            <p:cNvSpPr txBox="1"/>
            <p:nvPr/>
          </p:nvSpPr>
          <p:spPr>
            <a:xfrm>
              <a:off x="755575" y="1580217"/>
              <a:ext cx="1608631" cy="408623"/>
            </a:xfrm>
            <a:prstGeom prst="roundRect">
              <a:avLst/>
            </a:prstGeom>
            <a:solidFill>
              <a:schemeClr val="accent1">
                <a:lumMod val="75000"/>
              </a:schemeClr>
            </a:solidFill>
          </p:spPr>
          <p:txBody>
            <a:bodyPr wrap="square" rtlCol="0">
              <a:spAutoFit/>
            </a:bodyPr>
            <a:lstStyle/>
            <a:p>
              <a:pPr algn="ctr">
                <a:lnSpc>
                  <a:spcPct val="100000"/>
                </a:lnSpc>
                <a:spcAft>
                  <a:spcPts val="2400"/>
                </a:spcAft>
              </a:pPr>
              <a:r>
                <a:rPr lang="en-US" altLang="zh-CN" sz="1800" dirty="0">
                  <a:solidFill>
                    <a:schemeClr val="bg1"/>
                  </a:solidFill>
                  <a:latin typeface="Consolas" panose="020B0609020204030204" pitchFamily="49" charset="0"/>
                </a:rPr>
                <a:t>DISTINCT</a:t>
              </a:r>
              <a:endParaRPr lang="zh-CN" altLang="en-US" sz="1800" dirty="0">
                <a:solidFill>
                  <a:schemeClr val="bg1"/>
                </a:solidFill>
                <a:latin typeface="Consolas" panose="020B0609020204030204" pitchFamily="49" charset="0"/>
              </a:endParaRPr>
            </a:p>
          </p:txBody>
        </p:sp>
        <p:sp>
          <p:nvSpPr>
            <p:cNvPr id="8" name="文本框 7">
              <a:extLst>
                <a:ext uri="{FF2B5EF4-FFF2-40B4-BE49-F238E27FC236}">
                  <a16:creationId xmlns:a16="http://schemas.microsoft.com/office/drawing/2014/main" id="{188AE488-10DA-4E75-9810-68C96AB57745}"/>
                </a:ext>
              </a:extLst>
            </p:cNvPr>
            <p:cNvSpPr txBox="1"/>
            <p:nvPr/>
          </p:nvSpPr>
          <p:spPr>
            <a:xfrm>
              <a:off x="683568" y="1988840"/>
              <a:ext cx="7776864" cy="1406176"/>
            </a:xfrm>
            <a:prstGeom prst="roundRect">
              <a:avLst>
                <a:gd name="adj" fmla="val 5401"/>
              </a:avLst>
            </a:prstGeom>
            <a:solidFill>
              <a:schemeClr val="accent1">
                <a:lumMod val="20000"/>
                <a:lumOff val="80000"/>
              </a:schemeClr>
            </a:solidFill>
          </p:spPr>
          <p:txBody>
            <a:bodyPr wrap="square" rtlCol="0">
              <a:spAutoFit/>
            </a:bodyPr>
            <a:lstStyle/>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SELECT ALL</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CCREDIT</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FROM</a:t>
              </a:r>
            </a:p>
            <a:p>
              <a:pPr>
                <a:lnSpc>
                  <a:spcPct val="100000"/>
                </a:lnSpc>
              </a:pPr>
              <a:r>
                <a:rPr lang="en-US" altLang="zh-CN" sz="1800" b="1" dirty="0">
                  <a:solidFill>
                    <a:schemeClr val="accent1">
                      <a:lumMod val="75000"/>
                    </a:schemeClr>
                  </a:solidFill>
                  <a:latin typeface="Courier New" panose="02070309020205020404" pitchFamily="49" charset="0"/>
                  <a:cs typeface="Courier New" panose="02070309020205020404" pitchFamily="49" charset="0"/>
                </a:rPr>
                <a:t>	COURSE;</a:t>
              </a:r>
            </a:p>
          </p:txBody>
        </p:sp>
      </p:grpSp>
    </p:spTree>
    <p:extLst>
      <p:ext uri="{BB962C8B-B14F-4D97-AF65-F5344CB8AC3E}">
        <p14:creationId xmlns:p14="http://schemas.microsoft.com/office/powerpoint/2010/main" val="25227976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txBox="1">
            <a:spLocks noGrp="1"/>
          </p:cNvSpPr>
          <p:nvPr>
            <p:ph type="ftr" sz="quarter" idx="11"/>
          </p:nvPr>
        </p:nvSpPr>
        <p:spPr>
          <a:ln/>
        </p:spPr>
        <p:txBody>
          <a:bodyPr/>
          <a:lstStyle>
            <a:lvl1pPr marL="0" lvl="0" indent="0" algn="l" defTabSz="914400" rtl="0" eaLnBrk="0" fontAlgn="base" latinLnBrk="0" hangingPunct="0">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80000"/>
              </a:lnSpc>
              <a:spcBef>
                <a:spcPct val="20000"/>
              </a:spcBef>
              <a:spcAft>
                <a:spcPct val="0"/>
              </a:spcAft>
              <a:buClr>
                <a:schemeClr val="hlink"/>
              </a:buClr>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0000"/>
              </a:lnSpc>
              <a:spcBef>
                <a:spcPct val="0"/>
              </a:spcBef>
              <a:buClrTx/>
            </a:pPr>
            <a:r>
              <a:rPr lang="en-US" altLang="zh-CN" sz="1400" b="1" dirty="0">
                <a:solidFill>
                  <a:srgbClr val="F03628"/>
                </a:solidFill>
              </a:rPr>
              <a:t>An Introduction to Database System</a:t>
            </a:r>
          </a:p>
        </p:txBody>
      </p:sp>
      <p:sp>
        <p:nvSpPr>
          <p:cNvPr id="14339" name="Rectangle 2"/>
          <p:cNvSpPr>
            <a:spLocks noGrp="1"/>
          </p:cNvSpPr>
          <p:nvPr>
            <p:ph type="title"/>
          </p:nvPr>
        </p:nvSpPr>
        <p:spPr>
          <a:ln/>
        </p:spPr>
        <p:txBody>
          <a:bodyPr vert="horz" wrap="square" lIns="91440" tIns="45720" rIns="91440" bIns="45720" anchor="ctr"/>
          <a:lstStyle/>
          <a:p>
            <a:pPr eaLnBrk="1" hangingPunct="1"/>
            <a:r>
              <a:rPr lang="en-US" altLang="zh-CN" sz="3200" dirty="0">
                <a:ea typeface="宋体" panose="02010600030101010101" pitchFamily="2" charset="-122"/>
              </a:rPr>
              <a:t>5.</a:t>
            </a:r>
            <a:r>
              <a:rPr lang="zh-CN" altLang="en-US" sz="3200" dirty="0">
                <a:ea typeface="宋体" panose="02010600030101010101" pitchFamily="2" charset="-122"/>
              </a:rPr>
              <a:t>关键字</a:t>
            </a:r>
            <a:r>
              <a:rPr lang="en-US" altLang="zh-CN" sz="3200" dirty="0">
                <a:ea typeface="宋体" panose="02010600030101010101" pitchFamily="2" charset="-122"/>
              </a:rPr>
              <a:t>DISTINCT</a:t>
            </a:r>
          </a:p>
        </p:txBody>
      </p:sp>
      <p:sp>
        <p:nvSpPr>
          <p:cNvPr id="14340" name="Rectangle 3"/>
          <p:cNvSpPr>
            <a:spLocks noGrp="1"/>
          </p:cNvSpPr>
          <p:nvPr>
            <p:ph idx="1"/>
          </p:nvPr>
        </p:nvSpPr>
        <p:spPr>
          <a:ln/>
        </p:spPr>
        <p:txBody>
          <a:bodyPr vert="horz" wrap="square" lIns="91440" tIns="45720" rIns="91440" bIns="45720" anchor="t"/>
          <a:lstStyle/>
          <a:p>
            <a:pPr eaLnBrk="1" hangingPunct="1"/>
            <a:r>
              <a:rPr lang="en-US" altLang="zh-CN" dirty="0">
                <a:ea typeface="宋体" panose="02010600030101010101" pitchFamily="2" charset="-122"/>
              </a:rPr>
              <a:t>DISTINCT </a:t>
            </a:r>
            <a:r>
              <a:rPr lang="zh-CN" altLang="en-US" dirty="0">
                <a:ea typeface="宋体" panose="02010600030101010101" pitchFamily="2" charset="-122"/>
              </a:rPr>
              <a:t>关键字可从</a:t>
            </a:r>
            <a:r>
              <a:rPr lang="en-US" altLang="zh-CN" dirty="0">
                <a:ea typeface="宋体" panose="02010600030101010101" pitchFamily="2" charset="-122"/>
              </a:rPr>
              <a:t>SELECT</a:t>
            </a:r>
            <a:r>
              <a:rPr lang="zh-CN" altLang="en-US" dirty="0">
                <a:ea typeface="宋体" panose="02010600030101010101" pitchFamily="2" charset="-122"/>
              </a:rPr>
              <a:t>语句的结果中除去重复的行。如果没有指定</a:t>
            </a:r>
            <a:r>
              <a:rPr lang="en-US" altLang="zh-CN" dirty="0">
                <a:ea typeface="宋体" panose="02010600030101010101" pitchFamily="2" charset="-122"/>
              </a:rPr>
              <a:t>DISTINCT,</a:t>
            </a:r>
            <a:r>
              <a:rPr lang="zh-CN" altLang="en-US" dirty="0">
                <a:ea typeface="宋体" panose="02010600030101010101" pitchFamily="2" charset="-122"/>
              </a:rPr>
              <a:t>则默认为</a:t>
            </a:r>
            <a:r>
              <a:rPr lang="en-US" altLang="zh-CN" dirty="0">
                <a:ea typeface="宋体" panose="02010600030101010101" pitchFamily="2" charset="-122"/>
              </a:rPr>
              <a:t>ALL</a:t>
            </a:r>
            <a:r>
              <a:rPr lang="zh-CN" altLang="en-US" dirty="0">
                <a:ea typeface="宋体" panose="02010600030101010101" pitchFamily="2" charset="-122"/>
              </a:rPr>
              <a:t>，那么将返回所有行，包括重复的行。</a:t>
            </a:r>
            <a:endParaRPr lang="zh-CN" altLang="en-US" b="1" dirty="0">
              <a:ea typeface="宋体" panose="02010600030101010101" pitchFamily="2" charset="-122"/>
            </a:endParaRPr>
          </a:p>
          <a:p>
            <a:pPr eaLnBrk="1" hangingPunct="1">
              <a:buNone/>
            </a:pPr>
            <a:r>
              <a:rPr lang="zh-CN" altLang="en-US" b="1" dirty="0">
                <a:ea typeface="宋体" panose="02010600030101010101" pitchFamily="2" charset="-122"/>
              </a:rPr>
              <a:t>例</a:t>
            </a:r>
            <a:r>
              <a:rPr lang="en-US" altLang="zh-CN" b="1" dirty="0">
                <a:ea typeface="宋体" panose="02010600030101010101" pitchFamily="2" charset="-122"/>
              </a:rPr>
              <a:t>3-26</a:t>
            </a:r>
            <a:r>
              <a:rPr lang="zh-CN" altLang="en-US" dirty="0">
                <a:ea typeface="宋体" panose="02010600030101010101" pitchFamily="2" charset="-122"/>
              </a:rPr>
              <a:t>查询所有课程的学分。</a:t>
            </a:r>
          </a:p>
          <a:p>
            <a:pPr lvl="1" eaLnBrk="1" hangingPunct="1">
              <a:buNone/>
            </a:pPr>
            <a:r>
              <a:rPr lang="en-US" altLang="zh-CN" dirty="0">
                <a:ea typeface="宋体" panose="02010600030101010101" pitchFamily="2" charset="-122"/>
              </a:rPr>
              <a:t>SELECT Ccredit </a:t>
            </a:r>
          </a:p>
          <a:p>
            <a:pPr lvl="1" eaLnBrk="1" hangingPunct="1">
              <a:buNone/>
            </a:pPr>
            <a:r>
              <a:rPr lang="en-US" altLang="zh-CN" dirty="0">
                <a:ea typeface="宋体" panose="02010600030101010101" pitchFamily="2" charset="-122"/>
              </a:rPr>
              <a:t>FROM Course; </a:t>
            </a:r>
          </a:p>
          <a:p>
            <a:pPr lvl="1" eaLnBrk="1" hangingPunct="1">
              <a:buNone/>
            </a:pPr>
            <a:r>
              <a:rPr lang="zh-CN" altLang="en-US" dirty="0">
                <a:ea typeface="宋体" panose="02010600030101010101" pitchFamily="2" charset="-122"/>
              </a:rPr>
              <a:t>或者为：</a:t>
            </a:r>
          </a:p>
          <a:p>
            <a:pPr lvl="1" eaLnBrk="1" hangingPunct="1">
              <a:buNone/>
            </a:pPr>
            <a:r>
              <a:rPr lang="en-US" altLang="zh-CN" dirty="0">
                <a:ea typeface="宋体" panose="02010600030101010101" pitchFamily="2" charset="-122"/>
              </a:rPr>
              <a:t>SELECT all Ccredit </a:t>
            </a:r>
          </a:p>
          <a:p>
            <a:pPr lvl="1" eaLnBrk="1" hangingPunct="1">
              <a:buNone/>
            </a:pPr>
            <a:r>
              <a:rPr lang="en-US" altLang="zh-CN" dirty="0">
                <a:ea typeface="宋体" panose="02010600030101010101" pitchFamily="2" charset="-122"/>
              </a:rPr>
              <a:t>FROM Course;  </a:t>
            </a:r>
          </a:p>
        </p:txBody>
      </p:sp>
      <p:pic>
        <p:nvPicPr>
          <p:cNvPr id="14341" name="图片 1"/>
          <p:cNvPicPr>
            <a:picLocks noChangeAspect="1"/>
          </p:cNvPicPr>
          <p:nvPr/>
        </p:nvPicPr>
        <p:blipFill>
          <a:blip r:embed="rId2"/>
          <a:stretch>
            <a:fillRect/>
          </a:stretch>
        </p:blipFill>
        <p:spPr>
          <a:xfrm>
            <a:off x="6473825" y="3587750"/>
            <a:ext cx="1092200" cy="2794000"/>
          </a:xfrm>
          <a:prstGeom prst="rect">
            <a:avLst/>
          </a:prstGeom>
          <a:noFill/>
          <a:ln w="9525">
            <a:noFill/>
          </a:ln>
        </p:spPr>
      </p:pic>
    </p:spTree>
    <p:extLst>
      <p:ext uri="{BB962C8B-B14F-4D97-AF65-F5344CB8AC3E}">
        <p14:creationId xmlns:p14="http://schemas.microsoft.com/office/powerpoint/2010/main" val="42563742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FSHAPE" val="478773764"/>
  <p:tag name="KSO_WM_UNIT_PLACING_PICTURE_USER_VIEWPORT" val="{&quot;height&quot;:3480,&quot;width&quot;:8535}"/>
</p:tagLst>
</file>

<file path=ppt/tags/tag2.xml><?xml version="1.0" encoding="utf-8"?>
<p:tagLst xmlns:a="http://schemas.openxmlformats.org/drawingml/2006/main" xmlns:r="http://schemas.openxmlformats.org/officeDocument/2006/relationships" xmlns:p="http://schemas.openxmlformats.org/presentationml/2006/main">
  <p:tag name="REFSHAPE" val="229128900"/>
  <p:tag name="KSO_WM_UNIT_PLACING_PICTURE_USER_VIEWPORT" val="{&quot;height&quot;:1755,&quot;width&quot;:4905}"/>
</p:tagLst>
</file>

<file path=ppt/tags/tag3.xml><?xml version="1.0" encoding="utf-8"?>
<p:tagLst xmlns:a="http://schemas.openxmlformats.org/drawingml/2006/main" xmlns:r="http://schemas.openxmlformats.org/officeDocument/2006/relationships" xmlns:p="http://schemas.openxmlformats.org/presentationml/2006/main">
  <p:tag name="REFSHAPE" val="229128900"/>
  <p:tag name="KSO_WM_UNIT_PLACING_PICTURE_USER_VIEWPORT" val="{&quot;height&quot;:1755,&quot;width&quot;:4905}"/>
</p:tagLst>
</file>

<file path=ppt/theme/theme1.xml><?xml version="1.0" encoding="utf-8"?>
<a:theme xmlns:a="http://schemas.openxmlformats.org/drawingml/2006/main" name="商务模板系列34">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商务模板系列3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342900" marR="0" indent="-34290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None/>
          <a:def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342900" marR="0" indent="-34290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None/>
          <a:def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商务模板系列34">
  <a:themeElements>
    <a:clrScheme name="黄橙色">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商务模板系列3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342900" marR="0" indent="-34290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None/>
          <a:def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342900" marR="0" indent="-34290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None/>
          <a:def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Database</Template>
  <TotalTime>1916</TotalTime>
  <Words>21503</Words>
  <Application>Microsoft Office PowerPoint</Application>
  <PresentationFormat>全屏显示(4:3)</PresentationFormat>
  <Paragraphs>2879</Paragraphs>
  <Slides>294</Slides>
  <Notes>2</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3</vt:i4>
      </vt:variant>
      <vt:variant>
        <vt:lpstr>幻灯片标题</vt:lpstr>
      </vt:variant>
      <vt:variant>
        <vt:i4>294</vt:i4>
      </vt:variant>
    </vt:vector>
  </HeadingPairs>
  <TitlesOfParts>
    <vt:vector size="308" baseType="lpstr">
      <vt:lpstr>楷体_GB2312</vt:lpstr>
      <vt:lpstr>宋体</vt:lpstr>
      <vt:lpstr>Arial</vt:lpstr>
      <vt:lpstr>Arial Black</vt:lpstr>
      <vt:lpstr>Consolas</vt:lpstr>
      <vt:lpstr>Courier New</vt:lpstr>
      <vt:lpstr>Tahoma</vt:lpstr>
      <vt:lpstr>Times New Roman</vt:lpstr>
      <vt:lpstr>Wingdings</vt:lpstr>
      <vt:lpstr>商务模板系列34</vt:lpstr>
      <vt:lpstr>1_商务模板系列34</vt:lpstr>
      <vt:lpstr>Photoshop.Image.6</vt:lpstr>
      <vt:lpstr>Microsoft Word 97 - 2003 Document</vt:lpstr>
      <vt:lpstr>Paint.Picture</vt:lpstr>
      <vt:lpstr>PowerPoint 演示文稿</vt:lpstr>
      <vt:lpstr>阶段考试</vt:lpstr>
      <vt:lpstr>第三章  关系数据库标准语言SQL</vt:lpstr>
      <vt:lpstr>3.1 SQL概述</vt:lpstr>
      <vt:lpstr>3.1 SQL概述</vt:lpstr>
      <vt:lpstr>3.1.1  SQL 的产生与发展</vt:lpstr>
      <vt:lpstr>3.1.1  SQL 的产生与发展(续)</vt:lpstr>
      <vt:lpstr>3.1 SQL概述</vt:lpstr>
      <vt:lpstr>3.1.2  SQL的特点</vt:lpstr>
      <vt:lpstr>2.高度非过程化</vt:lpstr>
      <vt:lpstr>3.面向集合的操作方式</vt:lpstr>
      <vt:lpstr>4.以同一种语法结构提供多种使用方式</vt:lpstr>
      <vt:lpstr>5.语言简洁，易学易用</vt:lpstr>
      <vt:lpstr>3.1 SQL概述</vt:lpstr>
      <vt:lpstr>3.1.3   SQL的基本概念</vt:lpstr>
      <vt:lpstr>第三章  关系数据库标准语言SQL</vt:lpstr>
      <vt:lpstr>3.2 学生-课程 数据库</vt:lpstr>
      <vt:lpstr>PowerPoint 演示文稿</vt:lpstr>
      <vt:lpstr>第三章  关系数据库标准语言SQL</vt:lpstr>
      <vt:lpstr>3.3  数据定义 </vt:lpstr>
      <vt:lpstr>3.3 数据定义</vt:lpstr>
      <vt:lpstr>3.3.1 基本表的定义、删除与修改</vt:lpstr>
      <vt:lpstr>3.3.1 基本表的定义、删除与修改（续）</vt:lpstr>
      <vt:lpstr>建立一个“学生”表STUDENT</vt:lpstr>
      <vt:lpstr>建立一个“学生”表STUDENT</vt:lpstr>
      <vt:lpstr>①主码约束</vt:lpstr>
      <vt:lpstr>①主码约束</vt:lpstr>
      <vt:lpstr>①主码约束（续）</vt:lpstr>
      <vt:lpstr>①主码约束（续）</vt:lpstr>
      <vt:lpstr>②外码约束</vt:lpstr>
      <vt:lpstr>②外码约束</vt:lpstr>
      <vt:lpstr>②外码约束</vt:lpstr>
      <vt:lpstr>②外码约束</vt:lpstr>
      <vt:lpstr>②外码约束</vt:lpstr>
      <vt:lpstr>②外码约束</vt:lpstr>
      <vt:lpstr>②外码约束</vt:lpstr>
      <vt:lpstr>②外码约束</vt:lpstr>
      <vt:lpstr>③CHECK约束</vt:lpstr>
      <vt:lpstr>③CHECK约束</vt:lpstr>
      <vt:lpstr>③CHECK约束</vt:lpstr>
      <vt:lpstr>③CHECK约束</vt:lpstr>
      <vt:lpstr>④NOT NULL约束（一般只做列级约束）</vt:lpstr>
      <vt:lpstr>④NOT NULL约束（一般只做列级约束）</vt:lpstr>
      <vt:lpstr>⑤UNIQUE约束</vt:lpstr>
      <vt:lpstr>⑤UNIQUE约束</vt:lpstr>
      <vt:lpstr>⑤UNIQUE约束</vt:lpstr>
      <vt:lpstr>PowerPoint 演示文稿</vt:lpstr>
      <vt:lpstr>PowerPoint 演示文稿</vt:lpstr>
      <vt:lpstr>⑥DEFAULT约束</vt:lpstr>
      <vt:lpstr>⑥DEFAULT约束</vt:lpstr>
      <vt:lpstr>3.3.1 基本表的定义、删除与修改</vt:lpstr>
      <vt:lpstr>①添加和删除表中的列</vt:lpstr>
      <vt:lpstr>①添加和删除表中的列</vt:lpstr>
      <vt:lpstr>①添加和删除表中的列</vt:lpstr>
      <vt:lpstr>①添加和删除表中的列</vt:lpstr>
      <vt:lpstr>①添加和删除表中的列</vt:lpstr>
      <vt:lpstr>①添加和删除表中的列</vt:lpstr>
      <vt:lpstr>①添加和删除表中的列</vt:lpstr>
      <vt:lpstr>①添加和删除表中的列</vt:lpstr>
      <vt:lpstr>②修改列</vt:lpstr>
      <vt:lpstr>②修改列</vt:lpstr>
      <vt:lpstr>②修改列</vt:lpstr>
      <vt:lpstr>③删除约束</vt:lpstr>
      <vt:lpstr>③删除约束</vt:lpstr>
      <vt:lpstr>③删除约束</vt:lpstr>
      <vt:lpstr>3.3.1 基本表的定义、删除与修改</vt:lpstr>
      <vt:lpstr>3.3.1 基本表的定义、删除与修改</vt:lpstr>
      <vt:lpstr>3.3 数据定义</vt:lpstr>
      <vt:lpstr>3.3.2 索引的建立与删除</vt:lpstr>
      <vt:lpstr>3.3.2 索引的建立与删除</vt:lpstr>
      <vt:lpstr>3.3.2 索引的建立与删除</vt:lpstr>
      <vt:lpstr>3.3.2 索引的建立与删除</vt:lpstr>
      <vt:lpstr>3.3.2 索引的建立与删除</vt:lpstr>
      <vt:lpstr>3.3.2 索引的建立与删除</vt:lpstr>
      <vt:lpstr>3.3.2 索引的建立与删除</vt:lpstr>
      <vt:lpstr>第三章  关系数据库标准语言SQL</vt:lpstr>
      <vt:lpstr>3.4 数据查询</vt:lpstr>
      <vt:lpstr>3.4 数据查询</vt:lpstr>
      <vt:lpstr>3.4 数据查询</vt:lpstr>
      <vt:lpstr>3.4 数据查询</vt:lpstr>
      <vt:lpstr>3.4 数据查询</vt:lpstr>
      <vt:lpstr>3.4 数据查询</vt:lpstr>
      <vt:lpstr>3.4  数据查询 </vt:lpstr>
      <vt:lpstr>1.查询指定列</vt:lpstr>
      <vt:lpstr>1.查询指定列</vt:lpstr>
      <vt:lpstr>2. 查询全部列</vt:lpstr>
      <vt:lpstr>2. 查询全部列</vt:lpstr>
      <vt:lpstr>3. 查询经过计算的值 </vt:lpstr>
      <vt:lpstr>3.查询经过计算的值（续）</vt:lpstr>
      <vt:lpstr>3.查询经过计算的值（续）</vt:lpstr>
      <vt:lpstr>3.查询经过计算的值（续）</vt:lpstr>
      <vt:lpstr>3.查询经过计算的值（续）</vt:lpstr>
      <vt:lpstr>3.查询经过计算的值（续）</vt:lpstr>
      <vt:lpstr>3.查询经过计算的值（续）</vt:lpstr>
      <vt:lpstr>3.查询经过计算的值（续）</vt:lpstr>
      <vt:lpstr>4.指定列别名</vt:lpstr>
      <vt:lpstr>4.指定列别名</vt:lpstr>
      <vt:lpstr>5.关键字DISTINCT</vt:lpstr>
      <vt:lpstr>5.关键字DISTINCT</vt:lpstr>
      <vt:lpstr>5.关键字DISTINCT</vt:lpstr>
      <vt:lpstr>5.关键字DISTINCT</vt:lpstr>
      <vt:lpstr>5.关键字DISTINCT</vt:lpstr>
      <vt:lpstr>5.关键字DISTINCT</vt:lpstr>
      <vt:lpstr>6.使用WHERE子句</vt:lpstr>
      <vt:lpstr>①比较</vt:lpstr>
      <vt:lpstr>①比较</vt:lpstr>
      <vt:lpstr>①比较</vt:lpstr>
      <vt:lpstr>②确定范围</vt:lpstr>
      <vt:lpstr>②确定范围</vt:lpstr>
      <vt:lpstr>PowerPoint 演示文稿</vt:lpstr>
      <vt:lpstr>PowerPoint 演示文稿</vt:lpstr>
      <vt:lpstr>③确定集合</vt:lpstr>
      <vt:lpstr>③确定集合</vt:lpstr>
      <vt:lpstr>④字符匹配</vt:lpstr>
      <vt:lpstr>④字符匹配</vt:lpstr>
      <vt:lpstr>④字符匹配</vt:lpstr>
      <vt:lpstr>④字符匹配</vt:lpstr>
      <vt:lpstr>④字符匹配</vt:lpstr>
      <vt:lpstr>④字符匹配</vt:lpstr>
      <vt:lpstr>④字符匹配</vt:lpstr>
      <vt:lpstr>⑤涉及空值的查询</vt:lpstr>
      <vt:lpstr>⑤涉及空值的查询</vt:lpstr>
      <vt:lpstr>⑥多重条件查询</vt:lpstr>
      <vt:lpstr>⑥多重条件查询</vt:lpstr>
      <vt:lpstr>7. ORDER BY子句 </vt:lpstr>
      <vt:lpstr>7. ORDER BY子句 </vt:lpstr>
      <vt:lpstr>8.聚集函数</vt:lpstr>
      <vt:lpstr>8.聚集函数</vt:lpstr>
      <vt:lpstr>8.聚集函数</vt:lpstr>
      <vt:lpstr>8.聚集函数</vt:lpstr>
      <vt:lpstr>8.聚集函数</vt:lpstr>
      <vt:lpstr>8.聚集函数</vt:lpstr>
      <vt:lpstr>PowerPoint 演示文稿</vt:lpstr>
      <vt:lpstr>8.聚集函数</vt:lpstr>
      <vt:lpstr>9.GROUP BY和HAVING子句</vt:lpstr>
      <vt:lpstr>9.GROUP BY和HAVING子句</vt:lpstr>
      <vt:lpstr>9.GROUP BY和HAVING子句</vt:lpstr>
      <vt:lpstr>9.GROUP BY和HAVING子句</vt:lpstr>
      <vt:lpstr>9.GROUP BY和HAVING子句</vt:lpstr>
      <vt:lpstr>3.4  数据查询 </vt:lpstr>
      <vt:lpstr>PowerPoint 演示文稿</vt:lpstr>
      <vt:lpstr>PowerPoint 演示文稿</vt:lpstr>
      <vt:lpstr>3.4.2 连接查询</vt:lpstr>
      <vt:lpstr>(1)WHERE子句中的连接查询 </vt:lpstr>
      <vt:lpstr>①等值连接和非等值连接</vt:lpstr>
      <vt:lpstr>①等值连接和非等值连接</vt:lpstr>
      <vt:lpstr>①等值连接和非等值连接</vt:lpstr>
      <vt:lpstr>①等值连接和非等值连接</vt:lpstr>
      <vt:lpstr>①等值连接和非等值连接</vt:lpstr>
      <vt:lpstr>①等值连接和非等值连接</vt:lpstr>
      <vt:lpstr>②自身连接</vt:lpstr>
      <vt:lpstr>②自身连接</vt:lpstr>
      <vt:lpstr>②自身连接</vt:lpstr>
      <vt:lpstr>②自身连接</vt:lpstr>
      <vt:lpstr>③复合条件连接</vt:lpstr>
      <vt:lpstr>③复合条件连接</vt:lpstr>
      <vt:lpstr>③复合条件连接</vt:lpstr>
      <vt:lpstr>PowerPoint 演示文稿</vt:lpstr>
      <vt:lpstr>PowerPoint 演示文稿</vt:lpstr>
      <vt:lpstr>PowerPoint 演示文稿</vt:lpstr>
      <vt:lpstr>PowerPoint 演示文稿</vt:lpstr>
      <vt:lpstr>查询男同学的选课情况？</vt:lpstr>
      <vt:lpstr>PowerPoint 演示文稿</vt:lpstr>
      <vt:lpstr>PowerPoint 演示文稿</vt:lpstr>
      <vt:lpstr>查询男同学的选课情况？</vt:lpstr>
      <vt:lpstr>(2)FROM子句中的连接查询 </vt:lpstr>
      <vt:lpstr>(2)FROM子句中的连接查询</vt:lpstr>
      <vt:lpstr>①内连接</vt:lpstr>
      <vt:lpstr>①内连接</vt:lpstr>
      <vt:lpstr>①内连接</vt:lpstr>
      <vt:lpstr>②外连接</vt:lpstr>
      <vt:lpstr>②外连接</vt:lpstr>
      <vt:lpstr>②外连接</vt:lpstr>
      <vt:lpstr>③交叉连接</vt:lpstr>
      <vt:lpstr>③交叉连接</vt:lpstr>
      <vt:lpstr>PowerPoint 演示文稿</vt:lpstr>
      <vt:lpstr>3.4  数据查询 </vt:lpstr>
      <vt:lpstr>3.4.3 嵌套查询</vt:lpstr>
      <vt:lpstr>PowerPoint 演示文稿</vt:lpstr>
      <vt:lpstr>3.4.3 嵌套查询</vt:lpstr>
      <vt:lpstr>3.4.3 嵌套查询</vt:lpstr>
      <vt:lpstr>3.4.3 嵌套查询</vt:lpstr>
      <vt:lpstr>嵌套查询求解方法</vt:lpstr>
      <vt:lpstr>嵌套查询求解方法（续）</vt:lpstr>
      <vt:lpstr>3.4.3  嵌套查询</vt:lpstr>
      <vt:lpstr>一、带有比较运算符的子查询</vt:lpstr>
      <vt:lpstr>一、带有比较运算符的子查询</vt:lpstr>
      <vt:lpstr>一、带有比较运算符的子查询</vt:lpstr>
      <vt:lpstr>带有比较运算符的子查询（续）</vt:lpstr>
      <vt:lpstr>带有比较运算符的子查询（续）</vt:lpstr>
      <vt:lpstr>带有比较运算符的子查询（续）</vt:lpstr>
      <vt:lpstr>带有比较运算符的子查询（续）</vt:lpstr>
      <vt:lpstr>带有比较运算符的子查询（续）</vt:lpstr>
      <vt:lpstr>带有比较运算符的子查询（续）</vt:lpstr>
      <vt:lpstr>二、含有IN的子查询</vt:lpstr>
      <vt:lpstr>二、含有IN的子查询</vt:lpstr>
      <vt:lpstr>二、含有IN的子查询</vt:lpstr>
      <vt:lpstr>二、含有IN的子查询</vt:lpstr>
      <vt:lpstr>三、含有BETWEEN AND的子查询</vt:lpstr>
      <vt:lpstr>三、含有BETWEEN AND的子查询</vt:lpstr>
      <vt:lpstr>三、含有BETWEEN AND的子查询</vt:lpstr>
      <vt:lpstr>三、含有BETWEEN AND的子查询</vt:lpstr>
      <vt:lpstr>三、含有BETWEEN AND的子查询</vt:lpstr>
      <vt:lpstr>三、含有BETWEEN AND的子查询</vt:lpstr>
      <vt:lpstr>四、含有ALL和ANY的子查询</vt:lpstr>
      <vt:lpstr>四、含有ALL和ANY的子查询</vt:lpstr>
      <vt:lpstr>四、含有ALL和ANY的子查询</vt:lpstr>
      <vt:lpstr>五、带有EXISTS谓词的子查询</vt:lpstr>
      <vt:lpstr>五、含有EXISTS的子查询</vt:lpstr>
      <vt:lpstr>五、含有EXISTS的子查询</vt:lpstr>
      <vt:lpstr>五、带有EXISTS谓词的子查询(续）</vt:lpstr>
      <vt:lpstr>查询所有选修了1号课程的学生姓名</vt:lpstr>
      <vt:lpstr>查询所有选修了1号课程的学生姓名</vt:lpstr>
      <vt:lpstr>五、含有EXISTS的子查询</vt:lpstr>
      <vt:lpstr>五、含有EXISTS的子查询</vt:lpstr>
      <vt:lpstr>五、含有EXISTS的子查询</vt:lpstr>
      <vt:lpstr>五、含有EXISTS的子查询</vt:lpstr>
      <vt:lpstr>五、含有EXISTS的子查询</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 </vt:lpstr>
      <vt:lpstr>3.4  数据查询 </vt:lpstr>
      <vt:lpstr>3.4.4 集合查询</vt:lpstr>
      <vt:lpstr>3.4.4 集合查询</vt:lpstr>
      <vt:lpstr>3.4.4 集合查询</vt:lpstr>
      <vt:lpstr>3.4.4 集合查询</vt:lpstr>
      <vt:lpstr>3.4.4 集合查询</vt:lpstr>
      <vt:lpstr>3.4.4 集合查询</vt:lpstr>
      <vt:lpstr>3.4.4 集合查询</vt:lpstr>
      <vt:lpstr>3.4.4 集合查询</vt:lpstr>
      <vt:lpstr>3.4.4 集合查询</vt:lpstr>
      <vt:lpstr>3.5数据更新 增删改 INSERT DELETE UPDATE</vt:lpstr>
      <vt:lpstr>3.5数据更新</vt:lpstr>
      <vt:lpstr>3.5数据更新</vt:lpstr>
      <vt:lpstr>3.5数据更新</vt:lpstr>
      <vt:lpstr>3.5数据更新</vt:lpstr>
      <vt:lpstr>子查询（1）</vt:lpstr>
      <vt:lpstr>子查询（1）</vt:lpstr>
      <vt:lpstr>(2)INSERT与子查询相结合</vt:lpstr>
      <vt:lpstr>(2)INSERT与子查询相结合</vt:lpstr>
      <vt:lpstr>(2)INSERT与子查询相结合</vt:lpstr>
      <vt:lpstr>(2)INSERT与子查询相结合</vt:lpstr>
      <vt:lpstr>3.5.2修改数据（更新）</vt:lpstr>
      <vt:lpstr>(1)修改元组</vt:lpstr>
      <vt:lpstr>(1)修改元组</vt:lpstr>
      <vt:lpstr>(1)修改元组</vt:lpstr>
      <vt:lpstr>(2)UPDATE与子查询的结合</vt:lpstr>
      <vt:lpstr>(2)UPDATE与子查询的结合</vt:lpstr>
      <vt:lpstr>(2)UPDATE与子查询的结合</vt:lpstr>
      <vt:lpstr>(2)UPDATE与子查询的结合</vt:lpstr>
      <vt:lpstr>(2)UPDATE与子查询的结合</vt:lpstr>
      <vt:lpstr>(2)UPDATE与子查询的结合</vt:lpstr>
      <vt:lpstr>(2)UPDATE与子查询的结合</vt:lpstr>
      <vt:lpstr>3.5.3删除数据</vt:lpstr>
      <vt:lpstr>(1)删除元组的值</vt:lpstr>
      <vt:lpstr>(1)删除元组的值</vt:lpstr>
      <vt:lpstr>(1)删除元组的值</vt:lpstr>
      <vt:lpstr>(1)删除元组的值</vt:lpstr>
      <vt:lpstr>(2)带子查询的删除语句</vt:lpstr>
      <vt:lpstr>(2)带子查询的删除语句</vt:lpstr>
      <vt:lpstr>3.6视图</vt:lpstr>
      <vt:lpstr>视图优点 </vt:lpstr>
      <vt:lpstr>3.6.1创建视图</vt:lpstr>
      <vt:lpstr>3.6.1创建视图</vt:lpstr>
      <vt:lpstr>3.6.1创建视图</vt:lpstr>
      <vt:lpstr>3.6.1创建视图</vt:lpstr>
      <vt:lpstr>3.6.1创建视图</vt:lpstr>
      <vt:lpstr>3.6.1创建视图</vt:lpstr>
      <vt:lpstr>3.6.1创建视图</vt:lpstr>
      <vt:lpstr>3.6.1创建视图</vt:lpstr>
      <vt:lpstr>3.6.1创建视图</vt:lpstr>
      <vt:lpstr>3.6.1创建视图</vt:lpstr>
      <vt:lpstr>3.6.1创建视图</vt:lpstr>
      <vt:lpstr>3.6.1创建视图</vt:lpstr>
      <vt:lpstr>3.6.1创建视图</vt:lpstr>
      <vt:lpstr>3.6.1创建视图</vt:lpstr>
      <vt:lpstr>3.6.1创建视图</vt:lpstr>
      <vt:lpstr>3.6.2  删除视图</vt:lpstr>
      <vt:lpstr>3.6.2  删除视图</vt:lpstr>
      <vt:lpstr>3.6.3查询视图</vt:lpstr>
      <vt:lpstr>3.6.3查询视图</vt:lpstr>
      <vt:lpstr>3.6.3查询视图</vt:lpstr>
      <vt:lpstr>3.6.4更新视图</vt:lpstr>
      <vt:lpstr>3.6.4更新视图</vt:lpstr>
      <vt:lpstr>3.6.4更新视图</vt:lpstr>
      <vt:lpstr>3.6.4更新视图</vt:lpstr>
      <vt:lpstr>3.6.4更新视图</vt:lpstr>
      <vt:lpstr>3.6.4更新视图</vt:lpstr>
      <vt:lpstr>3.6.5视图的特点</vt:lpstr>
      <vt:lpstr>INSERT CODE HERE</vt:lpstr>
    </vt:vector>
  </TitlesOfParts>
  <Company>idke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dc:title>
  <dc:creator>RUC IDKE</dc:creator>
  <cp:lastModifiedBy>庞 礴</cp:lastModifiedBy>
  <cp:revision>568</cp:revision>
  <dcterms:created xsi:type="dcterms:W3CDTF">2000-08-09T08:19:19Z</dcterms:created>
  <dcterms:modified xsi:type="dcterms:W3CDTF">2021-11-07T04:51:42Z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