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313" r:id="rId4"/>
    <p:sldId id="314" r:id="rId5"/>
    <p:sldId id="315" r:id="rId6"/>
    <p:sldId id="316" r:id="rId7"/>
    <p:sldId id="317" r:id="rId8"/>
    <p:sldId id="318" r:id="rId9"/>
    <p:sldId id="319" r:id="rId10"/>
    <p:sldId id="320" r:id="rId11"/>
    <p:sldId id="275" r:id="rId12"/>
    <p:sldId id="288" r:id="rId13"/>
    <p:sldId id="297" r:id="rId14"/>
    <p:sldId id="298" r:id="rId15"/>
    <p:sldId id="299" r:id="rId16"/>
    <p:sldId id="266"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YH" initials="Q"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11T09:37:39.782" idx="1">
    <p:pos x="7162" y="240"/>
    <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1-01-11T09:37:39.782" idx="1">
    <p:pos x="7162" y="240"/>
    <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21-01-11T09:37:39.782" idx="1">
    <p:pos x="7162" y="240"/>
    <p:text/>
  </p:cm>
</p:cmLst>
</file>

<file path=ppt/comments/comment4.xml><?xml version="1.0" encoding="utf-8"?>
<p:cmLst xmlns:a="http://schemas.openxmlformats.org/drawingml/2006/main" xmlns:r="http://schemas.openxmlformats.org/officeDocument/2006/relationships" xmlns:p="http://schemas.openxmlformats.org/presentationml/2006/main">
  <p:cm authorId="1" dt="2021-01-11T09:37:39.782" idx="1">
    <p:pos x="7162" y="240"/>
    <p:text/>
  </p:cm>
</p:cmLst>
</file>

<file path=ppt/comments/comment5.xml><?xml version="1.0" encoding="utf-8"?>
<p:cmLst xmlns:a="http://schemas.openxmlformats.org/drawingml/2006/main" xmlns:r="http://schemas.openxmlformats.org/officeDocument/2006/relationships" xmlns:p="http://schemas.openxmlformats.org/presentationml/2006/main">
  <p:cm authorId="1" dt="2021-01-11T09:37:39.782" idx="1">
    <p:pos x="7162" y="240"/>
    <p:text/>
  </p:cm>
</p:cmLst>
</file>

<file path=ppt/comments/comment6.xml><?xml version="1.0" encoding="utf-8"?>
<p:cmLst xmlns:a="http://schemas.openxmlformats.org/drawingml/2006/main" xmlns:r="http://schemas.openxmlformats.org/officeDocument/2006/relationships" xmlns:p="http://schemas.openxmlformats.org/presentationml/2006/main">
  <p:cm authorId="1" dt="2021-01-11T09:37:39.782" idx="1">
    <p:pos x="7162" y="240"/>
    <p:text/>
  </p:cm>
</p:cmLst>
</file>

<file path=ppt/comments/comment7.xml><?xml version="1.0" encoding="utf-8"?>
<p:cmLst xmlns:a="http://schemas.openxmlformats.org/drawingml/2006/main" xmlns:r="http://schemas.openxmlformats.org/officeDocument/2006/relationships" xmlns:p="http://schemas.openxmlformats.org/presentationml/2006/main">
  <p:cm authorId="1" dt="2021-01-11T09:37:39.782" idx="1">
    <p:pos x="7162" y="240"/>
    <p:text/>
  </p:cm>
</p:cmLst>
</file>

<file path=ppt/comments/comment8.xml><?xml version="1.0" encoding="utf-8"?>
<p:cmLst xmlns:a="http://schemas.openxmlformats.org/drawingml/2006/main" xmlns:r="http://schemas.openxmlformats.org/officeDocument/2006/relationships" xmlns:p="http://schemas.openxmlformats.org/presentationml/2006/main">
  <p:cm authorId="1" dt="2021-01-11T09:37:39.782" idx="1">
    <p:pos x="7162" y="240"/>
    <p:text/>
  </p:cm>
</p:cmLst>
</file>

<file path=ppt/drawings/_rels/vmlDrawing1.vml.rels><?xml version="1.0" encoding="UTF-8" standalone="yes"?>
<Relationships xmlns="http://schemas.openxmlformats.org/package/2006/relationships"><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comments" Target="../comments/comment8.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9" Type="http://schemas.openxmlformats.org/officeDocument/2006/relationships/image" Target="../media/image5.wmf"/><Relationship Id="rId8" Type="http://schemas.openxmlformats.org/officeDocument/2006/relationships/oleObject" Target="../embeddings/oleObject4.bin"/><Relationship Id="rId7" Type="http://schemas.openxmlformats.org/officeDocument/2006/relationships/image" Target="../media/image4.wmf"/><Relationship Id="rId6" Type="http://schemas.openxmlformats.org/officeDocument/2006/relationships/oleObject" Target="../embeddings/oleObject3.bin"/><Relationship Id="rId5" Type="http://schemas.openxmlformats.org/officeDocument/2006/relationships/image" Target="../media/image3.wmf"/><Relationship Id="rId4" Type="http://schemas.openxmlformats.org/officeDocument/2006/relationships/oleObject" Target="../embeddings/oleObject2.bin"/><Relationship Id="rId3" Type="http://schemas.openxmlformats.org/officeDocument/2006/relationships/image" Target="../media/image2.wmf"/><Relationship Id="rId2" Type="http://schemas.openxmlformats.org/officeDocument/2006/relationships/oleObject" Target="../embeddings/oleObject1.bin"/><Relationship Id="rId15" Type="http://schemas.openxmlformats.org/officeDocument/2006/relationships/vmlDrawing" Target="../drawings/vmlDrawing1.vml"/><Relationship Id="rId14" Type="http://schemas.openxmlformats.org/officeDocument/2006/relationships/slideLayout" Target="../slideLayouts/slideLayout2.xml"/><Relationship Id="rId13" Type="http://schemas.openxmlformats.org/officeDocument/2006/relationships/image" Target="../media/image7.wmf"/><Relationship Id="rId12" Type="http://schemas.openxmlformats.org/officeDocument/2006/relationships/oleObject" Target="../embeddings/oleObject6.bin"/><Relationship Id="rId11" Type="http://schemas.openxmlformats.org/officeDocument/2006/relationships/image" Target="../media/image6.wmf"/><Relationship Id="rId10" Type="http://schemas.openxmlformats.org/officeDocument/2006/relationships/oleObject" Target="../embeddings/oleObject5.bin"/><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4" Type="http://schemas.openxmlformats.org/officeDocument/2006/relationships/comments" Target="../comments/comment1.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slideLayout" Target="../slideLayouts/slideLayout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ctrTitle"/>
          </p:nvPr>
        </p:nvSpPr>
        <p:spPr/>
        <p:txBody>
          <a:bodyPr/>
          <a:p>
            <a:r>
              <a:rPr lang="zh-CN"/>
              <a:t>组合计数</a:t>
            </a:r>
            <a:r>
              <a:rPr lang="en-US" altLang="zh-CN"/>
              <a:t>+</a:t>
            </a:r>
            <a:r>
              <a:rPr lang="zh-CN"/>
              <a:t>容斥原理</a:t>
            </a:r>
            <a:endParaRPr lang="zh-CN"/>
          </a:p>
        </p:txBody>
      </p:sp>
      <p:sp>
        <p:nvSpPr>
          <p:cNvPr id="3" name="副标题 2"/>
          <p:cNvSpPr>
            <a:spLocks noGrp="1"/>
          </p:cNvSpPr>
          <p:nvPr>
            <p:ph type="subTitle" idx="1"/>
          </p:nvPr>
        </p:nvSpPr>
        <p:spPr/>
        <p:txBody>
          <a:bodyPr/>
          <a:p>
            <a:endParaRPr lang="zh-CN" altLang="en-US"/>
          </a:p>
          <a:p>
            <a:endParaRPr lang="zh-CN" altLang="en-US"/>
          </a:p>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内容占位符 2"/>
          <p:cNvSpPr>
            <a:spLocks noGrp="1"/>
          </p:cNvSpPr>
          <p:nvPr>
            <p:ph idx="1"/>
          </p:nvPr>
        </p:nvSpPr>
        <p:spPr>
          <a:xfrm>
            <a:off x="838200" y="391795"/>
            <a:ext cx="10515600" cy="5975350"/>
          </a:xfrm>
        </p:spPr>
        <p:txBody>
          <a:bodyPr/>
          <a:p>
            <a:r>
              <a:rPr lang="zh-CN" altLang="en-US"/>
              <a:t>容斥原理是组合计数中常用的一种算法，它的基本思想就是向不考虑重叠的部分，将所有数目加起来，然后再减去重复的，再加上多减的，以此类推。</a:t>
            </a:r>
            <a:endParaRPr lang="zh-CN" altLang="en-US"/>
          </a:p>
          <a:p>
            <a:endParaRPr lang="en-US" altLang="zh-CN"/>
          </a:p>
          <a:p>
            <a:r>
              <a:rPr lang="zh-CN" altLang="en-US"/>
              <a:t>两个集合的韦恩图</a:t>
            </a:r>
            <a:r>
              <a:rPr lang="en-US" altLang="zh-CN"/>
              <a:t>                     </a:t>
            </a:r>
            <a:endParaRPr lang="en-US" altLang="zh-CN"/>
          </a:p>
          <a:p>
            <a:endParaRPr lang="en-US" altLang="zh-CN"/>
          </a:p>
          <a:p>
            <a:endParaRPr lang="en-US" altLang="zh-CN"/>
          </a:p>
          <a:p>
            <a:r>
              <a:rPr lang="en-US" altLang="zh-CN"/>
              <a:t>                                                    |A+B|=|A|+|B|-|AB|</a:t>
            </a:r>
            <a:endParaRPr lang="en-US" altLang="zh-CN"/>
          </a:p>
          <a:p>
            <a:r>
              <a:rPr lang="en-US" altLang="zh-CN"/>
              <a:t>                             </a:t>
            </a:r>
            <a:endParaRPr lang="en-US" altLang="zh-CN"/>
          </a:p>
          <a:p>
            <a:endParaRPr lang="en-US" altLang="zh-CN"/>
          </a:p>
          <a:p>
            <a:endParaRPr lang="en-US" altLang="zh-CN"/>
          </a:p>
          <a:p>
            <a:endParaRPr lang="en-US" altLang="zh-CN"/>
          </a:p>
        </p:txBody>
      </p:sp>
      <p:pic>
        <p:nvPicPr>
          <p:cNvPr id="2" name="图片 1"/>
          <p:cNvPicPr>
            <a:picLocks noChangeAspect="1"/>
          </p:cNvPicPr>
          <p:nvPr/>
        </p:nvPicPr>
        <p:blipFill>
          <a:blip r:embed="rId2"/>
          <a:stretch>
            <a:fillRect/>
          </a:stretch>
        </p:blipFill>
        <p:spPr>
          <a:xfrm>
            <a:off x="1109345" y="2870835"/>
            <a:ext cx="3977005" cy="24434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内容占位符 2"/>
          <p:cNvSpPr>
            <a:spLocks noGrp="1"/>
          </p:cNvSpPr>
          <p:nvPr>
            <p:ph idx="1"/>
          </p:nvPr>
        </p:nvSpPr>
        <p:spPr>
          <a:xfrm>
            <a:off x="838200" y="831215"/>
            <a:ext cx="10515600" cy="5346065"/>
          </a:xfrm>
        </p:spPr>
        <p:txBody>
          <a:bodyPr/>
          <a:p>
            <a:r>
              <a:rPr lang="zh-CN" altLang="en-US"/>
              <a:t>三个集合的韦恩图</a:t>
            </a:r>
            <a:endParaRPr lang="zh-CN" altLang="en-US"/>
          </a:p>
          <a:p>
            <a:endParaRPr lang="zh-CN" altLang="en-US"/>
          </a:p>
          <a:p>
            <a:endParaRPr lang="zh-CN" altLang="en-US"/>
          </a:p>
          <a:p>
            <a:endParaRPr lang="zh-CN" altLang="en-US"/>
          </a:p>
          <a:p>
            <a:r>
              <a:rPr lang="en-US" altLang="zh-CN"/>
              <a:t>                                                        |A+B+C|=|A|+|B|+|C|-|AB|-|AC|-                                    </a:t>
            </a:r>
            <a:endParaRPr lang="zh-CN" altLang="en-US"/>
          </a:p>
          <a:p>
            <a:r>
              <a:rPr lang="zh-CN" altLang="en-US"/>
              <a:t> </a:t>
            </a:r>
            <a:r>
              <a:rPr lang="en-US" altLang="zh-CN"/>
              <a:t>                                                       |BC|+|ABC|</a:t>
            </a:r>
            <a:endParaRPr lang="zh-CN" altLang="en-US"/>
          </a:p>
          <a:p>
            <a:r>
              <a:rPr lang="en-US" altLang="zh-CN"/>
              <a:t>                                                         </a:t>
            </a:r>
            <a:endParaRPr lang="en-US" altLang="zh-CN"/>
          </a:p>
        </p:txBody>
      </p:sp>
      <p:pic>
        <p:nvPicPr>
          <p:cNvPr id="4" name="图片 3"/>
          <p:cNvPicPr>
            <a:picLocks noChangeAspect="1"/>
          </p:cNvPicPr>
          <p:nvPr/>
        </p:nvPicPr>
        <p:blipFill>
          <a:blip r:embed="rId2"/>
          <a:stretch>
            <a:fillRect/>
          </a:stretch>
        </p:blipFill>
        <p:spPr>
          <a:xfrm>
            <a:off x="1160145" y="1813560"/>
            <a:ext cx="4294505" cy="36912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内容占位符 2"/>
          <p:cNvSpPr>
            <a:spLocks noGrp="1"/>
          </p:cNvSpPr>
          <p:nvPr>
            <p:ph idx="1"/>
          </p:nvPr>
        </p:nvSpPr>
        <p:spPr>
          <a:xfrm>
            <a:off x="838200" y="831215"/>
            <a:ext cx="10515600" cy="5346065"/>
          </a:xfrm>
        </p:spPr>
        <p:txBody>
          <a:bodyPr/>
          <a:p>
            <a:r>
              <a:rPr lang="zh-CN" altLang="en-US"/>
              <a:t>对于</a:t>
            </a:r>
            <a:r>
              <a:rPr lang="en-US" altLang="zh-CN"/>
              <a:t>m</a:t>
            </a:r>
            <a:r>
              <a:rPr lang="zh-CN" altLang="en-US"/>
              <a:t>个集合的计数，我们有如下公式：</a:t>
            </a:r>
            <a:endParaRPr lang="zh-CN" altLang="en-US"/>
          </a:p>
          <a:p>
            <a:endParaRPr lang="zh-CN" altLang="en-US"/>
          </a:p>
        </p:txBody>
      </p:sp>
      <p:pic>
        <p:nvPicPr>
          <p:cNvPr id="2" name="图片 1"/>
          <p:cNvPicPr>
            <a:picLocks noChangeAspect="1"/>
          </p:cNvPicPr>
          <p:nvPr/>
        </p:nvPicPr>
        <p:blipFill>
          <a:blip r:embed="rId2"/>
          <a:stretch>
            <a:fillRect/>
          </a:stretch>
        </p:blipFill>
        <p:spPr>
          <a:xfrm>
            <a:off x="838200" y="1923415"/>
            <a:ext cx="10815955" cy="148717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内容占位符 2"/>
          <p:cNvSpPr>
            <a:spLocks noGrp="1"/>
          </p:cNvSpPr>
          <p:nvPr>
            <p:ph idx="1"/>
          </p:nvPr>
        </p:nvSpPr>
        <p:spPr>
          <a:xfrm>
            <a:off x="838200" y="831215"/>
            <a:ext cx="10515600" cy="5346065"/>
          </a:xfrm>
        </p:spPr>
        <p:txBody>
          <a:bodyPr/>
          <a:p>
            <a:r>
              <a:rPr lang="zh-CN" altLang="en-US"/>
              <a:t>例：</a:t>
            </a:r>
            <a:r>
              <a:rPr lang="en-US" altLang="zh-CN"/>
              <a:t>hdu1796</a:t>
            </a:r>
            <a:endParaRPr lang="en-US" altLang="zh-CN"/>
          </a:p>
          <a:p>
            <a:r>
              <a:rPr lang="zh-CN" altLang="en-US"/>
              <a:t>题目大意：集合内有</a:t>
            </a:r>
            <a:r>
              <a:rPr lang="en-US" altLang="zh-CN"/>
              <a:t>m</a:t>
            </a:r>
            <a:r>
              <a:rPr lang="zh-CN" altLang="en-US"/>
              <a:t>个数（</a:t>
            </a:r>
            <a:r>
              <a:rPr lang="en-US" altLang="zh-CN"/>
              <a:t>m&lt;=10</a:t>
            </a:r>
            <a:r>
              <a:rPr lang="zh-CN" altLang="en-US"/>
              <a:t>），问</a:t>
            </a:r>
            <a:r>
              <a:rPr lang="en-US" altLang="zh-CN"/>
              <a:t>N</a:t>
            </a:r>
            <a:r>
              <a:rPr lang="zh-CN" altLang="en-US"/>
              <a:t>以内能被集合中任意一个整数整除的个数。</a:t>
            </a:r>
            <a:endParaRPr lang="zh-CN" altLang="en-US"/>
          </a:p>
          <a:p>
            <a:endParaRPr lang="zh-CN" altLang="en-US"/>
          </a:p>
          <a:p>
            <a:r>
              <a:rPr lang="zh-CN" altLang="en-US"/>
              <a:t>利用容斥原理，先求出被任意一个整除的个数，减去被两个整数整除的个数，加上被三个整数整除的个数，以此类推。</a:t>
            </a:r>
            <a:endParaRPr lang="zh-CN" altLang="en-US"/>
          </a:p>
          <a:p>
            <a:endParaRPr lang="zh-CN" altLang="en-US"/>
          </a:p>
          <a:p>
            <a:r>
              <a:rPr lang="zh-CN" altLang="en-US"/>
              <a:t>在计算能被多个整数整除的个数时，我们采用</a:t>
            </a:r>
            <a:r>
              <a:rPr lang="en-US" altLang="zh-CN"/>
              <a:t>n/lcm(a1,a2,...)</a:t>
            </a:r>
            <a:endParaRPr lang="en-US" altLang="zh-CN"/>
          </a:p>
          <a:p>
            <a:endParaRPr lang="zh-CN" altLang="en-US"/>
          </a:p>
          <a:p>
            <a:r>
              <a:rPr lang="zh-CN" altLang="en-US"/>
              <a:t>可以采用二进制枚举</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内容占位符 2"/>
          <p:cNvSpPr>
            <a:spLocks noGrp="1"/>
          </p:cNvSpPr>
          <p:nvPr>
            <p:ph idx="1"/>
          </p:nvPr>
        </p:nvSpPr>
        <p:spPr>
          <a:xfrm>
            <a:off x="838200" y="516890"/>
            <a:ext cx="10515600" cy="5873115"/>
          </a:xfrm>
        </p:spPr>
        <p:txBody>
          <a:bodyPr>
            <a:normAutofit fontScale="25000"/>
          </a:bodyPr>
          <a:p>
            <a:pPr fontAlgn="auto">
              <a:lnSpc>
                <a:spcPct val="50000"/>
              </a:lnSpc>
              <a:spcBef>
                <a:spcPts val="500"/>
              </a:spcBef>
            </a:pPr>
            <a:r>
              <a:rPr lang="zh-CN" altLang="en-US" sz="4800"/>
              <a:t>#include &lt;iostream&gt;</a:t>
            </a:r>
            <a:endParaRPr lang="zh-CN" altLang="en-US" sz="4800"/>
          </a:p>
          <a:p>
            <a:pPr fontAlgn="auto">
              <a:lnSpc>
                <a:spcPct val="50000"/>
              </a:lnSpc>
              <a:spcBef>
                <a:spcPts val="500"/>
              </a:spcBef>
            </a:pPr>
            <a:r>
              <a:rPr lang="zh-CN" altLang="en-US" sz="4800"/>
              <a:t>#include &lt;stdio.h&gt;</a:t>
            </a:r>
            <a:endParaRPr lang="zh-CN" altLang="en-US" sz="4800"/>
          </a:p>
          <a:p>
            <a:pPr fontAlgn="auto">
              <a:lnSpc>
                <a:spcPct val="50000"/>
              </a:lnSpc>
              <a:spcBef>
                <a:spcPts val="500"/>
              </a:spcBef>
            </a:pPr>
            <a:r>
              <a:rPr lang="zh-CN" altLang="en-US" sz="4800"/>
              <a:t>#include &lt;math.h&gt;</a:t>
            </a:r>
            <a:endParaRPr lang="zh-CN" altLang="en-US" sz="4800"/>
          </a:p>
          <a:p>
            <a:pPr fontAlgn="auto">
              <a:lnSpc>
                <a:spcPct val="50000"/>
              </a:lnSpc>
              <a:spcBef>
                <a:spcPts val="500"/>
              </a:spcBef>
            </a:pPr>
            <a:r>
              <a:rPr lang="zh-CN" altLang="en-US" sz="4800"/>
              <a:t>#include &lt;string.h&gt;</a:t>
            </a:r>
            <a:endParaRPr lang="zh-CN" altLang="en-US" sz="4800"/>
          </a:p>
          <a:p>
            <a:pPr fontAlgn="auto">
              <a:lnSpc>
                <a:spcPct val="50000"/>
              </a:lnSpc>
              <a:spcBef>
                <a:spcPts val="500"/>
              </a:spcBef>
            </a:pPr>
            <a:r>
              <a:rPr lang="zh-CN" altLang="en-US" sz="4800"/>
              <a:t>#include &lt;algorithm&gt;</a:t>
            </a:r>
            <a:endParaRPr lang="zh-CN" altLang="en-US" sz="4800"/>
          </a:p>
          <a:p>
            <a:pPr fontAlgn="auto">
              <a:lnSpc>
                <a:spcPct val="50000"/>
              </a:lnSpc>
              <a:spcBef>
                <a:spcPts val="500"/>
              </a:spcBef>
            </a:pPr>
            <a:r>
              <a:rPr lang="zh-CN" altLang="en-US" sz="4800"/>
              <a:t>typedef long long ll;</a:t>
            </a:r>
            <a:endParaRPr lang="zh-CN" altLang="en-US" sz="4800"/>
          </a:p>
          <a:p>
            <a:pPr fontAlgn="auto">
              <a:lnSpc>
                <a:spcPct val="50000"/>
              </a:lnSpc>
              <a:spcBef>
                <a:spcPts val="500"/>
              </a:spcBef>
            </a:pPr>
            <a:endParaRPr lang="zh-CN" altLang="en-US" sz="4800"/>
          </a:p>
          <a:p>
            <a:pPr fontAlgn="auto">
              <a:lnSpc>
                <a:spcPct val="50000"/>
              </a:lnSpc>
              <a:spcBef>
                <a:spcPts val="500"/>
              </a:spcBef>
            </a:pPr>
            <a:r>
              <a:rPr lang="zh-CN" altLang="en-US" sz="4800"/>
              <a:t>using namespace std;</a:t>
            </a:r>
            <a:endParaRPr lang="zh-CN" altLang="en-US" sz="4800"/>
          </a:p>
          <a:p>
            <a:pPr fontAlgn="auto">
              <a:lnSpc>
                <a:spcPct val="50000"/>
              </a:lnSpc>
              <a:spcBef>
                <a:spcPts val="500"/>
              </a:spcBef>
            </a:pPr>
            <a:endParaRPr lang="zh-CN" altLang="en-US" sz="4800"/>
          </a:p>
          <a:p>
            <a:pPr fontAlgn="auto">
              <a:lnSpc>
                <a:spcPct val="50000"/>
              </a:lnSpc>
              <a:spcBef>
                <a:spcPts val="500"/>
              </a:spcBef>
            </a:pPr>
            <a:r>
              <a:rPr lang="zh-CN" altLang="en-US" sz="4800"/>
              <a:t>ll a[25];</a:t>
            </a:r>
            <a:endParaRPr lang="zh-CN" altLang="en-US" sz="4800"/>
          </a:p>
          <a:p>
            <a:pPr fontAlgn="auto">
              <a:lnSpc>
                <a:spcPct val="50000"/>
              </a:lnSpc>
              <a:spcBef>
                <a:spcPts val="500"/>
              </a:spcBef>
            </a:pPr>
            <a:endParaRPr lang="zh-CN" altLang="en-US" sz="4800"/>
          </a:p>
          <a:p>
            <a:pPr fontAlgn="auto">
              <a:lnSpc>
                <a:spcPct val="50000"/>
              </a:lnSpc>
              <a:spcBef>
                <a:spcPts val="500"/>
              </a:spcBef>
            </a:pPr>
            <a:r>
              <a:rPr lang="zh-CN" altLang="en-US" sz="4800"/>
              <a:t>ll gcd(ll a,ll b)</a:t>
            </a:r>
            <a:endParaRPr lang="zh-CN" altLang="en-US" sz="4800"/>
          </a:p>
          <a:p>
            <a:pPr fontAlgn="auto">
              <a:lnSpc>
                <a:spcPct val="50000"/>
              </a:lnSpc>
              <a:spcBef>
                <a:spcPts val="500"/>
              </a:spcBef>
            </a:pPr>
            <a:r>
              <a:rPr lang="zh-CN" altLang="en-US" sz="4800"/>
              <a:t>{</a:t>
            </a:r>
            <a:endParaRPr lang="zh-CN" altLang="en-US" sz="4800"/>
          </a:p>
          <a:p>
            <a:pPr fontAlgn="auto">
              <a:lnSpc>
                <a:spcPct val="50000"/>
              </a:lnSpc>
              <a:spcBef>
                <a:spcPts val="500"/>
              </a:spcBef>
            </a:pPr>
            <a:r>
              <a:rPr lang="zh-CN" altLang="en-US" sz="4800"/>
              <a:t>    return b ? gcd(b,a%b) : a;</a:t>
            </a:r>
            <a:endParaRPr lang="zh-CN" altLang="en-US" sz="4800"/>
          </a:p>
          <a:p>
            <a:pPr fontAlgn="auto">
              <a:lnSpc>
                <a:spcPct val="50000"/>
              </a:lnSpc>
              <a:spcBef>
                <a:spcPts val="500"/>
              </a:spcBef>
            </a:pPr>
            <a:r>
              <a:rPr lang="zh-CN" altLang="en-US" sz="4800"/>
              <a:t>}</a:t>
            </a:r>
            <a:endParaRPr lang="zh-CN" altLang="en-US" sz="4800"/>
          </a:p>
          <a:p>
            <a:pPr fontAlgn="auto">
              <a:lnSpc>
                <a:spcPct val="50000"/>
              </a:lnSpc>
              <a:spcBef>
                <a:spcPts val="500"/>
              </a:spcBef>
            </a:pPr>
            <a:endParaRPr lang="zh-CN" altLang="en-US" sz="4800"/>
          </a:p>
          <a:p>
            <a:pPr fontAlgn="auto">
              <a:lnSpc>
                <a:spcPct val="50000"/>
              </a:lnSpc>
              <a:spcBef>
                <a:spcPts val="500"/>
              </a:spcBef>
            </a:pPr>
            <a:r>
              <a:rPr lang="zh-CN" altLang="en-US" sz="4800"/>
              <a:t>int main()</a:t>
            </a:r>
            <a:endParaRPr lang="zh-CN" altLang="en-US" sz="4800"/>
          </a:p>
          <a:p>
            <a:pPr fontAlgn="auto">
              <a:lnSpc>
                <a:spcPct val="50000"/>
              </a:lnSpc>
              <a:spcBef>
                <a:spcPts val="500"/>
              </a:spcBef>
            </a:pPr>
            <a:r>
              <a:rPr lang="zh-CN" altLang="en-US" sz="4800"/>
              <a:t>{</a:t>
            </a:r>
            <a:endParaRPr lang="zh-CN" altLang="en-US" sz="4800"/>
          </a:p>
          <a:p>
            <a:pPr fontAlgn="auto">
              <a:lnSpc>
                <a:spcPct val="50000"/>
              </a:lnSpc>
              <a:spcBef>
                <a:spcPts val="500"/>
              </a:spcBef>
            </a:pPr>
            <a:r>
              <a:rPr lang="zh-CN" altLang="en-US" sz="4800"/>
              <a:t>    ll n,m,i,ans=0,j,s,t,cnt;</a:t>
            </a:r>
            <a:endParaRPr lang="zh-CN" altLang="en-US" sz="4800"/>
          </a:p>
          <a:p>
            <a:pPr fontAlgn="auto">
              <a:lnSpc>
                <a:spcPct val="50000"/>
              </a:lnSpc>
              <a:spcBef>
                <a:spcPts val="500"/>
              </a:spcBef>
            </a:pPr>
            <a:r>
              <a:rPr lang="zh-CN" altLang="en-US" sz="4800"/>
              <a:t>    while(scanf("%lld%lld",&amp;n,&amp;m)!=EOF)</a:t>
            </a:r>
            <a:endParaRPr lang="zh-CN" altLang="en-US" sz="4800"/>
          </a:p>
          <a:p>
            <a:pPr fontAlgn="auto">
              <a:lnSpc>
                <a:spcPct val="50000"/>
              </a:lnSpc>
              <a:spcBef>
                <a:spcPts val="500"/>
              </a:spcBef>
            </a:pPr>
            <a:r>
              <a:rPr lang="zh-CN" altLang="en-US" sz="4800"/>
              <a:t>    {</a:t>
            </a:r>
            <a:endParaRPr lang="zh-CN" altLang="en-US" sz="4800"/>
          </a:p>
          <a:p>
            <a:pPr fontAlgn="auto">
              <a:lnSpc>
                <a:spcPct val="50000"/>
              </a:lnSpc>
              <a:spcBef>
                <a:spcPts val="500"/>
              </a:spcBef>
            </a:pPr>
            <a:r>
              <a:rPr lang="zh-CN" altLang="en-US" sz="4800"/>
              <a:t>    ans=0;cnt=0;</a:t>
            </a:r>
            <a:endParaRPr lang="zh-CN" altLang="en-US" sz="4800"/>
          </a:p>
          <a:p>
            <a:pPr fontAlgn="auto">
              <a:lnSpc>
                <a:spcPct val="50000"/>
              </a:lnSpc>
              <a:spcBef>
                <a:spcPts val="500"/>
              </a:spcBef>
            </a:pPr>
            <a:r>
              <a:rPr lang="zh-CN" altLang="en-US" sz="4800"/>
              <a:t>    for(i=1;i&lt;=m;i++)</a:t>
            </a:r>
            <a:endParaRPr lang="zh-CN" altLang="en-US" sz="4800"/>
          </a:p>
          <a:p>
            <a:pPr fontAlgn="auto">
              <a:lnSpc>
                <a:spcPct val="50000"/>
              </a:lnSpc>
              <a:spcBef>
                <a:spcPts val="500"/>
              </a:spcBef>
            </a:pPr>
            <a:r>
              <a:rPr lang="zh-CN" altLang="en-US" sz="4800"/>
              <a:t>    {</a:t>
            </a:r>
            <a:endParaRPr lang="zh-CN" altLang="en-US" sz="4800"/>
          </a:p>
          <a:p>
            <a:pPr fontAlgn="auto">
              <a:lnSpc>
                <a:spcPct val="50000"/>
              </a:lnSpc>
              <a:spcBef>
                <a:spcPts val="500"/>
              </a:spcBef>
            </a:pPr>
            <a:r>
              <a:rPr lang="zh-CN" altLang="en-US" sz="4800"/>
              <a:t>        scanf("%lld",&amp;t);</a:t>
            </a:r>
            <a:endParaRPr lang="zh-CN" altLang="en-US" sz="4800"/>
          </a:p>
          <a:p>
            <a:pPr fontAlgn="auto">
              <a:lnSpc>
                <a:spcPct val="50000"/>
              </a:lnSpc>
              <a:spcBef>
                <a:spcPts val="500"/>
              </a:spcBef>
            </a:pPr>
            <a:r>
              <a:rPr lang="zh-CN" altLang="en-US" sz="4800"/>
              <a:t>        if(t!=0)</a:t>
            </a:r>
            <a:endParaRPr lang="zh-CN" altLang="en-US" sz="4800"/>
          </a:p>
          <a:p>
            <a:pPr fontAlgn="auto">
              <a:lnSpc>
                <a:spcPct val="50000"/>
              </a:lnSpc>
              <a:spcBef>
                <a:spcPts val="500"/>
              </a:spcBef>
            </a:pPr>
            <a:r>
              <a:rPr lang="zh-CN" altLang="en-US" sz="4800"/>
              <a:t>        {</a:t>
            </a:r>
            <a:endParaRPr lang="zh-CN" altLang="en-US" sz="4800"/>
          </a:p>
          <a:p>
            <a:pPr fontAlgn="auto">
              <a:lnSpc>
                <a:spcPct val="50000"/>
              </a:lnSpc>
              <a:spcBef>
                <a:spcPts val="500"/>
              </a:spcBef>
            </a:pPr>
            <a:r>
              <a:rPr lang="zh-CN" altLang="en-US" sz="4800"/>
              <a:t>            cnt++;</a:t>
            </a:r>
            <a:endParaRPr lang="zh-CN" altLang="en-US" sz="4800"/>
          </a:p>
          <a:p>
            <a:pPr fontAlgn="auto">
              <a:lnSpc>
                <a:spcPct val="50000"/>
              </a:lnSpc>
              <a:spcBef>
                <a:spcPts val="500"/>
              </a:spcBef>
            </a:pPr>
            <a:r>
              <a:rPr lang="zh-CN" altLang="en-US" sz="4800"/>
              <a:t>            a[cnt]=t;</a:t>
            </a:r>
            <a:endParaRPr lang="zh-CN" altLang="en-US" sz="4800"/>
          </a:p>
          <a:p>
            <a:pPr fontAlgn="auto">
              <a:lnSpc>
                <a:spcPct val="50000"/>
              </a:lnSpc>
              <a:spcBef>
                <a:spcPts val="500"/>
              </a:spcBef>
            </a:pPr>
            <a:r>
              <a:rPr lang="zh-CN" altLang="en-US" sz="4800"/>
              <a:t>        }</a:t>
            </a:r>
            <a:endParaRPr lang="zh-CN" altLang="en-US" sz="4800"/>
          </a:p>
          <a:p>
            <a:pPr fontAlgn="auto">
              <a:lnSpc>
                <a:spcPct val="50000"/>
              </a:lnSpc>
              <a:spcBef>
                <a:spcPts val="500"/>
              </a:spcBef>
            </a:pPr>
            <a:r>
              <a:rPr lang="zh-CN" altLang="en-US" sz="4800"/>
              <a:t>    }</a:t>
            </a:r>
            <a:endParaRPr lang="zh-CN" altLang="en-US" sz="4800"/>
          </a:p>
          <a:p>
            <a:pPr fontAlgn="auto">
              <a:lnSpc>
                <a:spcPct val="50000"/>
              </a:lnSpc>
              <a:spcBef>
                <a:spcPts val="500"/>
              </a:spcBef>
            </a:pPr>
            <a:r>
              <a:rPr lang="zh-CN" altLang="en-US" sz="4800"/>
              <a:t>    m=cnt;</a:t>
            </a:r>
            <a:endParaRPr lang="zh-CN" altLang="en-US" sz="4800"/>
          </a:p>
          <a:p>
            <a:pPr fontAlgn="auto">
              <a:lnSpc>
                <a:spcPct val="50000"/>
              </a:lnSpc>
              <a:spcBef>
                <a:spcPts val="500"/>
              </a:spcBef>
            </a:pPr>
            <a:r>
              <a:rPr lang="zh-CN" altLang="en-US" sz="4800"/>
              <a:t>    for(i=1;i&lt;(1ll&lt;&lt;m);i++)</a:t>
            </a:r>
            <a:endParaRPr lang="zh-CN" altLang="en-US" sz="4800"/>
          </a:p>
          <a:p>
            <a:pPr fontAlgn="auto">
              <a:lnSpc>
                <a:spcPct val="50000"/>
              </a:lnSpc>
              <a:spcBef>
                <a:spcPts val="500"/>
              </a:spcBef>
            </a:pPr>
            <a:r>
              <a:rPr lang="zh-CN" altLang="en-US" sz="4800"/>
              <a:t>    {</a:t>
            </a:r>
            <a:endParaRPr lang="zh-CN" altLang="en-US" sz="4800"/>
          </a:p>
          <a:p>
            <a:pPr fontAlgn="auto">
              <a:lnSpc>
                <a:spcPct val="50000"/>
              </a:lnSpc>
              <a:spcBef>
                <a:spcPts val="500"/>
              </a:spcBef>
            </a:pPr>
            <a:r>
              <a:rPr lang="zh-CN" altLang="en-US" sz="4800"/>
              <a:t>        t=0;s=1;</a:t>
            </a:r>
            <a:endParaRPr lang="zh-CN" altLang="en-US" sz="4800"/>
          </a:p>
          <a:p>
            <a:pPr fontAlgn="auto">
              <a:lnSpc>
                <a:spcPct val="50000"/>
              </a:lnSpc>
              <a:spcBef>
                <a:spcPts val="500"/>
              </a:spcBef>
            </a:pPr>
            <a:r>
              <a:rPr lang="zh-CN" altLang="en-US" sz="4800"/>
              <a:t>        for(j=0;j&lt;m;j++)</a:t>
            </a:r>
            <a:endParaRPr lang="zh-CN" altLang="en-US" sz="4800"/>
          </a:p>
          <a:p>
            <a:pPr fontAlgn="auto">
              <a:lnSpc>
                <a:spcPct val="50000"/>
              </a:lnSpc>
              <a:spcBef>
                <a:spcPts val="500"/>
              </a:spcBef>
            </a:pPr>
            <a:r>
              <a:rPr lang="zh-CN" altLang="en-US" sz="4800"/>
              <a:t>            if(i&amp;(1ll&lt;&lt;j))</a:t>
            </a:r>
            <a:endParaRPr lang="zh-CN" altLang="en-US" sz="4800"/>
          </a:p>
          <a:p>
            <a:pPr fontAlgn="auto">
              <a:lnSpc>
                <a:spcPct val="50000"/>
              </a:lnSpc>
              <a:spcBef>
                <a:spcPts val="500"/>
              </a:spcBef>
            </a:pPr>
            <a:r>
              <a:rPr lang="zh-CN" altLang="en-US" sz="4800"/>
              <a:t>            t++,s=s*a[j+1]/gcd(s,a[j+1]);</a:t>
            </a:r>
            <a:endParaRPr lang="zh-CN" altLang="en-US" sz="4800"/>
          </a:p>
          <a:p>
            <a:pPr fontAlgn="auto">
              <a:lnSpc>
                <a:spcPct val="50000"/>
              </a:lnSpc>
              <a:spcBef>
                <a:spcPts val="500"/>
              </a:spcBef>
            </a:pPr>
            <a:r>
              <a:rPr lang="zh-CN" altLang="en-US" sz="4800"/>
              <a:t>        if(t%2==1)</a:t>
            </a:r>
            <a:endParaRPr lang="zh-CN" altLang="en-US" sz="4800"/>
          </a:p>
          <a:p>
            <a:pPr fontAlgn="auto">
              <a:lnSpc>
                <a:spcPct val="50000"/>
              </a:lnSpc>
              <a:spcBef>
                <a:spcPts val="500"/>
              </a:spcBef>
            </a:pPr>
            <a:r>
              <a:rPr lang="zh-CN" altLang="en-US" sz="4800"/>
              <a:t>            ans+=(n-1)/s;</a:t>
            </a:r>
            <a:endParaRPr lang="zh-CN" altLang="en-US" sz="4800"/>
          </a:p>
          <a:p>
            <a:pPr fontAlgn="auto">
              <a:lnSpc>
                <a:spcPct val="50000"/>
              </a:lnSpc>
              <a:spcBef>
                <a:spcPts val="500"/>
              </a:spcBef>
            </a:pPr>
            <a:r>
              <a:rPr lang="zh-CN" altLang="en-US" sz="4800"/>
              <a:t>        else</a:t>
            </a:r>
            <a:endParaRPr lang="zh-CN" altLang="en-US" sz="4800"/>
          </a:p>
          <a:p>
            <a:pPr fontAlgn="auto">
              <a:lnSpc>
                <a:spcPct val="50000"/>
              </a:lnSpc>
              <a:spcBef>
                <a:spcPts val="500"/>
              </a:spcBef>
            </a:pPr>
            <a:r>
              <a:rPr lang="zh-CN" altLang="en-US" sz="4800"/>
              <a:t>            ans-=(n-1)/s;</a:t>
            </a:r>
            <a:endParaRPr lang="zh-CN" altLang="en-US" sz="4800"/>
          </a:p>
          <a:p>
            <a:pPr fontAlgn="auto">
              <a:lnSpc>
                <a:spcPct val="50000"/>
              </a:lnSpc>
              <a:spcBef>
                <a:spcPts val="500"/>
              </a:spcBef>
            </a:pPr>
            <a:r>
              <a:rPr lang="zh-CN" altLang="en-US" sz="4800"/>
              <a:t>    }</a:t>
            </a:r>
            <a:endParaRPr lang="zh-CN" altLang="en-US" sz="4800"/>
          </a:p>
          <a:p>
            <a:pPr fontAlgn="auto">
              <a:lnSpc>
                <a:spcPct val="50000"/>
              </a:lnSpc>
              <a:spcBef>
                <a:spcPts val="500"/>
              </a:spcBef>
            </a:pPr>
            <a:r>
              <a:rPr lang="zh-CN" altLang="en-US" sz="4800"/>
              <a:t>    printf("%lld\n",ans);</a:t>
            </a:r>
            <a:endParaRPr lang="zh-CN" altLang="en-US" sz="4800"/>
          </a:p>
          <a:p>
            <a:pPr fontAlgn="auto">
              <a:lnSpc>
                <a:spcPct val="50000"/>
              </a:lnSpc>
              <a:spcBef>
                <a:spcPts val="500"/>
              </a:spcBef>
            </a:pPr>
            <a:endParaRPr lang="zh-CN" altLang="en-US" sz="4800"/>
          </a:p>
          <a:p>
            <a:pPr fontAlgn="auto">
              <a:lnSpc>
                <a:spcPct val="50000"/>
              </a:lnSpc>
              <a:spcBef>
                <a:spcPts val="500"/>
              </a:spcBef>
            </a:pPr>
            <a:r>
              <a:rPr lang="zh-CN" altLang="en-US" sz="4800"/>
              <a:t>    }</a:t>
            </a:r>
            <a:endParaRPr lang="zh-CN" altLang="en-US" sz="4800"/>
          </a:p>
          <a:p>
            <a:pPr fontAlgn="auto">
              <a:lnSpc>
                <a:spcPct val="50000"/>
              </a:lnSpc>
              <a:spcBef>
                <a:spcPts val="500"/>
              </a:spcBef>
            </a:pPr>
            <a:r>
              <a:rPr lang="zh-CN" altLang="en-US" sz="4800"/>
              <a:t>}</a:t>
            </a:r>
            <a:endParaRPr lang="zh-CN" altLang="en-US" sz="4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zh-CN" altLang="en-US"/>
              <a:t>题目连接</a:t>
            </a:r>
            <a:endParaRPr lang="zh-CN" altLang="en-US"/>
          </a:p>
        </p:txBody>
      </p:sp>
      <p:sp>
        <p:nvSpPr>
          <p:cNvPr id="3" name="内容占位符 2"/>
          <p:cNvSpPr>
            <a:spLocks noGrp="1"/>
          </p:cNvSpPr>
          <p:nvPr>
            <p:ph idx="1"/>
          </p:nvPr>
        </p:nvSpPr>
        <p:spPr/>
        <p:txBody>
          <a:bodyPr/>
          <a:p>
            <a:r>
              <a:rPr lang="zh-CN" altLang="en-US"/>
              <a:t>https://vjudge.net/contest/452296</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内容占位符 2"/>
          <p:cNvSpPr>
            <a:spLocks noGrp="1"/>
          </p:cNvSpPr>
          <p:nvPr>
            <p:ph idx="1"/>
          </p:nvPr>
        </p:nvSpPr>
        <p:spPr>
          <a:xfrm>
            <a:off x="330200" y="209550"/>
            <a:ext cx="11023600" cy="6229985"/>
          </a:xfrm>
        </p:spPr>
        <p:txBody>
          <a:bodyPr/>
          <a:p>
            <a:r>
              <a:rPr lang="zh-CN" altLang="en-US"/>
              <a:t>组合数：</a:t>
            </a:r>
            <a:endParaRPr lang="zh-CN" altLang="en-US"/>
          </a:p>
          <a:p>
            <a:endParaRPr lang="zh-CN" altLang="en-US"/>
          </a:p>
          <a:p>
            <a:r>
              <a:rPr lang="zh-CN" altLang="en-US"/>
              <a:t>排列数</a:t>
            </a:r>
            <a:r>
              <a:rPr lang="en-US" altLang="zh-CN"/>
              <a:t>:</a:t>
            </a:r>
            <a:endParaRPr lang="en-US" altLang="zh-CN"/>
          </a:p>
          <a:p>
            <a:endParaRPr lang="en-US" altLang="zh-CN"/>
          </a:p>
          <a:p>
            <a:endParaRPr lang="en-US" altLang="zh-CN"/>
          </a:p>
          <a:p>
            <a:endParaRPr lang="en-US" altLang="zh-CN"/>
          </a:p>
          <a:p>
            <a:r>
              <a:rPr lang="zh-CN" altLang="en-US" sz="2000"/>
              <a:t>在求组合数时我们通常要先将阶乘和阶乘逆元预处理出来，阶乘可以直接</a:t>
            </a:r>
            <a:r>
              <a:rPr lang="en-US" altLang="zh-CN" sz="2000"/>
              <a:t>O(n)</a:t>
            </a:r>
            <a:r>
              <a:rPr lang="zh-CN" altLang="en-US" sz="2000"/>
              <a:t>打表出来，逆元也可以线性时间内得到。</a:t>
            </a:r>
            <a:endParaRPr lang="zh-CN" altLang="en-US" sz="2000"/>
          </a:p>
          <a:p>
            <a:endParaRPr lang="zh-CN" altLang="en-US" sz="2000"/>
          </a:p>
        </p:txBody>
      </p:sp>
      <p:graphicFrame>
        <p:nvGraphicFramePr>
          <p:cNvPr id="6" name="对象 5">
            <a:hlinkClick r:id="" action="ppaction://ole?verb=0"/>
          </p:cNvPr>
          <p:cNvGraphicFramePr>
            <a:graphicFrameLocks noChangeAspect="1"/>
          </p:cNvGraphicFramePr>
          <p:nvPr/>
        </p:nvGraphicFramePr>
        <p:xfrm>
          <a:off x="2092325" y="0"/>
          <a:ext cx="2145665" cy="863600"/>
        </p:xfrm>
        <a:graphic>
          <a:graphicData uri="http://schemas.openxmlformats.org/presentationml/2006/ole">
            <mc:AlternateContent xmlns:mc="http://schemas.openxmlformats.org/markup-compatibility/2006">
              <mc:Choice xmlns:v="urn:schemas-microsoft-com:vml" Requires="v">
                <p:oleObj spid="_x0000_s1047" name="" r:id="rId2" imgW="1041400" imgH="419100" progId="Equation.KSEE3">
                  <p:embed/>
                </p:oleObj>
              </mc:Choice>
              <mc:Fallback>
                <p:oleObj name="" r:id="rId2" imgW="1041400" imgH="419100" progId="Equation.KSEE3">
                  <p:embed/>
                  <p:pic>
                    <p:nvPicPr>
                      <p:cNvPr id="0" name="对象 5">
                        <a:hlinkClick r:id="" action="ppaction://ole?verb=0"/>
                      </p:cNvPr>
                      <p:cNvPicPr/>
                      <p:nvPr/>
                    </p:nvPicPr>
                    <p:blipFill>
                      <a:blip r:embed="rId3"/>
                      <a:stretch>
                        <a:fillRect/>
                      </a:stretch>
                    </p:blipFill>
                    <p:spPr>
                      <a:xfrm>
                        <a:off x="2092325" y="0"/>
                        <a:ext cx="2145665" cy="863600"/>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2092325" y="1024255"/>
          <a:ext cx="1895475" cy="906780"/>
        </p:xfrm>
        <a:graphic>
          <a:graphicData uri="http://schemas.openxmlformats.org/presentationml/2006/ole">
            <mc:AlternateContent xmlns:mc="http://schemas.openxmlformats.org/markup-compatibility/2006">
              <mc:Choice xmlns:v="urn:schemas-microsoft-com:vml" Requires="v">
                <p:oleObj spid="_x0000_s1048" name="" r:id="rId4" imgW="876300" imgH="419100" progId="Equation.KSEE3">
                  <p:embed/>
                </p:oleObj>
              </mc:Choice>
              <mc:Fallback>
                <p:oleObj name="" r:id="rId4" imgW="876300" imgH="419100" progId="Equation.KSEE3">
                  <p:embed/>
                  <p:pic>
                    <p:nvPicPr>
                      <p:cNvPr id="0" name="对象 8">
                        <a:hlinkClick r:id="" action="ppaction://ole?verb=0"/>
                      </p:cNvPr>
                      <p:cNvPicPr/>
                      <p:nvPr/>
                    </p:nvPicPr>
                    <p:blipFill>
                      <a:blip r:embed="rId5"/>
                      <a:stretch>
                        <a:fillRect/>
                      </a:stretch>
                    </p:blipFill>
                    <p:spPr>
                      <a:xfrm>
                        <a:off x="2092325" y="1024255"/>
                        <a:ext cx="1895475" cy="906780"/>
                      </a:xfrm>
                      <a:prstGeom prst="rect">
                        <a:avLst/>
                      </a:prstGeom>
                    </p:spPr>
                  </p:pic>
                </p:oleObj>
              </mc:Fallback>
            </mc:AlternateContent>
          </a:graphicData>
        </a:graphic>
      </p:graphicFrame>
      <p:sp>
        <p:nvSpPr>
          <p:cNvPr id="11" name="文本框 10"/>
          <p:cNvSpPr txBox="1"/>
          <p:nvPr/>
        </p:nvSpPr>
        <p:spPr>
          <a:xfrm>
            <a:off x="4384040" y="209550"/>
            <a:ext cx="7265035" cy="2861310"/>
          </a:xfrm>
          <a:prstGeom prst="rect">
            <a:avLst/>
          </a:prstGeom>
          <a:noFill/>
        </p:spPr>
        <p:txBody>
          <a:bodyPr wrap="square" rtlCol="0">
            <a:spAutoFit/>
          </a:bodyPr>
          <a:p>
            <a:r>
              <a:rPr lang="zh-CN" altLang="en-US" dirty="0"/>
              <a:t>当</a:t>
            </a:r>
            <a:r>
              <a:rPr lang="en-US" altLang="zh-CN" dirty="0"/>
              <a:t>n</a:t>
            </a:r>
            <a:r>
              <a:rPr lang="zh-CN" altLang="en-US" dirty="0"/>
              <a:t>和</a:t>
            </a:r>
            <a:r>
              <a:rPr lang="en-US" altLang="zh-CN" dirty="0"/>
              <a:t>m</a:t>
            </a:r>
            <a:r>
              <a:rPr lang="zh-CN" altLang="en-US" dirty="0"/>
              <a:t>都不大时</a:t>
            </a:r>
            <a:r>
              <a:rPr lang="en-US" altLang="zh-CN" dirty="0"/>
              <a:t>(0&lt;</a:t>
            </a:r>
            <a:r>
              <a:rPr lang="en-US" altLang="zh-CN" dirty="0" err="1"/>
              <a:t>n,m</a:t>
            </a:r>
            <a:r>
              <a:rPr lang="en-US" altLang="zh-CN" dirty="0"/>
              <a:t>&lt;1e3)</a:t>
            </a:r>
            <a:r>
              <a:rPr lang="zh-CN" altLang="en-US" dirty="0"/>
              <a:t>我们可以利用组合数的性质                              </a:t>
            </a:r>
            <a:endParaRPr lang="zh-CN" altLang="en-US" dirty="0"/>
          </a:p>
          <a:p>
            <a:r>
              <a:rPr lang="en-US" altLang="zh-CN" dirty="0"/>
              <a:t>,</a:t>
            </a:r>
            <a:r>
              <a:rPr lang="zh-CN" altLang="en-US" dirty="0"/>
              <a:t>也就是杨辉三角的形在二维数组中打出组合数的表</a:t>
            </a:r>
            <a:endParaRPr lang="zh-CN" altLang="en-US" dirty="0"/>
          </a:p>
          <a:p>
            <a:r>
              <a:rPr lang="zh-CN" altLang="en-US" dirty="0"/>
              <a:t>当</a:t>
            </a:r>
            <a:r>
              <a:rPr lang="en-US" altLang="zh-CN" dirty="0"/>
              <a:t>n</a:t>
            </a:r>
            <a:r>
              <a:rPr lang="zh-CN" altLang="en-US" dirty="0"/>
              <a:t>和</a:t>
            </a:r>
            <a:r>
              <a:rPr lang="en-US" altLang="zh-CN" dirty="0"/>
              <a:t>m</a:t>
            </a:r>
            <a:r>
              <a:rPr lang="zh-CN" altLang="en-US" dirty="0"/>
              <a:t>都较大</a:t>
            </a:r>
            <a:r>
              <a:rPr lang="en-US" altLang="zh-CN" dirty="0"/>
              <a:t>(0&lt;</a:t>
            </a:r>
            <a:r>
              <a:rPr lang="en-US" altLang="zh-CN" dirty="0" err="1"/>
              <a:t>n,m</a:t>
            </a:r>
            <a:r>
              <a:rPr lang="en-US" altLang="zh-CN" dirty="0"/>
              <a:t>&lt;1e18)</a:t>
            </a:r>
            <a:r>
              <a:rPr lang="zh-CN" altLang="en-US" dirty="0"/>
              <a:t>的时候可以用</a:t>
            </a:r>
            <a:r>
              <a:rPr lang="en-US" altLang="zh-CN" dirty="0"/>
              <a:t>Lucas</a:t>
            </a:r>
            <a:r>
              <a:rPr lang="zh-CN" altLang="en-US" dirty="0"/>
              <a:t>定理来求解</a:t>
            </a:r>
            <a:endParaRPr lang="zh-CN" altLang="en-US" dirty="0"/>
          </a:p>
          <a:p>
            <a:endParaRPr lang="zh-CN" altLang="en-US" dirty="0"/>
          </a:p>
          <a:p>
            <a:r>
              <a:rPr lang="zh-CN" altLang="en-US" dirty="0"/>
              <a:t>我们主要要说的还有一种方法来求组合数也就是直接套组合数的公式但是范围</a:t>
            </a:r>
            <a:endParaRPr lang="zh-CN" altLang="en-US" dirty="0"/>
          </a:p>
          <a:p>
            <a:r>
              <a:rPr lang="zh-CN" altLang="en-US" dirty="0"/>
              <a:t>比较适合</a:t>
            </a:r>
            <a:r>
              <a:rPr lang="en-US" altLang="zh-CN" dirty="0"/>
              <a:t>(0&lt;</a:t>
            </a:r>
            <a:r>
              <a:rPr lang="en-US" altLang="zh-CN" dirty="0" err="1"/>
              <a:t>n,m</a:t>
            </a:r>
            <a:r>
              <a:rPr lang="en-US" altLang="zh-CN" dirty="0"/>
              <a:t>&lt;1e6)</a:t>
            </a:r>
            <a:r>
              <a:rPr lang="zh-CN" altLang="en-US" dirty="0"/>
              <a:t>的时候，我们先对阶乘打表，再对逆元打表，阶乘打表</a:t>
            </a:r>
            <a:endParaRPr lang="zh-CN" altLang="en-US" dirty="0"/>
          </a:p>
          <a:p>
            <a:r>
              <a:rPr lang="zh-CN" altLang="en-US" dirty="0"/>
              <a:t>一个</a:t>
            </a:r>
            <a:r>
              <a:rPr lang="en-US" altLang="zh-CN" dirty="0"/>
              <a:t>for</a:t>
            </a:r>
            <a:r>
              <a:rPr lang="zh-CN" altLang="en-US" dirty="0"/>
              <a:t>循环就好了，所以要说的是怎么在线性时间内打出阶乘逆元的表</a:t>
            </a:r>
            <a:endParaRPr lang="zh-CN" altLang="en-US" dirty="0"/>
          </a:p>
        </p:txBody>
      </p:sp>
      <p:graphicFrame>
        <p:nvGraphicFramePr>
          <p:cNvPr id="12" name="对象 11">
            <a:hlinkClick r:id="" action="ppaction://ole?verb=0"/>
          </p:cNvPr>
          <p:cNvGraphicFramePr>
            <a:graphicFrameLocks noChangeAspect="1"/>
          </p:cNvGraphicFramePr>
          <p:nvPr/>
        </p:nvGraphicFramePr>
        <p:xfrm>
          <a:off x="10175875" y="245110"/>
          <a:ext cx="1892935" cy="304800"/>
        </p:xfrm>
        <a:graphic>
          <a:graphicData uri="http://schemas.openxmlformats.org/presentationml/2006/ole">
            <mc:AlternateContent xmlns:mc="http://schemas.openxmlformats.org/markup-compatibility/2006">
              <mc:Choice xmlns:v="urn:schemas-microsoft-com:vml" Requires="v">
                <p:oleObj spid="_x0000_s1049" name="" r:id="rId6" imgW="1498600" imgH="241300" progId="Equation.KSEE3">
                  <p:embed/>
                </p:oleObj>
              </mc:Choice>
              <mc:Fallback>
                <p:oleObj name="" r:id="rId6" imgW="1498600" imgH="241300" progId="Equation.KSEE3">
                  <p:embed/>
                  <p:pic>
                    <p:nvPicPr>
                      <p:cNvPr id="0" name="对象 11">
                        <a:hlinkClick r:id="" action="ppaction://ole?verb=0"/>
                      </p:cNvPr>
                      <p:cNvPicPr/>
                      <p:nvPr/>
                    </p:nvPicPr>
                    <p:blipFill>
                      <a:blip r:embed="rId7"/>
                      <a:stretch>
                        <a:fillRect/>
                      </a:stretch>
                    </p:blipFill>
                    <p:spPr>
                      <a:xfrm>
                        <a:off x="10175875" y="245110"/>
                        <a:ext cx="1892935" cy="304800"/>
                      </a:xfrm>
                      <a:prstGeom prst="rect">
                        <a:avLst/>
                      </a:prstGeom>
                    </p:spPr>
                  </p:pic>
                </p:oleObj>
              </mc:Fallback>
            </mc:AlternateContent>
          </a:graphicData>
        </a:graphic>
      </p:graphicFrame>
      <p:sp>
        <p:nvSpPr>
          <p:cNvPr id="16" name="文本框 15"/>
          <p:cNvSpPr txBox="1"/>
          <p:nvPr/>
        </p:nvSpPr>
        <p:spPr>
          <a:xfrm>
            <a:off x="581660" y="4172585"/>
            <a:ext cx="3656330" cy="1753235"/>
          </a:xfrm>
          <a:prstGeom prst="rect">
            <a:avLst/>
          </a:prstGeom>
          <a:noFill/>
        </p:spPr>
        <p:txBody>
          <a:bodyPr wrap="none" rtlCol="0">
            <a:spAutoFit/>
          </a:bodyPr>
          <a:p>
            <a:pPr algn="l"/>
            <a:r>
              <a:rPr lang="zh-CN" altLang="en-US"/>
              <a:t>    fac[0]=1;</a:t>
            </a:r>
            <a:endParaRPr lang="zh-CN" altLang="en-US"/>
          </a:p>
          <a:p>
            <a:pPr algn="l"/>
            <a:r>
              <a:rPr lang="zh-CN" altLang="en-US"/>
              <a:t>    for(int i=1;i&lt;=N;i++)</a:t>
            </a:r>
            <a:endParaRPr lang="zh-CN" altLang="en-US"/>
          </a:p>
          <a:p>
            <a:pPr algn="l"/>
            <a:r>
              <a:rPr lang="zh-CN" altLang="en-US"/>
              <a:t>        fac[i]=fac[i-1]*i%mod;</a:t>
            </a:r>
            <a:endParaRPr lang="zh-CN" altLang="en-US"/>
          </a:p>
          <a:p>
            <a:pPr algn="l"/>
            <a:r>
              <a:rPr lang="zh-CN" altLang="en-US"/>
              <a:t>    inv[N]=quickmod(fac[N],mod-2);</a:t>
            </a:r>
            <a:endParaRPr lang="zh-CN" altLang="en-US"/>
          </a:p>
          <a:p>
            <a:pPr algn="l"/>
            <a:r>
              <a:rPr lang="zh-CN" altLang="en-US"/>
              <a:t>    for(int i=N-1;i&gt;=1;i--)</a:t>
            </a:r>
            <a:endParaRPr lang="zh-CN" altLang="en-US"/>
          </a:p>
          <a:p>
            <a:pPr algn="l"/>
            <a:r>
              <a:rPr lang="zh-CN" altLang="en-US"/>
              <a:t>        inv[i]=inv[i+1]*(i+1)</a:t>
            </a:r>
            <a:r>
              <a:rPr lang="en-US" altLang="zh-CN"/>
              <a:t>%mod</a:t>
            </a:r>
            <a:r>
              <a:rPr lang="zh-CN" altLang="en-US"/>
              <a:t>;</a:t>
            </a:r>
            <a:endParaRPr lang="zh-CN" altLang="en-US"/>
          </a:p>
        </p:txBody>
      </p:sp>
      <p:sp>
        <p:nvSpPr>
          <p:cNvPr id="17" name="文本框 16"/>
          <p:cNvSpPr txBox="1"/>
          <p:nvPr/>
        </p:nvSpPr>
        <p:spPr>
          <a:xfrm>
            <a:off x="4384040" y="4172585"/>
            <a:ext cx="7416800" cy="1753235"/>
          </a:xfrm>
          <a:prstGeom prst="rect">
            <a:avLst/>
          </a:prstGeom>
          <a:noFill/>
        </p:spPr>
        <p:txBody>
          <a:bodyPr wrap="none" rtlCol="0">
            <a:spAutoFit/>
          </a:bodyPr>
          <a:p>
            <a:r>
              <a:rPr lang="zh-CN" altLang="en-US" dirty="0"/>
              <a:t>第一个</a:t>
            </a:r>
            <a:r>
              <a:rPr lang="en-US" altLang="zh-CN" dirty="0"/>
              <a:t>for</a:t>
            </a:r>
            <a:r>
              <a:rPr lang="zh-CN" altLang="en-US" dirty="0"/>
              <a:t>循环求的是阶乘，然后我们求解</a:t>
            </a:r>
            <a:r>
              <a:rPr lang="en-US" altLang="zh-CN" dirty="0"/>
              <a:t>N!</a:t>
            </a:r>
            <a:r>
              <a:rPr lang="zh-CN" altLang="en-US" dirty="0"/>
              <a:t>的逆元</a:t>
            </a:r>
            <a:endParaRPr lang="zh-CN" altLang="en-US" dirty="0"/>
          </a:p>
          <a:p>
            <a:r>
              <a:rPr lang="zh-CN" altLang="en-US" dirty="0"/>
              <a:t>利用费马小定理来求解逆元，然后我们得到了</a:t>
            </a:r>
            <a:r>
              <a:rPr lang="en-US" altLang="zh-CN" dirty="0"/>
              <a:t>N</a:t>
            </a:r>
            <a:r>
              <a:rPr lang="zh-CN" altLang="en-US" dirty="0"/>
              <a:t>！的逆元后我们怎么求解</a:t>
            </a:r>
            <a:endParaRPr lang="zh-CN" altLang="en-US" dirty="0"/>
          </a:p>
          <a:p>
            <a:endParaRPr lang="zh-CN" altLang="en-US" dirty="0"/>
          </a:p>
          <a:p>
            <a:r>
              <a:rPr lang="zh-CN" altLang="en-US" dirty="0"/>
              <a:t>其他的逆元呢，</a:t>
            </a:r>
            <a:r>
              <a:rPr lang="en-US" altLang="zh-CN" dirty="0" err="1"/>
              <a:t>inv</a:t>
            </a:r>
            <a:r>
              <a:rPr lang="en-US" altLang="zh-CN" dirty="0"/>
              <a:t>[N]=    </a:t>
            </a:r>
            <a:r>
              <a:rPr lang="zh-CN" altLang="en-US" dirty="0"/>
              <a:t>，那么</a:t>
            </a:r>
            <a:r>
              <a:rPr lang="en-US" altLang="zh-CN" dirty="0" err="1"/>
              <a:t>inv</a:t>
            </a:r>
            <a:r>
              <a:rPr lang="en-US" altLang="zh-CN" dirty="0"/>
              <a:t>[N-1]=         ,</a:t>
            </a:r>
            <a:r>
              <a:rPr lang="zh-CN" altLang="en-US" dirty="0"/>
              <a:t>那么</a:t>
            </a:r>
            <a:r>
              <a:rPr lang="en-US" altLang="zh-CN" dirty="0" err="1"/>
              <a:t>inv</a:t>
            </a:r>
            <a:r>
              <a:rPr lang="en-US" altLang="zh-CN" dirty="0"/>
              <a:t>[N-1]</a:t>
            </a:r>
            <a:r>
              <a:rPr lang="zh-CN" altLang="en-US" dirty="0"/>
              <a:t>也可以通过</a:t>
            </a:r>
            <a:endParaRPr lang="zh-CN" altLang="en-US" dirty="0"/>
          </a:p>
          <a:p>
            <a:endParaRPr lang="zh-CN" altLang="en-US" dirty="0"/>
          </a:p>
          <a:p>
            <a:r>
              <a:rPr lang="en-US" altLang="zh-CN" dirty="0" err="1"/>
              <a:t>inv</a:t>
            </a:r>
            <a:r>
              <a:rPr lang="en-US" altLang="zh-CN" dirty="0"/>
              <a:t>[N]</a:t>
            </a:r>
            <a:r>
              <a:rPr lang="zh-CN" altLang="en-US" dirty="0"/>
              <a:t>来得到只要</a:t>
            </a:r>
            <a:r>
              <a:rPr lang="en-US" altLang="zh-CN" dirty="0" err="1"/>
              <a:t>inv</a:t>
            </a:r>
            <a:r>
              <a:rPr lang="en-US" altLang="zh-CN" dirty="0"/>
              <a:t>[N]*N</a:t>
            </a:r>
            <a:r>
              <a:rPr lang="zh-CN" altLang="en-US" dirty="0"/>
              <a:t>，也就是</a:t>
            </a:r>
            <a:endParaRPr lang="zh-CN" altLang="en-US" dirty="0"/>
          </a:p>
        </p:txBody>
      </p:sp>
      <p:graphicFrame>
        <p:nvGraphicFramePr>
          <p:cNvPr id="18" name="对象 17">
            <a:hlinkClick r:id="" action="ppaction://ole?verb=0"/>
          </p:cNvPr>
          <p:cNvGraphicFramePr>
            <a:graphicFrameLocks noChangeAspect="1"/>
          </p:cNvGraphicFramePr>
          <p:nvPr/>
        </p:nvGraphicFramePr>
        <p:xfrm>
          <a:off x="6776085" y="4975860"/>
          <a:ext cx="228600" cy="393700"/>
        </p:xfrm>
        <a:graphic>
          <a:graphicData uri="http://schemas.openxmlformats.org/presentationml/2006/ole">
            <mc:AlternateContent xmlns:mc="http://schemas.openxmlformats.org/markup-compatibility/2006">
              <mc:Choice xmlns:v="urn:schemas-microsoft-com:vml" Requires="v">
                <p:oleObj spid="_x0000_s1051" name="" r:id="rId8" imgW="228600" imgH="393700" progId="Equation.KSEE3">
                  <p:embed/>
                </p:oleObj>
              </mc:Choice>
              <mc:Fallback>
                <p:oleObj name="" r:id="rId8" imgW="228600" imgH="393700" progId="Equation.KSEE3">
                  <p:embed/>
                  <p:pic>
                    <p:nvPicPr>
                      <p:cNvPr id="0" name="对象 17">
                        <a:hlinkClick r:id="" action="ppaction://ole?verb=0"/>
                      </p:cNvPr>
                      <p:cNvPicPr/>
                      <p:nvPr/>
                    </p:nvPicPr>
                    <p:blipFill>
                      <a:blip r:embed="rId9"/>
                      <a:stretch>
                        <a:fillRect/>
                      </a:stretch>
                    </p:blipFill>
                    <p:spPr>
                      <a:xfrm>
                        <a:off x="6776085" y="4975860"/>
                        <a:ext cx="228600" cy="393700"/>
                      </a:xfrm>
                      <a:prstGeom prst="rect">
                        <a:avLst/>
                      </a:prstGeom>
                    </p:spPr>
                  </p:pic>
                </p:oleObj>
              </mc:Fallback>
            </mc:AlternateContent>
          </a:graphicData>
        </a:graphic>
      </p:graphicFrame>
      <p:graphicFrame>
        <p:nvGraphicFramePr>
          <p:cNvPr id="19" name="对象 18">
            <a:hlinkClick r:id="" action="ppaction://ole?verb=0"/>
          </p:cNvPr>
          <p:cNvGraphicFramePr>
            <a:graphicFrameLocks noChangeAspect="1"/>
          </p:cNvGraphicFramePr>
          <p:nvPr/>
        </p:nvGraphicFramePr>
        <p:xfrm>
          <a:off x="8467090" y="4975860"/>
          <a:ext cx="520700" cy="419100"/>
        </p:xfrm>
        <a:graphic>
          <a:graphicData uri="http://schemas.openxmlformats.org/presentationml/2006/ole">
            <mc:AlternateContent xmlns:mc="http://schemas.openxmlformats.org/markup-compatibility/2006">
              <mc:Choice xmlns:v="urn:schemas-microsoft-com:vml" Requires="v">
                <p:oleObj spid="_x0000_s1052" name="" r:id="rId10" imgW="520700" imgH="419100" progId="Equation.KSEE3">
                  <p:embed/>
                </p:oleObj>
              </mc:Choice>
              <mc:Fallback>
                <p:oleObj name="" r:id="rId10" imgW="520700" imgH="419100" progId="Equation.KSEE3">
                  <p:embed/>
                  <p:pic>
                    <p:nvPicPr>
                      <p:cNvPr id="0" name="对象 18">
                        <a:hlinkClick r:id="" action="ppaction://ole?verb=0"/>
                      </p:cNvPr>
                      <p:cNvPicPr/>
                      <p:nvPr/>
                    </p:nvPicPr>
                    <p:blipFill>
                      <a:blip r:embed="rId11"/>
                      <a:stretch>
                        <a:fillRect/>
                      </a:stretch>
                    </p:blipFill>
                    <p:spPr>
                      <a:xfrm>
                        <a:off x="8467090" y="4975860"/>
                        <a:ext cx="520700" cy="419100"/>
                      </a:xfrm>
                      <a:prstGeom prst="rect">
                        <a:avLst/>
                      </a:prstGeom>
                    </p:spPr>
                  </p:pic>
                </p:oleObj>
              </mc:Fallback>
            </mc:AlternateContent>
          </a:graphicData>
        </a:graphic>
      </p:graphicFrame>
      <p:graphicFrame>
        <p:nvGraphicFramePr>
          <p:cNvPr id="20" name="对象 19">
            <a:hlinkClick r:id="" action="ppaction://ole?verb=0"/>
          </p:cNvPr>
          <p:cNvGraphicFramePr>
            <a:graphicFrameLocks noChangeAspect="1"/>
          </p:cNvGraphicFramePr>
          <p:nvPr/>
        </p:nvGraphicFramePr>
        <p:xfrm>
          <a:off x="7954010" y="5506720"/>
          <a:ext cx="850900" cy="419100"/>
        </p:xfrm>
        <a:graphic>
          <a:graphicData uri="http://schemas.openxmlformats.org/presentationml/2006/ole">
            <mc:AlternateContent xmlns:mc="http://schemas.openxmlformats.org/markup-compatibility/2006">
              <mc:Choice xmlns:v="urn:schemas-microsoft-com:vml" Requires="v">
                <p:oleObj spid="_x0000_s1053" name="" r:id="rId12" imgW="850900" imgH="419100" progId="Equation.KSEE3">
                  <p:embed/>
                </p:oleObj>
              </mc:Choice>
              <mc:Fallback>
                <p:oleObj name="" r:id="rId12" imgW="850900" imgH="419100" progId="Equation.KSEE3">
                  <p:embed/>
                  <p:pic>
                    <p:nvPicPr>
                      <p:cNvPr id="0" name="对象 19">
                        <a:hlinkClick r:id="" action="ppaction://ole?verb=0"/>
                      </p:cNvPr>
                      <p:cNvPicPr/>
                      <p:nvPr/>
                    </p:nvPicPr>
                    <p:blipFill>
                      <a:blip r:embed="rId13"/>
                      <a:stretch>
                        <a:fillRect/>
                      </a:stretch>
                    </p:blipFill>
                    <p:spPr>
                      <a:xfrm>
                        <a:off x="7954010" y="5506720"/>
                        <a:ext cx="850900" cy="419100"/>
                      </a:xfrm>
                      <a:prstGeom prst="rect">
                        <a:avLst/>
                      </a:prstGeom>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391795"/>
                <a:ext cx="10515600" cy="5975350"/>
              </a:xfrm>
            </p:spPr>
            <p:txBody>
              <a:bodyPr/>
              <a:p>
                <a:r>
                  <a:rPr lang="en-US" altLang="zh-CN" sz="3200"/>
                  <a:t>Lucas</a:t>
                </a:r>
                <a:r>
                  <a:rPr lang="zh-CN" altLang="en-US" sz="3200"/>
                  <a:t>定理</a:t>
                </a:r>
                <a:endParaRPr lang="zh-CN" altLang="en-US" sz="3200"/>
              </a:p>
              <a:p>
                <a:endParaRPr lang="zh-CN" altLang="en-US"/>
              </a:p>
              <a:p>
                <a:r>
                  <a:rPr lang="en-US" altLang="zh-CN" dirty="0">
                    <a:sym typeface="+mn-ea"/>
                  </a:rPr>
                  <a:t>0&lt;</a:t>
                </a:r>
                <a:r>
                  <a:rPr lang="en-US" altLang="zh-CN" dirty="0" err="1">
                    <a:sym typeface="+mn-ea"/>
                  </a:rPr>
                  <a:t>n,m</a:t>
                </a:r>
                <a:r>
                  <a:rPr lang="en-US" altLang="zh-CN" dirty="0">
                    <a:sym typeface="+mn-ea"/>
                  </a:rPr>
                  <a:t>&lt;1e18</a:t>
                </a:r>
                <a:r>
                  <a:rPr lang="zh-CN" altLang="en-US" dirty="0">
                    <a:sym typeface="+mn-ea"/>
                  </a:rPr>
                  <a:t>的情况但是取模的</a:t>
                </a:r>
                <a:r>
                  <a:rPr lang="en-US" altLang="zh-CN" dirty="0">
                    <a:sym typeface="+mn-ea"/>
                  </a:rPr>
                  <a:t>p</a:t>
                </a:r>
                <a:r>
                  <a:rPr lang="zh-CN" altLang="en-US" dirty="0">
                    <a:sym typeface="+mn-ea"/>
                  </a:rPr>
                  <a:t>较小的情况下，我们可以利用</a:t>
                </a:r>
                <a:r>
                  <a:rPr lang="en-US" altLang="zh-CN" dirty="0" err="1">
                    <a:sym typeface="+mn-ea"/>
                  </a:rPr>
                  <a:t>lucas</a:t>
                </a:r>
                <a:r>
                  <a:rPr lang="zh-CN" altLang="en-US" dirty="0">
                    <a:sym typeface="+mn-ea"/>
                  </a:rPr>
                  <a:t>定理来求解组合数</a:t>
                </a:r>
                <a:r>
                  <a:rPr lang="en-US" altLang="zh-CN" dirty="0" err="1">
                    <a:sym typeface="+mn-ea"/>
                  </a:rPr>
                  <a:t>lucas</a:t>
                </a:r>
                <a:r>
                  <a:rPr lang="zh-CN" altLang="en-US" dirty="0">
                    <a:sym typeface="+mn-ea"/>
                  </a:rPr>
                  <a:t>定理：</a:t>
                </a:r>
                <a:endParaRPr lang="en-US" altLang="zh-CN" dirty="0"/>
              </a:p>
              <a:p>
                <a:endParaRPr lang="en-US" altLang="zh-CN" dirty="0"/>
              </a:p>
              <a:p>
                <a14:m>
                  <m:oMath xmlns:m="http://schemas.openxmlformats.org/officeDocument/2006/math">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𝐶</m:t>
                        </m:r>
                      </m:e>
                      <m:sub>
                        <m:r>
                          <a:rPr lang="en-US" altLang="zh-CN" b="0" i="1" dirty="0" smtClean="0">
                            <a:latin typeface="Cambria Math" panose="02040503050406030204" pitchFamily="18" charset="0"/>
                          </a:rPr>
                          <m:t>𝑛</m:t>
                        </m:r>
                      </m:sub>
                      <m:sup>
                        <m:r>
                          <a:rPr lang="en-US" altLang="zh-CN" b="0" i="1" dirty="0" smtClean="0">
                            <a:latin typeface="Cambria Math" panose="02040503050406030204" pitchFamily="18" charset="0"/>
                          </a:rPr>
                          <m:t>𝑚</m:t>
                        </m:r>
                      </m:sup>
                    </m:sSubSup>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𝑝</m:t>
                    </m:r>
                    <m:r>
                      <a:rPr lang="en-US" altLang="zh-CN" b="0" i="1" dirty="0" smtClean="0">
                        <a:latin typeface="Cambria Math" panose="02040503050406030204" pitchFamily="18" charset="0"/>
                      </a:rPr>
                      <m:t>=</m:t>
                    </m:r>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𝐶</m:t>
                        </m:r>
                      </m:e>
                      <m:sub>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𝑡𝑝</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𝑟</m:t>
                        </m:r>
                      </m:sub>
                      <m:sup>
                        <m:r>
                          <a:rPr lang="en-US" altLang="zh-CN" b="0" i="1" dirty="0" smtClean="0">
                            <a:latin typeface="Cambria Math" panose="02040503050406030204" pitchFamily="18" charset="0"/>
                          </a:rPr>
                          <m:t>𝑚</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𝑠𝑝</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𝑞</m:t>
                        </m:r>
                      </m:sup>
                    </m:sSubSup>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𝑝</m:t>
                    </m:r>
                    <m:r>
                      <a:rPr lang="en-US" altLang="zh-CN" b="0" i="1" dirty="0" smtClean="0">
                        <a:latin typeface="Cambria Math" panose="02040503050406030204" pitchFamily="18" charset="0"/>
                      </a:rPr>
                      <m:t>=</m:t>
                    </m:r>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𝐶</m:t>
                        </m:r>
                      </m:e>
                      <m:sub>
                        <m:r>
                          <a:rPr lang="en-US" altLang="zh-CN" b="0" i="1" dirty="0" smtClean="0">
                            <a:latin typeface="Cambria Math" panose="02040503050406030204" pitchFamily="18" charset="0"/>
                          </a:rPr>
                          <m:t>𝑡</m:t>
                        </m:r>
                      </m:sub>
                      <m:sup>
                        <m:r>
                          <a:rPr lang="en-US" altLang="zh-CN" b="0" i="1" dirty="0" smtClean="0">
                            <a:latin typeface="Cambria Math" panose="02040503050406030204" pitchFamily="18" charset="0"/>
                          </a:rPr>
                          <m:t>𝑠</m:t>
                        </m:r>
                      </m:sup>
                    </m:sSubSup>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𝐶</m:t>
                        </m:r>
                      </m:e>
                      <m:sub>
                        <m:r>
                          <a:rPr lang="en-US" altLang="zh-CN" b="0" i="1" dirty="0" smtClean="0">
                            <a:latin typeface="Cambria Math" panose="02040503050406030204" pitchFamily="18" charset="0"/>
                          </a:rPr>
                          <m:t>𝑟</m:t>
                        </m:r>
                      </m:sub>
                      <m:sup>
                        <m:r>
                          <a:rPr lang="en-US" altLang="zh-CN" b="0" i="1" dirty="0" smtClean="0">
                            <a:latin typeface="Cambria Math" panose="02040503050406030204" pitchFamily="18" charset="0"/>
                          </a:rPr>
                          <m:t>𝑞</m:t>
                        </m:r>
                      </m:sup>
                    </m:sSubSup>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𝑝</m:t>
                    </m:r>
                  </m:oMath>
                </a14:m>
                <a:endParaRPr lang="en-US" altLang="zh-CN" dirty="0"/>
              </a:p>
              <a:p>
                <a:r>
                  <a:rPr lang="zh-CN" altLang="en-US" dirty="0">
                    <a:sym typeface="+mn-ea"/>
                  </a:rPr>
                  <a:t>这里</a:t>
                </a:r>
                <a:r>
                  <a:rPr lang="en-US" altLang="zh-CN" dirty="0">
                    <a:sym typeface="+mn-ea"/>
                  </a:rPr>
                  <a:t>s</a:t>
                </a:r>
                <a:r>
                  <a:rPr lang="zh-CN" altLang="en-US" dirty="0">
                    <a:sym typeface="+mn-ea"/>
                  </a:rPr>
                  <a:t>和</a:t>
                </a:r>
                <a:r>
                  <a:rPr lang="en-US" altLang="zh-CN" dirty="0">
                    <a:sym typeface="+mn-ea"/>
                  </a:rPr>
                  <a:t>t</a:t>
                </a:r>
                <a:r>
                  <a:rPr lang="zh-CN" altLang="en-US" dirty="0">
                    <a:sym typeface="+mn-ea"/>
                  </a:rPr>
                  <a:t>分别为</a:t>
                </a:r>
                <a:r>
                  <a:rPr lang="en-US" altLang="zh-CN" dirty="0">
                    <a:sym typeface="+mn-ea"/>
                  </a:rPr>
                  <a:t>p</a:t>
                </a:r>
                <a:r>
                  <a:rPr lang="zh-CN" altLang="en-US" dirty="0">
                    <a:sym typeface="+mn-ea"/>
                  </a:rPr>
                  <a:t>的倍数，</a:t>
                </a:r>
                <a:r>
                  <a:rPr lang="en-US" altLang="zh-CN" dirty="0">
                    <a:sym typeface="+mn-ea"/>
                  </a:rPr>
                  <a:t>q</a:t>
                </a:r>
                <a:r>
                  <a:rPr lang="zh-CN" altLang="en-US" dirty="0">
                    <a:sym typeface="+mn-ea"/>
                  </a:rPr>
                  <a:t>和</a:t>
                </a:r>
                <a:r>
                  <a:rPr lang="en-US" altLang="zh-CN" dirty="0">
                    <a:sym typeface="+mn-ea"/>
                  </a:rPr>
                  <a:t>r</a:t>
                </a:r>
                <a:r>
                  <a:rPr lang="zh-CN" altLang="en-US" dirty="0">
                    <a:sym typeface="+mn-ea"/>
                  </a:rPr>
                  <a:t>是模</a:t>
                </a:r>
                <a:r>
                  <a:rPr lang="en-US" altLang="zh-CN" dirty="0">
                    <a:sym typeface="+mn-ea"/>
                  </a:rPr>
                  <a:t>p</a:t>
                </a:r>
                <a:r>
                  <a:rPr lang="zh-CN" altLang="en-US" dirty="0">
                    <a:sym typeface="+mn-ea"/>
                  </a:rPr>
                  <a:t>的余数。这样可以递归下去就可以求解</a:t>
                </a:r>
                <a:r>
                  <a:rPr lang="en-US" altLang="zh-CN" dirty="0">
                    <a:sym typeface="+mn-ea"/>
                  </a:rPr>
                  <a:t>n</a:t>
                </a:r>
                <a:r>
                  <a:rPr lang="zh-CN" altLang="en-US" dirty="0">
                    <a:sym typeface="+mn-ea"/>
                  </a:rPr>
                  <a:t>和</a:t>
                </a:r>
                <a:r>
                  <a:rPr lang="en-US" altLang="zh-CN" dirty="0">
                    <a:sym typeface="+mn-ea"/>
                  </a:rPr>
                  <a:t>m</a:t>
                </a:r>
                <a:r>
                  <a:rPr lang="zh-CN" altLang="en-US" dirty="0">
                    <a:sym typeface="+mn-ea"/>
                  </a:rPr>
                  <a:t>较大的组合数了</a:t>
                </a:r>
                <a:endParaRPr lang="zh-CN" altLang="en-US" dirty="0"/>
              </a:p>
              <a:p>
                <a:endParaRPr lang="zh-CN" altLang="en-US"/>
              </a:p>
            </p:txBody>
          </p:sp>
        </mc:Choice>
        <mc:Fallback>
          <p:sp>
            <p:nvSpPr>
              <p:cNvPr id="3" name="内容占位符 2"/>
              <p:cNvSpPr>
                <a:spLocks noRot="1" noChangeAspect="1" noMove="1" noResize="1" noEditPoints="1" noAdjustHandles="1" noChangeArrowheads="1" noChangeShapeType="1" noTextEdit="1"/>
              </p:cNvSpPr>
              <p:nvPr>
                <p:ph idx="1"/>
              </p:nvPr>
            </p:nvSpPr>
            <p:spPr>
              <a:xfrm>
                <a:off x="838200" y="391795"/>
                <a:ext cx="10515600" cy="5975350"/>
              </a:xfrm>
              <a:blipFill rotWithShape="1">
                <a:blip r:embed="rId2"/>
                <a:stretch>
                  <a:fillRect t="-489"/>
                </a:stretch>
              </a:blipFill>
            </p:spPr>
            <p:txBody>
              <a:bodyPr/>
              <a:lstStyle/>
              <a:p>
                <a:r>
                  <a:rPr lang="zh-CN" altLang="en-US">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内容占位符 2"/>
          <p:cNvSpPr>
            <a:spLocks noGrp="1"/>
          </p:cNvSpPr>
          <p:nvPr>
            <p:ph idx="1"/>
          </p:nvPr>
        </p:nvSpPr>
        <p:spPr>
          <a:xfrm>
            <a:off x="838200" y="391795"/>
            <a:ext cx="10515600" cy="5975350"/>
          </a:xfrm>
        </p:spPr>
        <p:txBody>
          <a:bodyPr/>
          <a:p>
            <a:r>
              <a:rPr lang="en-US" altLang="zh-CN" sz="3200"/>
              <a:t>Catalan</a:t>
            </a:r>
            <a:endParaRPr lang="en-US" altLang="zh-CN" sz="3200"/>
          </a:p>
          <a:p>
            <a:pPr algn="l"/>
            <a:r>
              <a:rPr lang="zh-CN" altLang="en-US" sz="2000" dirty="0">
                <a:sym typeface="+mn-ea"/>
              </a:rPr>
              <a:t>卡特兰数在很多地方都有应用，出栈次序、凸多边三角形划分的方法数等，直接给出卡特兰数的几个递推公式</a:t>
            </a:r>
            <a:endParaRPr lang="zh-CN" altLang="en-US" sz="2000" dirty="0"/>
          </a:p>
          <a:p>
            <a:pPr algn="l"/>
            <a:endParaRPr lang="zh-CN" altLang="en-US" sz="2000" dirty="0"/>
          </a:p>
          <a:p>
            <a:pPr algn="l"/>
            <a:r>
              <a:rPr lang="zh-CN" altLang="en-US" sz="2000" dirty="0">
                <a:sym typeface="+mn-ea"/>
              </a:rPr>
              <a:t>令h(0)=1,h(1)=1，catalan数满足递推式</a:t>
            </a:r>
            <a:endParaRPr lang="zh-CN" altLang="en-US" sz="2000" dirty="0"/>
          </a:p>
          <a:p>
            <a:pPr algn="l"/>
            <a:r>
              <a:rPr lang="zh-CN" altLang="en-US" sz="2000" dirty="0">
                <a:sym typeface="+mn-ea"/>
              </a:rPr>
              <a:t>h(n)= h(0)*h(n-1)+h(1)*h(n-2) + ... + h(n-1)*h(0) (n&gt;=2)</a:t>
            </a:r>
            <a:endParaRPr lang="zh-CN" altLang="en-US" sz="2000" dirty="0"/>
          </a:p>
          <a:p>
            <a:pPr algn="l"/>
            <a:r>
              <a:rPr lang="zh-CN" altLang="en-US" sz="2000" dirty="0">
                <a:sym typeface="+mn-ea"/>
              </a:rPr>
              <a:t>或h(n)=h(n-1)*(4*n-2)/(n+1)</a:t>
            </a:r>
            <a:endParaRPr lang="zh-CN" altLang="en-US" sz="2000" dirty="0"/>
          </a:p>
          <a:p>
            <a:pPr algn="l"/>
            <a:r>
              <a:rPr lang="zh-CN" altLang="en-US" sz="2000" dirty="0">
                <a:sym typeface="+mn-ea"/>
              </a:rPr>
              <a:t>或h(n)=C(2n,n)/(n+1) (n=0,1,2,...)</a:t>
            </a:r>
            <a:endParaRPr lang="zh-CN" altLang="en-US" sz="2000" dirty="0"/>
          </a:p>
          <a:p>
            <a:pPr algn="l"/>
            <a:r>
              <a:rPr lang="zh-CN" altLang="en-US" sz="2000" dirty="0">
                <a:sym typeface="+mn-ea"/>
              </a:rPr>
              <a:t>或h(n)=c(2n,n)-c(2n,n-1)(n=0,1,2...)</a:t>
            </a:r>
            <a:endParaRPr lang="zh-CN" altLang="en-US" sz="2000" dirty="0">
              <a:sym typeface="+mn-ea"/>
            </a:endParaRPr>
          </a:p>
          <a:p>
            <a:pPr algn="l"/>
            <a:endParaRPr lang="zh-CN" altLang="en-US" sz="2000" dirty="0"/>
          </a:p>
          <a:p>
            <a:r>
              <a:rPr lang="zh-CN" altLang="en-US" sz="2000"/>
              <a:t>数列的前几项为：1, 1, 2, 5, 14, 42, 132, 429, 1430, 4862，...</a:t>
            </a:r>
            <a:endParaRPr lang="zh-CN"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内容占位符 2"/>
          <p:cNvSpPr>
            <a:spLocks noGrp="1"/>
          </p:cNvSpPr>
          <p:nvPr>
            <p:ph idx="1"/>
          </p:nvPr>
        </p:nvSpPr>
        <p:spPr>
          <a:xfrm>
            <a:off x="838200" y="391795"/>
            <a:ext cx="10515600" cy="5975350"/>
          </a:xfrm>
        </p:spPr>
        <p:txBody>
          <a:bodyPr/>
          <a:p>
            <a:r>
              <a:rPr lang="en-US" altLang="zh-CN" sz="3200"/>
              <a:t>Stirling</a:t>
            </a:r>
            <a:endParaRPr lang="en-US" altLang="zh-CN" sz="3200"/>
          </a:p>
          <a:p>
            <a:endParaRPr lang="zh-CN" altLang="en-US"/>
          </a:p>
          <a:p>
            <a:r>
              <a:rPr lang="zh-CN" altLang="en-US" sz="2000" dirty="0">
                <a:sym typeface="+mn-ea"/>
              </a:rPr>
              <a:t>第一类</a:t>
            </a:r>
            <a:r>
              <a:rPr lang="en-US" altLang="zh-CN" sz="2000" dirty="0" err="1">
                <a:sym typeface="+mn-ea"/>
              </a:rPr>
              <a:t>Stirling</a:t>
            </a:r>
            <a:r>
              <a:rPr lang="zh-CN" altLang="en-US" sz="2000" dirty="0">
                <a:sym typeface="+mn-ea"/>
              </a:rPr>
              <a:t>数</a:t>
            </a:r>
            <a:r>
              <a:rPr lang="en-US" altLang="zh-CN" sz="2000" dirty="0">
                <a:sym typeface="+mn-ea"/>
              </a:rPr>
              <a:t>s(</a:t>
            </a:r>
            <a:r>
              <a:rPr lang="en-US" altLang="zh-CN" sz="2000" dirty="0" err="1">
                <a:sym typeface="+mn-ea"/>
              </a:rPr>
              <a:t>p,k</a:t>
            </a:r>
            <a:r>
              <a:rPr lang="en-US" altLang="zh-CN" sz="2000" dirty="0">
                <a:sym typeface="+mn-ea"/>
              </a:rPr>
              <a:t>)</a:t>
            </a:r>
            <a:r>
              <a:rPr lang="zh-CN" altLang="en-US" sz="2000" dirty="0">
                <a:sym typeface="+mn-ea"/>
              </a:rPr>
              <a:t>计数的是把</a:t>
            </a:r>
            <a:r>
              <a:rPr lang="en-US" altLang="zh-CN" sz="2000" dirty="0">
                <a:sym typeface="+mn-ea"/>
              </a:rPr>
              <a:t>p</a:t>
            </a:r>
            <a:r>
              <a:rPr lang="zh-CN" altLang="en-US" sz="2000" dirty="0">
                <a:sym typeface="+mn-ea"/>
              </a:rPr>
              <a:t>个对象排成</a:t>
            </a:r>
            <a:r>
              <a:rPr lang="en-US" altLang="zh-CN" sz="2000" dirty="0">
                <a:sym typeface="+mn-ea"/>
              </a:rPr>
              <a:t>k</a:t>
            </a:r>
            <a:r>
              <a:rPr lang="zh-CN" altLang="en-US" sz="2000" dirty="0">
                <a:sym typeface="+mn-ea"/>
              </a:rPr>
              <a:t>个非空循环排列的方法数</a:t>
            </a:r>
            <a:endParaRPr lang="en-US" altLang="zh-CN" sz="2000" dirty="0"/>
          </a:p>
          <a:p>
            <a:endParaRPr lang="en-US" altLang="zh-CN" sz="2000" dirty="0"/>
          </a:p>
          <a:p>
            <a:r>
              <a:rPr lang="zh-CN" altLang="en-US" sz="2000" dirty="0">
                <a:sym typeface="+mn-ea"/>
              </a:rPr>
              <a:t>第二类</a:t>
            </a:r>
            <a:r>
              <a:rPr lang="en-US" altLang="zh-CN" sz="2000" dirty="0" err="1">
                <a:sym typeface="+mn-ea"/>
              </a:rPr>
              <a:t>Stirling</a:t>
            </a:r>
            <a:r>
              <a:rPr lang="zh-CN" altLang="en-US" sz="2000" dirty="0">
                <a:sym typeface="+mn-ea"/>
              </a:rPr>
              <a:t>数</a:t>
            </a:r>
            <a:r>
              <a:rPr lang="en-US" altLang="zh-CN" sz="2000" dirty="0">
                <a:sym typeface="+mn-ea"/>
              </a:rPr>
              <a:t>S(</a:t>
            </a:r>
            <a:r>
              <a:rPr lang="en-US" altLang="zh-CN" sz="2000" dirty="0" err="1">
                <a:sym typeface="+mn-ea"/>
              </a:rPr>
              <a:t>p,k</a:t>
            </a:r>
            <a:r>
              <a:rPr lang="en-US" altLang="zh-CN" sz="2000" dirty="0">
                <a:sym typeface="+mn-ea"/>
              </a:rPr>
              <a:t>)</a:t>
            </a:r>
            <a:r>
              <a:rPr lang="zh-CN" altLang="en-US" sz="2000" dirty="0">
                <a:sym typeface="+mn-ea"/>
              </a:rPr>
              <a:t>计数的是把</a:t>
            </a:r>
            <a:r>
              <a:rPr lang="en-US" altLang="zh-CN" sz="2000" dirty="0">
                <a:sym typeface="+mn-ea"/>
              </a:rPr>
              <a:t>p</a:t>
            </a:r>
            <a:r>
              <a:rPr lang="zh-CN" altLang="en-US" sz="2000" dirty="0">
                <a:sym typeface="+mn-ea"/>
              </a:rPr>
              <a:t>元素集合划分到</a:t>
            </a:r>
            <a:r>
              <a:rPr lang="en-US" altLang="zh-CN" sz="2000" dirty="0">
                <a:sym typeface="+mn-ea"/>
              </a:rPr>
              <a:t>k</a:t>
            </a:r>
            <a:r>
              <a:rPr lang="zh-CN" altLang="en-US" sz="2000" dirty="0">
                <a:sym typeface="+mn-ea"/>
              </a:rPr>
              <a:t>个不可区分的盒子里且没有空盒子的划分个数</a:t>
            </a:r>
            <a:endParaRPr lang="en-US" altLang="zh-CN" sz="2000" dirty="0"/>
          </a:p>
          <a:p>
            <a:endParaRPr lang="zh-CN" alt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内容占位符 2"/>
          <p:cNvSpPr>
            <a:spLocks noGrp="1"/>
          </p:cNvSpPr>
          <p:nvPr>
            <p:ph idx="1"/>
          </p:nvPr>
        </p:nvSpPr>
        <p:spPr>
          <a:xfrm>
            <a:off x="838200" y="391795"/>
            <a:ext cx="10515600" cy="5975350"/>
          </a:xfrm>
        </p:spPr>
        <p:txBody>
          <a:bodyPr>
            <a:normAutofit/>
          </a:bodyPr>
          <a:p>
            <a:pPr fontAlgn="auto">
              <a:spcBef>
                <a:spcPts val="1600"/>
              </a:spcBef>
            </a:pPr>
            <a:r>
              <a:rPr lang="zh-CN" altLang="en-US" sz="2000" dirty="0">
                <a:sym typeface="+mn-ea"/>
              </a:rPr>
              <a:t>第一类</a:t>
            </a:r>
            <a:r>
              <a:rPr lang="en-US" altLang="zh-CN" sz="2000" dirty="0" err="1">
                <a:sym typeface="+mn-ea"/>
              </a:rPr>
              <a:t>Stirling</a:t>
            </a:r>
            <a:r>
              <a:rPr lang="zh-CN" altLang="en-US" sz="2000" dirty="0">
                <a:sym typeface="+mn-ea"/>
              </a:rPr>
              <a:t>数：</a:t>
            </a:r>
            <a:endParaRPr lang="en-US" altLang="zh-CN" sz="2000" dirty="0"/>
          </a:p>
          <a:p>
            <a:pPr fontAlgn="auto">
              <a:spcBef>
                <a:spcPts val="1600"/>
              </a:spcBef>
            </a:pPr>
            <a:endParaRPr lang="en-US" altLang="zh-CN" sz="2000" dirty="0"/>
          </a:p>
          <a:p>
            <a:pPr fontAlgn="auto" latinLnBrk="1">
              <a:spcBef>
                <a:spcPts val="1600"/>
              </a:spcBef>
            </a:pPr>
            <a:r>
              <a:rPr lang="zh-CN" altLang="en-US" sz="2000" dirty="0">
                <a:sym typeface="+mn-ea"/>
              </a:rPr>
              <a:t>把上述定理叙述中的循环排列叫做圆圈。递推公式为：</a:t>
            </a:r>
            <a:endParaRPr lang="zh-CN" altLang="en-US" sz="2000" dirty="0"/>
          </a:p>
          <a:p>
            <a:pPr fontAlgn="auto" latinLnBrk="1">
              <a:spcBef>
                <a:spcPts val="1600"/>
              </a:spcBef>
            </a:pPr>
            <a:r>
              <a:rPr lang="zh-CN" altLang="en-US" sz="2000" dirty="0">
                <a:sym typeface="+mn-ea"/>
              </a:rPr>
              <a:t>       </a:t>
            </a:r>
            <a:r>
              <a:rPr lang="en-US" altLang="zh-CN" sz="2000" dirty="0">
                <a:sym typeface="+mn-ea"/>
              </a:rPr>
              <a:t>s(</a:t>
            </a:r>
            <a:r>
              <a:rPr lang="en-US" altLang="zh-CN" sz="2000" dirty="0" err="1">
                <a:sym typeface="+mn-ea"/>
              </a:rPr>
              <a:t>p,p</a:t>
            </a:r>
            <a:r>
              <a:rPr lang="en-US" altLang="zh-CN" sz="2000" dirty="0">
                <a:sym typeface="+mn-ea"/>
              </a:rPr>
              <a:t>)=1 (p&gt;=0)    </a:t>
            </a:r>
            <a:r>
              <a:rPr lang="zh-CN" altLang="en-US" sz="2000" dirty="0">
                <a:sym typeface="+mn-ea"/>
              </a:rPr>
              <a:t>有</a:t>
            </a:r>
            <a:r>
              <a:rPr lang="en-US" altLang="zh-CN" sz="2000" dirty="0">
                <a:sym typeface="+mn-ea"/>
              </a:rPr>
              <a:t>p</a:t>
            </a:r>
            <a:r>
              <a:rPr lang="zh-CN" altLang="en-US" sz="2000" dirty="0">
                <a:sym typeface="+mn-ea"/>
              </a:rPr>
              <a:t>个人和</a:t>
            </a:r>
            <a:r>
              <a:rPr lang="en-US" altLang="zh-CN" sz="2000" dirty="0">
                <a:sym typeface="+mn-ea"/>
              </a:rPr>
              <a:t>p</a:t>
            </a:r>
            <a:r>
              <a:rPr lang="zh-CN" altLang="en-US" sz="2000" dirty="0">
                <a:sym typeface="+mn-ea"/>
              </a:rPr>
              <a:t>个圆圈，每个圆圈就只有一个人</a:t>
            </a:r>
            <a:endParaRPr lang="zh-CN" altLang="en-US" sz="2000" dirty="0"/>
          </a:p>
          <a:p>
            <a:pPr fontAlgn="auto" latinLnBrk="1">
              <a:spcBef>
                <a:spcPts val="1600"/>
              </a:spcBef>
            </a:pPr>
            <a:r>
              <a:rPr lang="zh-CN" altLang="en-US" sz="2000" dirty="0">
                <a:sym typeface="+mn-ea"/>
              </a:rPr>
              <a:t>       </a:t>
            </a:r>
            <a:r>
              <a:rPr lang="en-US" altLang="zh-CN" sz="2000" dirty="0">
                <a:sym typeface="+mn-ea"/>
              </a:rPr>
              <a:t>s(p,0)=0 (p&gt;=1)    </a:t>
            </a:r>
            <a:r>
              <a:rPr lang="zh-CN" altLang="en-US" sz="2000" dirty="0">
                <a:sym typeface="+mn-ea"/>
              </a:rPr>
              <a:t>如果至少有</a:t>
            </a:r>
            <a:r>
              <a:rPr lang="en-US" altLang="zh-CN" sz="2000" dirty="0">
                <a:sym typeface="+mn-ea"/>
              </a:rPr>
              <a:t>1</a:t>
            </a:r>
            <a:r>
              <a:rPr lang="zh-CN" altLang="en-US" sz="2000" dirty="0">
                <a:sym typeface="+mn-ea"/>
              </a:rPr>
              <a:t>个人，那么任何的安排都至少包含一个圆圈</a:t>
            </a:r>
            <a:endParaRPr lang="zh-CN" altLang="en-US" sz="2000" dirty="0"/>
          </a:p>
          <a:p>
            <a:pPr fontAlgn="auto" latinLnBrk="1">
              <a:spcBef>
                <a:spcPts val="1600"/>
              </a:spcBef>
            </a:pPr>
            <a:r>
              <a:rPr lang="zh-CN" altLang="en-US" sz="2000" dirty="0">
                <a:sym typeface="+mn-ea"/>
              </a:rPr>
              <a:t>       </a:t>
            </a:r>
            <a:r>
              <a:rPr lang="en-US" altLang="zh-CN" sz="2000" dirty="0">
                <a:sym typeface="+mn-ea"/>
              </a:rPr>
              <a:t>s(</a:t>
            </a:r>
            <a:r>
              <a:rPr lang="en-US" altLang="zh-CN" sz="2000" dirty="0" err="1">
                <a:sym typeface="+mn-ea"/>
              </a:rPr>
              <a:t>p,k</a:t>
            </a:r>
            <a:r>
              <a:rPr lang="en-US" altLang="zh-CN" sz="2000" dirty="0">
                <a:sym typeface="+mn-ea"/>
              </a:rPr>
              <a:t>)=(p-1)*s(p-1,k)+s(p-1,k-1)</a:t>
            </a:r>
            <a:endParaRPr lang="zh-CN" altLang="en-US" sz="2000" dirty="0"/>
          </a:p>
          <a:p>
            <a:pPr fontAlgn="auto" latinLnBrk="1">
              <a:spcBef>
                <a:spcPts val="1600"/>
              </a:spcBef>
            </a:pPr>
            <a:r>
              <a:rPr lang="zh-CN" altLang="en-US" sz="2000" dirty="0">
                <a:sym typeface="+mn-ea"/>
              </a:rPr>
              <a:t>       设人被标上</a:t>
            </a:r>
            <a:r>
              <a:rPr lang="en-US" altLang="zh-CN" sz="2000" dirty="0">
                <a:sym typeface="+mn-ea"/>
              </a:rPr>
              <a:t>1,2,.....p</a:t>
            </a:r>
            <a:r>
              <a:rPr lang="zh-CN" altLang="en-US" sz="2000" dirty="0">
                <a:sym typeface="+mn-ea"/>
              </a:rPr>
              <a:t>。将这</a:t>
            </a:r>
            <a:r>
              <a:rPr lang="en-US" altLang="zh-CN" sz="2000" dirty="0">
                <a:sym typeface="+mn-ea"/>
              </a:rPr>
              <a:t>p</a:t>
            </a:r>
            <a:r>
              <a:rPr lang="zh-CN" altLang="en-US" sz="2000" dirty="0">
                <a:sym typeface="+mn-ea"/>
              </a:rPr>
              <a:t>个人排成</a:t>
            </a:r>
            <a:r>
              <a:rPr lang="en-US" altLang="zh-CN" sz="2000" dirty="0">
                <a:sym typeface="+mn-ea"/>
              </a:rPr>
              <a:t>k</a:t>
            </a:r>
            <a:r>
              <a:rPr lang="zh-CN" altLang="en-US" sz="2000" dirty="0">
                <a:sym typeface="+mn-ea"/>
              </a:rPr>
              <a:t>个圆圈有两种情况。第一种排法是在一个圆圈里只有标号为</a:t>
            </a:r>
            <a:r>
              <a:rPr lang="en-US" altLang="zh-CN" sz="2000" dirty="0">
                <a:sym typeface="+mn-ea"/>
              </a:rPr>
              <a:t>p</a:t>
            </a:r>
            <a:r>
              <a:rPr lang="zh-CN" altLang="en-US" sz="2000" dirty="0">
                <a:sym typeface="+mn-ea"/>
              </a:rPr>
              <a:t>的人自己，排法有</a:t>
            </a:r>
            <a:r>
              <a:rPr lang="en-US" altLang="zh-CN" sz="2000" dirty="0">
                <a:sym typeface="+mn-ea"/>
              </a:rPr>
              <a:t>s(p-1,k-1)</a:t>
            </a:r>
            <a:r>
              <a:rPr lang="zh-CN" altLang="en-US" sz="2000" dirty="0">
                <a:sym typeface="+mn-ea"/>
              </a:rPr>
              <a:t>个。第二种排法中，</a:t>
            </a:r>
            <a:r>
              <a:rPr lang="en-US" altLang="zh-CN" sz="2000" dirty="0">
                <a:sym typeface="+mn-ea"/>
              </a:rPr>
              <a:t>p</a:t>
            </a:r>
            <a:r>
              <a:rPr lang="zh-CN" altLang="en-US" sz="2000" dirty="0">
                <a:sym typeface="+mn-ea"/>
              </a:rPr>
              <a:t>至少和另一个人在一个圆圈里。这些排法可以通过把</a:t>
            </a:r>
            <a:r>
              <a:rPr lang="en-US" altLang="zh-CN" sz="2000" dirty="0">
                <a:sym typeface="+mn-ea"/>
              </a:rPr>
              <a:t>1,2....p-1</a:t>
            </a:r>
            <a:r>
              <a:rPr lang="zh-CN" altLang="en-US" sz="2000" dirty="0">
                <a:sym typeface="+mn-ea"/>
              </a:rPr>
              <a:t>排成</a:t>
            </a:r>
            <a:r>
              <a:rPr lang="en-US" altLang="zh-CN" sz="2000" dirty="0">
                <a:sym typeface="+mn-ea"/>
              </a:rPr>
              <a:t>k</a:t>
            </a:r>
            <a:r>
              <a:rPr lang="zh-CN" altLang="en-US" sz="2000" dirty="0">
                <a:sym typeface="+mn-ea"/>
              </a:rPr>
              <a:t>个圆圈再把</a:t>
            </a:r>
            <a:r>
              <a:rPr lang="en-US" altLang="zh-CN" sz="2000" dirty="0">
                <a:sym typeface="+mn-ea"/>
              </a:rPr>
              <a:t>p</a:t>
            </a:r>
            <a:r>
              <a:rPr lang="zh-CN" altLang="en-US" sz="2000" dirty="0">
                <a:sym typeface="+mn-ea"/>
              </a:rPr>
              <a:t>放在</a:t>
            </a:r>
            <a:r>
              <a:rPr lang="en-US" altLang="zh-CN" sz="2000" dirty="0">
                <a:sym typeface="+mn-ea"/>
              </a:rPr>
              <a:t>1,2....p-1</a:t>
            </a:r>
            <a:r>
              <a:rPr lang="zh-CN" altLang="en-US" sz="2000" dirty="0">
                <a:sym typeface="+mn-ea"/>
              </a:rPr>
              <a:t>任何一人的左边得到，因此第二种类型的排法共有</a:t>
            </a:r>
            <a:r>
              <a:rPr lang="en-US" altLang="zh-CN" sz="2000" dirty="0">
                <a:sym typeface="+mn-ea"/>
              </a:rPr>
              <a:t>(p-1)*s(p-1,k)</a:t>
            </a:r>
            <a:r>
              <a:rPr lang="zh-CN" altLang="en-US" sz="2000" dirty="0">
                <a:sym typeface="+mn-ea"/>
              </a:rPr>
              <a:t>种排法。</a:t>
            </a:r>
            <a:endParaRPr lang="zh-CN" altLang="en-US" sz="2000" dirty="0"/>
          </a:p>
          <a:p>
            <a:pPr fontAlgn="auto" latinLnBrk="1">
              <a:spcBef>
                <a:spcPts val="1600"/>
              </a:spcBef>
            </a:pPr>
            <a:r>
              <a:rPr lang="zh-CN" altLang="en-US" sz="2000" dirty="0">
                <a:sym typeface="+mn-ea"/>
              </a:rPr>
              <a:t>       在证明中我们所做的就是把</a:t>
            </a:r>
            <a:r>
              <a:rPr lang="en-US" altLang="zh-CN" sz="2000" dirty="0">
                <a:sym typeface="+mn-ea"/>
              </a:rPr>
              <a:t>{1,2,...,p}</a:t>
            </a:r>
            <a:r>
              <a:rPr lang="zh-CN" altLang="en-US" sz="2000" dirty="0">
                <a:sym typeface="+mn-ea"/>
              </a:rPr>
              <a:t>划分到</a:t>
            </a:r>
            <a:r>
              <a:rPr lang="en-US" altLang="zh-CN" sz="2000" dirty="0">
                <a:sym typeface="+mn-ea"/>
              </a:rPr>
              <a:t>k</a:t>
            </a:r>
            <a:r>
              <a:rPr lang="zh-CN" altLang="en-US" sz="2000" dirty="0">
                <a:sym typeface="+mn-ea"/>
              </a:rPr>
              <a:t>个非空且不可区分的盒子，然后将每个盒子中的元素排成一个循环排列</a:t>
            </a:r>
            <a:endParaRPr lang="zh-CN" altLang="en-US" sz="2000" dirty="0"/>
          </a:p>
          <a:p>
            <a:pPr fontAlgn="auto">
              <a:spcBef>
                <a:spcPts val="1600"/>
              </a:spcBef>
            </a:pPr>
            <a:endParaRPr lang="zh-CN"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内容占位符 2"/>
          <p:cNvSpPr>
            <a:spLocks noGrp="1"/>
          </p:cNvSpPr>
          <p:nvPr>
            <p:ph idx="1"/>
          </p:nvPr>
        </p:nvSpPr>
        <p:spPr>
          <a:xfrm>
            <a:off x="838200" y="391795"/>
            <a:ext cx="10515600" cy="5975350"/>
          </a:xfrm>
        </p:spPr>
        <p:txBody>
          <a:bodyPr>
            <a:normAutofit fontScale="60000"/>
          </a:bodyPr>
          <a:p>
            <a:r>
              <a:rPr lang="zh-CN" altLang="en-US" dirty="0">
                <a:sym typeface="+mn-ea"/>
              </a:rPr>
              <a:t>第一类</a:t>
            </a:r>
            <a:r>
              <a:rPr lang="en-US" altLang="zh-CN" dirty="0" err="1">
                <a:sym typeface="+mn-ea"/>
              </a:rPr>
              <a:t>Stirling</a:t>
            </a:r>
            <a:r>
              <a:rPr lang="zh-CN" altLang="en-US" dirty="0">
                <a:sym typeface="+mn-ea"/>
              </a:rPr>
              <a:t>数：</a:t>
            </a:r>
            <a:endParaRPr lang="en-US" altLang="zh-CN" dirty="0"/>
          </a:p>
          <a:p>
            <a:r>
              <a:rPr lang="en-US" altLang="zh-CN" dirty="0">
                <a:sym typeface="+mn-ea"/>
              </a:rPr>
              <a:t>long </a:t>
            </a:r>
            <a:r>
              <a:rPr lang="en-US" altLang="zh-CN" dirty="0" err="1">
                <a:sym typeface="+mn-ea"/>
              </a:rPr>
              <a:t>long</a:t>
            </a:r>
            <a:r>
              <a:rPr lang="en-US" altLang="zh-CN" dirty="0">
                <a:sym typeface="+mn-ea"/>
              </a:rPr>
              <a:t> s[</a:t>
            </a:r>
            <a:r>
              <a:rPr lang="en-US" altLang="zh-CN" dirty="0" err="1">
                <a:sym typeface="+mn-ea"/>
              </a:rPr>
              <a:t>maxn</a:t>
            </a:r>
            <a:r>
              <a:rPr lang="en-US" altLang="zh-CN" dirty="0">
                <a:sym typeface="+mn-ea"/>
              </a:rPr>
              <a:t>][</a:t>
            </a:r>
            <a:r>
              <a:rPr lang="en-US" altLang="zh-CN" dirty="0" err="1">
                <a:sym typeface="+mn-ea"/>
              </a:rPr>
              <a:t>maxn</a:t>
            </a:r>
            <a:r>
              <a:rPr lang="en-US" altLang="zh-CN" dirty="0">
                <a:sym typeface="+mn-ea"/>
              </a:rPr>
              <a:t>];//</a:t>
            </a:r>
            <a:r>
              <a:rPr lang="zh-CN" altLang="en-US" dirty="0">
                <a:sym typeface="+mn-ea"/>
              </a:rPr>
              <a:t>存放要求的第一类</a:t>
            </a:r>
            <a:r>
              <a:rPr lang="en-US" altLang="zh-CN" dirty="0" err="1">
                <a:sym typeface="+mn-ea"/>
              </a:rPr>
              <a:t>Stirling</a:t>
            </a:r>
            <a:r>
              <a:rPr lang="zh-CN" altLang="en-US" dirty="0">
                <a:sym typeface="+mn-ea"/>
              </a:rPr>
              <a:t>数</a:t>
            </a:r>
            <a:endParaRPr lang="zh-CN" altLang="en-US" dirty="0"/>
          </a:p>
          <a:p>
            <a:r>
              <a:rPr lang="en-US" altLang="zh-CN" dirty="0" err="1">
                <a:sym typeface="+mn-ea"/>
              </a:rPr>
              <a:t>const</a:t>
            </a:r>
            <a:r>
              <a:rPr lang="en-US" altLang="zh-CN" dirty="0">
                <a:sym typeface="+mn-ea"/>
              </a:rPr>
              <a:t> long </a:t>
            </a:r>
            <a:r>
              <a:rPr lang="en-US" altLang="zh-CN" dirty="0" err="1">
                <a:sym typeface="+mn-ea"/>
              </a:rPr>
              <a:t>long</a:t>
            </a:r>
            <a:r>
              <a:rPr lang="en-US" altLang="zh-CN" dirty="0">
                <a:sym typeface="+mn-ea"/>
              </a:rPr>
              <a:t> mod=1e9+7;//</a:t>
            </a:r>
            <a:r>
              <a:rPr lang="zh-CN" altLang="en-US" dirty="0">
                <a:sym typeface="+mn-ea"/>
              </a:rPr>
              <a:t>取模</a:t>
            </a:r>
            <a:endParaRPr lang="zh-CN" altLang="en-US" dirty="0"/>
          </a:p>
          <a:p>
            <a:r>
              <a:rPr lang="zh-CN" altLang="en-US" dirty="0">
                <a:sym typeface="+mn-ea"/>
              </a:rPr>
              <a:t> </a:t>
            </a:r>
            <a:endParaRPr lang="zh-CN" altLang="en-US" dirty="0"/>
          </a:p>
          <a:p>
            <a:r>
              <a:rPr lang="en-US" altLang="zh-CN" dirty="0">
                <a:sym typeface="+mn-ea"/>
              </a:rPr>
              <a:t>void </a:t>
            </a:r>
            <a:r>
              <a:rPr lang="en-US" altLang="zh-CN" dirty="0" err="1">
                <a:sym typeface="+mn-ea"/>
              </a:rPr>
              <a:t>init</a:t>
            </a:r>
            <a:r>
              <a:rPr lang="en-US" altLang="zh-CN" dirty="0">
                <a:sym typeface="+mn-ea"/>
              </a:rPr>
              <a:t>()//</a:t>
            </a:r>
            <a:r>
              <a:rPr lang="zh-CN" altLang="en-US" dirty="0">
                <a:sym typeface="+mn-ea"/>
              </a:rPr>
              <a:t>预处理</a:t>
            </a:r>
            <a:endParaRPr lang="zh-CN" altLang="en-US" dirty="0"/>
          </a:p>
          <a:p>
            <a:r>
              <a:rPr lang="en-US" altLang="zh-CN" dirty="0">
                <a:sym typeface="+mn-ea"/>
              </a:rPr>
              <a:t>{</a:t>
            </a:r>
            <a:endParaRPr lang="en-US" altLang="zh-CN" dirty="0"/>
          </a:p>
          <a:p>
            <a:r>
              <a:rPr lang="en-US" altLang="zh-CN" dirty="0">
                <a:sym typeface="+mn-ea"/>
              </a:rPr>
              <a:t>    </a:t>
            </a:r>
            <a:r>
              <a:rPr lang="en-US" altLang="zh-CN" dirty="0" err="1">
                <a:sym typeface="+mn-ea"/>
              </a:rPr>
              <a:t>memset</a:t>
            </a:r>
            <a:r>
              <a:rPr lang="en-US" altLang="zh-CN" dirty="0">
                <a:sym typeface="+mn-ea"/>
              </a:rPr>
              <a:t>(s,0,sizeof(s));</a:t>
            </a:r>
            <a:endParaRPr lang="en-US" altLang="zh-CN" dirty="0"/>
          </a:p>
          <a:p>
            <a:r>
              <a:rPr lang="en-US" altLang="zh-CN" dirty="0">
                <a:sym typeface="+mn-ea"/>
              </a:rPr>
              <a:t>    s[1][1]=1;</a:t>
            </a:r>
            <a:endParaRPr lang="en-US" altLang="zh-CN" dirty="0"/>
          </a:p>
          <a:p>
            <a:r>
              <a:rPr lang="en-US" altLang="zh-CN" dirty="0">
                <a:sym typeface="+mn-ea"/>
              </a:rPr>
              <a:t>    for(</a:t>
            </a:r>
            <a:r>
              <a:rPr lang="en-US" altLang="zh-CN" dirty="0" err="1">
                <a:sym typeface="+mn-ea"/>
              </a:rPr>
              <a:t>int</a:t>
            </a:r>
            <a:r>
              <a:rPr lang="en-US" altLang="zh-CN" dirty="0">
                <a:sym typeface="+mn-ea"/>
              </a:rPr>
              <a:t> i=2;i&lt;=maxn-1;i++)</a:t>
            </a:r>
            <a:endParaRPr lang="en-US" altLang="zh-CN" dirty="0"/>
          </a:p>
          <a:p>
            <a:r>
              <a:rPr lang="en-US" altLang="zh-CN" dirty="0">
                <a:sym typeface="+mn-ea"/>
              </a:rPr>
              <a:t>        for(</a:t>
            </a:r>
            <a:r>
              <a:rPr lang="en-US" altLang="zh-CN" dirty="0" err="1">
                <a:sym typeface="+mn-ea"/>
              </a:rPr>
              <a:t>int</a:t>
            </a:r>
            <a:r>
              <a:rPr lang="en-US" altLang="zh-CN" dirty="0">
                <a:sym typeface="+mn-ea"/>
              </a:rPr>
              <a:t> j=1;j&lt;=</a:t>
            </a:r>
            <a:r>
              <a:rPr lang="en-US" altLang="zh-CN" dirty="0" err="1">
                <a:sym typeface="+mn-ea"/>
              </a:rPr>
              <a:t>i;j</a:t>
            </a:r>
            <a:r>
              <a:rPr lang="en-US" altLang="zh-CN" dirty="0">
                <a:sym typeface="+mn-ea"/>
              </a:rPr>
              <a:t>++)</a:t>
            </a:r>
            <a:endParaRPr lang="en-US" altLang="zh-CN" dirty="0"/>
          </a:p>
          <a:p>
            <a:r>
              <a:rPr lang="en-US" altLang="zh-CN" dirty="0">
                <a:sym typeface="+mn-ea"/>
              </a:rPr>
              <a:t>    {</a:t>
            </a:r>
            <a:endParaRPr lang="en-US" altLang="zh-CN" dirty="0"/>
          </a:p>
          <a:p>
            <a:r>
              <a:rPr lang="en-US" altLang="zh-CN" dirty="0">
                <a:sym typeface="+mn-ea"/>
              </a:rPr>
              <a:t>        s[i][j]=s[i-1][j-1]+(i-1)*s[i-1][j];</a:t>
            </a:r>
            <a:endParaRPr lang="en-US" altLang="zh-CN" dirty="0"/>
          </a:p>
          <a:p>
            <a:r>
              <a:rPr lang="en-US" altLang="zh-CN" dirty="0">
                <a:sym typeface="+mn-ea"/>
              </a:rPr>
              <a:t>        if(s[i][j]&gt;=mod)</a:t>
            </a:r>
            <a:endParaRPr lang="en-US" altLang="zh-CN" dirty="0"/>
          </a:p>
          <a:p>
            <a:r>
              <a:rPr lang="en-US" altLang="zh-CN" dirty="0">
                <a:sym typeface="+mn-ea"/>
              </a:rPr>
              <a:t>            s[i][j]%=mod;</a:t>
            </a:r>
            <a:endParaRPr lang="en-US" altLang="zh-CN" dirty="0"/>
          </a:p>
          <a:p>
            <a:r>
              <a:rPr lang="en-US" altLang="zh-CN" dirty="0">
                <a:sym typeface="+mn-ea"/>
              </a:rPr>
              <a:t>    }</a:t>
            </a:r>
            <a:endParaRPr lang="en-US" altLang="zh-CN" dirty="0"/>
          </a:p>
          <a:p>
            <a:r>
              <a:rPr lang="en-US" altLang="zh-CN">
                <a:sym typeface="+mn-ea"/>
              </a:rPr>
              <a:t>}</a:t>
            </a:r>
            <a:endParaRPr lang="en-US" altLang="zh-CN"/>
          </a:p>
          <a:p>
            <a:endParaRPr lang="zh-CN" altLang="en-US" dirty="0"/>
          </a:p>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内容占位符 2"/>
          <p:cNvSpPr>
            <a:spLocks noGrp="1"/>
          </p:cNvSpPr>
          <p:nvPr>
            <p:ph idx="1"/>
          </p:nvPr>
        </p:nvSpPr>
        <p:spPr>
          <a:xfrm>
            <a:off x="838200" y="391795"/>
            <a:ext cx="10515600" cy="5975350"/>
          </a:xfrm>
        </p:spPr>
        <p:txBody>
          <a:bodyPr>
            <a:normAutofit/>
          </a:bodyPr>
          <a:p>
            <a:pPr fontAlgn="auto">
              <a:spcBef>
                <a:spcPts val="1200"/>
              </a:spcBef>
            </a:pPr>
            <a:r>
              <a:rPr lang="zh-CN" altLang="en-US" sz="2000" dirty="0">
                <a:sym typeface="+mn-ea"/>
              </a:rPr>
              <a:t>第二类</a:t>
            </a:r>
            <a:r>
              <a:rPr lang="en-US" altLang="zh-CN" sz="2000" dirty="0" err="1">
                <a:sym typeface="+mn-ea"/>
              </a:rPr>
              <a:t>Stirling</a:t>
            </a:r>
            <a:r>
              <a:rPr lang="zh-CN" altLang="en-US" sz="2000" dirty="0">
                <a:sym typeface="+mn-ea"/>
              </a:rPr>
              <a:t>数：</a:t>
            </a:r>
            <a:endParaRPr lang="en-US" altLang="zh-CN" sz="2000" dirty="0"/>
          </a:p>
          <a:p>
            <a:pPr fontAlgn="auto">
              <a:spcBef>
                <a:spcPts val="1200"/>
              </a:spcBef>
            </a:pPr>
            <a:endParaRPr lang="en-US" altLang="zh-CN" sz="2000" dirty="0"/>
          </a:p>
          <a:p>
            <a:pPr fontAlgn="auto">
              <a:spcBef>
                <a:spcPts val="1200"/>
              </a:spcBef>
            </a:pPr>
            <a:r>
              <a:rPr lang="zh-CN" altLang="en-US" sz="2000" dirty="0">
                <a:sym typeface="+mn-ea"/>
              </a:rPr>
              <a:t>递推公式有：</a:t>
            </a:r>
            <a:r>
              <a:rPr lang="en-US" altLang="zh-CN" sz="2000" dirty="0">
                <a:sym typeface="+mn-ea"/>
              </a:rPr>
              <a:t>S(</a:t>
            </a:r>
            <a:r>
              <a:rPr lang="en-US" altLang="zh-CN" sz="2000" dirty="0" err="1">
                <a:sym typeface="+mn-ea"/>
              </a:rPr>
              <a:t>p,p</a:t>
            </a:r>
            <a:r>
              <a:rPr lang="en-US" altLang="zh-CN" sz="2000" dirty="0">
                <a:sym typeface="+mn-ea"/>
              </a:rPr>
              <a:t>)=1 (p&gt;=0) </a:t>
            </a:r>
            <a:endParaRPr lang="en-US" altLang="zh-CN" sz="2000" dirty="0">
              <a:sym typeface="+mn-ea"/>
            </a:endParaRPr>
          </a:p>
          <a:p>
            <a:pPr fontAlgn="auto">
              <a:spcBef>
                <a:spcPts val="1200"/>
              </a:spcBef>
            </a:pPr>
            <a:r>
              <a:rPr lang="en-US" altLang="zh-CN" sz="2000" dirty="0">
                <a:sym typeface="+mn-ea"/>
              </a:rPr>
              <a:t>                          S(p,0)=0  (p&gt;=1)        </a:t>
            </a:r>
            <a:endParaRPr lang="en-US" altLang="zh-CN" sz="2000" dirty="0">
              <a:sym typeface="+mn-ea"/>
            </a:endParaRPr>
          </a:p>
          <a:p>
            <a:pPr fontAlgn="auto">
              <a:spcBef>
                <a:spcPts val="1200"/>
              </a:spcBef>
            </a:pPr>
            <a:r>
              <a:rPr lang="en-US" altLang="zh-CN" sz="2000" dirty="0">
                <a:sym typeface="+mn-ea"/>
              </a:rPr>
              <a:t>                          S(</a:t>
            </a:r>
            <a:r>
              <a:rPr lang="en-US" altLang="zh-CN" sz="2000" dirty="0" err="1">
                <a:sym typeface="+mn-ea"/>
              </a:rPr>
              <a:t>p,k</a:t>
            </a:r>
            <a:r>
              <a:rPr lang="en-US" altLang="zh-CN" sz="2000" dirty="0">
                <a:sym typeface="+mn-ea"/>
              </a:rPr>
              <a:t>)=k*S(p-1,k)+S(p-1,k-1)   (1&lt;=k&lt;=p-1) </a:t>
            </a:r>
            <a:r>
              <a:rPr lang="zh-CN" altLang="en-US" sz="2000" dirty="0">
                <a:sym typeface="+mn-ea"/>
              </a:rPr>
              <a:t>。</a:t>
            </a:r>
            <a:endParaRPr lang="zh-CN" altLang="en-US" sz="2000" dirty="0">
              <a:sym typeface="+mn-ea"/>
            </a:endParaRPr>
          </a:p>
          <a:p>
            <a:pPr fontAlgn="auto">
              <a:spcBef>
                <a:spcPts val="1200"/>
              </a:spcBef>
            </a:pPr>
            <a:r>
              <a:rPr lang="zh-CN" altLang="en-US" sz="2000" dirty="0">
                <a:sym typeface="+mn-ea"/>
              </a:rPr>
              <a:t>考虑将前</a:t>
            </a:r>
            <a:r>
              <a:rPr lang="en-US" altLang="zh-CN" sz="2000" dirty="0">
                <a:sym typeface="+mn-ea"/>
              </a:rPr>
              <a:t>p</a:t>
            </a:r>
            <a:r>
              <a:rPr lang="zh-CN" altLang="en-US" sz="2000" dirty="0">
                <a:sym typeface="+mn-ea"/>
              </a:rPr>
              <a:t>个正整数，</a:t>
            </a:r>
            <a:r>
              <a:rPr lang="en-US" altLang="zh-CN" sz="2000" dirty="0">
                <a:sym typeface="+mn-ea"/>
              </a:rPr>
              <a:t>1</a:t>
            </a:r>
            <a:r>
              <a:rPr lang="zh-CN" altLang="en-US" sz="2000" dirty="0">
                <a:sym typeface="+mn-ea"/>
              </a:rPr>
              <a:t>，</a:t>
            </a:r>
            <a:r>
              <a:rPr lang="en-US" altLang="zh-CN" sz="2000" dirty="0">
                <a:sym typeface="+mn-ea"/>
              </a:rPr>
              <a:t>2</a:t>
            </a:r>
            <a:r>
              <a:rPr lang="zh-CN" altLang="en-US" sz="2000" dirty="0">
                <a:sym typeface="+mn-ea"/>
              </a:rPr>
              <a:t>，</a:t>
            </a:r>
            <a:r>
              <a:rPr lang="en-US" altLang="zh-CN" sz="2000" dirty="0">
                <a:sym typeface="+mn-ea"/>
              </a:rPr>
              <a:t>.....p</a:t>
            </a:r>
            <a:r>
              <a:rPr lang="zh-CN" altLang="en-US" sz="2000" dirty="0">
                <a:sym typeface="+mn-ea"/>
              </a:rPr>
              <a:t>的集合作为要被划分的集合，把</a:t>
            </a:r>
            <a:endParaRPr lang="zh-CN" altLang="en-US" sz="2000" dirty="0"/>
          </a:p>
          <a:p>
            <a:pPr fontAlgn="auto">
              <a:spcBef>
                <a:spcPts val="1200"/>
              </a:spcBef>
            </a:pPr>
            <a:r>
              <a:rPr lang="en-US" altLang="zh-CN" sz="2000" dirty="0">
                <a:sym typeface="+mn-ea"/>
              </a:rPr>
              <a:t>{1,2,.....p}</a:t>
            </a:r>
            <a:r>
              <a:rPr lang="zh-CN" altLang="en-US" sz="2000" dirty="0">
                <a:sym typeface="+mn-ea"/>
              </a:rPr>
              <a:t>分到</a:t>
            </a:r>
            <a:r>
              <a:rPr lang="en-US" altLang="zh-CN" sz="2000" dirty="0">
                <a:sym typeface="+mn-ea"/>
              </a:rPr>
              <a:t>k</a:t>
            </a:r>
            <a:r>
              <a:rPr lang="zh-CN" altLang="en-US" sz="2000" dirty="0">
                <a:sym typeface="+mn-ea"/>
              </a:rPr>
              <a:t>个非空且不可区分的盒子的划分有两种情况：</a:t>
            </a:r>
            <a:endParaRPr lang="zh-CN" altLang="en-US" sz="2000" dirty="0"/>
          </a:p>
          <a:p>
            <a:pPr fontAlgn="auto">
              <a:spcBef>
                <a:spcPts val="1200"/>
              </a:spcBef>
            </a:pPr>
            <a:r>
              <a:rPr lang="zh-CN" altLang="en-US" sz="2000" dirty="0">
                <a:sym typeface="+mn-ea"/>
              </a:rPr>
              <a:t>       </a:t>
            </a:r>
            <a:r>
              <a:rPr lang="en-US" altLang="zh-CN" sz="2000" dirty="0">
                <a:sym typeface="+mn-ea"/>
              </a:rPr>
              <a:t>(1)</a:t>
            </a:r>
            <a:r>
              <a:rPr lang="zh-CN" altLang="en-US" sz="2000" dirty="0">
                <a:sym typeface="+mn-ea"/>
              </a:rPr>
              <a:t>那些使得</a:t>
            </a:r>
            <a:r>
              <a:rPr lang="en-US" altLang="zh-CN" sz="2000" dirty="0">
                <a:sym typeface="+mn-ea"/>
              </a:rPr>
              <a:t>p</a:t>
            </a:r>
            <a:r>
              <a:rPr lang="zh-CN" altLang="en-US" sz="2000" dirty="0">
                <a:sym typeface="+mn-ea"/>
              </a:rPr>
              <a:t>自己单独在一个盒子的划分，存在有</a:t>
            </a:r>
            <a:r>
              <a:rPr lang="en-US" altLang="zh-CN" sz="2000" dirty="0">
                <a:sym typeface="+mn-ea"/>
              </a:rPr>
              <a:t>S(p-1,k-1)</a:t>
            </a:r>
            <a:r>
              <a:rPr lang="zh-CN" altLang="en-US" sz="2000" dirty="0">
                <a:sym typeface="+mn-ea"/>
              </a:rPr>
              <a:t>种划分个数</a:t>
            </a:r>
            <a:endParaRPr lang="zh-CN" altLang="en-US" sz="2000" dirty="0"/>
          </a:p>
          <a:p>
            <a:pPr fontAlgn="auto">
              <a:spcBef>
                <a:spcPts val="1200"/>
              </a:spcBef>
            </a:pPr>
            <a:r>
              <a:rPr lang="zh-CN" altLang="en-US" sz="2000" dirty="0">
                <a:sym typeface="+mn-ea"/>
              </a:rPr>
              <a:t>       </a:t>
            </a:r>
            <a:r>
              <a:rPr lang="en-US" altLang="zh-CN" sz="2000" dirty="0">
                <a:sym typeface="+mn-ea"/>
              </a:rPr>
              <a:t>(2)</a:t>
            </a:r>
            <a:r>
              <a:rPr lang="zh-CN" altLang="en-US" sz="2000" dirty="0">
                <a:sym typeface="+mn-ea"/>
              </a:rPr>
              <a:t>那些使得</a:t>
            </a:r>
            <a:r>
              <a:rPr lang="en-US" altLang="zh-CN" sz="2000" dirty="0">
                <a:sym typeface="+mn-ea"/>
              </a:rPr>
              <a:t>p</a:t>
            </a:r>
            <a:r>
              <a:rPr lang="zh-CN" altLang="en-US" sz="2000" dirty="0">
                <a:sym typeface="+mn-ea"/>
              </a:rPr>
              <a:t>不单独自己在一个盒子的划分，存在有 </a:t>
            </a:r>
            <a:r>
              <a:rPr lang="en-US" altLang="zh-CN" sz="2000" dirty="0">
                <a:sym typeface="+mn-ea"/>
              </a:rPr>
              <a:t>k*S(p-1,k)</a:t>
            </a:r>
            <a:r>
              <a:rPr lang="zh-CN" altLang="en-US" sz="2000" dirty="0">
                <a:sym typeface="+mn-ea"/>
              </a:rPr>
              <a:t>种划分个数</a:t>
            </a:r>
            <a:endParaRPr lang="zh-CN" altLang="en-US" sz="2000" dirty="0"/>
          </a:p>
          <a:p>
            <a:pPr fontAlgn="auto">
              <a:spcBef>
                <a:spcPts val="1200"/>
              </a:spcBef>
            </a:pPr>
            <a:r>
              <a:rPr lang="zh-CN" altLang="en-US" sz="2000" dirty="0">
                <a:sym typeface="+mn-ea"/>
              </a:rPr>
              <a:t>        考虑第二种情况，</a:t>
            </a:r>
            <a:r>
              <a:rPr lang="en-US" altLang="zh-CN" sz="2000" dirty="0">
                <a:sym typeface="+mn-ea"/>
              </a:rPr>
              <a:t>p</a:t>
            </a:r>
            <a:r>
              <a:rPr lang="zh-CN" altLang="en-US" sz="2000" dirty="0">
                <a:sym typeface="+mn-ea"/>
              </a:rPr>
              <a:t>不单独自己在一个盒子，也就是</a:t>
            </a:r>
            <a:r>
              <a:rPr lang="en-US" altLang="zh-CN" sz="2000" dirty="0">
                <a:sym typeface="+mn-ea"/>
              </a:rPr>
              <a:t>p</a:t>
            </a:r>
            <a:r>
              <a:rPr lang="zh-CN" altLang="en-US" sz="2000" dirty="0">
                <a:sym typeface="+mn-ea"/>
              </a:rPr>
              <a:t>和其他元素在一个集合里面，也就是说在没有放</a:t>
            </a:r>
            <a:r>
              <a:rPr lang="en-US" altLang="zh-CN" sz="2000" dirty="0">
                <a:sym typeface="+mn-ea"/>
              </a:rPr>
              <a:t>p</a:t>
            </a:r>
            <a:r>
              <a:rPr lang="zh-CN" altLang="en-US" sz="2000" dirty="0">
                <a:sym typeface="+mn-ea"/>
              </a:rPr>
              <a:t>之前，有</a:t>
            </a:r>
            <a:r>
              <a:rPr lang="en-US" altLang="zh-CN" sz="2000" dirty="0">
                <a:sym typeface="+mn-ea"/>
              </a:rPr>
              <a:t>p-1</a:t>
            </a:r>
            <a:r>
              <a:rPr lang="zh-CN" altLang="en-US" sz="2000" dirty="0">
                <a:sym typeface="+mn-ea"/>
              </a:rPr>
              <a:t>个元素已经分到了</a:t>
            </a:r>
            <a:r>
              <a:rPr lang="en-US" altLang="zh-CN" sz="2000" dirty="0">
                <a:sym typeface="+mn-ea"/>
              </a:rPr>
              <a:t>k</a:t>
            </a:r>
            <a:r>
              <a:rPr lang="zh-CN" altLang="en-US" sz="2000" dirty="0">
                <a:sym typeface="+mn-ea"/>
              </a:rPr>
              <a:t>个非空且不可区分的盒子里面（划分个数为</a:t>
            </a:r>
            <a:r>
              <a:rPr lang="en-US" altLang="zh-CN" sz="2000" dirty="0">
                <a:sym typeface="+mn-ea"/>
              </a:rPr>
              <a:t>S(p-1,k</a:t>
            </a:r>
            <a:r>
              <a:rPr lang="zh-CN" altLang="en-US" sz="2000" dirty="0">
                <a:sym typeface="+mn-ea"/>
              </a:rPr>
              <a:t>）</a:t>
            </a:r>
            <a:r>
              <a:rPr lang="en-US" altLang="zh-CN" sz="2000" dirty="0">
                <a:sym typeface="+mn-ea"/>
              </a:rPr>
              <a:t>)</a:t>
            </a:r>
            <a:r>
              <a:rPr lang="zh-CN" altLang="en-US" sz="2000" dirty="0">
                <a:sym typeface="+mn-ea"/>
              </a:rPr>
              <a:t>，那么现在问题是把</a:t>
            </a:r>
            <a:r>
              <a:rPr lang="en-US" altLang="zh-CN" sz="2000" dirty="0">
                <a:sym typeface="+mn-ea"/>
              </a:rPr>
              <a:t>p</a:t>
            </a:r>
            <a:r>
              <a:rPr lang="zh-CN" altLang="en-US" sz="2000" dirty="0">
                <a:sym typeface="+mn-ea"/>
              </a:rPr>
              <a:t>放在哪个盒子里面呢，有</a:t>
            </a:r>
            <a:r>
              <a:rPr lang="en-US" altLang="zh-CN" sz="2000" dirty="0">
                <a:sym typeface="+mn-ea"/>
              </a:rPr>
              <a:t>k</a:t>
            </a:r>
            <a:r>
              <a:rPr lang="zh-CN" altLang="en-US" sz="2000" dirty="0">
                <a:sym typeface="+mn-ea"/>
              </a:rPr>
              <a:t>种选择，所以存在有</a:t>
            </a:r>
            <a:r>
              <a:rPr lang="en-US" altLang="zh-CN" sz="2000" dirty="0">
                <a:sym typeface="+mn-ea"/>
              </a:rPr>
              <a:t>k*S(p-1,k)</a:t>
            </a:r>
            <a:endParaRPr lang="zh-CN"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内容占位符 2"/>
          <p:cNvSpPr>
            <a:spLocks noGrp="1"/>
          </p:cNvSpPr>
          <p:nvPr>
            <p:ph idx="1"/>
          </p:nvPr>
        </p:nvSpPr>
        <p:spPr>
          <a:xfrm>
            <a:off x="838200" y="391795"/>
            <a:ext cx="10515600" cy="5975350"/>
          </a:xfrm>
        </p:spPr>
        <p:txBody>
          <a:bodyPr>
            <a:normAutofit/>
          </a:bodyPr>
          <a:p>
            <a:pPr fontAlgn="auto">
              <a:lnSpc>
                <a:spcPct val="50000"/>
              </a:lnSpc>
              <a:spcBef>
                <a:spcPts val="1600"/>
              </a:spcBef>
            </a:pPr>
            <a:r>
              <a:rPr lang="zh-CN" altLang="en-US" sz="2000" dirty="0">
                <a:sym typeface="+mn-ea"/>
              </a:rPr>
              <a:t>第二类</a:t>
            </a:r>
            <a:r>
              <a:rPr lang="en-US" altLang="zh-CN" sz="2000" dirty="0" err="1">
                <a:sym typeface="+mn-ea"/>
              </a:rPr>
              <a:t>Stirling</a:t>
            </a:r>
            <a:r>
              <a:rPr lang="zh-CN" altLang="en-US" sz="2000" dirty="0">
                <a:sym typeface="+mn-ea"/>
              </a:rPr>
              <a:t>数：</a:t>
            </a:r>
            <a:endParaRPr lang="en-US" altLang="zh-CN" sz="2000" dirty="0"/>
          </a:p>
          <a:p>
            <a:pPr fontAlgn="auto">
              <a:lnSpc>
                <a:spcPct val="50000"/>
              </a:lnSpc>
              <a:spcBef>
                <a:spcPts val="1600"/>
              </a:spcBef>
            </a:pPr>
            <a:r>
              <a:rPr lang="en-US" altLang="zh-CN" sz="2000" dirty="0">
                <a:sym typeface="+mn-ea"/>
              </a:rPr>
              <a:t>long </a:t>
            </a:r>
            <a:r>
              <a:rPr lang="en-US" altLang="zh-CN" sz="2000" dirty="0" err="1">
                <a:sym typeface="+mn-ea"/>
              </a:rPr>
              <a:t>long</a:t>
            </a:r>
            <a:r>
              <a:rPr lang="en-US" altLang="zh-CN" sz="2000" dirty="0">
                <a:sym typeface="+mn-ea"/>
              </a:rPr>
              <a:t> s[</a:t>
            </a:r>
            <a:r>
              <a:rPr lang="en-US" altLang="zh-CN" sz="2000" dirty="0" err="1">
                <a:sym typeface="+mn-ea"/>
              </a:rPr>
              <a:t>maxn</a:t>
            </a:r>
            <a:r>
              <a:rPr lang="en-US" altLang="zh-CN" sz="2000" dirty="0">
                <a:sym typeface="+mn-ea"/>
              </a:rPr>
              <a:t>][</a:t>
            </a:r>
            <a:r>
              <a:rPr lang="en-US" altLang="zh-CN" sz="2000" dirty="0" err="1">
                <a:sym typeface="+mn-ea"/>
              </a:rPr>
              <a:t>maxn</a:t>
            </a:r>
            <a:r>
              <a:rPr lang="en-US" altLang="zh-CN" sz="2000" dirty="0">
                <a:sym typeface="+mn-ea"/>
              </a:rPr>
              <a:t>];//</a:t>
            </a:r>
            <a:r>
              <a:rPr lang="zh-CN" altLang="en-US" sz="2000" dirty="0">
                <a:sym typeface="+mn-ea"/>
              </a:rPr>
              <a:t>存放要求的</a:t>
            </a:r>
            <a:r>
              <a:rPr lang="en-US" altLang="zh-CN" sz="2000" dirty="0" err="1">
                <a:sym typeface="+mn-ea"/>
              </a:rPr>
              <a:t>Stirling</a:t>
            </a:r>
            <a:r>
              <a:rPr lang="zh-CN" altLang="en-US" sz="2000" dirty="0">
                <a:sym typeface="+mn-ea"/>
              </a:rPr>
              <a:t>数</a:t>
            </a:r>
            <a:endParaRPr lang="zh-CN" altLang="en-US" sz="2000" dirty="0"/>
          </a:p>
          <a:p>
            <a:pPr fontAlgn="auto">
              <a:lnSpc>
                <a:spcPct val="50000"/>
              </a:lnSpc>
              <a:spcBef>
                <a:spcPts val="1600"/>
              </a:spcBef>
            </a:pPr>
            <a:r>
              <a:rPr lang="en-US" altLang="zh-CN" sz="2000" dirty="0" err="1">
                <a:sym typeface="+mn-ea"/>
              </a:rPr>
              <a:t>const</a:t>
            </a:r>
            <a:r>
              <a:rPr lang="en-US" altLang="zh-CN" sz="2000" dirty="0">
                <a:sym typeface="+mn-ea"/>
              </a:rPr>
              <a:t> long </a:t>
            </a:r>
            <a:r>
              <a:rPr lang="en-US" altLang="zh-CN" sz="2000" dirty="0" err="1">
                <a:sym typeface="+mn-ea"/>
              </a:rPr>
              <a:t>long</a:t>
            </a:r>
            <a:r>
              <a:rPr lang="en-US" altLang="zh-CN" sz="2000" dirty="0">
                <a:sym typeface="+mn-ea"/>
              </a:rPr>
              <a:t> mod=1e9+7;//</a:t>
            </a:r>
            <a:r>
              <a:rPr lang="zh-CN" altLang="en-US" sz="2000" dirty="0">
                <a:sym typeface="+mn-ea"/>
              </a:rPr>
              <a:t>取模</a:t>
            </a:r>
            <a:endParaRPr lang="zh-CN" altLang="en-US" sz="2000" dirty="0"/>
          </a:p>
          <a:p>
            <a:pPr fontAlgn="auto">
              <a:lnSpc>
                <a:spcPct val="50000"/>
              </a:lnSpc>
              <a:spcBef>
                <a:spcPts val="1600"/>
              </a:spcBef>
            </a:pPr>
            <a:r>
              <a:rPr lang="zh-CN" altLang="en-US" sz="2000" dirty="0">
                <a:sym typeface="+mn-ea"/>
              </a:rPr>
              <a:t> </a:t>
            </a:r>
            <a:endParaRPr lang="zh-CN" altLang="en-US" sz="2000" dirty="0"/>
          </a:p>
          <a:p>
            <a:pPr fontAlgn="auto">
              <a:lnSpc>
                <a:spcPct val="50000"/>
              </a:lnSpc>
              <a:spcBef>
                <a:spcPts val="1600"/>
              </a:spcBef>
            </a:pPr>
            <a:r>
              <a:rPr lang="en-US" altLang="zh-CN" sz="2000" dirty="0">
                <a:sym typeface="+mn-ea"/>
              </a:rPr>
              <a:t>void </a:t>
            </a:r>
            <a:r>
              <a:rPr lang="en-US" altLang="zh-CN" sz="2000" dirty="0" err="1">
                <a:sym typeface="+mn-ea"/>
              </a:rPr>
              <a:t>init</a:t>
            </a:r>
            <a:r>
              <a:rPr lang="en-US" altLang="zh-CN" sz="2000" dirty="0">
                <a:sym typeface="+mn-ea"/>
              </a:rPr>
              <a:t>()//</a:t>
            </a:r>
            <a:r>
              <a:rPr lang="zh-CN" altLang="en-US" sz="2000" dirty="0">
                <a:sym typeface="+mn-ea"/>
              </a:rPr>
              <a:t>预处理</a:t>
            </a:r>
            <a:endParaRPr lang="zh-CN" altLang="en-US" sz="2000" dirty="0"/>
          </a:p>
          <a:p>
            <a:pPr fontAlgn="auto">
              <a:lnSpc>
                <a:spcPct val="50000"/>
              </a:lnSpc>
              <a:spcBef>
                <a:spcPts val="1600"/>
              </a:spcBef>
            </a:pPr>
            <a:r>
              <a:rPr lang="en-US" altLang="zh-CN" sz="2000" dirty="0">
                <a:sym typeface="+mn-ea"/>
              </a:rPr>
              <a:t>{</a:t>
            </a:r>
            <a:endParaRPr lang="en-US" altLang="zh-CN" sz="2000" dirty="0"/>
          </a:p>
          <a:p>
            <a:pPr fontAlgn="auto">
              <a:lnSpc>
                <a:spcPct val="50000"/>
              </a:lnSpc>
              <a:spcBef>
                <a:spcPts val="1600"/>
              </a:spcBef>
            </a:pPr>
            <a:r>
              <a:rPr lang="en-US" altLang="zh-CN" sz="2000" dirty="0">
                <a:sym typeface="+mn-ea"/>
              </a:rPr>
              <a:t>    </a:t>
            </a:r>
            <a:r>
              <a:rPr lang="en-US" altLang="zh-CN" sz="2000" dirty="0" err="1">
                <a:sym typeface="+mn-ea"/>
              </a:rPr>
              <a:t>memset</a:t>
            </a:r>
            <a:r>
              <a:rPr lang="en-US" altLang="zh-CN" sz="2000" dirty="0">
                <a:sym typeface="+mn-ea"/>
              </a:rPr>
              <a:t>(s,0,sizeof(s));</a:t>
            </a:r>
            <a:endParaRPr lang="en-US" altLang="zh-CN" sz="2000" dirty="0"/>
          </a:p>
          <a:p>
            <a:pPr fontAlgn="auto">
              <a:lnSpc>
                <a:spcPct val="50000"/>
              </a:lnSpc>
              <a:spcBef>
                <a:spcPts val="1600"/>
              </a:spcBef>
            </a:pPr>
            <a:r>
              <a:rPr lang="en-US" altLang="zh-CN" sz="2000" dirty="0">
                <a:sym typeface="+mn-ea"/>
              </a:rPr>
              <a:t>    s[1][1]=1;</a:t>
            </a:r>
            <a:endParaRPr lang="en-US" altLang="zh-CN" sz="2000" dirty="0"/>
          </a:p>
          <a:p>
            <a:pPr fontAlgn="auto">
              <a:lnSpc>
                <a:spcPct val="50000"/>
              </a:lnSpc>
              <a:spcBef>
                <a:spcPts val="1600"/>
              </a:spcBef>
            </a:pPr>
            <a:r>
              <a:rPr lang="en-US" altLang="zh-CN" sz="2000" dirty="0">
                <a:sym typeface="+mn-ea"/>
              </a:rPr>
              <a:t>    for(</a:t>
            </a:r>
            <a:r>
              <a:rPr lang="en-US" altLang="zh-CN" sz="2000" dirty="0" err="1">
                <a:sym typeface="+mn-ea"/>
              </a:rPr>
              <a:t>int</a:t>
            </a:r>
            <a:r>
              <a:rPr lang="en-US" altLang="zh-CN" sz="2000" dirty="0">
                <a:sym typeface="+mn-ea"/>
              </a:rPr>
              <a:t> i=2;i&lt;=maxn-1;i++)</a:t>
            </a:r>
            <a:endParaRPr lang="en-US" altLang="zh-CN" sz="2000" dirty="0"/>
          </a:p>
          <a:p>
            <a:pPr fontAlgn="auto">
              <a:lnSpc>
                <a:spcPct val="50000"/>
              </a:lnSpc>
              <a:spcBef>
                <a:spcPts val="1600"/>
              </a:spcBef>
            </a:pPr>
            <a:r>
              <a:rPr lang="en-US" altLang="zh-CN" sz="2000" dirty="0">
                <a:sym typeface="+mn-ea"/>
              </a:rPr>
              <a:t>        for(</a:t>
            </a:r>
            <a:r>
              <a:rPr lang="en-US" altLang="zh-CN" sz="2000" dirty="0" err="1">
                <a:sym typeface="+mn-ea"/>
              </a:rPr>
              <a:t>int</a:t>
            </a:r>
            <a:r>
              <a:rPr lang="en-US" altLang="zh-CN" sz="2000" dirty="0">
                <a:sym typeface="+mn-ea"/>
              </a:rPr>
              <a:t> j=1;j&lt;=</a:t>
            </a:r>
            <a:r>
              <a:rPr lang="en-US" altLang="zh-CN" sz="2000" dirty="0" err="1">
                <a:sym typeface="+mn-ea"/>
              </a:rPr>
              <a:t>i;j</a:t>
            </a:r>
            <a:r>
              <a:rPr lang="en-US" altLang="zh-CN" sz="2000" dirty="0">
                <a:sym typeface="+mn-ea"/>
              </a:rPr>
              <a:t>++)</a:t>
            </a:r>
            <a:endParaRPr lang="en-US" altLang="zh-CN" sz="2000" dirty="0"/>
          </a:p>
          <a:p>
            <a:pPr fontAlgn="auto">
              <a:lnSpc>
                <a:spcPct val="50000"/>
              </a:lnSpc>
              <a:spcBef>
                <a:spcPts val="1600"/>
              </a:spcBef>
            </a:pPr>
            <a:r>
              <a:rPr lang="en-US" altLang="zh-CN" sz="2000" dirty="0">
                <a:sym typeface="+mn-ea"/>
              </a:rPr>
              <a:t>    {</a:t>
            </a:r>
            <a:endParaRPr lang="en-US" altLang="zh-CN" sz="2000" dirty="0"/>
          </a:p>
          <a:p>
            <a:pPr fontAlgn="auto">
              <a:lnSpc>
                <a:spcPct val="50000"/>
              </a:lnSpc>
              <a:spcBef>
                <a:spcPts val="1600"/>
              </a:spcBef>
            </a:pPr>
            <a:r>
              <a:rPr lang="en-US" altLang="zh-CN" sz="2000" dirty="0">
                <a:sym typeface="+mn-ea"/>
              </a:rPr>
              <a:t>        s[i][j]=s[i-1][j-1]+j*s[i-1][j];</a:t>
            </a:r>
            <a:endParaRPr lang="en-US" altLang="zh-CN" sz="2000" dirty="0"/>
          </a:p>
          <a:p>
            <a:pPr fontAlgn="auto">
              <a:lnSpc>
                <a:spcPct val="50000"/>
              </a:lnSpc>
              <a:spcBef>
                <a:spcPts val="1600"/>
              </a:spcBef>
            </a:pPr>
            <a:r>
              <a:rPr lang="en-US" altLang="zh-CN" sz="2000" dirty="0">
                <a:sym typeface="+mn-ea"/>
              </a:rPr>
              <a:t>        if(s[i][j]&gt;=mod)</a:t>
            </a:r>
            <a:endParaRPr lang="en-US" altLang="zh-CN" sz="2000" dirty="0"/>
          </a:p>
          <a:p>
            <a:pPr fontAlgn="auto">
              <a:lnSpc>
                <a:spcPct val="50000"/>
              </a:lnSpc>
              <a:spcBef>
                <a:spcPts val="1600"/>
              </a:spcBef>
            </a:pPr>
            <a:r>
              <a:rPr lang="en-US" altLang="zh-CN" sz="2000" dirty="0">
                <a:sym typeface="+mn-ea"/>
              </a:rPr>
              <a:t>            s[i][j]%=mod;</a:t>
            </a:r>
            <a:endParaRPr lang="en-US" altLang="zh-CN" sz="2000" dirty="0"/>
          </a:p>
          <a:p>
            <a:pPr fontAlgn="auto">
              <a:lnSpc>
                <a:spcPct val="50000"/>
              </a:lnSpc>
              <a:spcBef>
                <a:spcPts val="1600"/>
              </a:spcBef>
            </a:pPr>
            <a:r>
              <a:rPr lang="en-US" altLang="zh-CN" sz="2000" dirty="0">
                <a:sym typeface="+mn-ea"/>
              </a:rPr>
              <a:t>    }</a:t>
            </a:r>
            <a:endParaRPr lang="en-US" altLang="zh-CN" sz="2000" dirty="0"/>
          </a:p>
          <a:p>
            <a:pPr fontAlgn="auto">
              <a:lnSpc>
                <a:spcPct val="50000"/>
              </a:lnSpc>
              <a:spcBef>
                <a:spcPts val="1600"/>
              </a:spcBef>
            </a:pPr>
            <a:r>
              <a:rPr lang="en-US" altLang="zh-CN" sz="2000" dirty="0">
                <a:sym typeface="+mn-ea"/>
              </a:rPr>
              <a:t>}</a:t>
            </a:r>
            <a:endParaRPr lang="en-US" altLang="zh-CN" sz="2000" dirty="0"/>
          </a:p>
          <a:p>
            <a:pPr fontAlgn="auto">
              <a:lnSpc>
                <a:spcPct val="50000"/>
              </a:lnSpc>
              <a:spcBef>
                <a:spcPts val="1600"/>
              </a:spcBef>
            </a:pPr>
            <a:endParaRPr lang="zh-CN" altLang="en-US" sz="20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3971</Words>
  <Application>WPS 演示</Application>
  <PresentationFormat>宽屏</PresentationFormat>
  <Paragraphs>203</Paragraphs>
  <Slides>15</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6</vt:i4>
      </vt:variant>
      <vt:variant>
        <vt:lpstr>幻灯片标题</vt:lpstr>
      </vt:variant>
      <vt:variant>
        <vt:i4>15</vt:i4>
      </vt:variant>
    </vt:vector>
  </HeadingPairs>
  <TitlesOfParts>
    <vt:vector size="29" baseType="lpstr">
      <vt:lpstr>Arial</vt:lpstr>
      <vt:lpstr>宋体</vt:lpstr>
      <vt:lpstr>Wingdings</vt:lpstr>
      <vt:lpstr>Cambria Math</vt:lpstr>
      <vt:lpstr>微软雅黑</vt:lpstr>
      <vt:lpstr>Calibri</vt:lpstr>
      <vt:lpstr>Arial Unicode MS</vt:lpstr>
      <vt:lpstr>Office 主题</vt:lpstr>
      <vt:lpstr>Equation.KSEE3</vt:lpstr>
      <vt:lpstr>Equation.KSEE3</vt:lpstr>
      <vt:lpstr>Equation.KSEE3</vt:lpstr>
      <vt:lpstr>Equation.KSEE3</vt:lpstr>
      <vt:lpstr>Equation.KSEE3</vt:lpstr>
      <vt:lpstr>Equation.KSEE3</vt:lpstr>
      <vt:lpstr>组合计数+容斥原理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题目连接</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QYH</dc:creator>
  <cp:lastModifiedBy>grgsrg</cp:lastModifiedBy>
  <cp:revision>24</cp:revision>
  <dcterms:created xsi:type="dcterms:W3CDTF">2021-01-10T06:08:00Z</dcterms:created>
  <dcterms:modified xsi:type="dcterms:W3CDTF">2021-08-10T01:28:10Z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CED00893C7F44CB58FE19D1F85B760BA</vt:lpwstr>
  </property>
</Properties>
</file>