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5" r:id="rId4"/>
    <p:sldId id="288" r:id="rId5"/>
    <p:sldId id="297" r:id="rId6"/>
    <p:sldId id="298" r:id="rId7"/>
    <p:sldId id="299" r:id="rId8"/>
    <p:sldId id="300" r:id="rId9"/>
    <p:sldId id="301" r:id="rId10"/>
    <p:sldId id="258" r:id="rId11"/>
    <p:sldId id="289" r:id="rId12"/>
    <p:sldId id="302" r:id="rId13"/>
    <p:sldId id="294" r:id="rId14"/>
    <p:sldId id="303" r:id="rId15"/>
    <p:sldId id="304" r:id="rId16"/>
    <p:sldId id="305" r:id="rId17"/>
    <p:sldId id="290" r:id="rId18"/>
    <p:sldId id="26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YH" initials="Q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1T09:37:39.782" idx="1">
    <p:pos x="7162" y="24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/>
              <a:t>高斯消元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537200"/>
          </a:xfrm>
        </p:spPr>
        <p:txBody>
          <a:bodyPr>
            <a:normAutofit fontScale="25000"/>
          </a:bodyPr>
          <a:p>
            <a:pPr fontAlgn="auto">
              <a:lnSpc>
                <a:spcPct val="40000"/>
              </a:lnSpc>
            </a:pPr>
            <a:r>
              <a:rPr lang="zh-CN" altLang="en-US" sz="4800"/>
              <a:t>#include &lt;iostream&gt;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#include &lt;stdio.h&gt;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#include &lt;algorithm&gt;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#include &lt;string.h&gt;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#include &lt;math.h&gt;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#define maxn 105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typedef long long ll;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using namespace std;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int a[maxn][maxn],x[maxn],p[10][10];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int equ,var;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void Debug()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{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for(int i=1;i&lt;=equ;i++)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{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for(int j=1;j&lt;var;j++)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printf("%d ",a[i][j]);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printf("%d\n",a[i][var]);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}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}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int gcd(ll a,ll b)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{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return b?gcd(b,a%b):a;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}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int lcm(ll a,ll b)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{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return a*b/gcd(a,b);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}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void gauss()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{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int k,col=1,max_k;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for(k=1;k&lt;=equ&amp;&amp;col&lt;=var;k++,col++)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{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max_k=k;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for(int i=k+1;i&lt;=equ;i++)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{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if(a[i][col]&gt;a[max_k][col])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    max_k=i;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}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if(max_k!=k)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{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for(int i=col;i&lt;=var;i++)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    swap(a[k][i],a[max_k][i]);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}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if(!a[k][col])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{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k--;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continue;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}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for(int i=k+1;i&lt;=equ;i++)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{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if(!a[i][col]) continue;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int llcm=lcm(a[k][col],a[i][col]);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int x=llcm/a[k][col],y=llcm/a[i][col];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if(a[k][col]*a[i][col]&lt;0) x=-x;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for(int j=col;j&lt;=var;j++)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{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    a[i][j]=(a[i][j]*y%2-a[k][j]*x%2+2)%2;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}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}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endParaRPr lang="zh-CN" altLang="en-US" sz="4800"/>
          </a:p>
          <a:p>
            <a:pPr fontAlgn="auto">
              <a:lnSpc>
                <a:spcPct val="40000"/>
              </a:lnSpc>
            </a:pP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}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/*for(int i=k;i&lt;=equ;i++)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if(a[i][col]!=0) return -1;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for(int i=1;i&lt;=equ;i++)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{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if(a[i][i]!=0) continue;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int j;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for(j=i+1;j&lt;=var;j++)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if(a[i][j]!=0) break;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if(j&gt;var) break;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for(int k=1;k&lt;=equ;k++)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swap(a[k][i],a[k][j]);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}*/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for(int i=30;i&gt;=1;i--)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{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x[i]=a[i][31];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for(int j=30;j&gt;i;j--)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if(a[i][j]==1)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x[i]=(x[i]-x[j]+2)%2;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}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}</a:t>
            </a:r>
            <a:endParaRPr lang="zh-CN" altLang="en-US"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537200"/>
          </a:xfrm>
        </p:spPr>
        <p:txBody>
          <a:bodyPr>
            <a:normAutofit fontScale="25000"/>
          </a:bodyPr>
          <a:p>
            <a:pPr fontAlgn="auto">
              <a:lnSpc>
                <a:spcPct val="40000"/>
              </a:lnSpc>
            </a:pPr>
            <a:r>
              <a:rPr lang="zh-CN" altLang="en-US" sz="4800"/>
              <a:t>int main()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{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int T,t;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scanf("%d",&amp;T);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for(t=1;t&lt;=T;t++)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{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memset(a,0,sizeof(a));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int i,j,n=0;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for(i=1;i&lt;=5;i++)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for(j=1;j&lt;=6;j++)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scanf("%d",&amp;p[i][j]);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for(i=1;i&lt;=5;i++)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for(j=1;j&lt;=6;j++)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{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    n++;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    a[n][31]=p[i][j];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    a[n][n]=1;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    if(i&gt;1) a[n][n-6]=1;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    if(i&lt;5) a[n][n+6]=1;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    if(j&gt;1) a[n][n-1]=1;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    if(j&lt;6) a[n][n+1]=1;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}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var=31;equ=30;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//Debug();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gauss();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printf("PUZZLE #%d\n",t);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for(i=1;i&lt;=30;i++)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{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if(i%6==0) printf("%d\n",x[i]);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else printf("%d ",x[i]);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}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}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}</a:t>
            </a:r>
            <a:endParaRPr lang="zh-CN" altLang="en-US"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23265"/>
            <a:ext cx="10515600" cy="5454015"/>
          </a:xfrm>
        </p:spPr>
        <p:txBody>
          <a:bodyPr/>
          <a:p>
            <a:r>
              <a:rPr lang="zh-CN" altLang="en-US"/>
              <a:t>例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POJ1681</a:t>
            </a:r>
            <a:endParaRPr lang="en-US" altLang="zh-CN"/>
          </a:p>
          <a:p>
            <a:r>
              <a:rPr lang="zh-CN" altLang="en-US"/>
              <a:t>题目大意：一个n*n的墙，要给这面墙刷漆，如果给其中一个格子刷漆，其周围（上下左右）的格子也会改变颜色，原来是黄色的会变成白色，原来是白色的会变成黄色，求使得整面墙都被刷成黄色的最少步数。如果不能使整面墙统一刷成黄色则输出“inf”，否则输出步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解析：方程式与上一题基本一样，但该题需要考虑无解，唯一解，多解这几种情况，多解时需枚举自由变元，得到最优解。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537200"/>
          </a:xfrm>
        </p:spPr>
        <p:txBody>
          <a:bodyPr>
            <a:normAutofit fontScale="25000"/>
          </a:bodyPr>
          <a:p>
            <a:pPr fontAlgn="auto">
              <a:lnSpc>
                <a:spcPct val="40000"/>
              </a:lnSpc>
            </a:pPr>
            <a:r>
              <a:rPr lang="zh-CN" altLang="en-US" sz="4800"/>
              <a:t>#include &lt;string.h&gt;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#include &lt;math.h&gt;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#define maxn 1005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typedef long long ll;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using namespace std;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int a[maxn][maxn],x[maxn],ans;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char p[20][20];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int equ,var;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void Debug()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{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for(int i=1;i&lt;=equ;i++)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{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for(int j=1;j&lt;var;j++)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printf("%d ",a[i][j]);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printf("%d\n",a[i][var]);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}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}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int gcd(ll a,ll b)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{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return b?gcd(b,a%b):a;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}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int lcm(ll a,ll b)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{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return a*b/gcd(a,b);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}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void dfs(int k)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{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if(k==0)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{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int sum=0;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for(int i=1;i&lt;=equ;i++)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sum+=x[i];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ans=min(ans,sum);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return 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}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if(a[k][k]==0)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{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x[k]=0;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dfs(k-1);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x[k]=1;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dfs(k-1);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}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else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{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x[k]=a[k][var];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for(int i=equ;i&gt;k;i--)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if(a[k][i]!=0)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x[k]=(x[k]-x[i]+2)%2;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dfs(k-1);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}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return 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}</a:t>
            </a:r>
            <a:endParaRPr lang="zh-CN" altLang="en-US" sz="4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537200"/>
          </a:xfrm>
        </p:spPr>
        <p:txBody>
          <a:bodyPr>
            <a:normAutofit fontScale="25000"/>
          </a:bodyPr>
          <a:p>
            <a:pPr fontAlgn="auto">
              <a:lnSpc>
                <a:spcPct val="40000"/>
              </a:lnSpc>
            </a:pPr>
            <a:r>
              <a:rPr lang="zh-CN" altLang="en-US" sz="4800"/>
              <a:t>int gauss()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{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int k,col=1,max_k;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for(k=1;k&lt;=equ&amp;&amp;col&lt;var;k++,col++)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{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max_k=k;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for(int i=k+1;i&lt;=equ;i++)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{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if(a[i][col]&gt;a[max_k][col])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    max_k=i;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}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if(max_k!=k)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{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for(int i=col;i&lt;=var;i++)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    swap(a[k][i],a[max_k][i]);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}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if(!a[k][col])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{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k--;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continue;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}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for(int i=k+1;i&lt;=equ;i++)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{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if(!a[i][col]) continue;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int llcm=lcm(a[k][col],a[i][col]);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int x=llcm/a[k][col],y=llcm/a[i][col];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if(a[k][col]*a[i][col]&lt;0) x=-x;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for(int j=col;j&lt;=var;j++)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{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    a[i][j]=(a[i][j]*y%2-a[k][j]*x%2+2)%2;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}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}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endParaRPr lang="zh-CN" altLang="en-US" sz="4800"/>
          </a:p>
          <a:p>
            <a:pPr fontAlgn="auto">
              <a:lnSpc>
                <a:spcPct val="40000"/>
              </a:lnSpc>
            </a:pP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}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for(int i=k;i&lt;=equ;i++)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if(a[i][col]!=0) return -1;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for(int i=1;i&lt;=equ;i++)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{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if(a[i][i]!=0) continue;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int j;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for(j=i+1;j&lt;=var;j++)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if(a[i][j]!=0) break;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if(j&gt;var) break;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for(int k=1;k&lt;=equ;k++)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swap(a[k][i],a[k][j]);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}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ans=999999;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dfs(equ);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return 1;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}</a:t>
            </a:r>
            <a:endParaRPr lang="zh-CN" altLang="en-US" sz="4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537200"/>
          </a:xfrm>
        </p:spPr>
        <p:txBody>
          <a:bodyPr>
            <a:normAutofit fontScale="25000"/>
          </a:bodyPr>
          <a:p>
            <a:pPr fontAlgn="auto">
              <a:lnSpc>
                <a:spcPct val="40000"/>
              </a:lnSpc>
            </a:pPr>
            <a:r>
              <a:rPr lang="zh-CN" altLang="en-US" sz="4800"/>
              <a:t>int main()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{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int n,T,i,j,cnt,op;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scanf("%d",&amp;T);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while(T--)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{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scanf("%d",&amp;n);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memset(a,0,sizeof(a));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for(i=1;i&lt;=n;i++)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scanf("%s",p[i]+1);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cnt=0;var=n*n+1;equ=n*n;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for(i=1;i&lt;=n;i++)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for(j=1;j&lt;=n;j++)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{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cnt++;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a[cnt][cnt]=1;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if(p[i][j]=='w') a[cnt][var]=1;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if(i&gt;1) a[cnt][cnt-n]=1;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if(i&lt;n) a[cnt][cnt+n]=1;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if(j&gt;1) a[cnt][cnt-1]=1;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if(j&lt;n) a[cnt][cnt+1]=1;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}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op=gauss();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if(op==-1)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printf("inf\n");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else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printf("%d\n",ans);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}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endParaRPr lang="zh-CN" altLang="en-US" sz="4800"/>
          </a:p>
          <a:p>
            <a:pPr fontAlgn="auto">
              <a:lnSpc>
                <a:spcPct val="40000"/>
              </a:lnSpc>
            </a:pPr>
            <a:endParaRPr lang="zh-CN" altLang="en-US" sz="4800"/>
          </a:p>
          <a:p>
            <a:pPr fontAlgn="auto">
              <a:lnSpc>
                <a:spcPct val="40000"/>
              </a:lnSpc>
            </a:pP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}</a:t>
            </a:r>
            <a:endParaRPr lang="zh-CN" altLang="en-US" sz="4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97865"/>
            <a:ext cx="10515600" cy="5479415"/>
          </a:xfrm>
        </p:spPr>
        <p:txBody>
          <a:bodyPr/>
          <a:p>
            <a:r>
              <a:rPr lang="zh-CN" altLang="en-US"/>
              <a:t>以上都是整数高斯消元的方法，时间复杂度是</a:t>
            </a:r>
            <a:r>
              <a:rPr lang="en-US" altLang="zh-CN"/>
              <a:t>O(n^3)</a:t>
            </a:r>
            <a:endParaRPr lang="en-US" altLang="zh-CN"/>
          </a:p>
          <a:p>
            <a:r>
              <a:rPr lang="zh-CN" altLang="en-US"/>
              <a:t>对于浮点数的高斯消元跟整数差不多思路，在等于</a:t>
            </a:r>
            <a:r>
              <a:rPr lang="en-US" altLang="zh-CN"/>
              <a:t>0</a:t>
            </a:r>
            <a:r>
              <a:rPr lang="zh-CN" altLang="en-US"/>
              <a:t>判断的时候加上</a:t>
            </a:r>
            <a:r>
              <a:rPr lang="en-US" altLang="zh-CN"/>
              <a:t>eps</a:t>
            </a:r>
            <a:endParaRPr lang="en-US" altLang="zh-CN"/>
          </a:p>
          <a:p>
            <a:r>
              <a:rPr lang="zh-CN" altLang="en-US"/>
              <a:t>对于</a:t>
            </a:r>
            <a:r>
              <a:rPr lang="en-US" altLang="zh-CN"/>
              <a:t>0,1</a:t>
            </a:r>
            <a:r>
              <a:rPr lang="zh-CN" altLang="en-US"/>
              <a:t>矩阵（即对</a:t>
            </a:r>
            <a:r>
              <a:rPr lang="en-US" altLang="zh-CN"/>
              <a:t>2</a:t>
            </a:r>
            <a:r>
              <a:rPr lang="zh-CN" altLang="en-US"/>
              <a:t>取模），加减法可以理解为异或运算，所以在高斯消元中可以当成解异或方程组。对于这种方程，我们可以用</a:t>
            </a:r>
            <a:r>
              <a:rPr lang="en-US" altLang="zh-CN"/>
              <a:t>bitset</a:t>
            </a:r>
            <a:r>
              <a:rPr lang="zh-CN" altLang="en-US"/>
              <a:t>进行优化，直接对一行进行异或运算，时间复杂度可优化至</a:t>
            </a:r>
            <a:r>
              <a:rPr lang="en-US" altLang="zh-CN"/>
              <a:t>O(n^3/64)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题目连接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https://vjudge.net/contest/450841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91795"/>
            <a:ext cx="10515600" cy="5975350"/>
          </a:xfrm>
        </p:spPr>
        <p:txBody>
          <a:bodyPr/>
          <a:p>
            <a:endParaRPr lang="zh-CN" altLang="en-US"/>
          </a:p>
          <a:p>
            <a:r>
              <a:rPr lang="zh-CN" altLang="en-US"/>
              <a:t>高斯消元：是线性代数中的一个算法，可用来求解线性方程组，并可以求出矩阵的秩，以及求出可逆方阵的逆矩阵。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我们可以用初等行变换把增广矩阵转换为行阶梯阵，然后回代求出方程的解。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31215"/>
            <a:ext cx="10515600" cy="5346065"/>
          </a:xfrm>
        </p:spPr>
        <p:txBody>
          <a:bodyPr/>
          <a:p>
            <a:r>
              <a:rPr lang="zh-CN" altLang="en-US"/>
              <a:t>我们设方程组中方程的个数为 equ，变元的个数为 var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en-US" altLang="zh-CN"/>
              <a:t>1. 把方程组转换成增广矩阵。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2.利用初等行变换来把增广矩阵转换成行阶梯阵。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枚举 k 从 0 到 equ – 1，当前处理的列为 col(初始为 0) ，每次找第 k 行以下(包括第 k 行)，col 列中元素绝对值最大的</a:t>
            </a:r>
            <a:r>
              <a:rPr lang="zh-CN" altLang="en-US"/>
              <a:t>行</a:t>
            </a:r>
            <a:r>
              <a:rPr lang="en-US" altLang="zh-CN"/>
              <a:t>与第 k 行交换。如果 col 列中的元素全为 0，那么则处理 col + 1 列，k 不变。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 转换为行阶梯阵，判断解的情况。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31215"/>
            <a:ext cx="10515600" cy="5346065"/>
          </a:xfrm>
        </p:spPr>
        <p:txBody>
          <a:bodyPr/>
          <a:p>
            <a:r>
              <a:rPr lang="en-US" altLang="zh-CN"/>
              <a:t>① 无解</a:t>
            </a:r>
            <a:endParaRPr lang="en-US" altLang="zh-CN"/>
          </a:p>
          <a:p>
            <a:r>
              <a:rPr lang="en-US" altLang="zh-CN"/>
              <a:t>当方程中出现(0, 0, …, 0, a)的形式，且 a != 0 时，说明是无解的。 </a:t>
            </a:r>
            <a:endParaRPr lang="en-US" altLang="zh-CN"/>
          </a:p>
          <a:p>
            <a:r>
              <a:rPr lang="en-US" altLang="zh-CN"/>
              <a:t>② 唯一解</a:t>
            </a:r>
            <a:endParaRPr lang="en-US" altLang="zh-CN"/>
          </a:p>
          <a:p>
            <a:r>
              <a:rPr lang="en-US" altLang="zh-CN"/>
              <a:t>条件是 k = equ，即行阶梯阵形成了严格的上三角阵。利用回代逐一求出解集。 </a:t>
            </a:r>
            <a:endParaRPr lang="en-US" altLang="zh-CN"/>
          </a:p>
          <a:p>
            <a:r>
              <a:rPr lang="en-US" altLang="zh-CN"/>
              <a:t>③ 无穷解。 </a:t>
            </a:r>
            <a:endParaRPr lang="en-US" altLang="zh-CN"/>
          </a:p>
          <a:p>
            <a:r>
              <a:rPr lang="en-US" altLang="zh-CN"/>
              <a:t>条件是 k &lt; equ，即不能形成严格的上三角形，自由变元的个数即为 equ – k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31215"/>
            <a:ext cx="10515600" cy="5346065"/>
          </a:xfrm>
        </p:spPr>
        <p:txBody>
          <a:bodyPr/>
          <a:p>
            <a:r>
              <a:rPr lang="zh-CN" altLang="en-US"/>
              <a:t> 1 2 4 3 3 </a:t>
            </a:r>
            <a:endParaRPr lang="zh-CN" altLang="en-US"/>
          </a:p>
          <a:p>
            <a:r>
              <a:rPr lang="zh-CN" altLang="en-US"/>
              <a:t> 0 1 3 2 3 </a:t>
            </a:r>
            <a:endParaRPr lang="zh-CN" altLang="en-US"/>
          </a:p>
          <a:p>
            <a:r>
              <a:rPr lang="zh-CN" altLang="en-US"/>
              <a:t> 0 0 1 0 2 </a:t>
            </a:r>
            <a:endParaRPr lang="zh-CN" altLang="en-US"/>
          </a:p>
          <a:p>
            <a:r>
              <a:rPr lang="zh-CN" altLang="en-US"/>
              <a:t> 0 0 0 0 </a:t>
            </a:r>
            <a:r>
              <a:rPr lang="en-US" altLang="zh-CN"/>
              <a:t>6      </a:t>
            </a:r>
            <a:r>
              <a:rPr lang="zh-CN" altLang="en-US"/>
              <a:t>无解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1 2 4 3 3 </a:t>
            </a:r>
            <a:endParaRPr lang="zh-CN" altLang="en-US"/>
          </a:p>
          <a:p>
            <a:r>
              <a:rPr lang="zh-CN" altLang="en-US"/>
              <a:t> 0 1 3 2 3 </a:t>
            </a:r>
            <a:endParaRPr lang="zh-CN" altLang="en-US"/>
          </a:p>
          <a:p>
            <a:r>
              <a:rPr lang="zh-CN" altLang="en-US"/>
              <a:t> 0 0 1 0 2 </a:t>
            </a:r>
            <a:endParaRPr lang="zh-CN" altLang="en-US"/>
          </a:p>
          <a:p>
            <a:r>
              <a:rPr lang="zh-CN" altLang="en-US"/>
              <a:t> 0 0 0 0 0</a:t>
            </a:r>
            <a:r>
              <a:rPr lang="en-US" altLang="zh-CN"/>
              <a:t>      </a:t>
            </a:r>
            <a:r>
              <a:rPr lang="zh-CN" altLang="en-US"/>
              <a:t>多解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448935" y="831215"/>
            <a:ext cx="3931285" cy="2025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30505" indent="-230505" fontAlgn="auto">
              <a:lnSpc>
                <a:spcPct val="90000"/>
              </a:lnSpc>
              <a:spcBef>
                <a:spcPts val="1000"/>
              </a:spcBef>
            </a:pPr>
            <a:r>
              <a:rPr lang="zh-CN" altLang="en-US" sz="2800"/>
              <a:t> 1 2 4 3 3 </a:t>
            </a:r>
            <a:endParaRPr lang="zh-CN" altLang="en-US" sz="2800"/>
          </a:p>
          <a:p>
            <a:pPr marL="230505" indent="-230505" fontAlgn="auto">
              <a:lnSpc>
                <a:spcPct val="90000"/>
              </a:lnSpc>
              <a:spcBef>
                <a:spcPts val="1000"/>
              </a:spcBef>
            </a:pPr>
            <a:r>
              <a:rPr lang="zh-CN" altLang="en-US" sz="2800"/>
              <a:t> 0 1 3 2 3 </a:t>
            </a:r>
            <a:endParaRPr lang="zh-CN" altLang="en-US" sz="2800"/>
          </a:p>
          <a:p>
            <a:pPr marL="230505" indent="-230505" fontAlgn="auto">
              <a:lnSpc>
                <a:spcPct val="90000"/>
              </a:lnSpc>
              <a:spcBef>
                <a:spcPts val="1000"/>
              </a:spcBef>
            </a:pPr>
            <a:r>
              <a:rPr lang="zh-CN" altLang="en-US" sz="2800"/>
              <a:t> 0 0 1 0 2 </a:t>
            </a:r>
            <a:endParaRPr lang="zh-CN" altLang="en-US" sz="2800"/>
          </a:p>
          <a:p>
            <a:pPr marL="230505" indent="-230505" fontAlgn="auto">
              <a:lnSpc>
                <a:spcPct val="90000"/>
              </a:lnSpc>
              <a:spcBef>
                <a:spcPts val="1000"/>
              </a:spcBef>
            </a:pPr>
            <a:r>
              <a:rPr lang="zh-CN" altLang="en-US" sz="2800"/>
              <a:t> 0 0 0 </a:t>
            </a:r>
            <a:r>
              <a:rPr lang="en-US" altLang="zh-CN" sz="2800"/>
              <a:t>1</a:t>
            </a:r>
            <a:r>
              <a:rPr lang="zh-CN" altLang="en-US" sz="2800"/>
              <a:t> </a:t>
            </a:r>
            <a:r>
              <a:rPr lang="en-US" altLang="zh-CN" sz="2800"/>
              <a:t>1    </a:t>
            </a:r>
            <a:r>
              <a:rPr lang="zh-CN" altLang="en-US" sz="2800"/>
              <a:t>唯一解</a:t>
            </a:r>
            <a:endParaRPr lang="zh-CN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16890"/>
            <a:ext cx="10515600" cy="5873115"/>
          </a:xfrm>
        </p:spPr>
        <p:txBody>
          <a:bodyPr>
            <a:normAutofit fontScale="40000"/>
          </a:bodyPr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/>
              <a:t>int a[maxn][maxn+1],x[maxn];//a 是系数矩阵和增广矩阵，x是最后存放的解</a:t>
            </a:r>
            <a:endParaRPr lang="zh-CN" altLang="en-US" sz="4800"/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/>
              <a:t>int equ,var;//equ 是系数阵的行数，var 是系数矩阵的列数（变量的个数）</a:t>
            </a:r>
            <a:endParaRPr lang="zh-CN" altLang="en-US" sz="4800"/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/>
              <a:t>int free_num,ans=100000000;</a:t>
            </a:r>
            <a:endParaRPr lang="zh-CN" altLang="en-US" sz="4800"/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endParaRPr lang="zh-CN" altLang="en-US" sz="4800"/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/>
              <a:t>inline int gcd(int a, int b) //最大公约数</a:t>
            </a:r>
            <a:endParaRPr lang="zh-CN" altLang="en-US" sz="4800"/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/>
              <a:t>{</a:t>
            </a:r>
            <a:endParaRPr lang="zh-CN" altLang="en-US" sz="4800"/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/>
              <a:t>    int t;</a:t>
            </a:r>
            <a:endParaRPr lang="zh-CN" altLang="en-US" sz="4800"/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/>
              <a:t>    while (b != 0)</a:t>
            </a:r>
            <a:endParaRPr lang="zh-CN" altLang="en-US" sz="4800"/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/>
              <a:t>    {</a:t>
            </a:r>
            <a:endParaRPr lang="zh-CN" altLang="en-US" sz="4800"/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/>
              <a:t>        t = b;</a:t>
            </a:r>
            <a:endParaRPr lang="zh-CN" altLang="en-US" sz="4800"/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/>
              <a:t>        b = a % b;</a:t>
            </a:r>
            <a:endParaRPr lang="zh-CN" altLang="en-US" sz="4800"/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/>
              <a:t>        a = t;</a:t>
            </a:r>
            <a:endParaRPr lang="zh-CN" altLang="en-US" sz="4800"/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/>
              <a:t>    }</a:t>
            </a:r>
            <a:endParaRPr lang="zh-CN" altLang="en-US" sz="4800"/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/>
              <a:t>    return a;</a:t>
            </a:r>
            <a:endParaRPr lang="zh-CN" altLang="en-US" sz="4800"/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/>
              <a:t>}</a:t>
            </a:r>
            <a:endParaRPr lang="zh-CN" altLang="en-US" sz="4800"/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/>
              <a:t>inline int lcm(int a, int b) //最小公倍数</a:t>
            </a:r>
            <a:endParaRPr lang="zh-CN" altLang="en-US" sz="4800"/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/>
              <a:t>{</a:t>
            </a:r>
            <a:endParaRPr lang="zh-CN" altLang="en-US" sz="4800"/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/>
              <a:t>    return a * b / gcd(a, b);</a:t>
            </a:r>
            <a:endParaRPr lang="zh-CN" altLang="en-US" sz="4800"/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/>
              <a:t>}</a:t>
            </a:r>
            <a:endParaRPr lang="zh-CN" altLang="en-US" sz="4800"/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/>
              <a:t>void swap(int &amp;a,int &amp;b)</a:t>
            </a:r>
            <a:endParaRPr lang="zh-CN" altLang="en-US" sz="4800"/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/>
              <a:t>{</a:t>
            </a:r>
            <a:endParaRPr lang="zh-CN" altLang="en-US" sz="4800"/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/>
              <a:t>    int temp=a;    //交换 2 个数</a:t>
            </a:r>
            <a:endParaRPr lang="zh-CN" altLang="en-US" sz="4800"/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/>
              <a:t>    a=b;</a:t>
            </a:r>
            <a:endParaRPr lang="zh-CN" altLang="en-US" sz="4800"/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/>
              <a:t>    b=temp;</a:t>
            </a:r>
            <a:endParaRPr lang="zh-CN" altLang="en-US" sz="4800"/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/>
              <a:t>}</a:t>
            </a:r>
            <a:endParaRPr lang="zh-CN" altLang="en-US"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16890"/>
            <a:ext cx="10515600" cy="5873115"/>
          </a:xfrm>
        </p:spPr>
        <p:txBody>
          <a:bodyPr>
            <a:normAutofit fontScale="25000"/>
          </a:bodyPr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int Gauss()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{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int k,col = 0; //当前处理的列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for(k = 0; k &lt; equ &amp;&amp; col &lt; var; ++k,++col)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{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    int max_r = k;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    for(int i = k+1; i &lt; equ; ++i)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        if(abs(a[i][col]) &gt; abs(a[max_r][col]))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            max_r = i;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    if(max_r != k)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    {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        for(int i = k; i &lt; var + 1; ++i)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            swap(a[k][i],a[max_r][i]);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    }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    if(a[k][col] == 0)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    {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        k--;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        continue;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    }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    for(int i = k+1; i &lt; equ; ++i)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    {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        if(a[i][col] != 0)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        {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            int LCM = lcm(abs(a[i][col]),abs(a[k][col]));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            int ta = LCM/abs(a[i][col]), tb = LCM/abs(a[k][col]);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            if(a[i][col]*a[k][col] &lt; 0)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                tb = -tb;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            for(int j = col; j &lt; var + 1; ++j)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                a[i][j] =  a[i][j]*ta - a[k][j]*tb; //a[i][j]只有0 和 1 两种状态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        }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    }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}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endParaRPr lang="zh-CN" altLang="en-US" sz="480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16890"/>
            <a:ext cx="10515600" cy="5873115"/>
          </a:xfrm>
        </p:spPr>
        <p:txBody>
          <a:bodyPr>
            <a:normAutofit fontScale="25000"/>
          </a:bodyPr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//判断是否有解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for(int i = k; i &lt; equ; ++i)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    if(a[i][col] != 0)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        return -1; // 无解返回 -1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//保证秩内每行主元非 0，且按对角线顺序排列，就是检查列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for(int i = 0; i &lt;equ; ++i)//每一行主元素化为非零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    if(!a[i][i])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    {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        int j;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        for(j = i+1; j&lt;var; ++j)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            if(a[i][j])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                break;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        if(j == var)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            break;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        for(int k = 0; k &lt; equ; ++k)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            swap(a[k][i],a[k][j]);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    }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// ----处理保证对角线主元非 0 且顺序，检查列完成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// free_num=k;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if (var-k&gt;0)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{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}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if (var-k==0)//唯一解时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{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    for(int i = k-1; i &gt;= 0; --i) 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    {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        int tmp = a[i][var];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        for(int j = i+1; j &lt; var; ++j)。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            if(a[i][j] != 0)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                tmp =  tmp - a[i][j]*x[j];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        if(tmp%a[i][i]!=0) return -2; //说明不是整数解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        x[i] = tmp/a[i][i]; //上面的正常解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    }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    }</a:t>
            </a:r>
            <a:endParaRPr lang="zh-CN" altLang="en-US" sz="4800">
              <a:sym typeface="+mn-ea"/>
            </a:endParaRPr>
          </a:p>
          <a:p>
            <a:pPr fontAlgn="auto">
              <a:lnSpc>
                <a:spcPct val="50000"/>
              </a:lnSpc>
              <a:spcBef>
                <a:spcPts val="500"/>
              </a:spcBef>
            </a:pPr>
            <a:r>
              <a:rPr lang="zh-CN" altLang="en-US" sz="4800">
                <a:sym typeface="+mn-ea"/>
              </a:rPr>
              <a:t>}</a:t>
            </a:r>
            <a:endParaRPr lang="zh-CN" altLang="en-US" sz="48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23265"/>
            <a:ext cx="10515600" cy="5454015"/>
          </a:xfrm>
        </p:spPr>
        <p:txBody>
          <a:bodyPr/>
          <a:p>
            <a:r>
              <a:rPr lang="zh-CN" altLang="en-US"/>
              <a:t>例：</a:t>
            </a:r>
            <a:r>
              <a:rPr lang="en-US" altLang="zh-CN"/>
              <a:t>POJ1222</a:t>
            </a:r>
            <a:endParaRPr lang="en-US" altLang="zh-CN"/>
          </a:p>
          <a:p>
            <a:r>
              <a:rPr lang="zh-CN" altLang="en-US"/>
              <a:t>题目大意：</a:t>
            </a:r>
            <a:r>
              <a:rPr lang="en-US" altLang="zh-CN"/>
              <a:t> </a:t>
            </a:r>
            <a:r>
              <a:rPr lang="zh-CN" altLang="en-US"/>
              <a:t>有一个</a:t>
            </a:r>
            <a:r>
              <a:rPr lang="en-US" altLang="zh-CN"/>
              <a:t>5*6</a:t>
            </a:r>
            <a:r>
              <a:rPr lang="zh-CN" altLang="en-US"/>
              <a:t>的网格，每个格里有一个灯和一个开关，如果按下开关，可以使当前格子以及其上下左右格子的状态改变。现在给出了所有灯的状态，让你找出一种开关方式使所有的灯灭。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解析：我们将每个开关当做一个变元，</a:t>
            </a:r>
            <a:r>
              <a:rPr lang="en-US" altLang="zh-CN"/>
              <a:t>1</a:t>
            </a:r>
            <a:r>
              <a:rPr lang="zh-CN" altLang="en-US"/>
              <a:t>表示打开开关，</a:t>
            </a:r>
            <a:r>
              <a:rPr lang="en-US" altLang="zh-CN"/>
              <a:t>0</a:t>
            </a:r>
            <a:r>
              <a:rPr lang="zh-CN" altLang="en-US"/>
              <a:t>表示关闭开关，对于每个灯我们可以根据其自身和上下所有开关的状态列一个方程。</a:t>
            </a:r>
            <a:endParaRPr lang="zh-CN" altLang="en-US"/>
          </a:p>
          <a:p>
            <a:r>
              <a:rPr lang="zh-CN" altLang="en-US"/>
              <a:t>因为只有灯的初始状态改变，只影响增广矩阵的最后一列，而系数矩阵是不变的，所以我们可以先将系数矩阵打出来。可以发现是满秩矩阵，有唯一解，所以带入初始灯的状态回代即可。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8215</Words>
  <Application>WPS 演示</Application>
  <PresentationFormat>宽屏</PresentationFormat>
  <Paragraphs>446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高斯消元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题目连接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QYH</dc:creator>
  <cp:lastModifiedBy>grgsrg</cp:lastModifiedBy>
  <cp:revision>18</cp:revision>
  <dcterms:created xsi:type="dcterms:W3CDTF">2021-01-10T06:08:00Z</dcterms:created>
  <dcterms:modified xsi:type="dcterms:W3CDTF">2021-08-03T01:21:36Z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CED00893C7F44CB58FE19D1F85B760BA</vt:lpwstr>
  </property>
</Properties>
</file>