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14"/>
  </p:notesMasterIdLst>
  <p:sldIdLst>
    <p:sldId id="365" r:id="rId3"/>
    <p:sldId id="258" r:id="rId4"/>
    <p:sldId id="367" r:id="rId5"/>
    <p:sldId id="368" r:id="rId6"/>
    <p:sldId id="369" r:id="rId7"/>
    <p:sldId id="370" r:id="rId8"/>
    <p:sldId id="371" r:id="rId9"/>
    <p:sldId id="373" r:id="rId10"/>
    <p:sldId id="372" r:id="rId11"/>
    <p:sldId id="374" r:id="rId12"/>
    <p:sldId id="37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4C89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1002" y="306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09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5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2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2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7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6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4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9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6" name="PA_文本框 1">
            <a:extLst>
              <a:ext uri="{FF2B5EF4-FFF2-40B4-BE49-F238E27FC236}">
                <a16:creationId xmlns:a16="http://schemas.microsoft.com/office/drawing/2014/main" id="{BA0F9515-D5AE-4BED-A481-29A81D6010F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  <p:extLst>
      <p:ext uri="{BB962C8B-B14F-4D97-AF65-F5344CB8AC3E}">
        <p14:creationId xmlns:p14="http://schemas.microsoft.com/office/powerpoint/2010/main" val="33425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0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88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26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636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014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56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3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problem/LibreOJ-10046" TargetMode="External"/><Relationship Id="rId2" Type="http://schemas.openxmlformats.org/officeDocument/2006/relationships/hyperlink" Target="https://vjudge.net/problem/LibreOJ-100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9302" y="2609419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KMP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算法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87350" y="978500"/>
            <a:ext cx="1471398" cy="1390482"/>
            <a:chOff x="5387350" y="978500"/>
            <a:chExt cx="1471398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67040" y="1057257"/>
              <a:ext cx="1391708" cy="1240164"/>
              <a:chOff x="5136355" y="497958"/>
              <a:chExt cx="2111099" cy="188122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136355" y="497958"/>
                <a:ext cx="2111099" cy="1881221"/>
                <a:chOff x="5151345" y="437998"/>
                <a:chExt cx="2111099" cy="1881221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174792" y="470865"/>
                  <a:ext cx="1813907" cy="18139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200">
                    <a:cs typeface="+mn-ea"/>
                    <a:sym typeface="+mn-lt"/>
                  </a:endParaRPr>
                </a:p>
              </p:txBody>
            </p:sp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51345" y="437998"/>
                  <a:ext cx="2111099" cy="1881221"/>
                </a:xfrm>
                <a:prstGeom prst="rect">
                  <a:avLst/>
                </a:prstGeom>
              </p:spPr>
            </p:pic>
          </p:grpSp>
          <p:sp>
            <p:nvSpPr>
              <p:cNvPr id="11" name="椭圆 10"/>
              <p:cNvSpPr/>
              <p:nvPr/>
            </p:nvSpPr>
            <p:spPr>
              <a:xfrm>
                <a:off x="5472591" y="827607"/>
                <a:ext cx="1209821" cy="1209822"/>
              </a:xfrm>
              <a:prstGeom prst="ellipse">
                <a:avLst/>
              </a:prstGeom>
              <a:solidFill>
                <a:srgbClr val="244C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427011" y="1186254"/>
                <a:ext cx="1303832" cy="60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LOGO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28355" y="3377980"/>
            <a:ext cx="8335010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NEFU 2021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大一暑假培训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319624C-83BB-4CA7-9871-591F88CBD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8000" l="3000" r="98333">
                        <a14:foregroundMark x1="17333" y1="19000" x2="17333" y2="19000"/>
                        <a14:foregroundMark x1="43667" y1="5000" x2="43667" y2="5000"/>
                        <a14:foregroundMark x1="6667" y1="35667" x2="6667" y2="35667"/>
                        <a14:foregroundMark x1="10333" y1="60000" x2="10333" y2="60000"/>
                        <a14:foregroundMark x1="37667" y1="92667" x2="37667" y2="92667"/>
                        <a14:foregroundMark x1="41333" y1="87333" x2="41333" y2="87333"/>
                        <a14:foregroundMark x1="31333" y1="81667" x2="31333" y2="81667"/>
                        <a14:foregroundMark x1="28667" y1="80667" x2="28667" y2="80667"/>
                        <a14:foregroundMark x1="22667" y1="71000" x2="22667" y2="71000"/>
                        <a14:foregroundMark x1="15333" y1="73000" x2="15333" y2="73000"/>
                        <a14:foregroundMark x1="30333" y1="54000" x2="30333" y2="54000"/>
                        <a14:foregroundMark x1="44333" y1="61333" x2="44333" y2="61333"/>
                        <a14:foregroundMark x1="30333" y1="58667" x2="30333" y2="58667"/>
                        <a14:foregroundMark x1="25333" y1="55000" x2="25333" y2="55000"/>
                        <a14:foregroundMark x1="29667" y1="47000" x2="29667" y2="47000"/>
                        <a14:foregroundMark x1="33667" y1="40667" x2="33667" y2="40667"/>
                        <a14:foregroundMark x1="66000" y1="38667" x2="66000" y2="38667"/>
                        <a14:foregroundMark x1="91667" y1="38667" x2="91667" y2="38667"/>
                        <a14:foregroundMark x1="94333" y1="37333" x2="94333" y2="37333"/>
                        <a14:foregroundMark x1="8000" y1="49667" x2="8000" y2="49667"/>
                        <a14:foregroundMark x1="36333" y1="47667" x2="36333" y2="47667"/>
                        <a14:foregroundMark x1="40000" y1="49667" x2="40000" y2="49667"/>
                        <a14:foregroundMark x1="41667" y1="45000" x2="41667" y2="45000"/>
                        <a14:foregroundMark x1="34667" y1="37000" x2="34667" y2="37000"/>
                        <a14:foregroundMark x1="63000" y1="67000" x2="63000" y2="67000"/>
                        <a14:foregroundMark x1="29000" y1="27667" x2="29000" y2="27667"/>
                        <a14:foregroundMark x1="31667" y1="26667" x2="31667" y2="26667"/>
                        <a14:foregroundMark x1="33333" y1="25000" x2="33333" y2="25000"/>
                        <a14:foregroundMark x1="35000" y1="23667" x2="35000" y2="23667"/>
                        <a14:foregroundMark x1="44000" y1="21667" x2="45000" y2="21333"/>
                        <a14:foregroundMark x1="52000" y1="20333" x2="52667" y2="20000"/>
                        <a14:foregroundMark x1="56333" y1="19333" x2="56333" y2="19333"/>
                        <a14:foregroundMark x1="60000" y1="20333" x2="60000" y2="20333"/>
                        <a14:foregroundMark x1="62000" y1="21000" x2="64333" y2="22333"/>
                        <a14:foregroundMark x1="67667" y1="24333" x2="75000" y2="35000"/>
                        <a14:foregroundMark x1="75667" y1="36000" x2="79667" y2="58667"/>
                        <a14:foregroundMark x1="85000" y1="42667" x2="75333" y2="50667"/>
                        <a14:foregroundMark x1="80333" y1="35333" x2="72000" y2="46333"/>
                        <a14:foregroundMark x1="78667" y1="34000" x2="74000" y2="47667"/>
                        <a14:foregroundMark x1="74000" y1="48000" x2="58000" y2="67667"/>
                        <a14:foregroundMark x1="68667" y1="63000" x2="63000" y2="71000"/>
                        <a14:foregroundMark x1="69333" y1="65667" x2="64333" y2="73000"/>
                        <a14:foregroundMark x1="73333" y1="64000" x2="68333" y2="73000"/>
                        <a14:foregroundMark x1="75333" y1="60333" x2="68333" y2="74667"/>
                        <a14:foregroundMark x1="71000" y1="64333" x2="55000" y2="76667"/>
                        <a14:foregroundMark x1="64000" y1="64000" x2="56333" y2="74000"/>
                        <a14:foregroundMark x1="65000" y1="57667" x2="46333" y2="77000"/>
                        <a14:foregroundMark x1="52000" y1="66333" x2="36000" y2="80333"/>
                        <a14:foregroundMark x1="48000" y1="64000" x2="39667" y2="76667"/>
                        <a14:foregroundMark x1="52000" y1="55667" x2="42333" y2="69000"/>
                        <a14:foregroundMark x1="54333" y1="49667" x2="37667" y2="66000"/>
                        <a14:foregroundMark x1="51667" y1="42667" x2="24333" y2="64000"/>
                        <a14:foregroundMark x1="48000" y1="38333" x2="30333" y2="57000"/>
                        <a14:foregroundMark x1="60000" y1="32000" x2="38333" y2="54000"/>
                        <a14:foregroundMark x1="57667" y1="43667" x2="45667" y2="63000"/>
                        <a14:foregroundMark x1="72000" y1="43667" x2="60667" y2="59667"/>
                        <a14:foregroundMark x1="72333" y1="44667" x2="56667" y2="62667"/>
                        <a14:foregroundMark x1="69333" y1="41000" x2="52667" y2="59667"/>
                        <a14:foregroundMark x1="61333" y1="42000" x2="49000" y2="60333"/>
                        <a14:foregroundMark x1="61333" y1="39000" x2="51000" y2="49000"/>
                        <a14:foregroundMark x1="56000" y1="36333" x2="50333" y2="43667"/>
                        <a14:foregroundMark x1="57000" y1="31333" x2="38333" y2="47000"/>
                        <a14:foregroundMark x1="54000" y1="28333" x2="43333" y2="41333"/>
                        <a14:foregroundMark x1="54000" y1="24667" x2="39333" y2="42667"/>
                        <a14:foregroundMark x1="42000" y1="43333" x2="28667" y2="68333"/>
                        <a14:foregroundMark x1="42667" y1="55333" x2="35667" y2="72000"/>
                        <a14:foregroundMark x1="36667" y1="70667" x2="31667" y2="78000"/>
                        <a14:foregroundMark x1="10000" y1="28333" x2="10000" y2="28333"/>
                        <a14:foregroundMark x1="20333" y1="16000" x2="20333" y2="16000"/>
                        <a14:foregroundMark x1="36667" y1="6667" x2="36667" y2="6667"/>
                        <a14:foregroundMark x1="30667" y1="8667" x2="30667" y2="8667"/>
                        <a14:foregroundMark x1="46667" y1="4000" x2="46667" y2="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32" y="913624"/>
            <a:ext cx="1562655" cy="15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3" y="168334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P3375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9540DC-DC6F-413B-90C0-D7BAA4FC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58" y="157571"/>
            <a:ext cx="3457143" cy="65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BF7796-F745-412C-83DF-2C7DDE79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44" y="980865"/>
            <a:ext cx="3352381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67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9B02E-B664-433B-B69C-138A540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DE5F4D-6E52-4B4B-B921-6298FC1B0193}"/>
              </a:ext>
            </a:extLst>
          </p:cNvPr>
          <p:cNvSpPr txBox="1"/>
          <p:nvPr/>
        </p:nvSpPr>
        <p:spPr>
          <a:xfrm>
            <a:off x="923109" y="1691469"/>
            <a:ext cx="10398034" cy="4052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HDU2087 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剪花布条 （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https://vjudge.net/problem/HDU-2087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18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POJ 2406 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Power Strings 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https://vjudge.net/problem/POJ-2406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18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P3375 【</a:t>
            </a:r>
            <a:r>
              <a:rPr lang="zh-CN" altLang="en-US" b="1" dirty="0">
                <a:solidFill>
                  <a:srgbClr val="FF0000"/>
                </a:solidFill>
              </a:rPr>
              <a:t>模板</a:t>
            </a:r>
            <a:r>
              <a:rPr lang="en-US" altLang="zh-CN" b="1" dirty="0">
                <a:solidFill>
                  <a:srgbClr val="FF0000"/>
                </a:solidFill>
              </a:rPr>
              <a:t>】KMP</a:t>
            </a:r>
            <a:r>
              <a:rPr lang="zh-CN" altLang="en-US" b="1" dirty="0">
                <a:solidFill>
                  <a:srgbClr val="FF0000"/>
                </a:solidFill>
              </a:rPr>
              <a:t>字符串匹配 （</a:t>
            </a:r>
            <a:r>
              <a:rPr lang="en-US" altLang="zh-CN" b="1" dirty="0">
                <a:solidFill>
                  <a:srgbClr val="FF0000"/>
                </a:solidFill>
              </a:rPr>
              <a:t>https://www.luogu.com.cn/problem/P3375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+mn-lt"/>
                <a:ea typeface="+mn-ea"/>
                <a:cs typeface="+mn-ea"/>
                <a:sym typeface="+mn-lt"/>
              </a:rPr>
              <a:t>LibreOJ10045 </a:t>
            </a:r>
            <a:r>
              <a:rPr lang="en-US" altLang="zh-CN" b="1" dirty="0"/>
              <a:t>Radio Transmission</a:t>
            </a:r>
            <a:r>
              <a:rPr lang="zh-CN" altLang="en-US" b="1" dirty="0"/>
              <a:t>（</a:t>
            </a:r>
            <a:r>
              <a:rPr lang="en-US" altLang="zh-C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https://vjudge.net/problem/LibreOJ-10045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LibreOJ10046 OKR-Periods of Words</a:t>
            </a:r>
            <a:r>
              <a:rPr lang="zh-CN" altLang="en-US" b="1" dirty="0"/>
              <a:t>（</a:t>
            </a:r>
            <a:r>
              <a:rPr lang="en-US" altLang="zh-C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https://vjudge.net/problem/LibreOJ-10046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LibreOJ10047 </a:t>
            </a:r>
            <a:r>
              <a:rPr lang="zh-CN" altLang="en-US" b="1" dirty="0"/>
              <a:t>似乎在梦中见过的样子 （</a:t>
            </a:r>
            <a:r>
              <a:rPr lang="en-US" altLang="zh-CN" b="1" dirty="0"/>
              <a:t> https://vjudge.net/problem/LibreOJ-10047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LibreOJ10048 Censoring </a:t>
            </a:r>
            <a:r>
              <a:rPr lang="zh-CN" altLang="en-US" b="1" dirty="0"/>
              <a:t>（</a:t>
            </a:r>
            <a:r>
              <a:rPr lang="en-US" altLang="zh-CN" b="1" dirty="0"/>
              <a:t> https://vjudge.net/problem/LibreOJ-10048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CodeForces1200E Compress Words </a:t>
            </a:r>
            <a:r>
              <a:rPr lang="zh-CN" altLang="en-US" b="1" dirty="0"/>
              <a:t>（</a:t>
            </a:r>
            <a:r>
              <a:rPr lang="en-US" altLang="zh-CN" b="1" dirty="0"/>
              <a:t> https://vjudge.net/problem/CodeForces-1200E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LibreOJ2246 </a:t>
            </a:r>
            <a:r>
              <a:rPr lang="zh-CN" altLang="en-US" b="1" dirty="0"/>
              <a:t>动物园（</a:t>
            </a:r>
            <a:r>
              <a:rPr lang="en-US" altLang="zh-CN" b="1" dirty="0"/>
              <a:t> https://vjudge.net/problem/LibreOJ-2246 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黑暗爆炸</a:t>
            </a:r>
            <a:r>
              <a:rPr lang="en-US" altLang="zh-CN" b="1" dirty="0"/>
              <a:t>1535 </a:t>
            </a:r>
            <a:r>
              <a:rPr lang="en-US" altLang="zh-CN" b="1" dirty="0" err="1"/>
              <a:t>Sza</a:t>
            </a:r>
            <a:r>
              <a:rPr lang="en-US" altLang="zh-CN" b="1" dirty="0"/>
              <a:t>-Template</a:t>
            </a:r>
            <a:r>
              <a:rPr lang="zh-CN" altLang="en-US" b="1" dirty="0"/>
              <a:t>（</a:t>
            </a:r>
            <a:r>
              <a:rPr lang="en-US" altLang="zh-CN" b="1" dirty="0"/>
              <a:t> https://vjudge.net/problem/%E9%BB%91%E6%9A%97%E7%88%86%E7%82%B8-1535 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3565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3" y="168334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算法介绍</a:t>
            </a: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3693" y="2436987"/>
            <a:ext cx="8811758" cy="17540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KMP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算法是用来处理字符串匹配问题的。也就是给你两个字符串，你需要回答：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串是否是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串的子串（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串是否包含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我们称等待匹配的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串为主串（母串），用来匹配的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串为模式串。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一般做法（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BF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）：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枚举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串的什么位置起开始与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匹配，然后验证是否匹配。假如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串长度为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串长度为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，算法复杂度是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O(nm)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当最坏情况，例如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A=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aaaaaaaaaaaaaaaaab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”，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B=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aaaaaaaab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”。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KMP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的算法复杂度为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n+m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），默认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91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3" y="168334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算法流程</a:t>
            </a: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3693" y="2436987"/>
            <a:ext cx="8811758" cy="17540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举例：</a:t>
            </a:r>
            <a:endParaRPr lang="en-US" altLang="zh-CN" sz="12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A=</a:t>
            </a:r>
            <a:r>
              <a:rPr lang="zh-CN" altLang="en-US" sz="1200" dirty="0">
                <a:cs typeface="+mn-ea"/>
                <a:sym typeface="+mn-lt"/>
              </a:rPr>
              <a:t>“</a:t>
            </a:r>
            <a:r>
              <a:rPr lang="en-US" altLang="zh-CN" sz="1200" dirty="0" err="1">
                <a:cs typeface="+mn-ea"/>
                <a:sym typeface="+mn-lt"/>
              </a:rPr>
              <a:t>abababaababacb</a:t>
            </a:r>
            <a:r>
              <a:rPr lang="zh-CN" altLang="en-US" sz="1200" dirty="0">
                <a:cs typeface="+mn-ea"/>
                <a:sym typeface="+mn-lt"/>
              </a:rPr>
              <a:t>”</a:t>
            </a:r>
            <a:endParaRPr lang="en-US" altLang="zh-CN" sz="12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B=“</a:t>
            </a:r>
            <a:r>
              <a:rPr lang="en-US" altLang="zh-CN" sz="1200" dirty="0" err="1">
                <a:cs typeface="+mn-ea"/>
                <a:sym typeface="+mn-lt"/>
              </a:rPr>
              <a:t>ababacb</a:t>
            </a:r>
            <a:r>
              <a:rPr lang="en-US" altLang="zh-CN" sz="1200" dirty="0">
                <a:cs typeface="+mn-ea"/>
                <a:sym typeface="+mn-lt"/>
              </a:rPr>
              <a:t>”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我们用</a:t>
            </a:r>
            <a:r>
              <a:rPr lang="en-US" altLang="zh-CN" sz="1200" dirty="0" err="1">
                <a:cs typeface="+mn-ea"/>
                <a:sym typeface="+mn-lt"/>
              </a:rPr>
              <a:t>i</a:t>
            </a:r>
            <a:r>
              <a:rPr lang="zh-CN" altLang="en-US" sz="1200" dirty="0">
                <a:cs typeface="+mn-ea"/>
                <a:sym typeface="+mn-lt"/>
              </a:rPr>
              <a:t>和</a:t>
            </a:r>
            <a:r>
              <a:rPr lang="en-US" altLang="zh-CN" sz="1200" dirty="0">
                <a:cs typeface="+mn-ea"/>
                <a:sym typeface="+mn-lt"/>
              </a:rPr>
              <a:t>j</a:t>
            </a:r>
            <a:r>
              <a:rPr lang="zh-CN" altLang="en-US" sz="1200" dirty="0">
                <a:cs typeface="+mn-ea"/>
                <a:sym typeface="+mn-lt"/>
              </a:rPr>
              <a:t>表示，</a:t>
            </a:r>
            <a:r>
              <a:rPr lang="en-US" altLang="zh-CN" sz="1200" dirty="0">
                <a:cs typeface="+mn-ea"/>
                <a:sym typeface="+mn-lt"/>
              </a:rPr>
              <a:t>A[i-j+1……</a:t>
            </a:r>
            <a:r>
              <a:rPr lang="en-US" altLang="zh-CN" sz="1200" dirty="0" err="1">
                <a:cs typeface="+mn-ea"/>
                <a:sym typeface="+mn-lt"/>
              </a:rPr>
              <a:t>i</a:t>
            </a:r>
            <a:r>
              <a:rPr lang="en-US" altLang="zh-CN" sz="1200" dirty="0">
                <a:cs typeface="+mn-ea"/>
                <a:sym typeface="+mn-lt"/>
              </a:rPr>
              <a:t>]</a:t>
            </a:r>
            <a:r>
              <a:rPr lang="zh-CN" altLang="en-US" sz="1200" dirty="0">
                <a:cs typeface="+mn-ea"/>
                <a:sym typeface="+mn-lt"/>
              </a:rPr>
              <a:t>和</a:t>
            </a:r>
            <a:r>
              <a:rPr lang="en-US" altLang="zh-CN" sz="1200" dirty="0">
                <a:cs typeface="+mn-ea"/>
                <a:sym typeface="+mn-lt"/>
              </a:rPr>
              <a:t>B[1……j]</a:t>
            </a:r>
            <a:r>
              <a:rPr lang="zh-CN" altLang="en-US" sz="1200" dirty="0">
                <a:cs typeface="+mn-ea"/>
                <a:sym typeface="+mn-lt"/>
              </a:rPr>
              <a:t>完全相等。</a:t>
            </a:r>
            <a:endParaRPr lang="en-US" altLang="zh-CN" sz="12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随着</a:t>
            </a:r>
            <a:r>
              <a:rPr lang="en-US" altLang="zh-CN" sz="1200" dirty="0" err="1">
                <a:cs typeface="+mn-ea"/>
                <a:sym typeface="+mn-lt"/>
              </a:rPr>
              <a:t>i</a:t>
            </a:r>
            <a:r>
              <a:rPr lang="zh-CN" altLang="en-US" sz="1200" dirty="0">
                <a:cs typeface="+mn-ea"/>
                <a:sym typeface="+mn-lt"/>
              </a:rPr>
              <a:t>的增加，</a:t>
            </a:r>
            <a:r>
              <a:rPr lang="en-US" altLang="zh-CN" sz="1200" dirty="0">
                <a:cs typeface="+mn-ea"/>
                <a:sym typeface="+mn-lt"/>
              </a:rPr>
              <a:t>j</a:t>
            </a:r>
            <a:r>
              <a:rPr lang="zh-CN" altLang="en-US" sz="1200" dirty="0">
                <a:cs typeface="+mn-ea"/>
                <a:sym typeface="+mn-lt"/>
              </a:rPr>
              <a:t>是不断变化的，</a:t>
            </a:r>
            <a:r>
              <a:rPr lang="en-US" altLang="zh-CN" sz="1200" dirty="0">
                <a:cs typeface="+mn-ea"/>
                <a:sym typeface="+mn-lt"/>
              </a:rPr>
              <a:t>j</a:t>
            </a:r>
            <a:r>
              <a:rPr lang="zh-CN" altLang="en-US" sz="1200" dirty="0">
                <a:cs typeface="+mn-ea"/>
                <a:sym typeface="+mn-lt"/>
              </a:rPr>
              <a:t>满足</a:t>
            </a:r>
            <a:r>
              <a:rPr lang="zh-CN" altLang="en-US" sz="1200" dirty="0">
                <a:solidFill>
                  <a:srgbClr val="FFC000"/>
                </a:solidFill>
                <a:cs typeface="+mn-ea"/>
                <a:sym typeface="+mn-lt"/>
              </a:rPr>
              <a:t>以</a:t>
            </a:r>
            <a:r>
              <a:rPr lang="en-US" altLang="zh-CN" sz="1200" dirty="0">
                <a:solidFill>
                  <a:srgbClr val="FFC000"/>
                </a:solidFill>
                <a:cs typeface="+mn-ea"/>
                <a:sym typeface="+mn-lt"/>
              </a:rPr>
              <a:t>A[</a:t>
            </a:r>
            <a:r>
              <a:rPr lang="en-US" altLang="zh-CN" sz="1200" dirty="0" err="1">
                <a:solidFill>
                  <a:srgbClr val="FFC000"/>
                </a:solidFill>
                <a:cs typeface="+mn-ea"/>
                <a:sym typeface="+mn-lt"/>
              </a:rPr>
              <a:t>i</a:t>
            </a:r>
            <a:r>
              <a:rPr lang="en-US" altLang="zh-CN" sz="1200" dirty="0">
                <a:solidFill>
                  <a:srgbClr val="FFC000"/>
                </a:solidFill>
                <a:cs typeface="+mn-ea"/>
                <a:sym typeface="+mn-lt"/>
              </a:rPr>
              <a:t>]</a:t>
            </a:r>
            <a:r>
              <a:rPr lang="zh-CN" altLang="en-US" sz="1200" dirty="0">
                <a:solidFill>
                  <a:srgbClr val="FFC000"/>
                </a:solidFill>
                <a:cs typeface="+mn-ea"/>
                <a:sym typeface="+mn-lt"/>
              </a:rPr>
              <a:t>结尾</a:t>
            </a:r>
            <a:r>
              <a:rPr lang="zh-CN" altLang="en-US" sz="1200" dirty="0">
                <a:cs typeface="+mn-ea"/>
                <a:sym typeface="+mn-lt"/>
              </a:rPr>
              <a:t>的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长度为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j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的字符串</a:t>
            </a:r>
            <a:r>
              <a:rPr lang="zh-CN" altLang="en-US" sz="1200" dirty="0">
                <a:cs typeface="+mn-ea"/>
                <a:sym typeface="+mn-lt"/>
              </a:rPr>
              <a:t>正好匹配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B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串前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j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个字符。</a:t>
            </a:r>
            <a:endParaRPr lang="en-US" altLang="zh-CN" sz="12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现在我们要检验</a:t>
            </a:r>
            <a:r>
              <a:rPr lang="en-US" altLang="zh-CN" sz="1200" dirty="0">
                <a:cs typeface="+mn-ea"/>
                <a:sym typeface="+mn-lt"/>
              </a:rPr>
              <a:t>A[i+1]</a:t>
            </a:r>
            <a:r>
              <a:rPr lang="zh-CN" altLang="en-US" sz="1200" dirty="0">
                <a:cs typeface="+mn-ea"/>
                <a:sym typeface="+mn-lt"/>
              </a:rPr>
              <a:t>和</a:t>
            </a:r>
            <a:r>
              <a:rPr lang="en-US" altLang="zh-CN" sz="1200" dirty="0">
                <a:cs typeface="+mn-ea"/>
                <a:sym typeface="+mn-lt"/>
              </a:rPr>
              <a:t>B[j+1]</a:t>
            </a:r>
            <a:r>
              <a:rPr lang="zh-CN" altLang="en-US" sz="1200" dirty="0">
                <a:cs typeface="+mn-ea"/>
                <a:sym typeface="+mn-lt"/>
              </a:rPr>
              <a:t>的关系。</a:t>
            </a:r>
            <a:endParaRPr lang="en-US" altLang="zh-CN" sz="12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如果</a:t>
            </a:r>
            <a:r>
              <a:rPr lang="en-US" altLang="zh-CN" sz="1200" dirty="0">
                <a:cs typeface="+mn-ea"/>
                <a:sym typeface="+mn-lt"/>
              </a:rPr>
              <a:t>A[i+1]=B[j+1]</a:t>
            </a:r>
            <a:r>
              <a:rPr lang="zh-CN" altLang="en-US" sz="1200" dirty="0">
                <a:cs typeface="+mn-ea"/>
                <a:sym typeface="+mn-lt"/>
              </a:rPr>
              <a:t>，</a:t>
            </a:r>
            <a:r>
              <a:rPr lang="en-US" altLang="zh-CN" sz="1200" dirty="0" err="1">
                <a:cs typeface="+mn-ea"/>
                <a:sym typeface="+mn-lt"/>
              </a:rPr>
              <a:t>i</a:t>
            </a:r>
            <a:r>
              <a:rPr lang="en-US" altLang="zh-CN" sz="1200" dirty="0">
                <a:cs typeface="+mn-ea"/>
                <a:sym typeface="+mn-lt"/>
              </a:rPr>
              <a:t>++</a:t>
            </a:r>
            <a:r>
              <a:rPr lang="zh-CN" altLang="en-US" sz="1200" dirty="0">
                <a:cs typeface="+mn-ea"/>
                <a:sym typeface="+mn-lt"/>
              </a:rPr>
              <a:t>，</a:t>
            </a:r>
            <a:r>
              <a:rPr lang="en-US" altLang="zh-CN" sz="1200" dirty="0" err="1">
                <a:cs typeface="+mn-ea"/>
                <a:sym typeface="+mn-lt"/>
              </a:rPr>
              <a:t>j++</a:t>
            </a:r>
            <a:endParaRPr lang="en-US" altLang="zh-CN" sz="12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如果</a:t>
            </a:r>
            <a:r>
              <a:rPr lang="en-US" altLang="zh-CN" sz="1200" dirty="0">
                <a:cs typeface="+mn-ea"/>
                <a:sym typeface="+mn-lt"/>
              </a:rPr>
              <a:t>A[i+1]</a:t>
            </a:r>
            <a:r>
              <a:rPr lang="zh-CN" altLang="en-US" sz="1200" dirty="0">
                <a:cs typeface="+mn-ea"/>
                <a:sym typeface="+mn-lt"/>
              </a:rPr>
              <a:t>≠</a:t>
            </a:r>
            <a:r>
              <a:rPr lang="en-US" altLang="zh-CN" sz="1200" dirty="0">
                <a:cs typeface="+mn-ea"/>
                <a:sym typeface="+mn-lt"/>
              </a:rPr>
              <a:t>B[j+1]</a:t>
            </a:r>
            <a:r>
              <a:rPr lang="zh-CN" altLang="en-US" sz="1200" dirty="0">
                <a:cs typeface="+mn-ea"/>
                <a:sym typeface="+mn-lt"/>
              </a:rPr>
              <a:t>，重新寻找</a:t>
            </a:r>
            <a:r>
              <a:rPr lang="en-US" altLang="zh-CN" sz="1200" dirty="0">
                <a:cs typeface="+mn-ea"/>
                <a:sym typeface="+mn-lt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01036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3" y="168334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算法流程</a:t>
            </a: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B3772-8EED-4848-B658-B7BEE8F5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92" y="2169731"/>
            <a:ext cx="4914286" cy="33714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7B31E76-7A01-4F0A-AAC4-0ED442A7A436}"/>
              </a:ext>
            </a:extLst>
          </p:cNvPr>
          <p:cNvSpPr/>
          <p:nvPr/>
        </p:nvSpPr>
        <p:spPr>
          <a:xfrm>
            <a:off x="1690121" y="5559306"/>
            <a:ext cx="8811758" cy="202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KMP</a:t>
            </a:r>
            <a:r>
              <a:rPr lang="zh-CN" altLang="en-US" sz="1200" dirty="0">
                <a:cs typeface="+mn-ea"/>
                <a:sym typeface="+mn-lt"/>
              </a:rPr>
              <a:t>只需要预处理</a:t>
            </a:r>
            <a:r>
              <a:rPr lang="en-US" altLang="zh-CN" sz="1200" dirty="0">
                <a:cs typeface="+mn-ea"/>
                <a:sym typeface="+mn-lt"/>
              </a:rPr>
              <a:t>B</a:t>
            </a:r>
            <a:r>
              <a:rPr lang="zh-CN" altLang="en-US" sz="1200" dirty="0">
                <a:cs typeface="+mn-ea"/>
                <a:sym typeface="+mn-lt"/>
              </a:rPr>
              <a:t>串，很适合：给定一个</a:t>
            </a:r>
            <a:r>
              <a:rPr lang="en-US" altLang="zh-CN" sz="1200" dirty="0">
                <a:cs typeface="+mn-ea"/>
                <a:sym typeface="+mn-lt"/>
              </a:rPr>
              <a:t>B</a:t>
            </a:r>
            <a:r>
              <a:rPr lang="zh-CN" altLang="en-US" sz="1200" dirty="0">
                <a:cs typeface="+mn-ea"/>
                <a:sym typeface="+mn-lt"/>
              </a:rPr>
              <a:t>串，和一群不同的</a:t>
            </a:r>
            <a:r>
              <a:rPr lang="en-US" altLang="zh-CN" sz="1200" dirty="0">
                <a:cs typeface="+mn-ea"/>
                <a:sym typeface="+mn-lt"/>
              </a:rPr>
              <a:t>A</a:t>
            </a:r>
            <a:r>
              <a:rPr lang="zh-CN" altLang="en-US" sz="1200" dirty="0">
                <a:cs typeface="+mn-ea"/>
                <a:sym typeface="+mn-lt"/>
              </a:rPr>
              <a:t>串，问</a:t>
            </a:r>
            <a:r>
              <a:rPr lang="en-US" altLang="zh-CN" sz="1200" dirty="0">
                <a:cs typeface="+mn-ea"/>
                <a:sym typeface="+mn-lt"/>
              </a:rPr>
              <a:t>B</a:t>
            </a:r>
            <a:r>
              <a:rPr lang="zh-CN" altLang="en-US" sz="1200" dirty="0">
                <a:cs typeface="+mn-ea"/>
                <a:sym typeface="+mn-lt"/>
              </a:rPr>
              <a:t>串是哪些</a:t>
            </a:r>
            <a:r>
              <a:rPr lang="en-US" altLang="zh-CN" sz="1200" dirty="0">
                <a:cs typeface="+mn-ea"/>
                <a:sym typeface="+mn-lt"/>
              </a:rPr>
              <a:t>A</a:t>
            </a:r>
            <a:r>
              <a:rPr lang="zh-CN" altLang="en-US" sz="1200" dirty="0">
                <a:cs typeface="+mn-ea"/>
                <a:sym typeface="+mn-lt"/>
              </a:rPr>
              <a:t>串的子串。</a:t>
            </a:r>
            <a:endParaRPr lang="en-US" altLang="zh-CN" sz="1200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671109-A5FD-4F2D-97DD-FB9B96032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55" y="2332944"/>
            <a:ext cx="5448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1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3" y="168334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HDU2087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AB9278-4718-4390-9B65-9876A8E37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987594"/>
            <a:ext cx="6578784" cy="44121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A564F8C-6F78-48D0-AAB0-B8F062FAB99E}"/>
              </a:ext>
            </a:extLst>
          </p:cNvPr>
          <p:cNvSpPr/>
          <p:nvPr/>
        </p:nvSpPr>
        <p:spPr>
          <a:xfrm>
            <a:off x="7855131" y="2169731"/>
            <a:ext cx="3439886" cy="42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给定</a:t>
            </a:r>
            <a:r>
              <a:rPr lang="en-US" altLang="zh-CN" sz="1200" dirty="0">
                <a:cs typeface="+mn-ea"/>
                <a:sym typeface="+mn-lt"/>
              </a:rPr>
              <a:t>A</a:t>
            </a:r>
            <a:r>
              <a:rPr lang="zh-CN" altLang="en-US" sz="1200" dirty="0">
                <a:cs typeface="+mn-ea"/>
                <a:sym typeface="+mn-lt"/>
              </a:rPr>
              <a:t>和</a:t>
            </a:r>
            <a:r>
              <a:rPr lang="en-US" altLang="zh-CN" sz="1200" dirty="0">
                <a:cs typeface="+mn-ea"/>
                <a:sym typeface="+mn-lt"/>
              </a:rPr>
              <a:t>B</a:t>
            </a:r>
            <a:r>
              <a:rPr lang="zh-CN" altLang="en-US" sz="1200" dirty="0">
                <a:cs typeface="+mn-ea"/>
                <a:sym typeface="+mn-lt"/>
              </a:rPr>
              <a:t>，求串</a:t>
            </a:r>
            <a:r>
              <a:rPr lang="en-US" altLang="zh-CN" sz="1200" dirty="0">
                <a:cs typeface="+mn-ea"/>
                <a:sym typeface="+mn-lt"/>
              </a:rPr>
              <a:t>A</a:t>
            </a:r>
            <a:r>
              <a:rPr lang="zh-CN" altLang="en-US" sz="1200" dirty="0">
                <a:cs typeface="+mn-ea"/>
                <a:sym typeface="+mn-lt"/>
              </a:rPr>
              <a:t>中可以分割出多少个互不重叠的</a:t>
            </a:r>
            <a:r>
              <a:rPr lang="en-US" altLang="zh-CN" sz="1200" dirty="0">
                <a:cs typeface="+mn-ea"/>
                <a:sym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0847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3" y="168334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HDU2087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153A4-F036-4A59-90D1-8E10809C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15246" cy="6895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B4160E-8F78-494F-A669-C8DC00FD0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08" y="752801"/>
            <a:ext cx="3681961" cy="47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2" y="1679252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POJ2406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B25167-2C6E-473E-981F-B618471F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9731"/>
            <a:ext cx="12192000" cy="42636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476C3FC-0CCB-40A9-BAF2-E439761A0283}"/>
              </a:ext>
            </a:extLst>
          </p:cNvPr>
          <p:cNvSpPr/>
          <p:nvPr/>
        </p:nvSpPr>
        <p:spPr>
          <a:xfrm>
            <a:off x="3614057" y="752801"/>
            <a:ext cx="3439886" cy="646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求每个字符串的最短循环子串，输出循环次数</a:t>
            </a:r>
            <a:endParaRPr lang="en-US" altLang="zh-CN" sz="12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cs typeface="+mn-ea"/>
                <a:sym typeface="+mn-lt"/>
              </a:rPr>
              <a:t>（</a:t>
            </a:r>
            <a:r>
              <a:rPr lang="en-US" altLang="zh-CN" sz="1200" dirty="0">
                <a:cs typeface="+mn-ea"/>
                <a:sym typeface="+mn-lt"/>
              </a:rPr>
              <a:t>n%(n-next[n])==0</a:t>
            </a:r>
            <a:r>
              <a:rPr lang="zh-CN" altLang="en-US" sz="1200" dirty="0">
                <a:cs typeface="+mn-ea"/>
                <a:sym typeface="+mn-lt"/>
              </a:rPr>
              <a:t>）</a:t>
            </a:r>
            <a:r>
              <a:rPr lang="en-US" altLang="zh-CN" sz="1200" dirty="0">
                <a:cs typeface="+mn-ea"/>
                <a:sym typeface="+mn-lt"/>
              </a:rPr>
              <a:t>n/(n-next[n])</a:t>
            </a:r>
          </a:p>
        </p:txBody>
      </p:sp>
    </p:spTree>
    <p:extLst>
      <p:ext uri="{BB962C8B-B14F-4D97-AF65-F5344CB8AC3E}">
        <p14:creationId xmlns:p14="http://schemas.microsoft.com/office/powerpoint/2010/main" val="2055128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2" y="1679252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POJ2406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738D10-8362-49D2-884D-C5DBBB49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75" y="210381"/>
            <a:ext cx="5323809" cy="6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3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1603693" y="1683344"/>
            <a:ext cx="2253331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  <a:latin typeface="+mn-lt"/>
                <a:ea typeface="+mn-ea"/>
                <a:cs typeface="+mn-ea"/>
                <a:sym typeface="+mn-lt"/>
              </a:rPr>
              <a:t>P3375</a:t>
            </a:r>
            <a:endParaRPr lang="zh-CN" altLang="en-US" sz="1800" b="1" dirty="0">
              <a:solidFill>
                <a:srgbClr val="313D5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603692" y="2055803"/>
            <a:ext cx="8480833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27E52A-1E96-4067-AA6B-0B7E6E3E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24" y="0"/>
            <a:ext cx="684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vgjorn4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宽屏</PresentationFormat>
  <Paragraphs>63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KMP算法</vt:lpstr>
      <vt:lpstr>KMP算法</vt:lpstr>
      <vt:lpstr>KMP算法</vt:lpstr>
      <vt:lpstr>KMP算法</vt:lpstr>
      <vt:lpstr>KMP算法</vt:lpstr>
      <vt:lpstr>KMP算法</vt:lpstr>
      <vt:lpstr>KMP算法</vt:lpstr>
      <vt:lpstr>KMP算法</vt:lpstr>
      <vt:lpstr>KMP算法</vt:lpstr>
      <vt:lpstr>练习题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2021-05-12T03:31:37Z</dcterms:created>
  <dcterms:modified xsi:type="dcterms:W3CDTF">2021-07-31T01:45:19Z</dcterms:modified>
</cp:coreProperties>
</file>