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5.xml" ContentType="application/vnd.openxmlformats-officedocument.themeOverr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58" r:id="rId4"/>
    <p:sldId id="270" r:id="rId5"/>
    <p:sldId id="294" r:id="rId6"/>
    <p:sldId id="295" r:id="rId7"/>
    <p:sldId id="278" r:id="rId8"/>
    <p:sldId id="279" r:id="rId9"/>
    <p:sldId id="283" r:id="rId10"/>
    <p:sldId id="285" r:id="rId11"/>
    <p:sldId id="284" r:id="rId12"/>
    <p:sldId id="296" r:id="rId13"/>
    <p:sldId id="286" r:id="rId14"/>
    <p:sldId id="290" r:id="rId15"/>
    <p:sldId id="291" r:id="rId16"/>
    <p:sldId id="297" r:id="rId17"/>
    <p:sldId id="298" r:id="rId18"/>
    <p:sldId id="299" r:id="rId19"/>
    <p:sldId id="300" r:id="rId20"/>
    <p:sldId id="287" r:id="rId21"/>
    <p:sldId id="302" r:id="rId22"/>
    <p:sldId id="303" r:id="rId23"/>
    <p:sldId id="261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755E"/>
    <a:srgbClr val="1E3453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78B1EC3-4D1E-4EB1-BEFB-3E8703EEFC96}"/>
              </a:ext>
            </a:extLst>
          </p:cNvPr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D6B3D4-423C-4383-A1DC-741F23A3F489}"/>
              </a:ext>
            </a:extLst>
          </p:cNvPr>
          <p:cNvSpPr/>
          <p:nvPr userDrawn="1"/>
        </p:nvSpPr>
        <p:spPr>
          <a:xfrm>
            <a:off x="0" y="-2"/>
            <a:ext cx="12192000" cy="68677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AE5E61B-3C99-4910-9501-36BA9FC99506}"/>
              </a:ext>
            </a:extLst>
          </p:cNvPr>
          <p:cNvSpPr>
            <a:spLocks/>
          </p:cNvSpPr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A10F15C-08CC-4803-BED6-1A19E4F26751}"/>
              </a:ext>
            </a:extLst>
          </p:cNvPr>
          <p:cNvSpPr>
            <a:spLocks/>
          </p:cNvSpPr>
          <p:nvPr userDrawn="1"/>
        </p:nvSpPr>
        <p:spPr bwMode="auto">
          <a:xfrm>
            <a:off x="0" y="140970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0922505-EE2D-4160-BDDD-ED05F90268E9}"/>
              </a:ext>
            </a:extLst>
          </p:cNvPr>
          <p:cNvSpPr>
            <a:spLocks/>
          </p:cNvSpPr>
          <p:nvPr userDrawn="1"/>
        </p:nvSpPr>
        <p:spPr bwMode="auto">
          <a:xfrm>
            <a:off x="0" y="2759946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11B12D81-D140-4823-B240-25B48F1560DB}"/>
              </a:ext>
            </a:extLst>
          </p:cNvPr>
          <p:cNvSpPr>
            <a:spLocks/>
          </p:cNvSpPr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099" y="3136497"/>
            <a:ext cx="10845800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099" y="2232152"/>
            <a:ext cx="10845800" cy="887474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4788492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AB_IN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08476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不完整圆 2">
            <a:extLst>
              <a:ext uri="{FF2B5EF4-FFF2-40B4-BE49-F238E27FC236}">
                <a16:creationId xmlns:a16="http://schemas.microsoft.com/office/drawing/2014/main" id="{9660664D-C6D2-4810-A5F9-F7A81F6DB66B}"/>
              </a:ext>
            </a:extLst>
          </p:cNvPr>
          <p:cNvSpPr/>
          <p:nvPr userDrawn="1"/>
        </p:nvSpPr>
        <p:spPr>
          <a:xfrm rot="10800000">
            <a:off x="9700986" y="6154763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55C1BC0B-B3C8-49B1-B1C9-E68FD4D49042}"/>
              </a:ext>
            </a:extLst>
          </p:cNvPr>
          <p:cNvSpPr/>
          <p:nvPr userDrawn="1"/>
        </p:nvSpPr>
        <p:spPr>
          <a:xfrm rot="16200000">
            <a:off x="9287328" y="5742214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58E880A-DB73-49BA-8C6C-486DA1136812}"/>
              </a:ext>
            </a:extLst>
          </p:cNvPr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9E4F6D-0847-4EDC-9282-5C7424418E7A}"/>
              </a:ext>
            </a:extLst>
          </p:cNvPr>
          <p:cNvSpPr/>
          <p:nvPr userDrawn="1"/>
        </p:nvSpPr>
        <p:spPr>
          <a:xfrm>
            <a:off x="0" y="0"/>
            <a:ext cx="12222162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8534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546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24526C06-9180-4AA2-A337-97AF05C5B62B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30162" y="4623077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8FB73EEF-0A8E-41C3-BC89-7097A3055D66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126162" y="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AEBB6B4B-B08E-4C0C-AD2F-44492330DDA6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626577" y="0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9B0DEFD1-6512-4107-9860-B8C063E2FBC3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30162" y="4891087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星形: 四角 2">
            <a:extLst>
              <a:ext uri="{FF2B5EF4-FFF2-40B4-BE49-F238E27FC236}">
                <a16:creationId xmlns:a16="http://schemas.microsoft.com/office/drawing/2014/main" id="{803DCD51-4C00-4158-B456-0121BC73FD6F}"/>
              </a:ext>
            </a:extLst>
          </p:cNvPr>
          <p:cNvSpPr/>
          <p:nvPr userDrawn="1"/>
        </p:nvSpPr>
        <p:spPr>
          <a:xfrm>
            <a:off x="675698" y="702371"/>
            <a:ext cx="626594" cy="626594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2021/8/6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9014DB85-54DF-4983-96A9-293173F2BC56}"/>
              </a:ext>
            </a:extLst>
          </p:cNvPr>
          <p:cNvSpPr/>
          <p:nvPr userDrawn="1"/>
        </p:nvSpPr>
        <p:spPr>
          <a:xfrm>
            <a:off x="-1" y="724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BA982E-6230-40B7-8EA9-8A1558CD29AB}"/>
              </a:ext>
            </a:extLst>
          </p:cNvPr>
          <p:cNvSpPr/>
          <p:nvPr userDrawn="1"/>
        </p:nvSpPr>
        <p:spPr>
          <a:xfrm>
            <a:off x="0" y="3837"/>
            <a:ext cx="12192000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AC2B1D4-E172-466A-9834-92BB0DE6D837}"/>
              </a:ext>
            </a:extLst>
          </p:cNvPr>
          <p:cNvSpPr>
            <a:spLocks/>
          </p:cNvSpPr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8EF82D-499A-40FF-8C43-25683D7F3243}"/>
              </a:ext>
            </a:extLst>
          </p:cNvPr>
          <p:cNvGrpSpPr/>
          <p:nvPr userDrawn="1"/>
        </p:nvGrpSpPr>
        <p:grpSpPr>
          <a:xfrm>
            <a:off x="0" y="1409700"/>
            <a:ext cx="6065838" cy="5450882"/>
            <a:chOff x="0" y="1409700"/>
            <a:chExt cx="6065838" cy="545088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38ACE5B-8997-4814-B1D4-756E3D5CB4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409700"/>
              <a:ext cx="6065838" cy="5448300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205F680-BBB8-4037-B92C-C9B6CEF820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759946"/>
              <a:ext cx="4565423" cy="4100636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1E34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Freeform 11">
            <a:extLst>
              <a:ext uri="{FF2B5EF4-FFF2-40B4-BE49-F238E27FC236}">
                <a16:creationId xmlns:a16="http://schemas.microsoft.com/office/drawing/2014/main" id="{C94B6344-FE73-4125-8990-1CCF46599B70}"/>
              </a:ext>
            </a:extLst>
          </p:cNvPr>
          <p:cNvSpPr>
            <a:spLocks/>
          </p:cNvSpPr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27D45CB3-D3E8-49C1-AD18-984B669955A8}"/>
              </a:ext>
            </a:extLst>
          </p:cNvPr>
          <p:cNvSpPr/>
          <p:nvPr userDrawn="1"/>
        </p:nvSpPr>
        <p:spPr>
          <a:xfrm>
            <a:off x="1170215" y="-718230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F0AC4181-13AD-46AE-B4AA-26505246DCAA}"/>
              </a:ext>
            </a:extLst>
          </p:cNvPr>
          <p:cNvSpPr/>
          <p:nvPr userDrawn="1"/>
        </p:nvSpPr>
        <p:spPr>
          <a:xfrm rot="5400000">
            <a:off x="756557" y="-1119893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235461" y="2143121"/>
            <a:ext cx="5930898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35461" y="4449357"/>
            <a:ext cx="59308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5463" y="4153086"/>
            <a:ext cx="593089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AB_IN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2021/8/6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gGrWDJ2Sp5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VZ2fQ46WgT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tQNjjWHBsf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67jwXrQnpw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.ubuntu.com/p/bqVRrP6qpp/" TargetMode="External"/><Relationship Id="rId2" Type="http://schemas.openxmlformats.org/officeDocument/2006/relationships/hyperlink" Target="https://paste.ubuntu.com/p/JydSXDyJSt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CQdHtvDPPX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7.31-8.6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暑假阶段学习总结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2021/8/6</a:t>
            </a:r>
            <a:endParaRPr lang="en-US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一篇博客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A7639F-C239-4FCC-9250-E8EA71C47467}"/>
              </a:ext>
            </a:extLst>
          </p:cNvPr>
          <p:cNvSpPr txBox="1"/>
          <p:nvPr/>
        </p:nvSpPr>
        <p:spPr>
          <a:xfrm>
            <a:off x="9339309" y="1953087"/>
            <a:ext cx="2606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出了</a:t>
            </a:r>
            <a:r>
              <a:rPr lang="en-US" altLang="zh-CN" dirty="0"/>
              <a:t>1001</a:t>
            </a:r>
            <a:r>
              <a:rPr lang="zh-CN" altLang="en-US" dirty="0"/>
              <a:t>，</a:t>
            </a:r>
            <a:r>
              <a:rPr lang="en-US" altLang="zh-CN" dirty="0"/>
              <a:t>1002</a:t>
            </a:r>
          </a:p>
          <a:p>
            <a:endParaRPr lang="en-US" altLang="zh-CN" dirty="0"/>
          </a:p>
          <a:p>
            <a:r>
              <a:rPr lang="zh-CN" altLang="en-US" dirty="0"/>
              <a:t>补</a:t>
            </a:r>
            <a:r>
              <a:rPr lang="en-US" altLang="zh-CN" dirty="0"/>
              <a:t>1003</a:t>
            </a:r>
            <a:r>
              <a:rPr lang="zh-CN" altLang="en-US" dirty="0"/>
              <a:t>，</a:t>
            </a:r>
            <a:r>
              <a:rPr lang="en-US" altLang="zh-CN" dirty="0"/>
              <a:t>1004</a:t>
            </a:r>
            <a:r>
              <a:rPr lang="zh-CN" altLang="en-US" dirty="0"/>
              <a:t>，</a:t>
            </a:r>
            <a:r>
              <a:rPr lang="en-US" altLang="zh-CN" dirty="0"/>
              <a:t>1005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8C0815-44A1-4C94-8274-B1E3114BA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3" y="1548524"/>
            <a:ext cx="8821163" cy="43999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24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CA3AC-3A96-4587-B5D0-9F516E6E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0" i="0" dirty="0">
                <a:solidFill>
                  <a:srgbClr val="6495ED"/>
                </a:solidFill>
                <a:effectLst/>
                <a:latin typeface="-apple-system"/>
              </a:rPr>
              <a:t>1003</a:t>
            </a:r>
            <a:r>
              <a:rPr lang="zh-CN" altLang="en-US" b="0" i="0" dirty="0">
                <a:solidFill>
                  <a:srgbClr val="6495ED"/>
                </a:solidFill>
                <a:effectLst/>
                <a:latin typeface="-apple-system"/>
              </a:rPr>
              <a:t>魔怔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B73C2-7C45-4C78-816C-145B0744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26F0E-348D-4476-AC2C-AE4130EF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68BA13-0F51-4CBE-A761-1309772F4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5" y="1301156"/>
            <a:ext cx="11814188" cy="40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3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6E67D4-C561-46F6-9AC0-7A7F1987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0190E3-3436-4736-A041-D12D6390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0B1DB83-5B4C-40F7-99BF-CEB6B627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0"/>
            <a:ext cx="10850563" cy="1028700"/>
          </a:xfrm>
        </p:spPr>
        <p:txBody>
          <a:bodyPr>
            <a:normAutofit/>
          </a:bodyPr>
          <a:lstStyle/>
          <a:p>
            <a:pPr algn="l"/>
            <a:r>
              <a:rPr lang="en-US" altLang="zh-CN" b="0" i="0" dirty="0">
                <a:solidFill>
                  <a:srgbClr val="6495ED"/>
                </a:solidFill>
                <a:effectLst/>
                <a:latin typeface="-apple-system"/>
              </a:rPr>
              <a:t>1003</a:t>
            </a:r>
            <a:r>
              <a:rPr lang="zh-CN" altLang="en-US" b="0" i="0" dirty="0">
                <a:solidFill>
                  <a:srgbClr val="6495ED"/>
                </a:solidFill>
                <a:effectLst/>
                <a:latin typeface="-apple-system"/>
              </a:rPr>
              <a:t>魔怔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C3ECA5-A923-4F0E-9E8E-F3ED27F1B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6" y="1196209"/>
            <a:ext cx="7384420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3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6A04E-0EC7-453F-98D5-60D549F5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6C45F0-8927-41B2-A831-6E516FBA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CBEFAC-8FC3-4830-9573-6F4164BF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002962-0694-4EEA-8156-26758BD64FB7}"/>
              </a:ext>
            </a:extLst>
          </p:cNvPr>
          <p:cNvSpPr txBox="1"/>
          <p:nvPr/>
        </p:nvSpPr>
        <p:spPr>
          <a:xfrm>
            <a:off x="669924" y="15509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21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3FC62-1A98-4B0E-B706-9539B366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6495ED"/>
                </a:solidFill>
                <a:effectLst/>
                <a:latin typeface="-apple-system"/>
              </a:rPr>
              <a:t>1004</a:t>
            </a:r>
            <a:r>
              <a:rPr lang="zh-CN" altLang="en-US" b="0" i="0" dirty="0">
                <a:solidFill>
                  <a:srgbClr val="6495ED"/>
                </a:solidFill>
                <a:effectLst/>
                <a:latin typeface="-apple-system"/>
              </a:rPr>
              <a:t>净化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2C3CDB-6E7B-4A59-934C-0F75F750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B6AEE-B3A8-452D-AA0E-433CE964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434EB-FFFB-46FC-BE7A-F6DAC9E3A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2" y="1134621"/>
            <a:ext cx="9320068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5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580AA-1048-4F74-95E8-42D6A471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DB9A87-0367-4804-8EDA-C0562EA6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3F290-BF6A-41B4-8D89-11C633EE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C68102-73C5-4936-9AE0-090FAEAAD369}"/>
              </a:ext>
            </a:extLst>
          </p:cNvPr>
          <p:cNvSpPr txBox="1"/>
          <p:nvPr/>
        </p:nvSpPr>
        <p:spPr>
          <a:xfrm>
            <a:off x="669924" y="17018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9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55DCC-5994-42E4-94C2-3821A1CC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6495ED"/>
                </a:solidFill>
                <a:effectLst/>
                <a:latin typeface="-apple-system"/>
              </a:rPr>
              <a:t>1005</a:t>
            </a:r>
            <a:r>
              <a:rPr lang="zh-CN" altLang="en-US" b="0" dirty="0">
                <a:solidFill>
                  <a:srgbClr val="6495ED"/>
                </a:solidFill>
                <a:latin typeface="-apple-system"/>
              </a:rPr>
              <a:t>水题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E38437-CA53-44C8-A886-B7769B1A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FE4AC1-4709-4EB2-A59E-050C3FED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3D1680-73C7-45AD-B2E2-927FAAB5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305939"/>
            <a:ext cx="9373412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1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8F7B8-91B4-47FA-8B1A-F5D33B11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C3F3D8-7703-4DB5-A6FC-174BE576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236957-C9D2-4864-AEB2-B4A06EEF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FF6470-282A-4C88-B178-6BA68E38F083}"/>
              </a:ext>
            </a:extLst>
          </p:cNvPr>
          <p:cNvSpPr txBox="1"/>
          <p:nvPr/>
        </p:nvSpPr>
        <p:spPr>
          <a:xfrm>
            <a:off x="669924" y="158642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810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55DCC-5994-42E4-94C2-3821A1CC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6495ED"/>
                </a:solidFill>
                <a:effectLst/>
                <a:latin typeface="-apple-system"/>
              </a:rPr>
              <a:t>CF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E38437-CA53-44C8-A886-B7769B1A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FE4AC1-4709-4EB2-A59E-050C3FED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E91049-D586-4421-A147-27CAB566E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272353"/>
            <a:ext cx="9297206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6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8F7B8-91B4-47FA-8B1A-F5D33B11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C3F3D8-7703-4DB5-A6FC-174BE576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236957-C9D2-4864-AEB2-B4A06EEF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276AFA-D923-44E3-80C4-E5D1F63E77FB}"/>
              </a:ext>
            </a:extLst>
          </p:cNvPr>
          <p:cNvSpPr txBox="1"/>
          <p:nvPr/>
        </p:nvSpPr>
        <p:spPr>
          <a:xfrm>
            <a:off x="669924" y="158642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15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677436" cy="4083608"/>
            <a:chOff x="757282" y="1700808"/>
            <a:chExt cx="10677436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677436" cy="4083608"/>
              <a:chOff x="1175743" y="1700808"/>
              <a:chExt cx="10262310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739758" y="1779399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牛客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5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百度之星初赛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2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牛客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6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牛客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一篇博客</a:t>
            </a:r>
            <a:endParaRPr lang="en-US" altLang="zh-CN" dirty="0"/>
          </a:p>
          <a:p>
            <a:pPr lvl="0"/>
            <a:r>
              <a:rPr lang="zh-CN" altLang="en-US" dirty="0"/>
              <a:t>一个补题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703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一篇博客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A7639F-C239-4FCC-9250-E8EA71C47467}"/>
              </a:ext>
            </a:extLst>
          </p:cNvPr>
          <p:cNvSpPr txBox="1"/>
          <p:nvPr/>
        </p:nvSpPr>
        <p:spPr>
          <a:xfrm>
            <a:off x="9339309" y="1953087"/>
            <a:ext cx="260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出了</a:t>
            </a:r>
            <a:r>
              <a:rPr lang="en-US" altLang="zh-CN" dirty="0"/>
              <a:t>I</a:t>
            </a:r>
          </a:p>
          <a:p>
            <a:r>
              <a:rPr lang="zh-CN" altLang="en-US" dirty="0"/>
              <a:t>补</a:t>
            </a:r>
            <a:r>
              <a:rPr lang="en-US" altLang="zh-CN" dirty="0"/>
              <a:t>F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B9B825-EF38-4461-8254-308D21AF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7" y="1518349"/>
            <a:ext cx="8423938" cy="42324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010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E4EEC-376E-4BE7-911B-85C3158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F920BB-756B-489E-99D2-DE0E790D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B90F2C-33A7-41CC-AC64-6F3CDEB4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1D99F8-8A0B-417B-B221-59E143453ECC}"/>
              </a:ext>
            </a:extLst>
          </p:cNvPr>
          <p:cNvSpPr txBox="1"/>
          <p:nvPr/>
        </p:nvSpPr>
        <p:spPr>
          <a:xfrm>
            <a:off x="834501" y="1615736"/>
            <a:ext cx="6498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做概率</a:t>
            </a:r>
            <a:r>
              <a:rPr lang="en-US" altLang="zh-CN" dirty="0" err="1"/>
              <a:t>dp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巩固一下图论的算法</a:t>
            </a:r>
          </a:p>
        </p:txBody>
      </p:sp>
    </p:spTree>
    <p:extLst>
      <p:ext uri="{BB962C8B-B14F-4D97-AF65-F5344CB8AC3E}">
        <p14:creationId xmlns:p14="http://schemas.microsoft.com/office/powerpoint/2010/main" val="2352418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2021/8/6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牛客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一篇博客</a:t>
            </a:r>
            <a:endParaRPr lang="en-US" altLang="zh-CN" dirty="0"/>
          </a:p>
          <a:p>
            <a:pPr lvl="0"/>
            <a:r>
              <a:rPr lang="zh-CN" altLang="en-US" dirty="0"/>
              <a:t>两个补题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一篇博客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1176F6-710C-4D4D-94AE-ABEC5947765A}"/>
              </a:ext>
            </a:extLst>
          </p:cNvPr>
          <p:cNvSpPr txBox="1"/>
          <p:nvPr/>
        </p:nvSpPr>
        <p:spPr>
          <a:xfrm>
            <a:off x="10369118" y="2112885"/>
            <a:ext cx="115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出了</a:t>
            </a:r>
            <a:r>
              <a:rPr lang="en-US" altLang="zh-CN" dirty="0"/>
              <a:t>K</a:t>
            </a:r>
          </a:p>
          <a:p>
            <a:r>
              <a:rPr lang="zh-CN" altLang="en-US" dirty="0"/>
              <a:t>补</a:t>
            </a:r>
            <a:r>
              <a:rPr lang="en-US" altLang="zh-CN" dirty="0"/>
              <a:t>J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A06453-DDE8-46A0-A90A-3E3C11535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06" y="1359945"/>
            <a:ext cx="10040412" cy="50868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795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FF47A-8060-4F0F-9A0F-C8E4FE4A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6495ED"/>
                </a:solidFill>
                <a:latin typeface="-apple-system"/>
              </a:rPr>
              <a:t>K</a:t>
            </a:r>
            <a:r>
              <a:rPr lang="en-US" altLang="zh-CN" b="0" i="0" dirty="0" err="1">
                <a:solidFill>
                  <a:srgbClr val="6495ED"/>
                </a:solidFill>
                <a:effectLst/>
                <a:latin typeface="-apple-system"/>
              </a:rPr>
              <a:t>.King</a:t>
            </a:r>
            <a:r>
              <a:rPr lang="en-US" altLang="zh-CN" b="0" i="0" dirty="0">
                <a:solidFill>
                  <a:srgbClr val="6495ED"/>
                </a:solidFill>
                <a:effectLst/>
                <a:latin typeface="-apple-system"/>
              </a:rPr>
              <a:t> of Range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67518-730E-4132-9624-2605156A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1B0D7-5A64-4209-A023-B856CFB3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80410A-597F-47FB-8F1F-A206B51F7ED5}"/>
              </a:ext>
            </a:extLst>
          </p:cNvPr>
          <p:cNvSpPr txBox="1"/>
          <p:nvPr/>
        </p:nvSpPr>
        <p:spPr>
          <a:xfrm>
            <a:off x="669924" y="1603256"/>
            <a:ext cx="87408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ST表+双指针</a:t>
            </a:r>
            <a:endParaRPr lang="en-US" altLang="zh-CN" dirty="0"/>
          </a:p>
          <a:p>
            <a:r>
              <a:rPr lang="zh-CN" altLang="en-US" dirty="0"/>
              <a:t>单调队列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 ST算法，实质就是动态规划，需要推出转移方程，是静态的，故时间复杂度比较低，打表O(nlogn)，查询 O(1)，预处理带log，如果数据量到</a:t>
            </a:r>
            <a:r>
              <a:rPr lang="en-US" altLang="zh-CN" dirty="0"/>
              <a:t>1</a:t>
            </a:r>
            <a:r>
              <a:rPr lang="zh-CN" altLang="en-US" dirty="0"/>
              <a:t>e7，那么就不能用ST表了，会被卡掉其次</a:t>
            </a:r>
            <a:endParaRPr lang="en-US" altLang="zh-CN" dirty="0"/>
          </a:p>
          <a:p>
            <a:r>
              <a:rPr lang="zh-CN" altLang="en-US" dirty="0"/>
              <a:t>运用双指针，可以有效地缩减到O(n)​，当差小的时候右指针右移，相当于固定左端点，找右端点；当差大的时候左指针左移，并更新答案另外，在用ST表查询的时候，k=log2(r−l+1)​会被友好的卡常，所​以还是手写Log函数比较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单调队列可以很好的</a:t>
            </a:r>
            <a:r>
              <a:rPr lang="en-US" altLang="zh-CN" dirty="0"/>
              <a:t>O(n)</a:t>
            </a:r>
            <a:r>
              <a:rPr lang="zh-CN" altLang="en-US" dirty="0"/>
              <a:t>通过，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两个单调队列，一个维护最大值，一个维护最小值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70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E01F3-3183-4F9F-A812-C6642ADC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753CC3-ECF1-490E-9CA3-E1230FC5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40503-B14C-482D-8F1B-AE69FF50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A7CBB5-CA64-4C5B-87F0-AEA12327AAA7}"/>
              </a:ext>
            </a:extLst>
          </p:cNvPr>
          <p:cNvSpPr txBox="1"/>
          <p:nvPr/>
        </p:nvSpPr>
        <p:spPr>
          <a:xfrm>
            <a:off x="669924" y="15163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ST</a:t>
            </a:r>
            <a:r>
              <a:rPr lang="zh-CN" altLang="en-US" dirty="0">
                <a:hlinkClick r:id="rId2"/>
              </a:rPr>
              <a:t>表</a:t>
            </a:r>
            <a:r>
              <a:rPr lang="en-US" altLang="zh-CN" dirty="0">
                <a:hlinkClick r:id="rId2"/>
              </a:rPr>
              <a:t>+</a:t>
            </a:r>
            <a:r>
              <a:rPr lang="zh-CN" altLang="en-US" dirty="0">
                <a:hlinkClick r:id="rId2"/>
              </a:rPr>
              <a:t>尺取：</a:t>
            </a:r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47F869-46E5-4D6D-B356-E38811A70072}"/>
              </a:ext>
            </a:extLst>
          </p:cNvPr>
          <p:cNvSpPr txBox="1"/>
          <p:nvPr/>
        </p:nvSpPr>
        <p:spPr>
          <a:xfrm>
            <a:off x="669924" y="21885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单调队列：</a:t>
            </a:r>
            <a:r>
              <a:rPr lang="en-US" altLang="zh-CN" dirty="0">
                <a:hlinkClick r:id="rId3"/>
              </a:rPr>
              <a:t>Ubuntu </a:t>
            </a:r>
            <a:r>
              <a:rPr lang="en-US" altLang="zh-CN" dirty="0" err="1">
                <a:hlinkClick r:id="rId3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79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6ED2E-0792-42D5-94D3-7052C514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6495ED"/>
                </a:solidFill>
                <a:effectLst/>
                <a:latin typeface="-apple-system"/>
              </a:rPr>
              <a:t>J.Jewels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AAA4C0-0142-4A01-A31D-C7F99D58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94CD8-476A-448F-9C13-3919F40C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FF285F-13FD-44A8-B01C-D8BD505030BF}"/>
              </a:ext>
            </a:extLst>
          </p:cNvPr>
          <p:cNvSpPr txBox="1"/>
          <p:nvPr/>
        </p:nvSpPr>
        <p:spPr>
          <a:xfrm>
            <a:off x="669924" y="1424940"/>
            <a:ext cx="1066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明显，所有宝物肯定都在</a:t>
            </a:r>
            <a:r>
              <a:rPr lang="en-US" altLang="zh-CN" dirty="0"/>
              <a:t>0−(n−1)</a:t>
            </a:r>
            <a:r>
              <a:rPr lang="zh-CN" altLang="en-US" dirty="0"/>
              <a:t>这</a:t>
            </a:r>
            <a:r>
              <a:rPr lang="en-US" altLang="zh-CN" dirty="0"/>
              <a:t>n</a:t>
            </a:r>
            <a:r>
              <a:rPr lang="zh-CN" altLang="en-US" dirty="0"/>
              <a:t>个时刻被挖掉。对于每个时间，都有</a:t>
            </a:r>
            <a:r>
              <a:rPr lang="en-US" altLang="zh-CN" dirty="0"/>
              <a:t>m</a:t>
            </a:r>
            <a:r>
              <a:rPr lang="zh-CN" altLang="en-US" dirty="0"/>
              <a:t>个宝物，这就转化成了一个最小权匹配问题，一边是时刻，一边是宝物，边权就是挖这个宝石所消耗的体力值跑遍</a:t>
            </a:r>
            <a:r>
              <a:rPr lang="en-US" altLang="zh-CN" dirty="0"/>
              <a:t>KM</a:t>
            </a:r>
            <a:r>
              <a:rPr lang="zh-CN" altLang="en-US" dirty="0"/>
              <a:t>就出来了</a:t>
            </a:r>
          </a:p>
        </p:txBody>
      </p:sp>
    </p:spTree>
    <p:extLst>
      <p:ext uri="{BB962C8B-B14F-4D97-AF65-F5344CB8AC3E}">
        <p14:creationId xmlns:p14="http://schemas.microsoft.com/office/powerpoint/2010/main" val="150713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CF042-E466-47E1-9426-22E71961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41919-D4BC-4CCF-AAC9-A9B2901B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614AFB-A280-42B1-AD1A-A665EF32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FC83B6-2C96-4411-BFCA-E66CF2E575D7}"/>
              </a:ext>
            </a:extLst>
          </p:cNvPr>
          <p:cNvSpPr txBox="1"/>
          <p:nvPr/>
        </p:nvSpPr>
        <p:spPr>
          <a:xfrm>
            <a:off x="669924" y="16834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47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百度之星初赛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一篇博客</a:t>
            </a:r>
            <a:endParaRPr lang="en-US" altLang="zh-CN" dirty="0"/>
          </a:p>
          <a:p>
            <a:pPr lvl="0"/>
            <a:r>
              <a:rPr lang="en-US" altLang="zh-CN" dirty="0"/>
              <a:t>5</a:t>
            </a:r>
            <a:r>
              <a:rPr lang="zh-CN" altLang="en-US" dirty="0"/>
              <a:t>个补题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381180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1279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D3453"/>
      </a:accent1>
      <a:accent2>
        <a:srgbClr val="5FCFBF"/>
      </a:accent2>
      <a:accent3>
        <a:srgbClr val="B1B1B1"/>
      </a:accent3>
      <a:accent4>
        <a:srgbClr val="9D9D9D"/>
      </a:accent4>
      <a:accent5>
        <a:srgbClr val="727272"/>
      </a:accent5>
      <a:accent6>
        <a:srgbClr val="61616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473</Words>
  <Application>Microsoft Office PowerPoint</Application>
  <PresentationFormat>宽屏</PresentationFormat>
  <Paragraphs>99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Impact</vt:lpstr>
      <vt:lpstr>主题5</vt:lpstr>
      <vt:lpstr>think-cell Slide</vt:lpstr>
      <vt:lpstr>暑假阶段学习总结</vt:lpstr>
      <vt:lpstr>PowerPoint 演示文稿</vt:lpstr>
      <vt:lpstr>牛客5</vt:lpstr>
      <vt:lpstr>一篇博客</vt:lpstr>
      <vt:lpstr>K.King of Range</vt:lpstr>
      <vt:lpstr>代码</vt:lpstr>
      <vt:lpstr>J.Jewels</vt:lpstr>
      <vt:lpstr>代码</vt:lpstr>
      <vt:lpstr>百度之星初赛2</vt:lpstr>
      <vt:lpstr>一篇博客</vt:lpstr>
      <vt:lpstr>1003魔怔</vt:lpstr>
      <vt:lpstr>1003魔怔</vt:lpstr>
      <vt:lpstr>代码</vt:lpstr>
      <vt:lpstr>1004净化</vt:lpstr>
      <vt:lpstr>代码</vt:lpstr>
      <vt:lpstr>1005水题</vt:lpstr>
      <vt:lpstr>代码</vt:lpstr>
      <vt:lpstr>CF</vt:lpstr>
      <vt:lpstr>代码</vt:lpstr>
      <vt:lpstr>牛客6</vt:lpstr>
      <vt:lpstr>一篇博客</vt:lpstr>
      <vt:lpstr>下周计划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刘 思远</cp:lastModifiedBy>
  <cp:revision>14</cp:revision>
  <cp:lastPrinted>2018-08-20T16:00:00Z</cp:lastPrinted>
  <dcterms:created xsi:type="dcterms:W3CDTF">2018-08-20T16:00:00Z</dcterms:created>
  <dcterms:modified xsi:type="dcterms:W3CDTF">2021-08-05T17:27:23Z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