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3" r:id="rId6"/>
    <p:sldId id="264" r:id="rId7"/>
    <p:sldId id="265" r:id="rId8"/>
    <p:sldId id="268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F7218-6491-4C1B-9187-64CF4E7F4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58D57D-E3CE-4A73-AA57-B1874D8BE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4ADB4-2EC1-4CAF-A0FD-7E152AA6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BCFE-3791-45B4-BDFF-D958264C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4FFA0-D12B-4DC2-8E41-C5BE8601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2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8B0D5-8BCA-43CA-A4B2-73E04E1F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CEB52-B958-493F-AB61-17EBE53B5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08ACC-9531-4F7D-B555-D8BF54AA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B2828-789F-4E2A-828A-A0195540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F6203-12A3-4824-A7B2-F5A8882A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5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A13BA4-9F06-415D-A4F0-7D4855E34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8F586-C5B6-405D-A13F-21A3F4F9C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1B83A-B94C-4827-A152-62FEBE52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5570A-AE27-4EB5-8631-275525E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7A231-A957-4A55-BFDD-FC62665F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0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49B0-6066-4B70-A389-11E59CDB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A7BDC-50C5-4024-BF9F-E88EDD9C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4CF6B-786E-438D-9328-EF5E2288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E12DF-6136-425F-AE6A-5EB2AA62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DC7D7-ECD1-4208-87C8-C2B93735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5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06B13-8051-456B-8CE9-C08B69DA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1E291-1E27-45F4-A40A-BF7A7AFF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10480-F5AC-4FA3-AB60-B835D901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5C1C6-A8EE-409B-977C-856A489A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3556F-2798-4AD2-BBEC-607D4EE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5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BFEA1-C833-4EF5-8FD5-0119DB9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0D3A-2C10-40D6-A568-3CA3E1B1B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563B62-FA40-4D1A-AA64-DBD164809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4C71F-BA65-4131-AF5C-247AD6BA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21092-13CA-473C-BFE5-00E32418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C0248-6A18-48DB-AFFF-BB84E624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26121-34A4-47D7-9C6F-27547DAE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57B85-0FB4-43B7-AA3B-278DED894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7757D-8B41-489D-9F60-09879AD9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106AAE-1ADC-43BC-8AED-0068F8FA3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C1DA95-DD94-46B8-B2AF-A478438CB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FDE70A-D47D-4EA8-AC95-B92E96E5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6479BF-ABCD-49EB-A613-972EFC7A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4268B-5137-4080-9052-DBC274F2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7CA77-A514-4A5B-818B-0EC766BB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41D538-0E83-4B13-8C2B-A07AE260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ABDAE4-A2C4-4012-9BB0-6F995F5A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A02E58-F72D-472C-86DC-E99BD202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7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B62D2F-37DA-4C19-BCC2-F22C6A40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2C431C-23C0-43CC-A701-EACAE58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C0CD11-41C7-4405-B211-AD31BFCE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6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50C58-2763-458B-9673-668CFB4A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74327-4DED-408A-B251-0684CB2B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1BC36-E472-4681-8AEE-CDE7AB246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3D65A-560E-425C-A855-AEB17786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725DE-F3ED-4E7F-95F2-4B704BFA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01EC7-7D7E-4C46-80D2-94276A5E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5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65953-EEC2-43ED-A7D6-6D4EE1DA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CEE83-D7C2-4086-AFBA-764211523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27623-6517-4EA9-BFEB-2EABE710B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757DD-03B9-4D1A-85C7-01B81FD8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B5AF7-0E8E-4B35-9809-3138D3C3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256D8-CDC5-4A13-929D-2D4E99E7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3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2997B-0160-4B31-9953-3379189B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AC7908-EDDB-4B94-9526-D9EE294BC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C1538-4CFD-4916-85B6-793CC887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C45E-D9D7-449D-A038-4CE40DADE00C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6A88E-DF33-4EAB-94CA-554B07760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1CE1A-281A-491C-AB4D-ED030225C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7542-D292-4447-88B2-471815D98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8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contest/187931#overview" TargetMode="External"/><Relationship Id="rId2" Type="http://schemas.openxmlformats.org/officeDocument/2006/relationships/hyperlink" Target="https://zhuanlan.zhihu.com/p/96229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sixdaycoder/article/details/4772047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1615B-DBB8-47AB-94CC-427ABF9AD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二分图与匹配</a:t>
            </a:r>
          </a:p>
        </p:txBody>
      </p:sp>
    </p:spTree>
    <p:extLst>
      <p:ext uri="{BB962C8B-B14F-4D97-AF65-F5344CB8AC3E}">
        <p14:creationId xmlns:p14="http://schemas.microsoft.com/office/powerpoint/2010/main" val="291068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9C83-26E4-49F4-BF79-A1AAC994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75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Cambria Math" panose="02040503050406030204" pitchFamily="18" charset="0"/>
                <a:ea typeface="+mn-ea"/>
                <a:cs typeface="+mn-cs"/>
              </a:rPr>
              <a:t>                   </a:t>
            </a:r>
            <a:r>
              <a:rPr lang="en-US" altLang="zh-CN" sz="3200" b="1" dirty="0">
                <a:latin typeface="Cambria Math" panose="02040503050406030204" pitchFamily="18" charset="0"/>
                <a:ea typeface="+mn-ea"/>
                <a:cs typeface="+mn-cs"/>
              </a:rPr>
              <a:t>DAG</a:t>
            </a:r>
            <a:r>
              <a:rPr lang="zh-CN" altLang="en-US" sz="3200" b="1" dirty="0">
                <a:latin typeface="Cambria Math" panose="02040503050406030204" pitchFamily="18" charset="0"/>
                <a:ea typeface="+mn-ea"/>
                <a:cs typeface="+mn-cs"/>
              </a:rPr>
              <a:t>图的顶点覆盖 和 二分图的独立集</a:t>
            </a:r>
            <a:br>
              <a:rPr lang="en-US" altLang="zh-CN" sz="3200" b="1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  <a:t>顶点覆盖：假如选了一个点就相当于覆盖了以它为端点的所有边。最小顶点覆盖就是选择最少的点来覆盖所有的边。</a:t>
            </a: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en-US" altLang="zh-CN" sz="32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  <a:t>独立集是一个点集，点集中的各点之间没有连边。</a:t>
            </a:r>
            <a:br>
              <a:rPr lang="en-US" altLang="zh-CN" sz="3200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en-US" altLang="zh-CN" sz="3200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200" b="1" dirty="0">
                <a:latin typeface="Cambria Math" panose="02040503050406030204" pitchFamily="18" charset="0"/>
                <a:ea typeface="+mn-ea"/>
                <a:cs typeface="+mn-cs"/>
              </a:rPr>
              <a:t>最小顶点覆盖 </a:t>
            </a:r>
            <a:r>
              <a:rPr lang="en-US" altLang="zh-CN" sz="3200" b="1" dirty="0">
                <a:latin typeface="Cambria Math" panose="02040503050406030204" pitchFamily="18" charset="0"/>
                <a:ea typeface="+mn-ea"/>
                <a:cs typeface="+mn-cs"/>
              </a:rPr>
              <a:t>= </a:t>
            </a:r>
            <a:r>
              <a:rPr lang="zh-CN" altLang="en-US" sz="3200" b="1" dirty="0">
                <a:latin typeface="Cambria Math" panose="02040503050406030204" pitchFamily="18" charset="0"/>
                <a:ea typeface="+mn-ea"/>
                <a:cs typeface="+mn-cs"/>
              </a:rPr>
              <a:t>二分图的最大匹配。</a:t>
            </a: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200" b="1" dirty="0">
                <a:latin typeface="Cambria Math" panose="02040503050406030204" pitchFamily="18" charset="0"/>
                <a:ea typeface="+mn-ea"/>
                <a:cs typeface="+mn-cs"/>
              </a:rPr>
              <a:t>最大独立集 </a:t>
            </a:r>
            <a:r>
              <a:rPr lang="en-US" altLang="zh-CN" sz="3200" b="1" dirty="0">
                <a:latin typeface="Cambria Math" panose="02040503050406030204" pitchFamily="18" charset="0"/>
                <a:ea typeface="+mn-ea"/>
                <a:cs typeface="+mn-cs"/>
              </a:rPr>
              <a:t>= </a:t>
            </a:r>
            <a:r>
              <a:rPr lang="zh-CN" altLang="en-US" sz="3200" b="1" dirty="0">
                <a:latin typeface="Cambria Math" panose="02040503050406030204" pitchFamily="18" charset="0"/>
                <a:ea typeface="+mn-ea"/>
                <a:cs typeface="+mn-cs"/>
              </a:rPr>
              <a:t>点的总数 </a:t>
            </a:r>
            <a:r>
              <a:rPr lang="en-US" altLang="zh-CN" sz="3200" b="1" dirty="0">
                <a:latin typeface="Cambria Math" panose="02040503050406030204" pitchFamily="18" charset="0"/>
                <a:ea typeface="+mn-ea"/>
                <a:cs typeface="+mn-cs"/>
              </a:rPr>
              <a:t>- </a:t>
            </a:r>
            <a:r>
              <a:rPr lang="zh-CN" altLang="en-US" sz="3200" b="1" dirty="0">
                <a:latin typeface="Cambria Math" panose="02040503050406030204" pitchFamily="18" charset="0"/>
                <a:ea typeface="+mn-ea"/>
                <a:cs typeface="+mn-cs"/>
              </a:rPr>
              <a:t>最小顶点覆盖。</a:t>
            </a: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endParaRPr lang="zh-CN" altLang="en-US" sz="3200" dirty="0">
              <a:latin typeface="Cambria Math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5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9C83-26E4-49F4-BF79-A1AAC994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75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模板题</a:t>
            </a:r>
            <a:r>
              <a:rPr lang="zh-CN" altLang="en-US" sz="3600" dirty="0"/>
              <a:t>：</a:t>
            </a:r>
            <a:br>
              <a:rPr lang="en-US" altLang="zh-CN" sz="3600" dirty="0"/>
            </a:br>
            <a:r>
              <a:rPr lang="en-US" altLang="zh-CN" sz="3600" dirty="0"/>
              <a:t>POJ2492  </a:t>
            </a:r>
            <a:r>
              <a:rPr lang="zh-CN" altLang="en-US" sz="3600" dirty="0"/>
              <a:t>二分图染色</a:t>
            </a:r>
            <a:br>
              <a:rPr lang="en-US" altLang="zh-CN" sz="3600" dirty="0"/>
            </a:br>
            <a:r>
              <a:rPr lang="en-US" altLang="zh-CN" sz="3600" dirty="0"/>
              <a:t>POJ1274  </a:t>
            </a:r>
            <a:r>
              <a:rPr lang="zh-CN" altLang="en-US" sz="3600" dirty="0"/>
              <a:t>二分图最大匹配</a:t>
            </a:r>
            <a:br>
              <a:rPr lang="en-US" altLang="zh-CN" sz="3600" dirty="0"/>
            </a:br>
            <a:r>
              <a:rPr lang="en-US" altLang="zh-CN" sz="3600" dirty="0"/>
              <a:t>POJ1422  DAG</a:t>
            </a:r>
            <a:r>
              <a:rPr lang="zh-CN" altLang="en-US" sz="3600" dirty="0"/>
              <a:t>最小路径覆盖</a:t>
            </a:r>
            <a:br>
              <a:rPr lang="en-US" altLang="zh-CN" sz="3600" dirty="0"/>
            </a:br>
            <a:r>
              <a:rPr lang="en-US" altLang="zh-CN" sz="3600" dirty="0"/>
              <a:t>POJ1466  </a:t>
            </a:r>
            <a:r>
              <a:rPr lang="zh-CN" altLang="en-US" sz="3600" dirty="0"/>
              <a:t>二分图最大独立集</a:t>
            </a:r>
            <a:br>
              <a:rPr lang="en-US" altLang="zh-CN" sz="3600" dirty="0"/>
            </a:br>
            <a:r>
              <a:rPr lang="zh-CN" altLang="en-US" sz="3600" b="1" dirty="0"/>
              <a:t>参考资料（匈牙利算法）</a:t>
            </a:r>
            <a:r>
              <a:rPr lang="zh-CN" altLang="en-US" sz="3600" dirty="0"/>
              <a:t>：</a:t>
            </a:r>
            <a:br>
              <a:rPr lang="en-US" altLang="zh-CN" sz="3600" dirty="0"/>
            </a:br>
            <a:r>
              <a:rPr lang="en-US" altLang="zh-CN" sz="3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https://zhuanlan.zhihu.com/p/96229700</a:t>
            </a:r>
            <a:br>
              <a:rPr lang="en-US" altLang="zh-CN" sz="3600" dirty="0">
                <a:solidFill>
                  <a:schemeClr val="accent1"/>
                </a:solidFill>
              </a:rPr>
            </a:br>
            <a:r>
              <a:rPr lang="zh-CN" altLang="en-US" sz="3600" b="1" dirty="0"/>
              <a:t>题单：</a:t>
            </a:r>
            <a:br>
              <a:rPr lang="en-US" altLang="zh-CN" sz="3600" dirty="0">
                <a:solidFill>
                  <a:schemeClr val="accent1"/>
                </a:solidFill>
              </a:rPr>
            </a:br>
            <a:r>
              <a:rPr lang="en-US" altLang="zh-CN" sz="3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https://vjudge.net/contest/187931#overview</a:t>
            </a:r>
            <a:br>
              <a:rPr lang="en-US" altLang="zh-CN" sz="3600" dirty="0">
                <a:solidFill>
                  <a:schemeClr val="accent1"/>
                </a:solidFill>
              </a:rPr>
            </a:br>
            <a:br>
              <a:rPr lang="en-US" altLang="zh-CN" sz="3600" dirty="0">
                <a:solidFill>
                  <a:schemeClr val="accent1"/>
                </a:solidFill>
              </a:rPr>
            </a:br>
            <a:r>
              <a:rPr lang="zh-CN" altLang="en-US" sz="3600" b="1" dirty="0"/>
              <a:t>进阶：</a:t>
            </a:r>
            <a:r>
              <a:rPr lang="en-US" altLang="zh-CN" sz="3600" b="1" dirty="0"/>
              <a:t>KM</a:t>
            </a:r>
            <a:r>
              <a:rPr lang="zh-CN" altLang="en-US" sz="3600" b="1" dirty="0"/>
              <a:t>算法（最大权值匹配）</a:t>
            </a:r>
            <a:br>
              <a:rPr lang="en-US" altLang="zh-CN" sz="3600" dirty="0">
                <a:solidFill>
                  <a:schemeClr val="accent1"/>
                </a:solidFill>
              </a:rPr>
            </a:br>
            <a:r>
              <a:rPr lang="en-US" altLang="zh-CN" sz="36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https://blog.csdn.net/sixdaycoder/article/details/47720471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3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F33AD1E-C863-4B90-B5EE-FC605E11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60" y="1291516"/>
            <a:ext cx="3205534" cy="410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B8A6D3-6326-45CE-A96C-A2848E167283}"/>
                  </a:ext>
                </a:extLst>
              </p:cNvPr>
              <p:cNvSpPr txBox="1"/>
              <p:nvPr/>
            </p:nvSpPr>
            <p:spPr>
              <a:xfrm>
                <a:off x="5725549" y="1291516"/>
                <a:ext cx="56270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/>
                  <a:t>二分图</a:t>
                </a:r>
                <a:r>
                  <a:rPr lang="zh-CN" altLang="en-US" sz="3200" dirty="0"/>
                  <a:t>：</a:t>
                </a:r>
                <a:endParaRPr lang="en-US" altLang="zh-CN" sz="3200" dirty="0"/>
              </a:p>
              <a:p>
                <a:r>
                  <a:rPr lang="zh-CN" altLang="en-US" sz="3200" dirty="0"/>
                  <a:t>若对于图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3200" dirty="0"/>
                  <a:t>存在⼀个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/>
                  <a:t>的划分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3200" dirty="0"/>
                  <a:t>使得任意⼀条边的两个端点不属于同一个集合，则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是⼀个二分图 。</a:t>
                </a:r>
                <a:endParaRPr lang="en-US" altLang="zh-CN" sz="3200" dirty="0"/>
              </a:p>
              <a:p>
                <a:endParaRPr lang="en-US" altLang="zh-CN" sz="3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sz="3200" b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充要条件</a:t>
                </a:r>
                <a:r>
                  <a:rPr lang="zh-CN" altLang="en-US" sz="3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：</a:t>
                </a:r>
                <a:endParaRPr lang="en-US" altLang="zh-CN" sz="32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sz="3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无向图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32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至少有两个顶点，且所有回路的长度均为偶数。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B8A6D3-6326-45CE-A96C-A2848E16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49" y="1291516"/>
                <a:ext cx="5627077" cy="4524315"/>
              </a:xfrm>
              <a:prstGeom prst="rect">
                <a:avLst/>
              </a:prstGeom>
              <a:blipFill>
                <a:blip r:embed="rId3"/>
                <a:stretch>
                  <a:fillRect l="-2709" t="-1752" r="-1300" b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9C83-26E4-49F4-BF79-A1AAC994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75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                                       </a:t>
            </a:r>
            <a:r>
              <a:rPr lang="zh-CN" altLang="en-US" sz="3600" b="1" dirty="0">
                <a:latin typeface="Cambria Math" panose="02040503050406030204" pitchFamily="18" charset="0"/>
                <a:ea typeface="+mn-ea"/>
                <a:cs typeface="+mn-cs"/>
              </a:rPr>
              <a:t>二分图染色</a:t>
            </a:r>
            <a:br>
              <a:rPr lang="en-US" altLang="zh-CN" sz="3600" b="1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  <a:t>二分图的一种等价的说法是，能把图中结点染成黑白两色，使得每条边的两个端点颜色不同。</a:t>
            </a: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  <a:t>随便选一个点，染成白色，然后把它相邻的点染成黑色，再把这些点相邻的点染成白色，以此类推。</a:t>
            </a: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  <a:t>用 </a:t>
            </a:r>
            <a:r>
              <a:rPr lang="en-US" altLang="zh-CN" sz="3200" dirty="0" err="1">
                <a:latin typeface="Cambria Math" panose="02040503050406030204" pitchFamily="18" charset="0"/>
                <a:ea typeface="+mn-ea"/>
                <a:cs typeface="+mn-cs"/>
              </a:rPr>
              <a:t>dfs</a:t>
            </a:r>
            <a:r>
              <a:rPr lang="en-US" altLang="zh-CN" sz="3200" dirty="0">
                <a:latin typeface="Cambria Math" panose="02040503050406030204" pitchFamily="18" charset="0"/>
                <a:ea typeface="+mn-ea"/>
                <a:cs typeface="+mn-cs"/>
              </a:rPr>
              <a:t> </a:t>
            </a:r>
            <a: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  <a:t>或者 </a:t>
            </a:r>
            <a:r>
              <a:rPr lang="en-US" altLang="zh-CN" sz="3200" dirty="0" err="1">
                <a:latin typeface="Cambria Math" panose="02040503050406030204" pitchFamily="18" charset="0"/>
                <a:ea typeface="+mn-ea"/>
                <a:cs typeface="+mn-cs"/>
              </a:rPr>
              <a:t>bfs</a:t>
            </a:r>
            <a:r>
              <a:rPr lang="en-US" altLang="zh-CN" sz="3200" dirty="0">
                <a:latin typeface="Cambria Math" panose="02040503050406030204" pitchFamily="18" charset="0"/>
                <a:ea typeface="+mn-ea"/>
                <a:cs typeface="+mn-cs"/>
              </a:rPr>
              <a:t> </a:t>
            </a:r>
            <a: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  <a:t>实现这个过程。</a:t>
            </a: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200" dirty="0">
                <a:latin typeface="Cambria Math" panose="02040503050406030204" pitchFamily="18" charset="0"/>
                <a:ea typeface="+mn-ea"/>
                <a:cs typeface="+mn-cs"/>
              </a:rPr>
              <a:t>如果染色过程中有矛盾，说明这个图不是二分图。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48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F33AD1E-C863-4B90-B5EE-FC605E11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60" y="1291516"/>
            <a:ext cx="3205534" cy="410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B8A6D3-6326-45CE-A96C-A2848E167283}"/>
                  </a:ext>
                </a:extLst>
              </p:cNvPr>
              <p:cNvSpPr txBox="1"/>
              <p:nvPr/>
            </p:nvSpPr>
            <p:spPr>
              <a:xfrm>
                <a:off x="5809956" y="1365750"/>
                <a:ext cx="5627077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/>
                  <a:t>匹配</a:t>
                </a:r>
                <a:r>
                  <a:rPr lang="en-US" altLang="zh-CN" sz="3200" b="1" dirty="0"/>
                  <a:t>: </a:t>
                </a:r>
              </a:p>
              <a:p>
                <a:r>
                  <a:rPr lang="zh-CN" altLang="en-US" sz="3200" dirty="0"/>
                  <a:t>在图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3200" dirty="0"/>
                  <a:t>中，边集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′ ⊆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/>
                  <a:t>被称为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/>
                  <a:t>的⼀个匹配当 且仅当对 于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中的每个点，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zh-CN" altLang="en-US" sz="3200" dirty="0"/>
                  <a:t>中与其关联的边不超过⼀条。</a:t>
                </a:r>
                <a:endParaRPr lang="en-US" altLang="zh-CN" sz="3200" dirty="0"/>
              </a:p>
              <a:p>
                <a:endParaRPr lang="en-US" altLang="zh-CN" sz="3200" dirty="0"/>
              </a:p>
              <a:p>
                <a:r>
                  <a:rPr lang="zh-CN" altLang="en-US" sz="3200" b="1" dirty="0"/>
                  <a:t>最大匹配</a:t>
                </a:r>
                <a:r>
                  <a:rPr lang="en-US" altLang="zh-CN" sz="3200" b="1" dirty="0"/>
                  <a:t>: </a:t>
                </a:r>
              </a:p>
              <a:p>
                <a:r>
                  <a:rPr lang="zh-CN" altLang="en-US" sz="3200" dirty="0"/>
                  <a:t>边数最多的匹配</a:t>
                </a:r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B8A6D3-6326-45CE-A96C-A2848E16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956" y="1365750"/>
                <a:ext cx="5627077" cy="4031873"/>
              </a:xfrm>
              <a:prstGeom prst="rect">
                <a:avLst/>
              </a:prstGeom>
              <a:blipFill>
                <a:blip r:embed="rId3"/>
                <a:stretch>
                  <a:fillRect l="-2709" t="-1967" r="-9967" b="-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9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9C83-26E4-49F4-BF79-A1AAC994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758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                                             </a:t>
            </a:r>
            <a:r>
              <a:rPr lang="zh-CN" altLang="en-US" sz="4000" b="1" dirty="0">
                <a:latin typeface="Cambria Math" panose="02040503050406030204" pitchFamily="18" charset="0"/>
                <a:ea typeface="+mn-ea"/>
                <a:cs typeface="+mn-cs"/>
              </a:rPr>
              <a:t>匈牙利算法</a:t>
            </a:r>
            <a:br>
              <a:rPr lang="en-US" altLang="zh-CN" sz="4000" b="1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把二分图分为 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A, B 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两个集合，依次枚举 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A 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中的每个点，试图在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B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集合中找到一个匹配。</a:t>
            </a:r>
            <a:b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对于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A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集合中一点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x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，假设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B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集合中有一个与其相连的点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y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，若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y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暂时还没有匹配点，那么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x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可以和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y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匹配，找到；</a:t>
            </a:r>
            <a:b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</a:br>
            <a:b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</a:b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否则，设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y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已经匹配的点为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z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（显然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z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是 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A 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集合中的一个点），那么，我们将尝试为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z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找到一个除了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y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之外的匹配点若找到，那么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x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可以和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y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匹配否则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x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不能与</a:t>
            </a:r>
            <a:r>
              <a:rPr lang="en-US" altLang="zh-CN" sz="3600" dirty="0">
                <a:latin typeface="Cambria Math" panose="02040503050406030204" pitchFamily="18" charset="0"/>
                <a:ea typeface="+mn-ea"/>
                <a:cs typeface="+mn-cs"/>
              </a:rPr>
              <a:t>y</a:t>
            </a:r>
            <a: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  <a:t>匹配。</a:t>
            </a:r>
            <a:br>
              <a:rPr lang="zh-CN" altLang="en-US" sz="3600" dirty="0">
                <a:latin typeface="Cambria Math" panose="02040503050406030204" pitchFamily="18" charset="0"/>
                <a:ea typeface="+mn-ea"/>
                <a:cs typeface="+mn-cs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98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AD743A-7BFF-4687-BCE2-4FD85EFC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82" y="211089"/>
            <a:ext cx="4642118" cy="59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ABEF07-02E3-420C-93D4-CBFED4993464}"/>
              </a:ext>
            </a:extLst>
          </p:cNvPr>
          <p:cNvSpPr txBox="1"/>
          <p:nvPr/>
        </p:nvSpPr>
        <p:spPr>
          <a:xfrm>
            <a:off x="7498080" y="2897945"/>
            <a:ext cx="405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二分图最大匹配</a:t>
            </a:r>
          </a:p>
        </p:txBody>
      </p:sp>
    </p:spTree>
    <p:extLst>
      <p:ext uri="{BB962C8B-B14F-4D97-AF65-F5344CB8AC3E}">
        <p14:creationId xmlns:p14="http://schemas.microsoft.com/office/powerpoint/2010/main" val="351525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FE8CA48-8CA2-4498-8934-A1D56F67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1" y="407963"/>
            <a:ext cx="3305687" cy="425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2B7CE38-33A2-440C-AB18-FDD2BEB7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51" y="407963"/>
            <a:ext cx="6858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D3026D-623C-467B-A940-7352A753267B}"/>
              </a:ext>
            </a:extLst>
          </p:cNvPr>
          <p:cNvSpPr txBox="1"/>
          <p:nvPr/>
        </p:nvSpPr>
        <p:spPr>
          <a:xfrm>
            <a:off x="534572" y="4783015"/>
            <a:ext cx="8553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</a:t>
            </a:r>
            <a:r>
              <a:rPr lang="en-US" altLang="zh-CN" sz="2800" dirty="0"/>
              <a:t>1</a:t>
            </a:r>
            <a:r>
              <a:rPr lang="zh-CN" altLang="en-US" sz="2800" dirty="0"/>
              <a:t>：先把</a:t>
            </a:r>
            <a:r>
              <a:rPr lang="en-US" altLang="zh-CN" sz="2800" dirty="0"/>
              <a:t>B1</a:t>
            </a:r>
            <a:r>
              <a:rPr lang="zh-CN" altLang="en-US" sz="2800" dirty="0"/>
              <a:t>和</a:t>
            </a:r>
            <a:r>
              <a:rPr lang="en-US" altLang="zh-CN" sz="2800" dirty="0"/>
              <a:t>G2</a:t>
            </a:r>
            <a:r>
              <a:rPr lang="zh-CN" altLang="en-US" sz="2800" dirty="0"/>
              <a:t>连接；</a:t>
            </a:r>
          </a:p>
          <a:p>
            <a:r>
              <a:rPr lang="zh-CN" altLang="en-US" sz="2800" dirty="0"/>
              <a:t>图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dirty="0"/>
              <a:t>B2</a:t>
            </a:r>
            <a:r>
              <a:rPr lang="zh-CN" altLang="en-US" sz="2800" dirty="0"/>
              <a:t>尝试与</a:t>
            </a:r>
            <a:r>
              <a:rPr lang="en-US" altLang="zh-CN" sz="2800" dirty="0"/>
              <a:t>G2</a:t>
            </a:r>
            <a:r>
              <a:rPr lang="zh-CN" altLang="en-US" sz="2800" dirty="0"/>
              <a:t>连接，但是</a:t>
            </a:r>
            <a:r>
              <a:rPr lang="en-US" altLang="zh-CN" sz="2800" dirty="0"/>
              <a:t>G2</a:t>
            </a:r>
            <a:r>
              <a:rPr lang="zh-CN" altLang="en-US" sz="2800" dirty="0"/>
              <a:t>已经和</a:t>
            </a:r>
            <a:r>
              <a:rPr lang="en-US" altLang="zh-CN" sz="2800" dirty="0"/>
              <a:t>B1</a:t>
            </a:r>
            <a:r>
              <a:rPr lang="zh-CN" altLang="en-US" sz="2800" dirty="0"/>
              <a:t>连在一起，这时候我们倒回去看看</a:t>
            </a:r>
            <a:r>
              <a:rPr lang="en-US" altLang="zh-CN" sz="2800" dirty="0"/>
              <a:t>B1</a:t>
            </a:r>
            <a:r>
              <a:rPr lang="zh-CN" altLang="en-US" sz="2800" dirty="0"/>
              <a:t>还有没有其他的选择；</a:t>
            </a:r>
          </a:p>
          <a:p>
            <a:r>
              <a:rPr lang="zh-CN" altLang="en-US" sz="2800" dirty="0"/>
              <a:t>图</a:t>
            </a:r>
            <a:r>
              <a:rPr lang="en-US" altLang="zh-CN" sz="2800" dirty="0"/>
              <a:t>3</a:t>
            </a:r>
            <a:r>
              <a:rPr lang="zh-CN" altLang="en-US" sz="2800" dirty="0"/>
              <a:t>：发现可以给</a:t>
            </a:r>
            <a:r>
              <a:rPr lang="en-US" altLang="zh-CN" sz="2800" dirty="0"/>
              <a:t>B1</a:t>
            </a:r>
            <a:r>
              <a:rPr lang="zh-CN" altLang="en-US" sz="2800" dirty="0"/>
              <a:t>安排</a:t>
            </a:r>
            <a:r>
              <a:rPr lang="en-US" altLang="zh-CN" sz="2800" dirty="0"/>
              <a:t>G4</a:t>
            </a:r>
            <a:r>
              <a:rPr lang="zh-CN" altLang="en-US" sz="2800" dirty="0"/>
              <a:t>，</a:t>
            </a:r>
            <a:r>
              <a:rPr lang="en-US" altLang="zh-CN" sz="2800" dirty="0"/>
              <a:t>B2</a:t>
            </a:r>
            <a:r>
              <a:rPr lang="zh-CN" altLang="en-US" sz="2800" dirty="0"/>
              <a:t>安排</a:t>
            </a:r>
            <a:r>
              <a:rPr lang="en-US" altLang="zh-CN" sz="2800" dirty="0"/>
              <a:t>G2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990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D3026D-623C-467B-A940-7352A753267B}"/>
              </a:ext>
            </a:extLst>
          </p:cNvPr>
          <p:cNvSpPr txBox="1"/>
          <p:nvPr/>
        </p:nvSpPr>
        <p:spPr>
          <a:xfrm>
            <a:off x="689316" y="5120639"/>
            <a:ext cx="8553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</a:t>
            </a:r>
            <a:r>
              <a:rPr lang="en-US" altLang="zh-CN" sz="2800" dirty="0"/>
              <a:t>1</a:t>
            </a:r>
            <a:r>
              <a:rPr lang="zh-CN" altLang="en-US" sz="2800" dirty="0"/>
              <a:t>：给</a:t>
            </a:r>
            <a:r>
              <a:rPr lang="en-US" altLang="zh-CN" sz="2800" dirty="0"/>
              <a:t>B3</a:t>
            </a:r>
            <a:r>
              <a:rPr lang="zh-CN" altLang="en-US" sz="2800" dirty="0"/>
              <a:t>安排上</a:t>
            </a:r>
            <a:r>
              <a:rPr lang="en-US" altLang="zh-CN" sz="2800" dirty="0"/>
              <a:t>G1</a:t>
            </a:r>
            <a:r>
              <a:rPr lang="zh-CN" altLang="en-US" sz="2800" dirty="0"/>
              <a:t>；</a:t>
            </a:r>
          </a:p>
          <a:p>
            <a:r>
              <a:rPr lang="zh-CN" altLang="en-US" sz="2800" dirty="0"/>
              <a:t>图</a:t>
            </a:r>
            <a:r>
              <a:rPr lang="en-US" altLang="zh-CN" sz="2800" dirty="0"/>
              <a:t>2: B4</a:t>
            </a:r>
            <a:r>
              <a:rPr lang="zh-CN" altLang="en-US" sz="2800" dirty="0"/>
              <a:t>只能选</a:t>
            </a:r>
            <a:r>
              <a:rPr lang="en-US" altLang="zh-CN" sz="2800" dirty="0"/>
              <a:t>G4</a:t>
            </a:r>
            <a:r>
              <a:rPr lang="zh-CN" altLang="en-US" sz="2800" dirty="0"/>
              <a:t>，但是给</a:t>
            </a:r>
            <a:r>
              <a:rPr lang="en-US" altLang="zh-CN" sz="2800" dirty="0"/>
              <a:t>B1</a:t>
            </a:r>
            <a:r>
              <a:rPr lang="zh-CN" altLang="en-US" sz="2800" dirty="0"/>
              <a:t>重新分配一个已经不可能。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5963C4-CAA2-4776-99A2-DB08FE3E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6558"/>
            <a:ext cx="6858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6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2E9C7B-50EC-49C1-90DF-E5517DD0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" y="1827186"/>
            <a:ext cx="5819048" cy="46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5B1985-AB29-419B-8BC9-186E31CA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60" y="788505"/>
            <a:ext cx="5476190" cy="5590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B857C8-22EB-41DF-AAC4-B3D5B5DD5505}"/>
              </a:ext>
            </a:extLst>
          </p:cNvPr>
          <p:cNvSpPr txBox="1"/>
          <p:nvPr/>
        </p:nvSpPr>
        <p:spPr>
          <a:xfrm>
            <a:off x="576775" y="723070"/>
            <a:ext cx="479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匈牙利算法</a:t>
            </a:r>
            <a:r>
              <a:rPr lang="en-US" altLang="zh-CN" sz="3200" b="1" dirty="0"/>
              <a:t>POJ1274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9854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633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Arial</vt:lpstr>
      <vt:lpstr>Cambria Math</vt:lpstr>
      <vt:lpstr>Office 主题​​</vt:lpstr>
      <vt:lpstr>二分图与匹配</vt:lpstr>
      <vt:lpstr>PowerPoint 演示文稿</vt:lpstr>
      <vt:lpstr>                                       二分图染色  二分图的一种等价的说法是，能把图中结点染成黑白两色，使得每条边的两个端点颜色不同。  随便选一个点，染成白色，然后把它相邻的点染成黑色，再把这些点相邻的点染成白色，以此类推。  用 dfs 或者 bfs 实现这个过程。  如果染色过程中有矛盾，说明这个图不是二分图。 </vt:lpstr>
      <vt:lpstr>PowerPoint 演示文稿</vt:lpstr>
      <vt:lpstr>                                             匈牙利算法  把二分图分为 A, B 两个集合，依次枚举 A 中的每个点，试图在B集合中找到一个匹配。  对于A集合中一点x，假设B集合中有一个与其相连的点y，若y暂时还没有匹配点，那么x可以和y匹配，找到；  否则，设y已经匹配的点为z（显然z是 A 集合中的一个点），那么，我们将尝试为z找到一个除了y之外的匹配点若找到，那么x可以和y匹配否则x不能与y匹配。 </vt:lpstr>
      <vt:lpstr>PowerPoint 演示文稿</vt:lpstr>
      <vt:lpstr>PowerPoint 演示文稿</vt:lpstr>
      <vt:lpstr>PowerPoint 演示文稿</vt:lpstr>
      <vt:lpstr>PowerPoint 演示文稿</vt:lpstr>
      <vt:lpstr>                   DAG图的顶点覆盖 和 二分图的独立集  顶点覆盖：假如选了一个点就相当于覆盖了以它为端点的所有边。最小顶点覆盖就是选择最少的点来覆盖所有的边。  独立集是一个点集，点集中的各点之间没有连边。   最小顶点覆盖 = 二分图的最大匹配。  最大独立集 = 点的总数 - 最小顶点覆盖。 </vt:lpstr>
      <vt:lpstr>模板题： POJ2492  二分图染色 POJ1274  二分图最大匹配 POJ1422  DAG最小路径覆盖 POJ1466  二分图最大独立集 参考资料（匈牙利算法）： https://zhuanlan.zhihu.com/p/96229700 题单： https://vjudge.net/contest/187931#overview  进阶：KM算法（最大权值匹配） https://blog.csdn.net/sixdaycoder/article/details/47720471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二分图与匹配</dc:title>
  <dc:creator>sdfasdf sdf</dc:creator>
  <cp:lastModifiedBy>sdfasdf sdf</cp:lastModifiedBy>
  <cp:revision>18</cp:revision>
  <dcterms:created xsi:type="dcterms:W3CDTF">2020-08-13T08:40:53Z</dcterms:created>
  <dcterms:modified xsi:type="dcterms:W3CDTF">2020-08-14T14:48:38Z</dcterms:modified>
</cp:coreProperties>
</file>