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7" r:id="rId5"/>
    <p:sldId id="258" r:id="rId6"/>
    <p:sldId id="259" r:id="rId7"/>
    <p:sldId id="266" r:id="rId8"/>
    <p:sldId id="260" r:id="rId9"/>
    <p:sldId id="261" r:id="rId10"/>
    <p:sldId id="263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-750" y="-108"/>
      </p:cViewPr>
      <p:guideLst>
        <p:guide orient="horz" pos="213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0.xml"/><Relationship Id="rId7" Type="http://schemas.openxmlformats.org/officeDocument/2006/relationships/image" Target="../media/image10.wmf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莫比乌斯反演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                                                            ——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让我们一起懵逼吴思吧！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                                      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                                                                                           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作者：孙杰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                            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535" y="14605"/>
            <a:ext cx="10515600" cy="1325563"/>
          </a:xfrm>
        </p:spPr>
        <p:txBody>
          <a:bodyPr/>
          <a:lstStyle/>
          <a:p>
            <a:pPr algn="ctr"/>
            <a:r>
              <a:rPr lang="zh-CN" altLang="en-US" sz="4800"/>
              <a:t>莫比乌斯函数</a:t>
            </a:r>
            <a:endParaRPr lang="zh-CN" altLang="en-US" sz="480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0115" y="960755"/>
            <a:ext cx="7388225" cy="24466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115" y="3407410"/>
            <a:ext cx="7387590" cy="2156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5563870"/>
            <a:ext cx="7386955" cy="10001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/>
              <a:t>线性筛莫比乌斯函数</a:t>
            </a:r>
            <a:endParaRPr lang="zh-CN" altLang="en-US" sz="440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857" y="1414463"/>
            <a:ext cx="5420229" cy="502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740" y="2526665"/>
            <a:ext cx="1551940" cy="1146175"/>
          </a:xfrm>
        </p:spPr>
        <p:txBody>
          <a:bodyPr/>
          <a:lstStyle/>
          <a:p>
            <a:r>
              <a:rPr lang="zh-CN" altLang="en-US"/>
              <a:t>举个栗子：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0105" y="2887345"/>
            <a:ext cx="3610610" cy="3677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790" y="2887980"/>
            <a:ext cx="3652520" cy="3677285"/>
          </a:xfrm>
          <a:prstGeom prst="rect">
            <a:avLst/>
          </a:prstGeom>
        </p:spPr>
      </p:pic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0040" y="361950"/>
            <a:ext cx="8734425" cy="23285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29890" y="637540"/>
            <a:ext cx="61944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/>
              <a:t>莫比乌斯反演的变形</a:t>
            </a:r>
            <a:endParaRPr lang="zh-CN" altLang="en-US" sz="4800"/>
          </a:p>
        </p:txBody>
      </p:sp>
      <p:sp>
        <p:nvSpPr>
          <p:cNvPr id="12" name="文本框 11"/>
          <p:cNvSpPr txBox="1"/>
          <p:nvPr/>
        </p:nvSpPr>
        <p:spPr>
          <a:xfrm>
            <a:off x="789305" y="1574800"/>
            <a:ext cx="103098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sz="1400">
              <a:latin typeface="Arial" panose="020B0604020202020204" pitchFamily="34" charset="0"/>
              <a:sym typeface="+mn-ea"/>
            </a:endParaRPr>
          </a:p>
          <a:p>
            <a:pPr algn="l"/>
            <a:endParaRPr lang="zh-CN" altLang="en-US" sz="1400">
              <a:latin typeface="Arial" panose="020B0604020202020204" pitchFamily="34" charset="0"/>
              <a:sym typeface="+mn-ea"/>
            </a:endParaRPr>
          </a:p>
          <a:p>
            <a:pPr algn="l"/>
            <a:endParaRPr lang="zh-CN" altLang="en-US" sz="140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7405" y="1575435"/>
            <a:ext cx="93706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莫比乌斯反演的写法：</a:t>
            </a:r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写法一：约数形式</a:t>
            </a:r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d</a:t>
            </a:r>
            <a:r>
              <a:rPr lang="zh-CN" altLang="en-US"/>
              <a:t>为</a:t>
            </a:r>
            <a:r>
              <a:rPr lang="en-US" altLang="zh-CN"/>
              <a:t>n</a:t>
            </a:r>
            <a:r>
              <a:rPr lang="zh-CN" altLang="en-US"/>
              <a:t>的约数，即</a:t>
            </a:r>
            <a:r>
              <a:rPr lang="en-US" altLang="zh-CN"/>
              <a:t>F(n)</a:t>
            </a:r>
            <a:r>
              <a:rPr lang="zh-CN" altLang="en-US"/>
              <a:t>为他的约数的</a:t>
            </a:r>
            <a:r>
              <a:rPr lang="en-US" altLang="zh-CN"/>
              <a:t>f(d)</a:t>
            </a:r>
            <a:r>
              <a:rPr lang="zh-CN" altLang="en-US"/>
              <a:t>之和则可以得到这样上述的式子</a:t>
            </a:r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写法二：倍数形式</a:t>
            </a:r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d</a:t>
            </a:r>
            <a:r>
              <a:rPr lang="zh-CN" altLang="en-US"/>
              <a:t>为</a:t>
            </a:r>
            <a:r>
              <a:rPr lang="en-US" altLang="zh-CN"/>
              <a:t>n</a:t>
            </a:r>
            <a:r>
              <a:rPr lang="zh-CN" altLang="en-US"/>
              <a:t>的倍数，即</a:t>
            </a:r>
            <a:r>
              <a:rPr lang="en-US" altLang="zh-CN"/>
              <a:t>F(n)</a:t>
            </a:r>
            <a:r>
              <a:rPr lang="zh-CN" altLang="en-US"/>
              <a:t>为另一个函数</a:t>
            </a:r>
            <a:r>
              <a:rPr lang="en-US" altLang="zh-CN"/>
              <a:t>f(d)</a:t>
            </a:r>
            <a:r>
              <a:rPr lang="zh-CN" altLang="en-US"/>
              <a:t>的和，其中</a:t>
            </a:r>
            <a:r>
              <a:rPr lang="en-US" altLang="zh-CN"/>
              <a:t>d</a:t>
            </a:r>
            <a:r>
              <a:rPr lang="zh-CN" altLang="en-US"/>
              <a:t>为</a:t>
            </a:r>
            <a:r>
              <a:rPr lang="en-US" altLang="zh-CN"/>
              <a:t>n</a:t>
            </a:r>
            <a:r>
              <a:rPr lang="zh-CN" altLang="en-US"/>
              <a:t>的倍数，可反演到上述式子    </a:t>
            </a:r>
            <a:endParaRPr lang="en-US" altLang="zh-CN"/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07790" y="1941830"/>
          <a:ext cx="482473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" r:id="rId3" imgW="2476500" imgH="431800" progId="Equation.KSEE3">
                  <p:embed/>
                </p:oleObj>
              </mc:Choice>
              <mc:Fallback>
                <p:oleObj name="" r:id="rId3" imgW="2476500" imgH="4318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7790" y="1941830"/>
                        <a:ext cx="4824730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06520" y="3536950"/>
          <a:ext cx="48260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" r:id="rId6" imgW="2476500" imgH="431800" progId="Equation.KSEE3">
                  <p:embed/>
                </p:oleObj>
              </mc:Choice>
              <mc:Fallback>
                <p:oleObj name="" r:id="rId6" imgW="2476500" imgH="431800" progId="Equation.KSEE3">
                  <p:embed/>
                  <p:pic>
                    <p:nvPicPr>
                      <p:cNvPr id="0" name="图片 614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6520" y="3536950"/>
                        <a:ext cx="4826000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2000" y="432435"/>
            <a:ext cx="8128000" cy="5661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7985" y="258445"/>
            <a:ext cx="8876030" cy="6210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1960" y="117475"/>
            <a:ext cx="10515600" cy="4351338"/>
          </a:xfrm>
        </p:spPr>
        <p:txBody>
          <a:bodyPr/>
          <a:lstStyle/>
          <a:p>
            <a:r>
              <a:rPr lang="zh-CN" altLang="en-US" sz="5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题目：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杭电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1695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4746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5663 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6730" y="1163955"/>
            <a:ext cx="8387080" cy="5429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MH" val="20170412095540"/>
  <p:tag name="MH_LIBRARY" val="CONTENTS"/>
  <p:tag name="MH_AUTOCOLOR" val="TRUE"/>
  <p:tag name="MH_TYPE" val="CONTENTS"/>
  <p:tag name="ID" val="626775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WPS 演示</Application>
  <PresentationFormat>自定义</PresentationFormat>
  <Paragraphs>33</Paragraphs>
  <Slides>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等线</vt:lpstr>
      <vt:lpstr>华文细黑</vt:lpstr>
      <vt:lpstr>Office 主题​​</vt:lpstr>
      <vt:lpstr>Equation.KSEE3</vt:lpstr>
      <vt:lpstr>Equation.KSEE3</vt:lpstr>
      <vt:lpstr>Equation.KSEE3</vt:lpstr>
      <vt:lpstr>Equation.KSEE3</vt:lpstr>
      <vt:lpstr>莫比乌斯反演</vt:lpstr>
      <vt:lpstr>莫比乌斯函数</vt:lpstr>
      <vt:lpstr>线性筛莫比乌斯函数</vt:lpstr>
      <vt:lpstr>举个栗子：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Administrator</cp:lastModifiedBy>
  <cp:revision>396</cp:revision>
  <dcterms:created xsi:type="dcterms:W3CDTF">2017-08-03T09:01:00Z</dcterms:created>
  <dcterms:modified xsi:type="dcterms:W3CDTF">2019-01-03T12:32:13Z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