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409" r:id="rId4"/>
    <p:sldId id="426" r:id="rId5"/>
    <p:sldId id="427" r:id="rId6"/>
    <p:sldId id="428" r:id="rId7"/>
    <p:sldId id="429" r:id="rId8"/>
    <p:sldId id="430" r:id="rId9"/>
    <p:sldId id="431" r:id="rId10"/>
    <p:sldId id="433" r:id="rId11"/>
    <p:sldId id="432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5" r:id="rId23"/>
    <p:sldId id="446" r:id="rId24"/>
    <p:sldId id="44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1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8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0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5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6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8.xml"/><Relationship Id="rId2" Type="http://schemas.openxmlformats.org/officeDocument/2006/relationships/image" Target="../media/image1.png"/><Relationship Id="rId1" Type="http://schemas.openxmlformats.org/officeDocument/2006/relationships/tags" Target="../tags/tag1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0.xml"/><Relationship Id="rId2" Type="http://schemas.openxmlformats.org/officeDocument/2006/relationships/image" Target="../media/image1.png"/><Relationship Id="rId1" Type="http://schemas.openxmlformats.org/officeDocument/2006/relationships/tags" Target="../tags/tag12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平衡树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Treap</a:t>
            </a:r>
            <a:r>
              <a:t>旋转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为了使 Treap 中的节点同时满足 BST 性质和最小堆性质，不可避免地要对其结构进行调整，</a:t>
            </a:r>
            <a:endParaRPr lang="zh-CN" altLang="en-US"/>
          </a:p>
          <a:p>
            <a:r>
              <a:rPr lang="zh-CN" altLang="en-US"/>
              <a:t>调整方式被称为旋转。在维护 Treap 的过程中，只有两种旋转3，分别是左旋转(简称左旋)和右旋转(简称右旋)。</a:t>
            </a:r>
            <a:endParaRPr lang="zh-CN" altLang="en-US"/>
          </a:p>
          <a:p>
            <a:r>
              <a:rPr lang="zh-CN" altLang="en-US"/>
              <a:t>旋转是相对于子树而言的，左旋和右旋的命名体现了旋转的一条性质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Treap</a:t>
            </a:r>
            <a:r>
              <a:t>旋转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551795" cy="2995295"/>
          </a:xfrm>
        </p:spPr>
        <p:txBody>
          <a:bodyPr>
            <a:normAutofit lnSpcReduction="10000"/>
          </a:bodyPr>
          <a:p>
            <a:r>
              <a:rPr lang="zh-CN" altLang="en-US"/>
              <a:t>旋转的性质 1：</a:t>
            </a:r>
            <a:endParaRPr lang="zh-CN" altLang="en-US"/>
          </a:p>
          <a:p>
            <a:r>
              <a:rPr lang="zh-CN" altLang="en-US"/>
              <a:t>左旋一个子树，会把它的根节点旋转到根的左子树位置，同时根节点的右子节点成为子树的根；右旋一个子树，会把它的根节点旋转到根的右子树位置，同时根节点的左子节点成为子树的根。</a:t>
            </a:r>
            <a:endParaRPr lang="zh-CN" altLang="en-US"/>
          </a:p>
          <a:p>
            <a:r>
              <a:rPr lang="zh-CN" altLang="en-US"/>
              <a:t>如下图所示，我们可以从图中清晰地看出，左旋后的根节点降到了左子树，右旋后根节点降到了右子树，而且仍然满足 BST 性质，于是有：</a:t>
            </a:r>
            <a:endParaRPr lang="zh-CN" altLang="en-US"/>
          </a:p>
          <a:p>
            <a:r>
              <a:rPr lang="zh-CN" altLang="en-US"/>
              <a:t>旋转的性质 2：</a:t>
            </a:r>
            <a:r>
              <a:rPr lang="en-US" altLang="zh-CN"/>
              <a:t> </a:t>
            </a:r>
            <a:r>
              <a:rPr lang="zh-CN" altLang="en-US"/>
              <a:t>对子树旋转后，子树仍然满足 BST 性质。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" y="4392295"/>
            <a:ext cx="8973185" cy="23234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Treap</a:t>
            </a:r>
            <a:r>
              <a:t>遍历、查找、插入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遍历与查找和二叉搜索树一致。</a:t>
            </a:r>
            <a:endParaRPr lang="zh-CN" altLang="en-US"/>
          </a:p>
          <a:p>
            <a:r>
              <a:rPr lang="zh-CN" altLang="en-US"/>
              <a:t>插入与二叉搜索树相似，平衡树也是二叉搜索树，不改变二叉搜索树的性质。但是插入时会加入随机的修正值，如果不满足最小堆性质，需要进行旋转。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从根节点开始插入；</a:t>
            </a:r>
            <a:endParaRPr lang="zh-CN" altLang="en-US"/>
          </a:p>
          <a:p>
            <a:r>
              <a:rPr lang="zh-CN" altLang="en-US"/>
              <a:t>2. 如果要插入的值小于等于当前节点的值，在当前节点的左子树中插入，插入后如果左子</a:t>
            </a:r>
            <a:endParaRPr lang="zh-CN" altLang="en-US"/>
          </a:p>
          <a:p>
            <a:r>
              <a:rPr lang="zh-CN" altLang="en-US"/>
              <a:t>节点的修正值小于当前节点的修正值，对当前节点进行右旋；</a:t>
            </a:r>
            <a:endParaRPr lang="zh-CN" altLang="en-US"/>
          </a:p>
          <a:p>
            <a:r>
              <a:rPr lang="zh-CN" altLang="en-US"/>
              <a:t>3. 如果要插入的值大于当前节点的值，在当前节点的右子树中插入，插入后如果右子节点</a:t>
            </a:r>
            <a:endParaRPr lang="zh-CN" altLang="en-US"/>
          </a:p>
          <a:p>
            <a:r>
              <a:rPr lang="zh-CN" altLang="en-US"/>
              <a:t>的修正值小于当前节点的修正值，对当前节点进行左旋；</a:t>
            </a:r>
            <a:endParaRPr lang="zh-CN" altLang="en-US"/>
          </a:p>
          <a:p>
            <a:r>
              <a:rPr lang="zh-CN" altLang="en-US"/>
              <a:t>4. 如果当前节点为空节点，在此建立新的节点，该节点的值为要插入的值，左右子树为空，</a:t>
            </a:r>
            <a:endParaRPr lang="zh-CN" altLang="en-US"/>
          </a:p>
          <a:p>
            <a:r>
              <a:rPr lang="zh-CN" altLang="en-US"/>
              <a:t>插入成功。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Treap</a:t>
            </a:r>
            <a:r>
              <a:t>插入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811655"/>
            <a:ext cx="8554085" cy="3832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Treap</a:t>
            </a:r>
            <a:r>
              <a:t>插入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9110" y="1982470"/>
            <a:ext cx="8260080" cy="3794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Treap</a:t>
            </a:r>
            <a:r>
              <a:t>插入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7810" y="1949450"/>
            <a:ext cx="9128760" cy="3840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Treap</a:t>
            </a:r>
            <a:r>
              <a:t>删除操作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情况一，该节点为叶节点或链节点，则该节点是可以直接删除的节点。若该节点有一个非空子节点，用非空子节点代替该节点的，否则用空节点代替该节点，然后删除该节点。</a:t>
            </a:r>
            <a:endParaRPr lang="zh-CN" altLang="en-US"/>
          </a:p>
          <a:p>
            <a:r>
              <a:rPr lang="zh-CN" altLang="en-US"/>
              <a:t>情况二，该节点有两个非空子节点。我们的策略是通过旋转，使该节点变为可以直接删除的节点。如果该节点的左子节点的修正值小于右子节点的修正值，右旋该节点，使该节点降为右子树的根节点，然后访问右子树的根节点，继续讨论；反之，左旋该节点，使该节点降为左子树的根节点，然后访问左子树的根节点，继续讨论，知道变成可以直接删除的节点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Treap</a:t>
            </a:r>
            <a:r>
              <a:t>删除操作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 Treap 中删除值为 6 的元素，首先在 Treap 中找到 6 的位置。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2299970"/>
            <a:ext cx="9753600" cy="3840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Treap</a:t>
            </a:r>
            <a:r>
              <a:t>删除操作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发现节点 6 有两个子节点，且左子节点的修正值小于右子节点的修正值，需要右旋节点 6。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120" y="2373630"/>
            <a:ext cx="8423275" cy="4105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Treap</a:t>
            </a:r>
            <a:r>
              <a:t>删除操作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旋转后，节点 6 仍有两个节点，右子节点修正值较小，于是左旋节点 6。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2151380"/>
            <a:ext cx="8176260" cy="4315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二叉搜索树概念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405755" cy="4759325"/>
          </a:xfrm>
        </p:spPr>
        <p:txBody>
          <a:bodyPr/>
          <a:p>
            <a:r>
              <a:rPr lang="zh-CN" altLang="en-US"/>
              <a:t>二叉查找树(Binary Search Tree)或者是一棵空树，或者是具有下列性质的二叉树：</a:t>
            </a:r>
            <a:endParaRPr lang="zh-CN" altLang="en-US"/>
          </a:p>
          <a:p>
            <a:r>
              <a:rPr lang="zh-CN" altLang="en-US"/>
              <a:t>1. 若它的左子树不空，则左子树上所有结点的值均小于它的根结点的值；</a:t>
            </a:r>
            <a:endParaRPr lang="zh-CN" altLang="en-US"/>
          </a:p>
          <a:p>
            <a:r>
              <a:rPr lang="zh-CN" altLang="en-US"/>
              <a:t>2. 若它的右子树不空，则右子树上所有结点的值均大于它的根结点的值；</a:t>
            </a:r>
            <a:endParaRPr lang="zh-CN" altLang="en-US"/>
          </a:p>
          <a:p>
            <a:r>
              <a:rPr lang="zh-CN" altLang="en-US"/>
              <a:t>3. 它的左、右子树也分别为二叉查找树。</a:t>
            </a:r>
            <a:endParaRPr lang="zh-CN" altLang="en-US"/>
          </a:p>
          <a:p>
            <a:r>
              <a:rPr lang="zh-CN" altLang="en-US"/>
              <a:t>上述性质被称为 BST 性质。可以看出，二叉查找树是递归定义的，如图 1 是一个二叉查找树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93355" y="1313815"/>
            <a:ext cx="2712720" cy="32461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Treap</a:t>
            </a:r>
            <a:r>
              <a:t>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3695065"/>
          </a:xfrm>
        </p:spPr>
        <p:txBody>
          <a:bodyPr/>
          <a:p>
            <a:r>
              <a:rPr lang="zh-CN" altLang="en-US"/>
              <a:t>Treap 易于编写。Treap 只需维护一个满足堆序的修正值，修正值一经生成无需修改。相Treap 的方法与应用比较其他各种平衡树，Treap 拥有最少的调整方式，仅仅两种相互对称的旋转。所以 Treap当之无愧是最易于编码调试的一种平衡树。</a:t>
            </a:r>
            <a:endParaRPr lang="zh-CN" altLang="en-US"/>
          </a:p>
          <a:p>
            <a:r>
              <a:rPr lang="zh-CN" altLang="en-US"/>
              <a:t>Treap 稳定性佳。Treap 的平衡性虽不如 AVL，红黑树，SBT 等平衡树，但是 Treap 也不会退化，可以保证期望 O(logN)的深度。Treap 的稳定性取决于随机数发生器。</a:t>
            </a:r>
            <a:endParaRPr lang="zh-CN" altLang="en-US"/>
          </a:p>
          <a:p>
            <a:r>
              <a:rPr lang="zh-CN" altLang="en-US"/>
              <a:t>Treap 具有严密的数学证明。Treap 期望 O(logN)的深度，是有严密的数学证明的。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Treap</a:t>
            </a:r>
            <a:r>
              <a:t>应用</a:t>
            </a:r>
            <a:r>
              <a:rPr lang="en-US" altLang="zh-CN"/>
              <a:t>and</a:t>
            </a:r>
            <a:r>
              <a:t>题目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42535"/>
          </a:xfrm>
        </p:spPr>
        <p:txBody>
          <a:bodyPr>
            <a:normAutofit lnSpcReduction="20000"/>
          </a:bodyPr>
          <a:p>
            <a:r>
              <a:rPr lang="zh-CN" altLang="en-US"/>
              <a:t>查找最值</a:t>
            </a:r>
            <a:endParaRPr lang="zh-CN" altLang="en-US"/>
          </a:p>
          <a:p>
            <a:r>
              <a:rPr lang="zh-CN" altLang="en-US"/>
              <a:t>查找排名第 k 的元素</a:t>
            </a:r>
            <a:endParaRPr lang="zh-CN" altLang="en-US"/>
          </a:p>
          <a:p>
            <a:r>
              <a:rPr lang="zh-CN" altLang="en-US"/>
              <a:t>求元素的排名</a:t>
            </a:r>
            <a:endParaRPr lang="zh-CN" altLang="en-US"/>
          </a:p>
          <a:p>
            <a:r>
              <a:rPr>
                <a:sym typeface="Arial" panose="020B0604020202020204" pitchFamily="34" charset="0"/>
              </a:rPr>
              <a:t>求前驱后继</a:t>
            </a:r>
            <a:endParaRPr>
              <a:sym typeface="Arial" panose="020B0604020202020204" pitchFamily="34" charset="0"/>
            </a:endParaRPr>
          </a:p>
          <a:p>
            <a:r>
              <a:rPr>
                <a:sym typeface="Arial" panose="020B0604020202020204" pitchFamily="34" charset="0"/>
              </a:rPr>
              <a:t>无旋</a:t>
            </a:r>
            <a:r>
              <a:rPr lang="en-US" altLang="zh-CN">
                <a:sym typeface="Arial" panose="020B0604020202020204" pitchFamily="34" charset="0"/>
              </a:rPr>
              <a:t>Treap</a:t>
            </a:r>
            <a:endParaRPr>
              <a:sym typeface="Arial" panose="020B0604020202020204" pitchFamily="34" charset="0"/>
            </a:endParaRPr>
          </a:p>
          <a:p>
            <a:pPr marL="0" indent="0">
              <a:buNone/>
            </a:pPr>
            <a:endParaRPr>
              <a:sym typeface="Arial" panose="020B0604020202020204" pitchFamily="34" charset="0"/>
            </a:endParaRPr>
          </a:p>
          <a:p>
            <a:r>
              <a:rPr>
                <a:sym typeface="Arial" panose="020B0604020202020204" pitchFamily="34" charset="0"/>
              </a:rPr>
              <a:t>题目：</a:t>
            </a:r>
            <a:endParaRPr>
              <a:sym typeface="Arial" panose="020B0604020202020204" pitchFamily="34" charset="0"/>
            </a:endParaRPr>
          </a:p>
          <a:p>
            <a:r>
              <a:rPr lang="zh-CN" altLang="en-US"/>
              <a:t>https://vjudge.net/contest/449508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3810" y="2381885"/>
            <a:ext cx="7763510" cy="3867785"/>
          </a:xfrm>
        </p:spPr>
        <p:txBody>
          <a:bodyPr/>
          <a:p>
            <a:pPr marL="0" indent="0">
              <a:buNone/>
            </a:pPr>
            <a:r>
              <a:rPr lang="zh-CN" altLang="en-US" sz="6600"/>
              <a:t>谢谢观看</a:t>
            </a:r>
            <a:endParaRPr lang="zh-CN" altLang="en-US" sz="6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598875"/>
            <a:ext cx="10969200" cy="705600"/>
          </a:xfrm>
        </p:spPr>
        <p:txBody>
          <a:bodyPr/>
          <a:p>
            <a:r>
              <a:rPr lang="zh-CN" altLang="en-US"/>
              <a:t>二叉搜索树插入与查找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756910" cy="4759325"/>
          </a:xfrm>
        </p:spPr>
        <p:txBody>
          <a:bodyPr/>
          <a:p>
            <a:r>
              <a:rPr lang="zh-CN" altLang="en-US"/>
              <a:t>插入与查找</a:t>
            </a:r>
            <a:r>
              <a:rPr lang="en-US" altLang="zh-CN"/>
              <a:t>: </a:t>
            </a:r>
            <a:r>
              <a:t>根据其性质，左子树的节点均小于根节点，右子树的节点均大于根节点。</a:t>
            </a:r>
            <a:endParaRPr lang="en-US" altLang="zh-CN"/>
          </a:p>
          <a:p>
            <a:r>
              <a:rPr lang="zh-CN" altLang="en-US"/>
              <a:t>期望时间复杂度：</a:t>
            </a:r>
            <a:r>
              <a:rPr lang="en-US" altLang="zh-CN"/>
              <a:t>O(logn)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11060" y="1490345"/>
            <a:ext cx="2712720" cy="32461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二叉搜索树删除操作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306695" cy="4759325"/>
          </a:xfrm>
        </p:spPr>
        <p:txBody>
          <a:bodyPr/>
          <a:p>
            <a:r>
              <a:rPr lang="zh-CN" altLang="en-US"/>
              <a:t>删除操作：</a:t>
            </a:r>
            <a:endParaRPr lang="zh-CN" altLang="en-US"/>
          </a:p>
          <a:p>
            <a:pPr lvl="1"/>
            <a:r>
              <a:rPr lang="en-US" altLang="zh-CN" sz="1800" smtClean="0">
                <a:sym typeface="+mn-ea"/>
              </a:rPr>
              <a:t>1.</a:t>
            </a:r>
            <a:r>
              <a:rPr sz="1800" smtClean="0">
                <a:sym typeface="+mn-ea"/>
              </a:rPr>
              <a:t>如果当前节点为叶子节点，直接删除该点，父亲节点指向空</a:t>
            </a:r>
            <a:endParaRPr lang="en-US" altLang="zh-CN" sz="1800" dirty="0" smtClean="0"/>
          </a:p>
          <a:p>
            <a:pPr lvl="1"/>
            <a:r>
              <a:rPr lang="en-US" altLang="zh-CN" sz="1800" smtClean="0">
                <a:sym typeface="+mn-ea"/>
              </a:rPr>
              <a:t>2.</a:t>
            </a:r>
            <a:r>
              <a:rPr sz="1800" smtClean="0">
                <a:sym typeface="+mn-ea"/>
              </a:rPr>
              <a:t>如果当前节点仅有左（右）子树，则直接代替原节点</a:t>
            </a:r>
            <a:endParaRPr lang="en-US" altLang="zh-CN" sz="1800" dirty="0" smtClean="0"/>
          </a:p>
          <a:p>
            <a:pPr lvl="1"/>
            <a:r>
              <a:rPr lang="en-US" altLang="zh-CN" sz="1800" smtClean="0">
                <a:sym typeface="+mn-ea"/>
              </a:rPr>
              <a:t>3.</a:t>
            </a:r>
            <a:r>
              <a:rPr sz="1800" smtClean="0">
                <a:sym typeface="+mn-ea"/>
              </a:rPr>
              <a:t>如果当前节点有两棵子树，</a:t>
            </a:r>
            <a:r>
              <a:rPr sz="1800">
                <a:sym typeface="+mn-ea"/>
              </a:rPr>
              <a:t>一般的策略是用它右子树的最小值来代替它，然后把它删除。</a:t>
            </a:r>
            <a:endParaRPr sz="1800">
              <a:sym typeface="+mn-ea"/>
            </a:endParaRPr>
          </a:p>
        </p:txBody>
      </p:sp>
      <p:pic>
        <p:nvPicPr>
          <p:cNvPr id="1026" name="Picture 2" descr="http://pic002.cnblogs.com/images/2012/389163/201203271757164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951" y="1620507"/>
            <a:ext cx="54483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ic002.cnblogs.com/images/2012/389163/20120327175833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84" y="4003019"/>
            <a:ext cx="5819775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二叉搜索树删除操作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二叉搜索树的删除第三种情况</a:t>
            </a:r>
            <a:endParaRPr lang="zh-CN" altLang="en-US"/>
          </a:p>
        </p:txBody>
      </p:sp>
      <p:pic>
        <p:nvPicPr>
          <p:cNvPr id="4" name="Picture 6" descr="http://pic002.cnblogs.com/images/2012/389163/201203271758456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" y="2339340"/>
            <a:ext cx="10210165" cy="273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二叉搜索树存在的问题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存在问题：</a:t>
            </a:r>
            <a:endParaRPr lang="zh-CN" altLang="en-US"/>
          </a:p>
          <a:p>
            <a:r>
              <a:rPr lang="zh-CN" altLang="en-US"/>
              <a:t>极端情况下时间复杂度：</a:t>
            </a:r>
            <a:r>
              <a:rPr lang="en-US" altLang="zh-CN"/>
              <a:t>O(n)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" y="2646680"/>
            <a:ext cx="3863975" cy="3602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/>
          <a:p>
            <a:r>
              <a:t>平衡树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mtClean="0">
                <a:sym typeface="+mn-ea"/>
              </a:rPr>
              <a:t>在不改变二叉搜索树性质的同时，使得二叉搜索树的结构尽量优化，操作的时间复杂度更接近于理论最优值</a:t>
            </a:r>
            <a:endParaRPr smtClean="0">
              <a:sym typeface="+mn-ea"/>
            </a:endParaRPr>
          </a:p>
          <a:p>
            <a:r>
              <a:rPr smtClean="0">
                <a:sym typeface="+mn-ea"/>
              </a:rPr>
              <a:t>几种常见平衡树：</a:t>
            </a:r>
            <a:endParaRPr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AVL</a:t>
            </a:r>
            <a:r>
              <a:rPr smtClean="0">
                <a:sym typeface="+mn-ea"/>
              </a:rPr>
              <a:t>（第一个平衡树，结构最为稳定平衡，代码量超长，不建议</a:t>
            </a:r>
            <a:r>
              <a:rPr>
                <a:sym typeface="+mn-ea"/>
              </a:rPr>
              <a:t>算法</a:t>
            </a:r>
            <a:r>
              <a:rPr smtClean="0">
                <a:sym typeface="+mn-ea"/>
              </a:rPr>
              <a:t>竞赛中使用）</a:t>
            </a:r>
            <a:endParaRPr lang="en-US" altLang="zh-CN" dirty="0" smtClean="0"/>
          </a:p>
          <a:p>
            <a:r>
              <a:rPr lang="en-US" altLang="zh-CN" smtClean="0">
                <a:sym typeface="+mn-ea"/>
              </a:rPr>
              <a:t>Treap</a:t>
            </a:r>
            <a:r>
              <a:rPr smtClean="0">
                <a:sym typeface="+mn-ea"/>
              </a:rPr>
              <a:t>（很常用的平衡树，效率和代码量都令人满意）</a:t>
            </a:r>
            <a:endParaRPr lang="en-US" altLang="zh-CN" dirty="0" smtClean="0"/>
          </a:p>
          <a:p>
            <a:r>
              <a:rPr>
                <a:sym typeface="+mn-ea"/>
              </a:rPr>
              <a:t>红黑</a:t>
            </a:r>
            <a:r>
              <a:rPr smtClean="0">
                <a:sym typeface="+mn-ea"/>
              </a:rPr>
              <a:t>树（突出一个快，突出一个体积小，</a:t>
            </a:r>
            <a:r>
              <a:rPr>
                <a:sym typeface="+mn-ea"/>
              </a:rPr>
              <a:t>巨型</a:t>
            </a:r>
            <a:r>
              <a:rPr smtClean="0">
                <a:sym typeface="+mn-ea"/>
              </a:rPr>
              <a:t>代码量，实现了</a:t>
            </a:r>
            <a:r>
              <a:rPr lang="en-US" altLang="zh-CN" smtClean="0">
                <a:sym typeface="+mn-ea"/>
              </a:rPr>
              <a:t>STL</a:t>
            </a:r>
            <a:r>
              <a:rPr smtClean="0">
                <a:sym typeface="+mn-ea"/>
              </a:rPr>
              <a:t>中</a:t>
            </a:r>
            <a:r>
              <a:rPr lang="en-US" altLang="zh-CN" smtClean="0">
                <a:sym typeface="+mn-ea"/>
              </a:rPr>
              <a:t>map</a:t>
            </a:r>
            <a:r>
              <a:rPr smtClean="0">
                <a:sym typeface="+mn-ea"/>
              </a:rPr>
              <a:t>与</a:t>
            </a:r>
            <a:r>
              <a:rPr lang="en-US" altLang="zh-CN" smtClean="0">
                <a:sym typeface="+mn-ea"/>
              </a:rPr>
              <a:t>set</a:t>
            </a:r>
            <a:r>
              <a:rPr smtClean="0">
                <a:sym typeface="+mn-ea"/>
              </a:rPr>
              <a:t>）</a:t>
            </a:r>
            <a:endParaRPr lang="en-US" altLang="zh-CN" dirty="0" smtClean="0"/>
          </a:p>
          <a:p>
            <a:r>
              <a:rPr lang="en-US" altLang="zh-CN" smtClean="0">
                <a:sym typeface="+mn-ea"/>
              </a:rPr>
              <a:t>Splay</a:t>
            </a:r>
            <a:r>
              <a:rPr smtClean="0">
                <a:sym typeface="+mn-ea"/>
              </a:rPr>
              <a:t>（操作灵活多样，可以适应各种情况，常数较高，代码量适中）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Set/Multiset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just" fontAlgn="auto">
              <a:lnSpc>
                <a:spcPct val="120000"/>
              </a:lnSpc>
              <a:spcBef>
                <a:spcPts val="0"/>
              </a:spcBef>
            </a:pPr>
            <a:r>
              <a:rPr>
                <a:sym typeface="+mn-lt"/>
              </a:rPr>
              <a:t>封装红黑树（</a:t>
            </a:r>
            <a:r>
              <a:rPr lang="en-US" altLang="zh-CN">
                <a:sym typeface="+mn-lt"/>
              </a:rPr>
              <a:t>B-</a:t>
            </a:r>
            <a:r>
              <a:rPr>
                <a:sym typeface="+mn-lt"/>
              </a:rPr>
              <a:t>树）</a:t>
            </a:r>
            <a:endParaRPr lang="zh-CN" altLang="en-US" strike="noStrike" noProof="1" dirty="0">
              <a:sym typeface="+mn-lt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set</a:t>
            </a:r>
            <a:r>
              <a:rPr>
                <a:sym typeface="+mn-lt"/>
              </a:rPr>
              <a:t>基本操作</a:t>
            </a:r>
            <a:endParaRPr lang="zh-CN" altLang="en-US" strike="noStrike" noProof="1" dirty="0">
              <a:sym typeface="+mn-lt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set&lt;int&gt;::iterator it;</a:t>
            </a:r>
            <a:r>
              <a:rPr>
                <a:sym typeface="+mn-lt"/>
              </a:rPr>
              <a:t>迭代器</a:t>
            </a:r>
            <a:endParaRPr lang="zh-CN" altLang="en-US" strike="noStrike" noProof="1" dirty="0">
              <a:sym typeface="+mn-lt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begin()/rend()</a:t>
            </a:r>
            <a:r>
              <a:rPr>
                <a:sym typeface="+mn-lt"/>
              </a:rPr>
              <a:t>返回</a:t>
            </a:r>
            <a:r>
              <a:rPr lang="en-US" altLang="zh-CN">
                <a:sym typeface="+mn-lt"/>
              </a:rPr>
              <a:t>set</a:t>
            </a:r>
            <a:r>
              <a:rPr>
                <a:sym typeface="+mn-lt"/>
              </a:rPr>
              <a:t>头定位器</a:t>
            </a:r>
            <a:endParaRPr lang="zh-CN" altLang="en-US" strike="noStrike" noProof="1" dirty="0">
              <a:sym typeface="+mn-lt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end()/rbegin()</a:t>
            </a:r>
            <a:r>
              <a:rPr>
                <a:sym typeface="+mn-lt"/>
              </a:rPr>
              <a:t>返回</a:t>
            </a:r>
            <a:r>
              <a:rPr lang="en-US" altLang="zh-CN">
                <a:sym typeface="+mn-lt"/>
              </a:rPr>
              <a:t>set</a:t>
            </a:r>
            <a:r>
              <a:rPr>
                <a:sym typeface="+mn-lt"/>
              </a:rPr>
              <a:t>尾定位器</a:t>
            </a:r>
            <a:endParaRPr lang="zh-CN" altLang="en-US" strike="noStrike" noProof="1" dirty="0">
              <a:sym typeface="+mn-lt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empty()</a:t>
            </a:r>
            <a:r>
              <a:rPr>
                <a:sym typeface="+mn-lt"/>
              </a:rPr>
              <a:t>判断是否为空</a:t>
            </a:r>
            <a:endParaRPr lang="zh-CN" altLang="en-US" strike="noStrike" noProof="1" dirty="0">
              <a:sym typeface="+mn-lt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size()set</a:t>
            </a:r>
            <a:r>
              <a:rPr>
                <a:sym typeface="+mn-lt"/>
              </a:rPr>
              <a:t>中元素个数</a:t>
            </a:r>
            <a:endParaRPr lang="zh-CN" altLang="en-US" strike="noStrike" noProof="1" dirty="0">
              <a:sym typeface="+mn-lt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count() 用来查找set中某个某个键值出现的次数。这个函数在set并不是很实用，因为一个键值在set只可能出现0或1次，这样就变成了判断某一键值是否在set出现过了。</a:t>
            </a:r>
            <a:endParaRPr lang="en-US" altLang="zh-CN">
              <a:sym typeface="+mn-lt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</a:pPr>
            <a:r>
              <a:rPr lang="en-US" altLang="zh-CN" b="1"/>
              <a:t>lower_bound() </a:t>
            </a:r>
            <a:r>
              <a:rPr b="1"/>
              <a:t>在</a:t>
            </a:r>
            <a:r>
              <a:rPr lang="en-US" altLang="zh-CN" b="1"/>
              <a:t>set</a:t>
            </a:r>
            <a:r>
              <a:rPr b="1"/>
              <a:t>中进行二分查找</a:t>
            </a:r>
            <a:endParaRPr b="1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Treap</a:t>
            </a:r>
            <a:r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Treap 在 BST 的基础上，添加了一个修正值。在满足 BST 性质的基础上，Treap 节点的修正值还满足最小堆性质。最小堆性质可以被描述为每个子树根节点都小于等于其子节点。于是，</a:t>
            </a:r>
            <a:endParaRPr lang="zh-CN" altLang="en-US"/>
          </a:p>
          <a:p>
            <a:r>
              <a:rPr lang="zh-CN" altLang="en-US"/>
              <a:t>Treap 可以定义为有以下性质的二叉树：</a:t>
            </a:r>
            <a:endParaRPr lang="zh-CN" altLang="en-US"/>
          </a:p>
          <a:p>
            <a:r>
              <a:rPr lang="zh-CN" altLang="en-US"/>
              <a:t>1. 若它的左子树不空，则左子树上所有结点的值均小于它的根结点的值，而且它的根节点的修正值小于等于左子树根节点的修正值；</a:t>
            </a:r>
            <a:endParaRPr lang="zh-CN" altLang="en-US"/>
          </a:p>
          <a:p>
            <a:r>
              <a:rPr lang="zh-CN" altLang="en-US"/>
              <a:t>2. 若它的右子树不空，则右子树上所有结点的值均大于它的根结点的值，而且它的根节点的修正值小于等于右子树根节点的修正值；</a:t>
            </a:r>
            <a:endParaRPr lang="zh-CN" altLang="en-US"/>
          </a:p>
          <a:p>
            <a:r>
              <a:rPr lang="zh-CN" altLang="en-US"/>
              <a:t>3. 它的左、右子树也分别为 Treap。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12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FULL_TEXT_BEAUTIFY_COPY_ID" val="150995353"/>
</p:tagLst>
</file>

<file path=ppt/tags/tag127.xml><?xml version="1.0" encoding="utf-8"?>
<p:tagLst xmlns:p="http://schemas.openxmlformats.org/presentationml/2006/main">
  <p:tag name="KSO_WM_UNIT_PLACING_PICTURE_USER_VIEWPORT" val="{&quot;height&quot;:5112,&quot;width&quot;:4272}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9.xml><?xml version="1.0" encoding="utf-8"?>
<p:tagLst xmlns:p="http://schemas.openxmlformats.org/presentationml/2006/main">
  <p:tag name="KSO_WM_UNIT_PLACING_PICTURE_USER_VIEWPORT" val="{&quot;height&quot;:5112,&quot;width&quot;:4272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2494</Words>
  <Application>WPS 演示</Application>
  <PresentationFormat>宽屏</PresentationFormat>
  <Paragraphs>134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自定义设计方案</vt:lpstr>
      <vt:lpstr>平衡树</vt:lpstr>
      <vt:lpstr>二叉搜索树概念</vt:lpstr>
      <vt:lpstr>二叉搜索树插入与查找</vt:lpstr>
      <vt:lpstr>二叉搜索树删除操作</vt:lpstr>
      <vt:lpstr>二叉搜索树删除操作</vt:lpstr>
      <vt:lpstr>二叉搜索树存在的问题</vt:lpstr>
      <vt:lpstr>平衡树</vt:lpstr>
      <vt:lpstr>Set/Multiset</vt:lpstr>
      <vt:lpstr>Treap概念</vt:lpstr>
      <vt:lpstr>Treap旋转</vt:lpstr>
      <vt:lpstr>Treap旋转</vt:lpstr>
      <vt:lpstr>Treap遍历、查找、插入</vt:lpstr>
      <vt:lpstr>Treap插入</vt:lpstr>
      <vt:lpstr>Treap插入</vt:lpstr>
      <vt:lpstr>Treap插入</vt:lpstr>
      <vt:lpstr>Treap删除操作</vt:lpstr>
      <vt:lpstr>Treap删除操作</vt:lpstr>
      <vt:lpstr>Treap删除操作</vt:lpstr>
      <vt:lpstr>Treap删除操作</vt:lpstr>
      <vt:lpstr>Treap特点</vt:lpstr>
      <vt:lpstr>Treap应用and题目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光阴似箭</cp:lastModifiedBy>
  <cp:revision>185</cp:revision>
  <dcterms:created xsi:type="dcterms:W3CDTF">2019-06-19T02:08:00Z</dcterms:created>
  <dcterms:modified xsi:type="dcterms:W3CDTF">2021-07-27T00:27:55Z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4F08E0DA976F4C98BFDC9B1A63476BE1</vt:lpwstr>
  </property>
</Properties>
</file>