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2" r:id="rId8"/>
    <p:sldId id="261" r:id="rId9"/>
    <p:sldId id="259" r:id="rId10"/>
    <p:sldId id="271" r:id="rId11"/>
    <p:sldId id="270" r:id="rId12"/>
    <p:sldId id="269" r:id="rId13"/>
    <p:sldId id="268" r:id="rId14"/>
    <p:sldId id="267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4762-27C9-46F3-ABE3-17F74FEB1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1826BA-605F-4C34-8106-BFC67DDD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2457E-3DDC-4D3B-AD12-B8B84A1F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12F2-08B0-4048-8F59-6D30B30C807A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E7052-596D-4C24-AD4B-49979304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7851F-EB2A-47E2-BA4B-0C33E3B4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0A578-CA06-436E-A38D-5F33B9563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C6BC1-D789-4101-8385-F6DF3A93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ECB2F-8A3F-4C6B-AD60-FF86A62CB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1907B-3C78-45CF-8C19-40553A20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12F2-08B0-4048-8F59-6D30B30C807A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302FF-308A-4C38-8C76-83044888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A4CD2-9A3D-446A-BB36-A21C8810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0A578-CA06-436E-A38D-5F33B9563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0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CA3D37-B36B-4A64-88AF-2A467D2F9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4C23B9-BFD2-4183-B7D6-4A0069A1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33E2C-99CB-412F-BB1A-582821FF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12F2-08B0-4048-8F59-6D30B30C807A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6D381-0188-4BBB-9A85-A581A07C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BB1AC-A010-4852-82F6-71466AE2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0A578-CA06-436E-A38D-5F33B9563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60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475E1-6EB7-46CF-9DF3-AEBE3635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B737F-855E-4D97-BA21-A8DD71B6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405A6-7F6A-4B34-99A1-D1B6CAFB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12F2-08B0-4048-8F59-6D30B30C807A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2AB59-4DCC-4A91-BF00-E94666BB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7727D-2DF2-484E-894E-3C1929DB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0A578-CA06-436E-A38D-5F33B9563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73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9F763-7C03-46B1-83A7-16883EA4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3CBFC-DA43-4E70-93FB-944F58033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89A1F-7C0B-4B41-8ADE-E0A4CEED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12F2-08B0-4048-8F59-6D30B30C807A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A2DA5-6E70-4DD3-AC1F-E4FEC23D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69703-5838-4EF9-84E2-620236CD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0A578-CA06-436E-A38D-5F33B9563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4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0BD99-9412-4745-BF2A-4BE136D7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9DBFF-E5A9-4346-A057-02496A3CC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18A7A-E86C-4AA4-BADA-1C6BB334D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C91EE1-5434-4171-8BC7-1E57312F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12F2-08B0-4048-8F59-6D30B30C807A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A1CEB-9E7A-4FC5-94D4-9BDE88B1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4BC1F-CC70-4D80-BBC8-8F25A95A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0A578-CA06-436E-A38D-5F33B9563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8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C8609-DF77-4566-8D76-0A49E9FF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3A605D-3398-45E6-BBC1-1BFAF94C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B39DF-A697-4B43-9113-E5EAD9989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FFBF45-DE9E-4A13-9026-1447CBA7F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FFE963-755D-4759-A546-6A4D18D67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F685CE-CBCE-45B5-89AF-2952717F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12F2-08B0-4048-8F59-6D30B30C807A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E6344A-D47A-41B7-AA9A-6F57FE7F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58D2AE-B3C0-4C6D-A22E-7C6A5BB7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0A578-CA06-436E-A38D-5F33B9563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58C85-C181-49E6-B6CC-517E915C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07E63B-6B20-490D-8F5B-CAA45816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12F2-08B0-4048-8F59-6D30B30C807A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71E091-B86F-430B-9930-7CC23236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7D5CC0-A5BD-441D-858A-A22F23EA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0A578-CA06-436E-A38D-5F33B9563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68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9B43BF-8D6C-46EC-A564-356DB23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12F2-08B0-4048-8F59-6D30B30C807A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E62336-8E9B-47B8-99AB-F27DF69F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1F42E-C24D-495B-9CD4-BF2DAF55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0A578-CA06-436E-A38D-5F33B9563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04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4224D-859E-463A-9972-8357EADE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692CA-4B6B-4FC2-90F1-D33C6372C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4F12C-70BC-4620-80CF-E8D13E60E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AA3FE-77F2-43A7-B69D-5F1A2D03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12F2-08B0-4048-8F59-6D30B30C807A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993EE-1214-4743-9037-DB04D46C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71025-7ADB-4BEA-A695-55C83C78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0A578-CA06-436E-A38D-5F33B9563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4D021-5121-4556-8CCD-07EE7B9F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028E17-2B6D-48BD-906C-F095B6466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5E2AF-9E57-4575-B306-BE7F9DADD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FE0F8-2B2E-41FC-8629-13DBDF67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12F2-08B0-4048-8F59-6D30B30C807A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F5C3AC-667D-41F2-84BE-75ECFC36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23A71-F682-4196-A96B-7921E200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0A578-CA06-436E-A38D-5F33B9563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77AEC6-5B8F-49AD-9A06-D94DFFEC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1C72D-E0EF-4AA9-ADB2-1D5D1184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75C18-4AF5-4C5D-97AD-6067E4956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412F2-08B0-4048-8F59-6D30B30C807A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39BB6-AB64-4942-92F7-B4393BB63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BBE47-749D-4EEF-8B54-689A48464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0A578-CA06-436E-A38D-5F33B9563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7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vjudge.net/problem/HYSBZ-272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acm.hdu.edu.cn/showproblem.php?pid=2993" TargetMode="External"/><Relationship Id="rId3" Type="http://schemas.openxmlformats.org/officeDocument/2006/relationships/hyperlink" Target="http://poj.org/problem?id=1180" TargetMode="External"/><Relationship Id="rId7" Type="http://schemas.openxmlformats.org/officeDocument/2006/relationships/hyperlink" Target="http://acm.hdu.edu.cn/showproblem.php?pid=3045" TargetMode="External"/><Relationship Id="rId2" Type="http://schemas.openxmlformats.org/officeDocument/2006/relationships/hyperlink" Target="http://acm.hdu.edu.cn/showproblem.php?pid=35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cm.hdu.edu.cn/showproblem.php?pid=3480" TargetMode="External"/><Relationship Id="rId5" Type="http://schemas.openxmlformats.org/officeDocument/2006/relationships/hyperlink" Target="http://acm.hdu.edu.cn/showproblem.php?pid=2829" TargetMode="External"/><Relationship Id="rId4" Type="http://schemas.openxmlformats.org/officeDocument/2006/relationships/hyperlink" Target="https://vjudge.net/problem/HYSBZ-272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cm.hdu.edu.cn/showproblem.php?pid=350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oj.org/problem?id=118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CE131-5014-4858-8778-1D76ADE6A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斜率优化</a:t>
            </a:r>
            <a:r>
              <a:rPr lang="en-US" altLang="zh-CN" b="1" dirty="0" err="1"/>
              <a:t>dp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980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1236E-F162-4400-809D-0B7A9D9A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检查队头的两个决策变量</a:t>
            </a:r>
            <a:r>
              <a:rPr lang="en-US" altLang="zh-CN" dirty="0"/>
              <a:t>q[l]</a:t>
            </a:r>
            <a:r>
              <a:rPr lang="zh-CN" altLang="en-US" dirty="0"/>
              <a:t>和</a:t>
            </a:r>
            <a:r>
              <a:rPr lang="en-US" altLang="zh-CN" dirty="0"/>
              <a:t>q[l+1]</a:t>
            </a:r>
            <a:r>
              <a:rPr lang="zh-CN" altLang="en-US" dirty="0"/>
              <a:t>，若</a:t>
            </a:r>
            <a:r>
              <a:rPr lang="en-US" altLang="zh-CN" dirty="0"/>
              <a:t>g[q[l+1],q[l])&lt;= s+</a:t>
            </a:r>
          </a:p>
          <a:p>
            <a:pPr marL="0" indent="0">
              <a:buNone/>
            </a:pPr>
            <a:r>
              <a:rPr lang="en-US" altLang="zh-CN" dirty="0" err="1"/>
              <a:t>sumt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，则让</a:t>
            </a:r>
            <a:r>
              <a:rPr lang="en-US" altLang="zh-CN" dirty="0"/>
              <a:t>q[l]</a:t>
            </a:r>
            <a:r>
              <a:rPr lang="zh-CN" altLang="en-US" dirty="0"/>
              <a:t>出队，继续检查新的队头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直接取队头</a:t>
            </a:r>
            <a:r>
              <a:rPr lang="en-US" altLang="zh-CN" dirty="0"/>
              <a:t>j=q[l]</a:t>
            </a:r>
            <a:r>
              <a:rPr lang="zh-CN" altLang="en-US" dirty="0"/>
              <a:t>为最优决策，计算出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把新决策</a:t>
            </a:r>
            <a:r>
              <a:rPr lang="en-US" altLang="zh-CN" dirty="0" err="1"/>
              <a:t>i</a:t>
            </a:r>
            <a:r>
              <a:rPr lang="zh-CN" altLang="en-US" dirty="0"/>
              <a:t>从队尾插入，在插入之前，若三个决策点</a:t>
            </a:r>
            <a:r>
              <a:rPr lang="en-US" altLang="zh-CN" dirty="0"/>
              <a:t>j1=q[r-1],</a:t>
            </a:r>
          </a:p>
          <a:p>
            <a:pPr marL="0" indent="0">
              <a:buNone/>
            </a:pPr>
            <a:r>
              <a:rPr lang="en-US" altLang="zh-CN" dirty="0"/>
              <a:t>j2=q[r],j3=</a:t>
            </a:r>
            <a:r>
              <a:rPr lang="en-US" altLang="zh-CN" dirty="0" err="1"/>
              <a:t>i</a:t>
            </a:r>
            <a:r>
              <a:rPr lang="zh-CN" altLang="en-US" dirty="0"/>
              <a:t>不满足斜率单调递增（不满足下凸性，即</a:t>
            </a:r>
            <a:r>
              <a:rPr lang="en-US" altLang="zh-CN" dirty="0"/>
              <a:t>j2</a:t>
            </a:r>
            <a:r>
              <a:rPr lang="zh-CN" altLang="en-US" dirty="0"/>
              <a:t>是无用决策），让</a:t>
            </a:r>
            <a:r>
              <a:rPr lang="en-US" altLang="zh-CN" dirty="0"/>
              <a:t>q[r]</a:t>
            </a:r>
            <a:r>
              <a:rPr lang="zh-CN" altLang="en-US" dirty="0"/>
              <a:t>出队，继续检查新的队尾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11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1236E-F162-4400-809D-0B7A9D9A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int x(int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){return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sumc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];}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int y(int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){return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];}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l=r=1; q[1]=0;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for(int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=1;i&lt;=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n;i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++)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while(l&lt;r&amp;&amp;y(q[l+1])-y(q[l])&lt;=(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s+sumt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])*(x(q[l+1])-x(q[l])))///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让斜率小于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s+sumt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的出队</a:t>
            </a:r>
          </a:p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l++;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]=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[q[l]]-(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s+sumt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])*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sumc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[q[l]]+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sumt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]*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sumc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]+s*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sumc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[n];///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取队头为最优决策</a:t>
            </a:r>
          </a:p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while(l&lt;r&amp;&amp;(y(q[r])-y(q[r-1]))*(x(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)-x(q[r]))&gt;=(y(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)-y(q[r]))*(x(q[r])-x(q[r-1])))///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删去不满足下凸的决策</a:t>
            </a:r>
          </a:p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r--;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q[++r]=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;///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插入新的决策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}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1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1236E-F162-4400-809D-0B7A9D9AF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322"/>
                <a:ext cx="10515600" cy="5739641"/>
              </a:xfrm>
            </p:spPr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bzoj2726</a:t>
                </a:r>
                <a:endParaRPr lang="en-US" altLang="zh-CN" dirty="0"/>
              </a:p>
              <a:p>
                <a:r>
                  <a:rPr lang="zh-CN" altLang="en-US" dirty="0"/>
                  <a:t>数据：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≤3∗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,0≤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≤512,−512≤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≤512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题意和上题一样，但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可能是负数。</a:t>
                </a:r>
                <a:r>
                  <a:rPr lang="en-US" altLang="zh-CN" dirty="0" err="1"/>
                  <a:t>sumt</a:t>
                </a:r>
                <a:r>
                  <a:rPr lang="zh-CN" altLang="en-US" dirty="0"/>
                  <a:t>不具有单调性，从而需要最小化截距的直线的斜率不具有单调性，所以我们不能在单调队列中只保留凸壳上“连接相邻两点的线段斜率”大于</a:t>
                </a:r>
                <a:r>
                  <a:rPr lang="en-US" altLang="zh-CN" dirty="0" err="1"/>
                  <a:t>s+sumt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的部分，而是必须维护整个凸壳。这样就不需要再队头与</a:t>
                </a:r>
                <a:r>
                  <a:rPr lang="en-US" altLang="zh-CN" dirty="0" err="1"/>
                  <a:t>s+sumt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比较</a:t>
                </a:r>
                <a:endParaRPr lang="en-US" altLang="zh-CN" dirty="0"/>
              </a:p>
              <a:p>
                <a:r>
                  <a:rPr lang="zh-CN" altLang="en-US" dirty="0"/>
                  <a:t>队头也不一定是最优决策，我们可以在单调队列中二分查找，求出一个左侧线段斜率小于</a:t>
                </a:r>
                <a:r>
                  <a:rPr lang="en-US" altLang="zh-CN" dirty="0" err="1"/>
                  <a:t>s+sumt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，右侧线段斜率大于</a:t>
                </a:r>
                <a:r>
                  <a:rPr lang="en-US" altLang="zh-CN" dirty="0" err="1"/>
                  <a:t>s+sumt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的位置，该位置的决策就是最优决策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1236E-F162-4400-809D-0B7A9D9AF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322"/>
                <a:ext cx="10515600" cy="5739641"/>
              </a:xfrm>
              <a:blipFill>
                <a:blip r:embed="rId3"/>
                <a:stretch>
                  <a:fillRect l="-1043" t="-2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83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1236E-F162-4400-809D-0B7A9D9A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binary_search</a:t>
            </a:r>
            <a:r>
              <a:rPr lang="en-US" altLang="zh-CN" dirty="0"/>
              <a:t>(int </a:t>
            </a:r>
            <a:r>
              <a:rPr lang="en-US" altLang="zh-CN" dirty="0" err="1"/>
              <a:t>i,int</a:t>
            </a:r>
            <a:r>
              <a:rPr lang="en-US" altLang="zh-CN" dirty="0"/>
              <a:t> k)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if(l==r) return q[l];</a:t>
            </a:r>
          </a:p>
          <a:p>
            <a:pPr marL="0" indent="0">
              <a:buNone/>
            </a:pPr>
            <a:r>
              <a:rPr lang="en-US" altLang="zh-CN" dirty="0"/>
              <a:t>    int L=</a:t>
            </a:r>
            <a:r>
              <a:rPr lang="en-US" altLang="zh-CN" dirty="0" err="1"/>
              <a:t>l,R</a:t>
            </a:r>
            <a:r>
              <a:rPr lang="en-US" altLang="zh-CN" dirty="0"/>
              <a:t>=r;</a:t>
            </a:r>
          </a:p>
          <a:p>
            <a:pPr marL="0" indent="0">
              <a:buNone/>
            </a:pPr>
            <a:r>
              <a:rPr lang="en-US" altLang="zh-CN" dirty="0"/>
              <a:t>    while(L&lt;R)</a:t>
            </a:r>
          </a:p>
          <a:p>
            <a:pPr marL="0" indent="0">
              <a:buNone/>
            </a:pPr>
            <a:r>
              <a:rPr lang="en-US" altLang="zh-CN" dirty="0"/>
              <a:t>    {</a:t>
            </a:r>
          </a:p>
          <a:p>
            <a:pPr marL="0" indent="0">
              <a:buNone/>
            </a:pPr>
            <a:r>
              <a:rPr lang="en-US" altLang="zh-CN" dirty="0"/>
              <a:t>        int mid=(L+R)&gt;&gt;1;</a:t>
            </a:r>
          </a:p>
          <a:p>
            <a:pPr marL="0" indent="0">
              <a:buNone/>
            </a:pPr>
            <a:r>
              <a:rPr lang="en-US" altLang="zh-CN" dirty="0"/>
              <a:t>        if(y(q[mid+1])-y(q[mid])&lt;=k*(x(q[mid+1])-x(q[mid])))</a:t>
            </a:r>
          </a:p>
          <a:p>
            <a:pPr marL="0" indent="0">
              <a:buNone/>
            </a:pPr>
            <a:r>
              <a:rPr lang="en-US" altLang="zh-CN" dirty="0"/>
              <a:t>            L=mid+1;</a:t>
            </a:r>
          </a:p>
          <a:p>
            <a:pPr marL="0" indent="0">
              <a:buNone/>
            </a:pPr>
            <a:r>
              <a:rPr lang="en-US" altLang="zh-CN" dirty="0"/>
              <a:t>        else</a:t>
            </a:r>
          </a:p>
          <a:p>
            <a:pPr marL="0" indent="0">
              <a:buNone/>
            </a:pPr>
            <a:r>
              <a:rPr lang="en-US" altLang="zh-CN" dirty="0"/>
              <a:t>            R=mid;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q[L];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68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1236E-F162-4400-809D-0B7A9D9A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l=r=1;</a:t>
            </a:r>
          </a:p>
          <a:p>
            <a:pPr marL="0" indent="0">
              <a:buNone/>
            </a:pPr>
            <a:r>
              <a:rPr lang="en-US" altLang="zh-CN" dirty="0"/>
              <a:t>q[1]=0;</a:t>
            </a:r>
          </a:p>
          <a:p>
            <a:pPr marL="0" indent="0">
              <a:buNone/>
            </a:pP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int p=</a:t>
            </a:r>
            <a:r>
              <a:rPr lang="en-US" altLang="zh-CN" dirty="0" err="1"/>
              <a:t>binary_search</a:t>
            </a:r>
            <a:r>
              <a:rPr lang="en-US" altLang="zh-CN" dirty="0"/>
              <a:t>(</a:t>
            </a:r>
            <a:r>
              <a:rPr lang="en-US" altLang="zh-CN" dirty="0" err="1"/>
              <a:t>i,s+sumt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dp</a:t>
            </a:r>
            <a:r>
              <a:rPr lang="en-US" altLang="zh-CN" dirty="0"/>
              <a:t>[p]-(</a:t>
            </a:r>
            <a:r>
              <a:rPr lang="en-US" altLang="zh-CN" dirty="0" err="1"/>
              <a:t>s+sumt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])*</a:t>
            </a:r>
            <a:r>
              <a:rPr lang="en-US" altLang="zh-CN" dirty="0" err="1"/>
              <a:t>sumc</a:t>
            </a:r>
            <a:r>
              <a:rPr lang="en-US" altLang="zh-CN" dirty="0"/>
              <a:t>[p]+</a:t>
            </a:r>
            <a:r>
              <a:rPr lang="en-US" altLang="zh-CN" dirty="0" err="1"/>
              <a:t>sumt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]*</a:t>
            </a:r>
            <a:r>
              <a:rPr lang="en-US" altLang="zh-CN" dirty="0" err="1"/>
              <a:t>sumc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]+s*</a:t>
            </a:r>
            <a:r>
              <a:rPr lang="en-US" altLang="zh-CN" dirty="0" err="1"/>
              <a:t>sumc</a:t>
            </a:r>
            <a:r>
              <a:rPr lang="en-US" altLang="zh-CN" dirty="0"/>
              <a:t>[n];</a:t>
            </a:r>
          </a:p>
          <a:p>
            <a:pPr marL="0" indent="0">
              <a:buNone/>
            </a:pPr>
            <a:r>
              <a:rPr lang="en-US" altLang="zh-CN" dirty="0"/>
              <a:t>    while(l&lt;r&amp;&amp;(y(q[r])-y(q[r-1]))*(x(</a:t>
            </a:r>
            <a:r>
              <a:rPr lang="en-US" altLang="zh-CN" dirty="0" err="1"/>
              <a:t>i</a:t>
            </a:r>
            <a:r>
              <a:rPr lang="en-US" altLang="zh-CN" dirty="0"/>
              <a:t>)-x(q[r]))&gt;=(y(</a:t>
            </a:r>
            <a:r>
              <a:rPr lang="en-US" altLang="zh-CN" dirty="0" err="1"/>
              <a:t>i</a:t>
            </a:r>
            <a:r>
              <a:rPr lang="en-US" altLang="zh-CN" dirty="0"/>
              <a:t>)-y(q[r]))*(x(q[r])-x(q[r-1])))</a:t>
            </a:r>
          </a:p>
          <a:p>
            <a:pPr marL="0" indent="0">
              <a:buNone/>
            </a:pPr>
            <a:r>
              <a:rPr lang="en-US" altLang="zh-CN" dirty="0"/>
              <a:t>        r--;</a:t>
            </a:r>
          </a:p>
          <a:p>
            <a:pPr marL="0" indent="0">
              <a:buNone/>
            </a:pPr>
            <a:r>
              <a:rPr lang="en-US" altLang="zh-CN" dirty="0"/>
              <a:t>     q[++r]=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01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1236E-F162-4400-809D-0B7A9D9A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/>
          <a:lstStyle/>
          <a:p>
            <a:r>
              <a:rPr lang="zh-CN" altLang="en-US" dirty="0"/>
              <a:t>做题：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hdu3507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Poj1180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bzoj2726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hdu2829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hdu3480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hdu3045</a:t>
            </a:r>
            <a:endParaRPr lang="en-US" altLang="zh-CN" dirty="0"/>
          </a:p>
          <a:p>
            <a:r>
              <a:rPr lang="en-US" altLang="zh-CN" dirty="0">
                <a:hlinkClick r:id="rId8"/>
              </a:rPr>
              <a:t>hdu2993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14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6A26DF-3D15-49CC-A135-BC8B46CBB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7809"/>
                <a:ext cx="10515600" cy="5819154"/>
              </a:xfrm>
            </p:spPr>
            <p:txBody>
              <a:bodyPr/>
              <a:lstStyle/>
              <a:p>
                <a:r>
                  <a:rPr lang="zh-CN" altLang="en-US" dirty="0"/>
                  <a:t>斜率优化，亦就是说把决策与决策之间表示成一个类似斜率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/>
                        </m:eqArr>
                      </m:den>
                    </m:f>
                  </m:oMath>
                </a14:m>
                <a:r>
                  <a:rPr lang="zh-CN" altLang="en-US" dirty="0"/>
                  <a:t>的式子，进一步分析其中的单调性，并用队列维护其有用决策。因此斜率优化又称为队列优化。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6A26DF-3D15-49CC-A135-BC8B46CBB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7809"/>
                <a:ext cx="10515600" cy="5819154"/>
              </a:xfrm>
              <a:blipFill>
                <a:blip r:embed="rId2"/>
                <a:stretch>
                  <a:fillRect l="-1043" t="-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84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1236E-F162-4400-809D-0B7A9D9AF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7626"/>
                <a:ext cx="10515600" cy="5739641"/>
              </a:xfrm>
            </p:spPr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hdu3507</a:t>
                </a:r>
                <a:endParaRPr lang="en-US" altLang="zh-CN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）</m:t>
                            </m:r>
                          </m:e>
                        </m:nary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+M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大概题意就是要输出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个数字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a[N]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，输出的时候可以连续连续的输出，每连续输出一串，它的费用是 “这串数字和的平方加上一个常数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M”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，求最小的费用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设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表示输出到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的时候最少的花费，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表示从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a[1]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到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的数字和。于是方程就是：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]=min(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[j]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altLang="zh-CN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]−</m:t>
                        </m:r>
                        <m:r>
                          <m:rPr>
                            <m:nor/>
                          </m:rPr>
                          <a:rPr lang="en-US" altLang="zh-CN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altLang="zh-CN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+M)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；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500000</a:t>
                </a:r>
                <a:r>
                  <a:rPr lang="zh-CN" altLang="en-US" dirty="0"/>
                  <a:t>的规模显然是超时的。用斜率优化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使得复杂度降低至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1236E-F162-4400-809D-0B7A9D9AF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7626"/>
                <a:ext cx="10515600" cy="5739641"/>
              </a:xfrm>
              <a:blipFill>
                <a:blip r:embed="rId3"/>
                <a:stretch>
                  <a:fillRect l="-1043" t="-2019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64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1236E-F162-4400-809D-0B7A9D9AF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322"/>
                <a:ext cx="10515600" cy="5739641"/>
              </a:xfrm>
            </p:spPr>
            <p:txBody>
              <a:bodyPr/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设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k&lt;j&lt;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点：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+M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点：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[j]+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+M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假设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点比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点优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[j]+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+M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dp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]+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sum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zh-CN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dp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]−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sum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令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yj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[j]+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xj=2*sum[j]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𝑥𝑘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令</a:t>
                </a:r>
                <a:r>
                  <a:rPr lang="en-US" altLang="zh-CN" dirty="0"/>
                  <a:t>g[</a:t>
                </a:r>
                <a:r>
                  <a:rPr lang="en-US" altLang="zh-CN" dirty="0" err="1"/>
                  <a:t>k,j</a:t>
                </a:r>
                <a:r>
                  <a:rPr lang="en-US" altLang="zh-CN" dirty="0"/>
                  <a:t>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1236E-F162-4400-809D-0B7A9D9AF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322"/>
                <a:ext cx="10515600" cy="5739641"/>
              </a:xfrm>
              <a:blipFill>
                <a:blip r:embed="rId2"/>
                <a:stretch>
                  <a:fillRect l="-1043" t="-2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63D181-842D-4774-9A24-37F5D0DCB92D}"/>
              </a:ext>
            </a:extLst>
          </p:cNvPr>
          <p:cNvCxnSpPr>
            <a:cxnSpLocks/>
          </p:cNvCxnSpPr>
          <p:nvPr/>
        </p:nvCxnSpPr>
        <p:spPr>
          <a:xfrm flipH="1" flipV="1">
            <a:off x="8716617" y="3707296"/>
            <a:ext cx="79513" cy="22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93B624E-0AA9-424A-BD3F-21D8ADACB2B8}"/>
              </a:ext>
            </a:extLst>
          </p:cNvPr>
          <p:cNvCxnSpPr/>
          <p:nvPr/>
        </p:nvCxnSpPr>
        <p:spPr>
          <a:xfrm>
            <a:off x="8796130" y="5943600"/>
            <a:ext cx="271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605A04E-4C10-4071-8E6D-A73E0216EE26}"/>
              </a:ext>
            </a:extLst>
          </p:cNvPr>
          <p:cNvCxnSpPr/>
          <p:nvPr/>
        </p:nvCxnSpPr>
        <p:spPr>
          <a:xfrm flipV="1">
            <a:off x="9357691" y="5218043"/>
            <a:ext cx="795130" cy="28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3D9EA9B-1041-4254-B986-015D33397D89}"/>
              </a:ext>
            </a:extLst>
          </p:cNvPr>
          <p:cNvCxnSpPr/>
          <p:nvPr/>
        </p:nvCxnSpPr>
        <p:spPr>
          <a:xfrm flipV="1">
            <a:off x="10152821" y="4333461"/>
            <a:ext cx="402536" cy="93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5A7B2E2-4C22-47F0-A50E-3A00F025C55E}"/>
              </a:ext>
            </a:extLst>
          </p:cNvPr>
          <p:cNvSpPr txBox="1"/>
          <p:nvPr/>
        </p:nvSpPr>
        <p:spPr>
          <a:xfrm>
            <a:off x="9206889" y="550627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C09B1E-35A4-486F-B04A-C4D9E6E7F548}"/>
              </a:ext>
            </a:extLst>
          </p:cNvPr>
          <p:cNvSpPr txBox="1"/>
          <p:nvPr/>
        </p:nvSpPr>
        <p:spPr>
          <a:xfrm>
            <a:off x="10203323" y="519975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FF3CB7-62AA-41B7-9C85-2F77EEFA801D}"/>
              </a:ext>
            </a:extLst>
          </p:cNvPr>
          <p:cNvSpPr txBox="1"/>
          <p:nvPr/>
        </p:nvSpPr>
        <p:spPr>
          <a:xfrm>
            <a:off x="10524168" y="432691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34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1236E-F162-4400-809D-0B7A9D9AF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322"/>
                <a:ext cx="10515600" cy="5739641"/>
              </a:xfrm>
            </p:spPr>
            <p:txBody>
              <a:bodyPr/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第一：如果上面的不等式成立，那就说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比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优，而且随着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的增大上述不等式一定是成立的，也就是对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以后算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值时，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都比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优。那么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就是可以淘汰的。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第二：如果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k&lt;j&lt;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而且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k,j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]&gt;g[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j,i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那么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是可以淘汰的。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假设 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j,i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就是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比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优，那么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没有存在的价值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相反如果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j,i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]&gt;sum[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那么同样有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k,j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那么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比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优 那么 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是可以淘汰的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所以这样相当于在维护一个下凸（即斜率单调递增）的图形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通过一个队列来维护。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1236E-F162-4400-809D-0B7A9D9AF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322"/>
                <a:ext cx="10515600" cy="5739641"/>
              </a:xfrm>
              <a:blipFill>
                <a:blip r:embed="rId2"/>
                <a:stretch>
                  <a:fillRect l="-1043" t="-2125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64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1236E-F162-4400-809D-0B7A9D9A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>
            <a:normAutofit lnSpcReduction="10000"/>
          </a:bodyPr>
          <a:lstStyle/>
          <a:p>
            <a:r>
              <a:rPr lang="nn-NO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int x(int i){return 2*sum[i];}</a:t>
            </a:r>
          </a:p>
          <a:p>
            <a:r>
              <a:rPr lang="nn-NO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int y(int i){return dp[i]+sum[i]*sum[i];}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for(int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=1;i&lt;=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n;i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++)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{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while(l&lt;r&amp;&amp;y(q[l+1])-y(q[l])&lt;=sum[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]*(x(q[l+1])-x(q[l])))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l++;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]=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[q[l]]+(sum[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]-sum[q[l]])*(sum[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]-sum[q[l]])+m;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while(l&lt;r&amp;&amp;(y(q[r])-y(q[r-1]))*(x(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)-x(q[r]))&gt;=(y(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)-y(q[r]))*(x(q[r])-x(q[r-1])))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r--;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q[++r]=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430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1236E-F162-4400-809D-0B7A9D9AF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322"/>
                <a:ext cx="10515600" cy="5739641"/>
              </a:xfrm>
            </p:spPr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poj1180</a:t>
                </a:r>
                <a:endParaRPr lang="en-US" altLang="zh-CN" dirty="0"/>
              </a:p>
              <a:p>
                <a:r>
                  <a:rPr lang="zh-CN" altLang="en-US" dirty="0"/>
                  <a:t>大致题意：有一台机器有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个任务，可以将这些任务分组进行，分组条件是只能按顺序一段段分，不能有交叉，而分组后每组在进行加工的时候都有一个相同的准备时间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，每个任务完成时间按整组的完成时间算，每个任务还有一个消费，消费是按你完成任务的时间*该任务的消费单位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。求最小消费。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𝑇𝑖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][j]</a:t>
                </a:r>
                <a:r>
                  <a:rPr lang="zh-CN" altLang="en-US" dirty="0"/>
                  <a:t>表示前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个任务分成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zh-CN" altLang="en-US" dirty="0"/>
                  <a:t>批需要的最小费用</a:t>
                </a:r>
                <a:endParaRPr lang="en-US" altLang="zh-CN" dirty="0"/>
              </a:p>
              <a:p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][j]=min(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[k][j-1]+(s*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j+sumt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])*(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]-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[k])</a:t>
                </a:r>
              </a:p>
              <a:p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1236E-F162-4400-809D-0B7A9D9AF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322"/>
                <a:ext cx="10515600" cy="5739641"/>
              </a:xfrm>
              <a:blipFill>
                <a:blip r:embed="rId3"/>
                <a:stretch>
                  <a:fillRect l="-1043" t="-2019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57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1236E-F162-4400-809D-0B7A9D9AF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322"/>
                <a:ext cx="10515600" cy="573964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：假设第</a:t>
                </a:r>
                <a:r>
                  <a:rPr lang="en-US" altLang="zh-CN" dirty="0"/>
                  <a:t>j+1~i</a:t>
                </a:r>
                <a:r>
                  <a:rPr lang="zh-CN" altLang="en-US" dirty="0"/>
                  <a:t>个任务在同一批完成，</a:t>
                </a:r>
                <a:r>
                  <a:rPr lang="en-US" altLang="zh-CN" dirty="0"/>
                  <a:t>sumt[i]</a:t>
                </a:r>
                <a:r>
                  <a:rPr lang="zh-CN" altLang="en-US" dirty="0"/>
                  <a:t>是忽略机器启动时间，这批任务的完成时刻，机器因执行这批任务而花费的启动时间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会对第</a:t>
                </a:r>
                <a:r>
                  <a:rPr lang="en-US" altLang="zh-CN" dirty="0"/>
                  <a:t>j+1</a:t>
                </a:r>
                <a:r>
                  <a:rPr lang="zh-CN" altLang="en-US" dirty="0"/>
                  <a:t>个之后的所有任务产生影响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𝑢𝑚𝑐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𝑠𝑢𝑚𝑐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，将这部分补充到费用中</a:t>
                </a:r>
                <a:endParaRPr lang="en-US" altLang="zh-CN" dirty="0"/>
              </a:p>
              <a:p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]=min(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[j]+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sumt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]*(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]-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[j])+s*(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[n]-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[j])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也就是说我们并没有直接求出每批任务的完成时刻，而是在一批任务“开始”对后续任务产生影响时，就先把费用累加到结果中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1236E-F162-4400-809D-0B7A9D9AF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322"/>
                <a:ext cx="10515600" cy="5739641"/>
              </a:xfrm>
              <a:blipFill>
                <a:blip r:embed="rId2"/>
                <a:stretch>
                  <a:fillRect l="-1043" t="-1913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76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1236E-F162-4400-809D-0B7A9D9AF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322"/>
                <a:ext cx="10515600" cy="573964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：设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k&lt;j&lt;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假设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点比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点优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[j]+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sumt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]*(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]-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[j])+s*(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[n]-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[j])&lt;=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[k]+</a:t>
                </a:r>
              </a:p>
              <a:p>
                <a:pPr marL="0" indent="0">
                  <a:buNone/>
                </a:pP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sumt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]*(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]-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[k])+s*(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[n]-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𝑠𝑢𝑚𝑐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𝑠𝑢𝑚𝑐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令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yj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[j]</a:t>
                </a:r>
                <a:r>
                  <a:rPr lang="en-US" altLang="zh-CN" dirty="0"/>
                  <a:t>,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xj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sumc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[j]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𝑦𝑘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𝑥𝑘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/>
                  <a:t>g[</a:t>
                </a:r>
                <a:r>
                  <a:rPr lang="en-US" altLang="zh-CN" dirty="0" err="1"/>
                  <a:t>k,j</a:t>
                </a:r>
                <a:r>
                  <a:rPr lang="en-US" altLang="zh-CN" dirty="0"/>
                  <a:t>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𝑦𝑘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𝑥𝑘</m:t>
                        </m:r>
                      </m:den>
                    </m:f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1236E-F162-4400-809D-0B7A9D9AF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322"/>
                <a:ext cx="10515600" cy="5739641"/>
              </a:xfrm>
              <a:blipFill>
                <a:blip r:embed="rId2"/>
                <a:stretch>
                  <a:fillRect l="-1217" t="-1594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01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1797</Words>
  <Application>Microsoft Office PowerPoint</Application>
  <PresentationFormat>宽屏</PresentationFormat>
  <Paragraphs>112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斜率优化dp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斜率优化dp</dc:title>
  <dc:creator>建毫 肖</dc:creator>
  <cp:lastModifiedBy>建毫 肖</cp:lastModifiedBy>
  <cp:revision>32</cp:revision>
  <dcterms:created xsi:type="dcterms:W3CDTF">2019-01-10T01:39:43Z</dcterms:created>
  <dcterms:modified xsi:type="dcterms:W3CDTF">2019-01-12T12:00:36Z</dcterms:modified>
</cp:coreProperties>
</file>