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2146" TargetMode="External"/><Relationship Id="rId2" Type="http://schemas.openxmlformats.org/officeDocument/2006/relationships/hyperlink" Target="https://www.luogu.com.cn/problem/P338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uogu.com.cn/problem/P3178" TargetMode="External"/><Relationship Id="rId4" Type="http://schemas.openxmlformats.org/officeDocument/2006/relationships/hyperlink" Target="https://www.luogu.com.cn/problem/P248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0F57C-67E5-460F-9E78-D62F75958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847" y="2305886"/>
            <a:ext cx="7766936" cy="1646302"/>
          </a:xfrm>
        </p:spPr>
        <p:txBody>
          <a:bodyPr/>
          <a:lstStyle/>
          <a:p>
            <a:pPr algn="ctr"/>
            <a:r>
              <a:rPr lang="zh-CN" altLang="en-US" sz="8000" dirty="0"/>
              <a:t>树链剖分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957F33-F130-47BD-BE0B-3EDB25608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C84E2-89DF-4847-9CF5-2D559848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996D6-D588-4478-A7BF-39610A871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https://www.luogu.com.cn/problem/P3384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https://www.luogu.com.cn/problem/P2146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https://www.luogu.com.cn/problem/P2486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https://www.luogu.com.cn/problem/P3178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14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81D50-41B9-4FE5-ADBA-847340C8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11" y="566680"/>
            <a:ext cx="8596668" cy="5314003"/>
          </a:xfrm>
        </p:spPr>
        <p:txBody>
          <a:bodyPr>
            <a:normAutofit fontScale="32500" lnSpcReduction="20000"/>
          </a:bodyPr>
          <a:lstStyle/>
          <a:p>
            <a:r>
              <a:rPr lang="zh-CN" altLang="en-US" sz="9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树链剖分通常用于解决一类维护静态树上路径信息的问题，例如，给定一棵点带权树，接下来每次操作会修改某条路径上所有点的权值（修改为同一个值或同加上某个值），以及询问某条路径上所有点的权值和。     </a:t>
            </a:r>
          </a:p>
          <a:p>
            <a:pPr marL="0" indent="0">
              <a:buNone/>
            </a:pPr>
            <a:endParaRPr lang="zh-CN" altLang="en-US" sz="9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9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树链剖分的策略是将这些点按某种方式组织起来，剖分成若干链，每条链都相当于一个序列。这样操作的路径可以拆分成几条链，此时，可以利用线段树等处理序列上区间操作的数据结构解决问题。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97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0AD42-E0C5-4595-B64E-E51ED43F0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80" y="944348"/>
            <a:ext cx="4897843" cy="388077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zh-CN" altLang="en-US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将树从</a:t>
            </a:r>
            <a:r>
              <a:rPr lang="en-US" altLang="zh-CN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x</a:t>
            </a:r>
            <a:r>
              <a:rPr lang="zh-CN" altLang="en-US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到</a:t>
            </a:r>
            <a:r>
              <a:rPr lang="en-US" altLang="zh-CN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y</a:t>
            </a:r>
            <a:r>
              <a:rPr lang="zh-CN" altLang="en-US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结点最短路径上所有节点的值都加上</a:t>
            </a:r>
            <a:r>
              <a:rPr lang="en-US" altLang="zh-CN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z(</a:t>
            </a:r>
            <a:r>
              <a:rPr lang="zh-CN" altLang="en-US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树上差分 </a:t>
            </a:r>
            <a:r>
              <a:rPr lang="en-US" altLang="zh-CN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O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CN" sz="2800" dirty="0" err="1">
                <a:latin typeface="KaiTi" panose="02010609060101010101" pitchFamily="49" charset="-122"/>
                <a:ea typeface="KaiTi" panose="02010609060101010101" pitchFamily="49" charset="-122"/>
              </a:rPr>
              <a:t>m+n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) </a:t>
            </a:r>
            <a:r>
              <a:rPr lang="en-US" altLang="zh-CN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</a:p>
          <a:p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zh-CN" altLang="en-US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求树从</a:t>
            </a:r>
            <a:r>
              <a:rPr lang="en-US" altLang="zh-CN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x</a:t>
            </a:r>
            <a:r>
              <a:rPr lang="zh-CN" altLang="en-US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到</a:t>
            </a:r>
            <a:r>
              <a:rPr lang="en-US" altLang="zh-CN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y</a:t>
            </a:r>
            <a:r>
              <a:rPr lang="zh-CN" altLang="en-US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结点最短路径上所有节点的值之和</a:t>
            </a:r>
            <a:r>
              <a:rPr lang="en-US" altLang="zh-CN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利用</a:t>
            </a:r>
            <a:r>
              <a:rPr lang="en-US" altLang="zh-CN" sz="2800" dirty="0" err="1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lca</a:t>
            </a:r>
            <a:r>
              <a:rPr lang="en-US" altLang="zh-CN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 </a:t>
            </a:r>
            <a:r>
              <a:rPr lang="zh-CN" altLang="en-US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复杂度</a:t>
            </a:r>
            <a:r>
              <a:rPr lang="en-US" altLang="zh-CN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O(</a:t>
            </a:r>
            <a:r>
              <a:rPr lang="en-US" altLang="zh-CN" sz="2800" dirty="0" err="1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mlogn+n</a:t>
            </a:r>
            <a:r>
              <a:rPr lang="en-US" altLang="zh-CN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) 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54D774-AB07-4DD4-B917-96256721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56" y="813351"/>
            <a:ext cx="3247619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4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5C2E403-BFFA-431A-8343-87EDEA82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76" y="249349"/>
            <a:ext cx="4267529" cy="1135568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前缀知识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D0724FA-B3DF-45CF-A3B0-66B20A29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67" y="1294648"/>
            <a:ext cx="8596668" cy="5314003"/>
          </a:xfrm>
        </p:spPr>
        <p:txBody>
          <a:bodyPr>
            <a:normAutofit/>
          </a:bodyPr>
          <a:lstStyle/>
          <a:p>
            <a:r>
              <a:rPr lang="en-US" altLang="zh-CN" sz="4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Dfs</a:t>
            </a:r>
            <a:r>
              <a:rPr lang="zh-CN" altLang="en-US" sz="4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序</a:t>
            </a:r>
          </a:p>
          <a:p>
            <a:r>
              <a:rPr lang="zh-CN" altLang="en-US" sz="4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线段树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70827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5860C12-4D5C-4D38-B5EA-6A87ED548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32" y="1591697"/>
            <a:ext cx="3686689" cy="3248478"/>
          </a:xfrm>
          <a:prstGeom prst="rect">
            <a:avLst/>
          </a:prstGeom>
        </p:spPr>
      </p:pic>
      <p:sp>
        <p:nvSpPr>
          <p:cNvPr id="6" name="标题 2">
            <a:extLst>
              <a:ext uri="{FF2B5EF4-FFF2-40B4-BE49-F238E27FC236}">
                <a16:creationId xmlns:a16="http://schemas.microsoft.com/office/drawing/2014/main" id="{2155E7C9-4039-404F-985A-3304584A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13" y="187206"/>
            <a:ext cx="4267529" cy="1135568"/>
          </a:xfrm>
        </p:spPr>
        <p:txBody>
          <a:bodyPr>
            <a:normAutofit/>
          </a:bodyPr>
          <a:lstStyle/>
          <a:p>
            <a:r>
              <a:rPr lang="en-US" altLang="zh-CN" sz="6000" dirty="0" err="1"/>
              <a:t>Dfs</a:t>
            </a:r>
            <a:r>
              <a:rPr lang="zh-CN" altLang="en-US" sz="6000" dirty="0"/>
              <a:t>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5B9A4D5-5645-4498-9F8E-809AB91AC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13" y="4986415"/>
            <a:ext cx="5812243" cy="77519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A B E F K C G H I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89A0D5-87D5-43BD-8AE3-73967B7C9BB7}"/>
              </a:ext>
            </a:extLst>
          </p:cNvPr>
          <p:cNvSpPr txBox="1"/>
          <p:nvPr/>
        </p:nvSpPr>
        <p:spPr>
          <a:xfrm>
            <a:off x="5584055" y="1322774"/>
            <a:ext cx="50602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tim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int in[</a:t>
            </a:r>
            <a:r>
              <a:rPr lang="en-US" altLang="zh-CN" dirty="0" err="1"/>
              <a:t>maxn</a:t>
            </a:r>
            <a:r>
              <a:rPr lang="en-US" altLang="zh-CN" dirty="0"/>
              <a:t>],out[</a:t>
            </a:r>
            <a:r>
              <a:rPr lang="en-US" altLang="zh-CN" dirty="0" err="1"/>
              <a:t>maxn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dfs</a:t>
            </a:r>
            <a:r>
              <a:rPr lang="en-US" altLang="zh-CN" dirty="0"/>
              <a:t>(int </a:t>
            </a:r>
            <a:r>
              <a:rPr lang="en-US" altLang="zh-CN" dirty="0" err="1"/>
              <a:t>u,int</a:t>
            </a:r>
            <a:r>
              <a:rPr lang="en-US" altLang="zh-CN" dirty="0"/>
              <a:t> fa)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in[u]=++</a:t>
            </a:r>
            <a:r>
              <a:rPr lang="en-US" altLang="zh-CN" dirty="0" err="1"/>
              <a:t>tim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dfs</a:t>
            </a:r>
            <a:r>
              <a:rPr lang="zh-CN" altLang="en-US" dirty="0"/>
              <a:t>遍历子树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out[u]=</a:t>
            </a:r>
            <a:r>
              <a:rPr lang="en-US" altLang="zh-CN" dirty="0" err="1"/>
              <a:t>tim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return 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74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4747B0A-E9F0-4696-8331-0279B4BF6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690" y="458612"/>
            <a:ext cx="5375910" cy="43516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782D44-AA89-4F41-8ECF-A48E6C85EB62}"/>
              </a:ext>
            </a:extLst>
          </p:cNvPr>
          <p:cNvSpPr txBox="1"/>
          <p:nvPr/>
        </p:nvSpPr>
        <p:spPr>
          <a:xfrm>
            <a:off x="6476259" y="826454"/>
            <a:ext cx="45941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重儿子：父亲节点的所有儿子中子树结点数目最多（</a:t>
            </a:r>
            <a:r>
              <a:rPr lang="en-US" altLang="zh-CN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size</a:t>
            </a:r>
            <a:r>
              <a:rPr lang="zh-CN" altLang="en-US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最大）的结点；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轻儿子：父亲节点中除了重儿子以外的儿子；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重边：父亲结点和重儿子连成的边；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轻边：父亲节点和轻儿子连成的边；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重链：由多条重边连接而成的路径；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轻链：由多条轻边连接而成的路径；</a:t>
            </a:r>
            <a:endParaRPr lang="en-US" altLang="zh-CN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用黑线连接的结点都是重结点，其余均是轻结点，每条边的值其实是进行</a:t>
            </a:r>
            <a:r>
              <a:rPr lang="en-US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dfs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时的执行序号。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DA33A3-9680-4D7F-8FA6-481E6012396C}"/>
              </a:ext>
            </a:extLst>
          </p:cNvPr>
          <p:cNvSpPr txBox="1"/>
          <p:nvPr/>
        </p:nvSpPr>
        <p:spPr>
          <a:xfrm>
            <a:off x="2263029" y="5385215"/>
            <a:ext cx="7031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、所有重链互不相交，即每个点只属于一条重链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、一个点到根节点的路径上经过的边中轻边最多只有</a:t>
            </a:r>
            <a:r>
              <a:rPr lang="en-US" altLang="zh-CN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logn</a:t>
            </a: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6EFD54A-9DCC-4899-A77B-9F54F1040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81" y="383564"/>
            <a:ext cx="5890465" cy="476548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D7C254D-1641-4E38-8911-29454382C4BB}"/>
              </a:ext>
            </a:extLst>
          </p:cNvPr>
          <p:cNvSpPr txBox="1"/>
          <p:nvPr/>
        </p:nvSpPr>
        <p:spPr>
          <a:xfrm>
            <a:off x="6598575" y="178384"/>
            <a:ext cx="459419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f[u]	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保存结点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u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的父亲节点</a:t>
            </a:r>
          </a:p>
          <a:p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d[u]	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保存结点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u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的深度值</a:t>
            </a:r>
          </a:p>
          <a:p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size[u] 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保存以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u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为根的子树节点个数</a:t>
            </a:r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son[u]	保存重儿子</a:t>
            </a:r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  <a:sym typeface="+mn-ea"/>
            </a:endParaRPr>
          </a:p>
          <a:p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  <a:sym typeface="+mn-ea"/>
            </a:endParaRPr>
          </a:p>
          <a:p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  <a:sym typeface="+mn-ea"/>
            </a:endParaRPr>
          </a:p>
          <a:p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void dfs1(int </a:t>
            </a:r>
            <a:r>
              <a:rPr lang="en-US" altLang="zh-CN" sz="1600" dirty="0" err="1">
                <a:latin typeface="KaiTi" panose="02010609060101010101" pitchFamily="49" charset="-122"/>
                <a:ea typeface="KaiTi" panose="02010609060101010101" pitchFamily="49" charset="-122"/>
              </a:rPr>
              <a:t>u,int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1600" dirty="0" err="1">
                <a:latin typeface="KaiTi" panose="02010609060101010101" pitchFamily="49" charset="-122"/>
                <a:ea typeface="KaiTi" panose="02010609060101010101" pitchFamily="49" charset="-122"/>
              </a:rPr>
              <a:t>fa,int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 depth)//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当前节点、父节点、层次深度</a:t>
            </a:r>
          </a:p>
          <a:p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{</a:t>
            </a:r>
          </a:p>
          <a:p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    f[u]=fa;</a:t>
            </a:r>
          </a:p>
          <a:p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    d[u]=depth;</a:t>
            </a:r>
          </a:p>
          <a:p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    size[u]=1;    //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这个点本身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size=1</a:t>
            </a:r>
          </a:p>
          <a:p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    for(int </a:t>
            </a:r>
            <a:r>
              <a:rPr lang="en-US" altLang="zh-CN" sz="1600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=head[u];</a:t>
            </a:r>
            <a:r>
              <a:rPr lang="en-US" altLang="zh-CN" sz="1600" dirty="0" err="1">
                <a:latin typeface="KaiTi" panose="02010609060101010101" pitchFamily="49" charset="-122"/>
                <a:ea typeface="KaiTi" panose="02010609060101010101" pitchFamily="49" charset="-122"/>
              </a:rPr>
              <a:t>i;i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=e[</a:t>
            </a:r>
            <a:r>
              <a:rPr lang="en-US" altLang="zh-CN" sz="1600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].next)</a:t>
            </a:r>
          </a:p>
          <a:p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    {</a:t>
            </a:r>
          </a:p>
          <a:p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        int v=e[</a:t>
            </a:r>
            <a:r>
              <a:rPr lang="en-US" altLang="zh-CN" sz="1600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].to;</a:t>
            </a:r>
          </a:p>
          <a:p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        if(v==fa)continue;</a:t>
            </a:r>
          </a:p>
          <a:p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        dfs1(v,u,depth+1); //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层次深度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+1</a:t>
            </a:r>
          </a:p>
          <a:p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        size[u]+=size[v];//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子节点的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size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已被处理，用它来更新父节点的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size</a:t>
            </a:r>
          </a:p>
          <a:p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        if(size[v]&gt;size[son[u]])</a:t>
            </a:r>
          </a:p>
          <a:p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            son[u]=v;//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选取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size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最大的作为重儿子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}</a:t>
            </a:r>
          </a:p>
          <a:p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}</a:t>
            </a:r>
            <a:endParaRPr lang="zh-CN" altLang="en-US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7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EC699E-535B-4D61-BD66-5E3BBB7D651C}"/>
              </a:ext>
            </a:extLst>
          </p:cNvPr>
          <p:cNvSpPr txBox="1"/>
          <p:nvPr/>
        </p:nvSpPr>
        <p:spPr>
          <a:xfrm>
            <a:off x="5881708" y="310256"/>
            <a:ext cx="5525770" cy="60016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 err="1">
                <a:latin typeface="KaiTi" panose="02010609060101010101" pitchFamily="49" charset="-122"/>
                <a:ea typeface="KaiTi" panose="02010609060101010101" pitchFamily="49" charset="-122"/>
              </a:rPr>
              <a:t>rk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[u]	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保存当前</a:t>
            </a:r>
            <a:r>
              <a:rPr lang="en-US" altLang="zh-CN" sz="1600" dirty="0" err="1">
                <a:latin typeface="KaiTi" panose="02010609060101010101" pitchFamily="49" charset="-122"/>
                <a:ea typeface="KaiTi" panose="02010609060101010101" pitchFamily="49" charset="-122"/>
              </a:rPr>
              <a:t>dfs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标号在树中所对应的节点</a:t>
            </a:r>
          </a:p>
          <a:p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top[u]	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保存当前节点所在链的顶端节点</a:t>
            </a:r>
          </a:p>
          <a:p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id[u]	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保存树中每个节点剖分以后的新编号（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DFS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的执行顺序）</a:t>
            </a:r>
          </a:p>
          <a:p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void dfs2(int u,int t)    //当前节点、重链顶端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{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top[u]=t;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id[u]=++cnt;    //标记dfs序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rk[cnt]=u;    //序号cnt对应节点u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if(!son[u])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    return;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dfs2(son[u],t);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/*我们选择优先进入重儿子来保证一条重链上各个节点dfs序连续，一个点和它的重儿子处于同一条重链，所以重儿子所在重链的顶端还是t*/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for(int i=head[u];i;i=e[i].next)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{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    int v=e[i].to;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    if(v!=son[u]&amp;&amp;v!=f[u])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        dfs2(v,v);    //一个点位于轻链底端，那么它的top必然是它本身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}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3F0352-5EE5-4F8D-BBEA-6C8FFC4AD6DF}"/>
              </a:ext>
            </a:extLst>
          </p:cNvPr>
          <p:cNvSpPr txBox="1"/>
          <p:nvPr/>
        </p:nvSpPr>
        <p:spPr>
          <a:xfrm>
            <a:off x="595790" y="310256"/>
            <a:ext cx="3993965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第二遍dfs，连接重链，同时标记每一个节点的dfs序，并且为了用数据结构来维护重链，我们在dfs时保证一条重链上各个节点dfs序连续（即处理出数组top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[]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,id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[]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,rk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[]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967BE1-17BE-4A05-9C40-D88565920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19" y="2038899"/>
            <a:ext cx="5486326" cy="450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7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2B0A2F-4CAE-45F1-82F8-E0CD6E458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27" y="574083"/>
            <a:ext cx="5486326" cy="45088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6AFF86D-2F15-4573-83E1-3CDAB5FA36E4}"/>
              </a:ext>
            </a:extLst>
          </p:cNvPr>
          <p:cNvSpPr txBox="1"/>
          <p:nvPr/>
        </p:nvSpPr>
        <p:spPr>
          <a:xfrm>
            <a:off x="5715415" y="132483"/>
            <a:ext cx="609895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int sum(int x,int y)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{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int </a:t>
            </a:r>
            <a:r>
              <a:rPr lang="en-US" altLang="zh-CN" sz="1600" dirty="0" err="1">
                <a:latin typeface="KaiTi" panose="02010609060101010101" pitchFamily="49" charset="-122"/>
                <a:ea typeface="KaiTi" panose="02010609060101010101" pitchFamily="49" charset="-122"/>
              </a:rPr>
              <a:t>ans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=0;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while(top[x]!=top[y])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{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    if(d[top[x]]&lt;d[top[y]])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        swap(x,y);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    ret+=query(id[top[x]],id[x],rt);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    x=f[top[x]];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}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if(id[x]&gt;id[y])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    swap(x,y);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return ret+query(id[x],id[y],rt);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}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void updates(int x,int y,int c)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{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while(top[x]!=top[y])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{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    if(d[top[x]]&lt;d[top[y]])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        swap(x,y);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    update(id[top[x]],id[x],c,rt);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    x=f[top[x]];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}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if(id[x]&gt;id[y])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    swap(x,y);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   update(id[x],id[y],c,rt);</a:t>
            </a: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502012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1991</TotalTime>
  <Words>1185</Words>
  <Application>Microsoft Office PowerPoint</Application>
  <PresentationFormat>宽屏</PresentationFormat>
  <Paragraphs>107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KaiTi</vt:lpstr>
      <vt:lpstr>仿宋</vt:lpstr>
      <vt:lpstr>宋体</vt:lpstr>
      <vt:lpstr>Arial</vt:lpstr>
      <vt:lpstr>Trebuchet MS</vt:lpstr>
      <vt:lpstr>Wingdings 3</vt:lpstr>
      <vt:lpstr>平面</vt:lpstr>
      <vt:lpstr>树链剖分</vt:lpstr>
      <vt:lpstr>PowerPoint 演示文稿</vt:lpstr>
      <vt:lpstr>PowerPoint 演示文稿</vt:lpstr>
      <vt:lpstr>前缀知识</vt:lpstr>
      <vt:lpstr>Dfs序</vt:lpstr>
      <vt:lpstr>PowerPoint 演示文稿</vt:lpstr>
      <vt:lpstr>PowerPoint 演示文稿</vt:lpstr>
      <vt:lpstr>PowerPoint 演示文稿</vt:lpstr>
      <vt:lpstr>PowerPoint 演示文稿</vt:lpstr>
      <vt:lpstr>题目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单调队列</dc:title>
  <dc:creator>项 煊</dc:creator>
  <cp:lastModifiedBy>项 煊</cp:lastModifiedBy>
  <cp:revision>35</cp:revision>
  <dcterms:created xsi:type="dcterms:W3CDTF">2021-01-06T12:49:08Z</dcterms:created>
  <dcterms:modified xsi:type="dcterms:W3CDTF">2021-02-27T02:01:37Z</dcterms:modified>
</cp:coreProperties>
</file>