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5" r:id="rId4"/>
    <p:sldId id="288" r:id="rId5"/>
    <p:sldId id="257" r:id="rId6"/>
    <p:sldId id="258" r:id="rId7"/>
    <p:sldId id="289" r:id="rId8"/>
    <p:sldId id="294" r:id="rId9"/>
    <p:sldId id="290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YH" initials="Q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1T09:37:39.782" idx="1">
    <p:pos x="7162" y="240"/>
    <p:text/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概率</a:t>
            </a:r>
            <a:r>
              <a:rPr lang="en-US" altLang="zh-CN"/>
              <a:t>dp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91795"/>
            <a:ext cx="10515600" cy="5975350"/>
          </a:xfrm>
        </p:spPr>
        <p:txBody>
          <a:bodyPr/>
          <a:p>
            <a:endParaRPr lang="zh-CN" altLang="en-US"/>
          </a:p>
          <a:p>
            <a:r>
              <a:rPr lang="zh-CN" altLang="en-US"/>
              <a:t>例</a:t>
            </a:r>
            <a:r>
              <a:rPr lang="en-US" altLang="zh-CN"/>
              <a:t>1</a:t>
            </a:r>
            <a:r>
              <a:rPr lang="zh-CN" altLang="en-US"/>
              <a:t>：</a:t>
            </a:r>
            <a:r>
              <a:rPr lang="en-US" altLang="zh-CN"/>
              <a:t>UVA11427</a:t>
            </a:r>
            <a:endParaRPr lang="en-US" altLang="zh-CN"/>
          </a:p>
          <a:p>
            <a:r>
              <a:rPr lang="zh-CN" altLang="en-US"/>
              <a:t>题目大意：每天晚上打游戏，单局游戏获胜的概率为</a:t>
            </a:r>
            <a:r>
              <a:rPr lang="en-US" altLang="zh-CN"/>
              <a:t>P</a:t>
            </a:r>
            <a:r>
              <a:rPr lang="zh-CN" altLang="en-US"/>
              <a:t>，每局游戏结束后， 计算当天获胜局数和总局数的比， 如果严格大于 P 就睡觉， 明晚继续玩。每天最多玩n局，如果最后不能保证胜率大于</a:t>
            </a:r>
            <a:r>
              <a:rPr lang="en-US" altLang="zh-CN"/>
              <a:t>P</a:t>
            </a:r>
            <a:r>
              <a:rPr lang="zh-CN" altLang="en-US"/>
              <a:t>，则从此不玩。问打游戏的天数的期望。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每天都是独立的，所以可先计算每晚不再玩游戏的概率。</a:t>
            </a:r>
            <a:endParaRPr lang="zh-CN" altLang="en-US"/>
          </a:p>
          <a:p>
            <a:r>
              <a:rPr lang="zh-CN" altLang="en-US"/>
              <a:t>设</a:t>
            </a:r>
            <a:r>
              <a:rPr lang="en-US" altLang="zh-CN"/>
              <a:t>f[i][j]</a:t>
            </a:r>
            <a:r>
              <a:rPr lang="zh-CN" altLang="en-US"/>
              <a:t>表示进行了</a:t>
            </a:r>
            <a:r>
              <a:rPr lang="en-US" altLang="zh-CN"/>
              <a:t>i</a:t>
            </a:r>
            <a:r>
              <a:rPr lang="zh-CN" altLang="en-US"/>
              <a:t>局游戏，且前 i 局胜局比都不超过 P，一共获胜</a:t>
            </a:r>
            <a:r>
              <a:rPr lang="en-US" altLang="zh-CN"/>
              <a:t>j</a:t>
            </a:r>
            <a:r>
              <a:rPr lang="zh-CN" altLang="en-US"/>
              <a:t>局的概率。</a:t>
            </a:r>
            <a:endParaRPr lang="zh-CN" altLang="en-US"/>
          </a:p>
          <a:p>
            <a:r>
              <a:rPr lang="zh-CN" altLang="en-US"/>
              <a:t>则有</a:t>
            </a:r>
            <a:r>
              <a:rPr lang="en-US" altLang="zh-CN"/>
              <a:t>f[i][j]=f[i-1][j]*(1-P)+f[i-1][j-1]*P  (i/j&lt;=P)</a:t>
            </a:r>
            <a:endParaRPr lang="en-US" altLang="zh-CN"/>
          </a:p>
          <a:p>
            <a:r>
              <a:rPr lang="en-US" altLang="zh-CN"/>
              <a:t>Q = ∑f[n][i]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31215"/>
            <a:ext cx="10515600" cy="5346065"/>
          </a:xfrm>
        </p:spPr>
        <p:txBody>
          <a:bodyPr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数学期望是试验中每次可能结果的概率乘以其结果的总和。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endParaRPr lang="zh-CN" altLang="en-US"/>
          </a:p>
          <a:p>
            <a:r>
              <a:rPr lang="zh-CN" altLang="en-US"/>
              <a:t>EX=Q+2*Q（1-Q）+3*Q*(1-Q)^2+</a:t>
            </a:r>
            <a:r>
              <a:rPr lang="en-US" altLang="zh-CN"/>
              <a:t>......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通过对上式错位相减然后等比数列求和，最终得</a:t>
            </a:r>
            <a:r>
              <a:rPr lang="en-US" altLang="zh-CN"/>
              <a:t>EX=1/Q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2"/>
            </p:custDataLst>
          </p:nvPr>
        </p:nvGraphicFramePr>
        <p:xfrm>
          <a:off x="1214755" y="1729105"/>
          <a:ext cx="8533765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1765"/>
                <a:gridCol w="1421765"/>
                <a:gridCol w="1421765"/>
                <a:gridCol w="1421765"/>
                <a:gridCol w="1421765"/>
                <a:gridCol w="14217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r>
                        <a:rPr lang="zh-CN" altLang="en-US"/>
                        <a:t>（天数）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  <a:r>
                        <a:rPr lang="zh-CN" altLang="en-US"/>
                        <a:t>（概率）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Q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Q*(1-Q)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Q*(1-Q)^2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Q*(1-Q)^3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Q*(1-Q)^4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05815"/>
            <a:ext cx="10515600" cy="5371465"/>
          </a:xfrm>
        </p:spPr>
        <p:txBody>
          <a:bodyPr>
            <a:normAutofit fontScale="25000"/>
          </a:bodyPr>
          <a:p>
            <a:pPr fontAlgn="auto">
              <a:lnSpc>
                <a:spcPct val="40000"/>
              </a:lnSpc>
            </a:pPr>
            <a:r>
              <a:rPr lang="en-US" altLang="zh-CN" sz="4800"/>
              <a:t>#include &lt;bits/stdc++.h&gt;</a:t>
            </a:r>
            <a:endParaRPr lang="en-US" altLang="zh-CN" sz="4800"/>
          </a:p>
          <a:p>
            <a:pPr fontAlgn="auto">
              <a:lnSpc>
                <a:spcPct val="40000"/>
              </a:lnSpc>
            </a:pPr>
            <a:r>
              <a:rPr lang="en-US" altLang="zh-CN" sz="4800"/>
              <a:t>#define maxn 105</a:t>
            </a:r>
            <a:endParaRPr lang="en-US" altLang="zh-CN" sz="4800"/>
          </a:p>
          <a:p>
            <a:pPr fontAlgn="auto">
              <a:lnSpc>
                <a:spcPct val="40000"/>
              </a:lnSpc>
            </a:pPr>
            <a:r>
              <a:rPr lang="en-US" altLang="zh-CN" sz="4800"/>
              <a:t>double f[maxn][maxn];</a:t>
            </a:r>
            <a:endParaRPr lang="en-US" altLang="zh-CN" sz="4800"/>
          </a:p>
          <a:p>
            <a:pPr fontAlgn="auto">
              <a:lnSpc>
                <a:spcPct val="40000"/>
              </a:lnSpc>
            </a:pPr>
            <a:r>
              <a:rPr lang="en-US" altLang="zh-CN" sz="4800"/>
              <a:t>int main()</a:t>
            </a:r>
            <a:endParaRPr lang="en-US" altLang="zh-CN" sz="4800"/>
          </a:p>
          <a:p>
            <a:pPr fontAlgn="auto">
              <a:lnSpc>
                <a:spcPct val="40000"/>
              </a:lnSpc>
            </a:pPr>
            <a:r>
              <a:rPr lang="en-US" altLang="zh-CN" sz="4800"/>
              <a:t>{</a:t>
            </a:r>
            <a:endParaRPr lang="en-US" altLang="zh-CN" sz="4800"/>
          </a:p>
          <a:p>
            <a:pPr fontAlgn="auto">
              <a:lnSpc>
                <a:spcPct val="40000"/>
              </a:lnSpc>
            </a:pPr>
            <a:r>
              <a:rPr lang="en-US" altLang="zh-CN" sz="4800"/>
              <a:t>    int T,n,a,b,no=0;</a:t>
            </a:r>
            <a:endParaRPr lang="en-US" altLang="zh-CN" sz="4800"/>
          </a:p>
          <a:p>
            <a:pPr fontAlgn="auto">
              <a:lnSpc>
                <a:spcPct val="40000"/>
              </a:lnSpc>
            </a:pPr>
            <a:r>
              <a:rPr lang="en-US" altLang="zh-CN" sz="4800"/>
              <a:t>    double p;</a:t>
            </a:r>
            <a:endParaRPr lang="en-US" altLang="zh-CN" sz="4800"/>
          </a:p>
          <a:p>
            <a:pPr fontAlgn="auto">
              <a:lnSpc>
                <a:spcPct val="40000"/>
              </a:lnSpc>
            </a:pPr>
            <a:r>
              <a:rPr lang="en-US" altLang="zh-CN" sz="4800"/>
              <a:t>    scanf("%d",&amp;T);</a:t>
            </a:r>
            <a:endParaRPr lang="en-US" altLang="zh-CN" sz="4800"/>
          </a:p>
          <a:p>
            <a:pPr fontAlgn="auto">
              <a:lnSpc>
                <a:spcPct val="40000"/>
              </a:lnSpc>
            </a:pPr>
            <a:r>
              <a:rPr lang="en-US" altLang="zh-CN" sz="4800"/>
              <a:t>    while(T--)</a:t>
            </a:r>
            <a:endParaRPr lang="en-US" altLang="zh-CN" sz="4800"/>
          </a:p>
          <a:p>
            <a:pPr fontAlgn="auto">
              <a:lnSpc>
                <a:spcPct val="40000"/>
              </a:lnSpc>
            </a:pPr>
            <a:r>
              <a:rPr lang="en-US" altLang="zh-CN" sz="4800"/>
              <a:t>    {</a:t>
            </a:r>
            <a:endParaRPr lang="en-US" altLang="zh-CN" sz="4800"/>
          </a:p>
          <a:p>
            <a:pPr fontAlgn="auto">
              <a:lnSpc>
                <a:spcPct val="40000"/>
              </a:lnSpc>
            </a:pPr>
            <a:r>
              <a:rPr lang="en-US" altLang="zh-CN" sz="4800"/>
              <a:t>        memset(f,0,sizeof(f));</a:t>
            </a:r>
            <a:endParaRPr lang="en-US" altLang="zh-CN" sz="4800"/>
          </a:p>
          <a:p>
            <a:pPr fontAlgn="auto">
              <a:lnSpc>
                <a:spcPct val="40000"/>
              </a:lnSpc>
            </a:pPr>
            <a:r>
              <a:rPr lang="en-US" altLang="zh-CN" sz="4800"/>
              <a:t>        scanf("%d/%d%d",&amp;a,&amp;b,&amp;n);</a:t>
            </a:r>
            <a:endParaRPr lang="en-US" altLang="zh-CN" sz="4800"/>
          </a:p>
          <a:p>
            <a:pPr fontAlgn="auto">
              <a:lnSpc>
                <a:spcPct val="40000"/>
              </a:lnSpc>
            </a:pPr>
            <a:r>
              <a:rPr lang="en-US" altLang="zh-CN" sz="4800"/>
              <a:t>        p=(double)a/b;</a:t>
            </a:r>
            <a:endParaRPr lang="en-US" altLang="zh-CN" sz="4800"/>
          </a:p>
          <a:p>
            <a:pPr fontAlgn="auto">
              <a:lnSpc>
                <a:spcPct val="40000"/>
              </a:lnSpc>
            </a:pPr>
            <a:r>
              <a:rPr lang="en-US" altLang="zh-CN" sz="4800"/>
              <a:t>        f[0][0]=1;f[0][1]=0;</a:t>
            </a:r>
            <a:endParaRPr lang="en-US" altLang="zh-CN" sz="4800"/>
          </a:p>
          <a:p>
            <a:pPr fontAlgn="auto">
              <a:lnSpc>
                <a:spcPct val="40000"/>
              </a:lnSpc>
            </a:pPr>
            <a:r>
              <a:rPr lang="en-US" altLang="zh-CN" sz="4800"/>
              <a:t>        for(int i=1;i&lt;=n;i++)</a:t>
            </a:r>
            <a:endParaRPr lang="en-US" altLang="zh-CN" sz="4800"/>
          </a:p>
          <a:p>
            <a:pPr fontAlgn="auto">
              <a:lnSpc>
                <a:spcPct val="40000"/>
              </a:lnSpc>
            </a:pPr>
            <a:r>
              <a:rPr lang="en-US" altLang="zh-CN" sz="4800"/>
              <a:t>          for(int j=0;j*b&lt;=a*i;j++)</a:t>
            </a:r>
            <a:endParaRPr lang="en-US" altLang="zh-CN" sz="4800"/>
          </a:p>
          <a:p>
            <a:pPr fontAlgn="auto">
              <a:lnSpc>
                <a:spcPct val="40000"/>
              </a:lnSpc>
            </a:pPr>
            <a:r>
              <a:rPr lang="en-US" altLang="zh-CN" sz="4800"/>
              <a:t>        {</a:t>
            </a:r>
            <a:endParaRPr lang="en-US" altLang="zh-CN" sz="4800"/>
          </a:p>
          <a:p>
            <a:pPr fontAlgn="auto">
              <a:lnSpc>
                <a:spcPct val="40000"/>
              </a:lnSpc>
            </a:pPr>
            <a:r>
              <a:rPr lang="en-US" altLang="zh-CN" sz="4800"/>
              <a:t>            if(!j) f[i][j]=f[i-1][j]*(1-p);</a:t>
            </a:r>
            <a:endParaRPr lang="en-US" altLang="zh-CN" sz="4800"/>
          </a:p>
          <a:p>
            <a:pPr fontAlgn="auto">
              <a:lnSpc>
                <a:spcPct val="40000"/>
              </a:lnSpc>
            </a:pPr>
            <a:r>
              <a:rPr lang="en-US" altLang="zh-CN" sz="4800"/>
              <a:t>            else f[i][j]=f[i-1][j]*(1-p)+f[i-1][j-1]*p;</a:t>
            </a:r>
            <a:endParaRPr lang="en-US" altLang="zh-CN" sz="4800"/>
          </a:p>
          <a:p>
            <a:pPr fontAlgn="auto">
              <a:lnSpc>
                <a:spcPct val="40000"/>
              </a:lnSpc>
            </a:pPr>
            <a:r>
              <a:rPr lang="en-US" altLang="zh-CN" sz="4800"/>
              <a:t>        }</a:t>
            </a:r>
            <a:endParaRPr lang="en-US" altLang="zh-CN" sz="4800"/>
          </a:p>
          <a:p>
            <a:pPr fontAlgn="auto">
              <a:lnSpc>
                <a:spcPct val="40000"/>
              </a:lnSpc>
            </a:pPr>
            <a:r>
              <a:rPr lang="en-US" altLang="zh-CN" sz="4800"/>
              <a:t>        double q=0;</a:t>
            </a:r>
            <a:endParaRPr lang="en-US" altLang="zh-CN" sz="4800"/>
          </a:p>
          <a:p>
            <a:pPr fontAlgn="auto">
              <a:lnSpc>
                <a:spcPct val="40000"/>
              </a:lnSpc>
            </a:pPr>
            <a:r>
              <a:rPr lang="en-US" altLang="zh-CN" sz="4800"/>
              <a:t>        for(int i=0;i&lt;=n;i++) q+=f[n][i];</a:t>
            </a:r>
            <a:endParaRPr lang="en-US" altLang="zh-CN" sz="4800"/>
          </a:p>
          <a:p>
            <a:pPr fontAlgn="auto">
              <a:lnSpc>
                <a:spcPct val="40000"/>
              </a:lnSpc>
            </a:pPr>
            <a:r>
              <a:rPr lang="en-US" altLang="zh-CN" sz="4800"/>
              <a:t>        printf("Case #%d: %d\n",++no,int(1/q));</a:t>
            </a:r>
            <a:endParaRPr lang="en-US" altLang="zh-CN" sz="4800"/>
          </a:p>
          <a:p>
            <a:pPr fontAlgn="auto">
              <a:lnSpc>
                <a:spcPct val="40000"/>
              </a:lnSpc>
            </a:pPr>
            <a:r>
              <a:rPr lang="en-US" altLang="zh-CN" sz="4800"/>
              <a:t>    }</a:t>
            </a:r>
            <a:endParaRPr lang="en-US" altLang="zh-CN" sz="4800"/>
          </a:p>
          <a:p>
            <a:pPr fontAlgn="auto">
              <a:lnSpc>
                <a:spcPct val="40000"/>
              </a:lnSpc>
            </a:pPr>
            <a:r>
              <a:rPr lang="en-US" altLang="zh-CN" sz="4800"/>
              <a:t>}</a:t>
            </a:r>
            <a:endParaRPr lang="en-US" altLang="zh-CN" sz="4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23265"/>
            <a:ext cx="10515600" cy="5454015"/>
          </a:xfrm>
        </p:spPr>
        <p:txBody>
          <a:bodyPr/>
          <a:p>
            <a:r>
              <a:rPr lang="zh-CN" altLang="en-US"/>
              <a:t>例</a:t>
            </a:r>
            <a:r>
              <a:rPr lang="en-US" altLang="zh-CN"/>
              <a:t>2</a:t>
            </a:r>
            <a:r>
              <a:rPr lang="zh-CN" altLang="en-US"/>
              <a:t>：</a:t>
            </a:r>
            <a:r>
              <a:rPr lang="en-US" altLang="zh-CN"/>
              <a:t>hdu3853</a:t>
            </a:r>
            <a:endParaRPr lang="en-US" altLang="zh-CN"/>
          </a:p>
          <a:p>
            <a:r>
              <a:rPr lang="zh-CN" altLang="en-US"/>
              <a:t>题目大意：有一个</a:t>
            </a:r>
            <a:r>
              <a:rPr lang="en-US" altLang="zh-CN"/>
              <a:t>R*C</a:t>
            </a:r>
            <a:r>
              <a:rPr lang="zh-CN" altLang="en-US"/>
              <a:t>的网格，在每一个格子处都有三种可能性：原地停留、向右走、向下走。给出每个格子停留在原地，往右走一格，往下走一格的概率，起点在(1,1)，终点在(R,C)，每走一格消耗两点能量，求出最后所需要的能量期望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设</a:t>
            </a:r>
            <a:r>
              <a:rPr lang="en-US" altLang="zh-CN"/>
              <a:t>f[i][j]</a:t>
            </a:r>
            <a:r>
              <a:rPr lang="zh-CN" altLang="en-US"/>
              <a:t>表示从点</a:t>
            </a:r>
            <a:r>
              <a:rPr lang="en-US" altLang="zh-CN"/>
              <a:t>(i,j)</a:t>
            </a:r>
            <a:r>
              <a:rPr lang="zh-CN" altLang="en-US"/>
              <a:t>到</a:t>
            </a:r>
            <a:r>
              <a:rPr lang="en-US" altLang="zh-CN"/>
              <a:t>(R,C)</a:t>
            </a:r>
            <a:r>
              <a:rPr lang="zh-CN" altLang="en-US"/>
              <a:t>所消耗的魔力期望，已知从</a:t>
            </a:r>
            <a:r>
              <a:rPr lang="en-US" altLang="zh-CN"/>
              <a:t>f</a:t>
            </a:r>
            <a:r>
              <a:rPr lang="zh-CN" altLang="en-US"/>
              <a:t>[i][j]到达</a:t>
            </a:r>
            <a:r>
              <a:rPr lang="en-US" altLang="zh-CN"/>
              <a:t>f</a:t>
            </a:r>
            <a:r>
              <a:rPr lang="zh-CN" altLang="en-US"/>
              <a:t>[i][j],</a:t>
            </a:r>
            <a:r>
              <a:rPr lang="en-US" altLang="zh-CN"/>
              <a:t>f</a:t>
            </a:r>
            <a:r>
              <a:rPr lang="zh-CN" altLang="en-US"/>
              <a:t>[i+1,j],</a:t>
            </a:r>
            <a:r>
              <a:rPr lang="en-US" altLang="zh-CN"/>
              <a:t>f</a:t>
            </a:r>
            <a:r>
              <a:rPr lang="zh-CN" altLang="en-US"/>
              <a:t>[i][j+1]对应概率分别为p1,p2,p3，</a:t>
            </a:r>
            <a:endParaRPr lang="zh-CN" altLang="en-US"/>
          </a:p>
          <a:p>
            <a:r>
              <a:rPr lang="zh-CN" altLang="en-US"/>
              <a:t>则可得递推式</a:t>
            </a:r>
            <a:r>
              <a:rPr lang="en-US" altLang="zh-CN"/>
              <a:t>f</a:t>
            </a:r>
            <a:r>
              <a:rPr lang="zh-CN" altLang="en-US"/>
              <a:t>[i][j]=p1*</a:t>
            </a:r>
            <a:r>
              <a:rPr lang="en-US" altLang="zh-CN"/>
              <a:t>f</a:t>
            </a:r>
            <a:r>
              <a:rPr lang="zh-CN" altLang="en-US"/>
              <a:t>[i][j]+p2*</a:t>
            </a:r>
            <a:r>
              <a:rPr lang="en-US" altLang="zh-CN"/>
              <a:t>f</a:t>
            </a:r>
            <a:r>
              <a:rPr lang="zh-CN" altLang="en-US"/>
              <a:t>[i+1,j]+p3*</a:t>
            </a:r>
            <a:r>
              <a:rPr lang="en-US" altLang="zh-CN"/>
              <a:t>f</a:t>
            </a:r>
            <a:r>
              <a:rPr lang="zh-CN" altLang="en-US"/>
              <a:t>[i][j+1]+2;</a:t>
            </a:r>
            <a:endParaRPr lang="zh-CN" altLang="en-US"/>
          </a:p>
          <a:p>
            <a:r>
              <a:rPr lang="zh-CN" altLang="en-US"/>
              <a:t>化简</a:t>
            </a:r>
            <a:r>
              <a:rPr lang="en-US" altLang="zh-CN">
                <a:sym typeface="+mn-ea"/>
              </a:rPr>
              <a:t>f</a:t>
            </a:r>
            <a:r>
              <a:rPr lang="zh-CN" altLang="en-US">
                <a:sym typeface="+mn-ea"/>
              </a:rPr>
              <a:t>[i][j]=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p2*</a:t>
            </a:r>
            <a:r>
              <a:rPr lang="en-US" altLang="zh-CN">
                <a:sym typeface="+mn-ea"/>
              </a:rPr>
              <a:t>f</a:t>
            </a:r>
            <a:r>
              <a:rPr lang="zh-CN" altLang="en-US">
                <a:sym typeface="+mn-ea"/>
              </a:rPr>
              <a:t>[i+1,j]+p3*</a:t>
            </a:r>
            <a:r>
              <a:rPr lang="en-US" altLang="zh-CN">
                <a:sym typeface="+mn-ea"/>
              </a:rPr>
              <a:t>f</a:t>
            </a:r>
            <a:r>
              <a:rPr lang="zh-CN" altLang="en-US">
                <a:sym typeface="+mn-ea"/>
              </a:rPr>
              <a:t>[i][j+1]+2</a:t>
            </a:r>
            <a:r>
              <a:rPr lang="en-US" altLang="zh-CN">
                <a:sym typeface="+mn-ea"/>
              </a:rPr>
              <a:t>)/(1-p1);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40080"/>
            <a:ext cx="10515600" cy="5537200"/>
          </a:xfrm>
        </p:spPr>
        <p:txBody>
          <a:bodyPr>
            <a:normAutofit fontScale="25000"/>
          </a:bodyPr>
          <a:p>
            <a:pPr fontAlgn="auto">
              <a:lnSpc>
                <a:spcPct val="40000"/>
              </a:lnSpc>
            </a:pPr>
            <a:r>
              <a:rPr lang="zh-CN" altLang="en-US" sz="4800"/>
              <a:t>#include &lt;bits/stdc++.h&gt;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using namespace std;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int n,m;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double a[1010][1010][5],dp[1010][1010];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int main(){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while(scanf("%d %d",&amp;n,&amp;m)!=EOF){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for(int i=0;i&lt;n;i++){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    for(int j=0;j&lt;m;j++){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        for(int k=0;k&lt;3;k++) scanf("%lf",&amp;a[i][j][k]);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    }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}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memset(dp,0,sizeof(dp));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for(int i=n-1;i&gt;=0;i--){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    for(int j=m-1;j&gt;=0;j--){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        if(i==n-1 &amp;&amp; j==m-1) continue;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        double p1=a[i][j][0];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        double p2=a[i][j][1];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        double p3=a[i][j][2];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        if(p1==1) continue;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        dp[i][j]=(p2*dp[i][j+1]+p3*dp[i+1][j]+2)/(1-p1);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    }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}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    printf("%.3f\n",dp[0][0]);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}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    return 0;</a:t>
            </a:r>
            <a:endParaRPr lang="zh-CN" altLang="en-US" sz="4800"/>
          </a:p>
          <a:p>
            <a:pPr fontAlgn="auto">
              <a:lnSpc>
                <a:spcPct val="40000"/>
              </a:lnSpc>
            </a:pPr>
            <a:r>
              <a:rPr lang="zh-CN" altLang="en-US" sz="4800"/>
              <a:t>}</a:t>
            </a:r>
            <a:endParaRPr lang="zh-CN" altLang="en-US" sz="4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23265"/>
            <a:ext cx="10515600" cy="5454015"/>
          </a:xfrm>
        </p:spPr>
        <p:txBody>
          <a:bodyPr/>
          <a:p>
            <a:r>
              <a:rPr lang="zh-CN" altLang="en-US"/>
              <a:t>例</a:t>
            </a:r>
            <a:r>
              <a:rPr lang="en-US" altLang="zh-CN"/>
              <a:t>2</a:t>
            </a:r>
            <a:r>
              <a:rPr lang="zh-CN" altLang="en-US"/>
              <a:t>：</a:t>
            </a:r>
            <a:r>
              <a:rPr lang="en-US" altLang="zh-CN"/>
              <a:t>hdu4405</a:t>
            </a:r>
            <a:endParaRPr lang="en-US" altLang="zh-CN"/>
          </a:p>
          <a:p>
            <a:r>
              <a:rPr lang="zh-CN" altLang="en-US"/>
              <a:t>题目大意：从起点0点开始到达点n，通过每次掷色子前进，可扔出1,2,3,4,5,6这6种情况，扔到几前进几。还有一些飞行通道可以通过x直达一点y，x&lt;y，计算到达n点或超过n点要扔色子的次数的数学期望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设</a:t>
            </a:r>
            <a:r>
              <a:rPr lang="en-US" altLang="zh-CN"/>
              <a:t>f[i]</a:t>
            </a:r>
            <a:r>
              <a:rPr lang="zh-CN" altLang="en-US"/>
              <a:t>表示</a:t>
            </a:r>
            <a:r>
              <a:rPr lang="zh-CN"/>
              <a:t>从</a:t>
            </a:r>
            <a:r>
              <a:rPr lang="en-US" altLang="zh-CN"/>
              <a:t>i</a:t>
            </a:r>
            <a:r>
              <a:rPr lang="zh-CN" altLang="en-US"/>
              <a:t>点到达</a:t>
            </a:r>
            <a:r>
              <a:rPr lang="en-US" altLang="zh-CN"/>
              <a:t>n</a:t>
            </a:r>
            <a:r>
              <a:rPr lang="zh-CN" altLang="en-US"/>
              <a:t>点或超过</a:t>
            </a:r>
            <a:r>
              <a:rPr lang="en-US" altLang="zh-CN"/>
              <a:t>n</a:t>
            </a:r>
            <a:r>
              <a:rPr lang="zh-CN" altLang="en-US"/>
              <a:t>点的扔色子次数期望</a:t>
            </a:r>
            <a:endParaRPr lang="zh-CN" altLang="en-US"/>
          </a:p>
          <a:p>
            <a:r>
              <a:rPr lang="zh-CN" altLang="en-US"/>
              <a:t>可得递推式dp[i]=dp[i+1]*1/6.0+dp[i+2]*1/6.0+dp[i+3]*1/6.0+dp[i+4]*1/6.0+dp[i+5]*1/6.0+dp[i+6]*1/6.0+1</a:t>
            </a:r>
            <a:endParaRPr lang="zh-CN" altLang="en-US"/>
          </a:p>
          <a:p>
            <a:r>
              <a:rPr lang="zh-CN" altLang="en-US"/>
              <a:t>对于特殊的飞行通道可直接转移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97865"/>
            <a:ext cx="10515600" cy="5479415"/>
          </a:xfrm>
        </p:spPr>
        <p:txBody>
          <a:bodyPr/>
          <a:p>
            <a:r>
              <a:rPr lang="zh-CN" altLang="en-US" sz="3200"/>
              <a:t>概率</a:t>
            </a:r>
            <a:r>
              <a:rPr lang="en-US" altLang="zh-CN" sz="3200"/>
              <a:t>dp</a:t>
            </a:r>
            <a:r>
              <a:rPr lang="zh-CN" altLang="en-US" sz="3200"/>
              <a:t>总结：</a:t>
            </a:r>
            <a:endParaRPr lang="zh-CN" altLang="en-US" sz="3200"/>
          </a:p>
          <a:p>
            <a:r>
              <a:rPr lang="en-US" altLang="zh-CN"/>
              <a:t> </a:t>
            </a:r>
            <a:endParaRPr lang="en-US" altLang="zh-CN"/>
          </a:p>
          <a:p>
            <a:r>
              <a:rPr lang="zh-CN" altLang="en-US"/>
              <a:t>一般来说求概率正推，求概率逆推。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大多数题目要找到递推式，然后处理好边界关系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题目连接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r>
              <a:rPr lang="zh-CN" altLang="en-US"/>
              <a:t>https://vjudge.net/contest/449431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0db7f7f6-3a02-4bb2-9ff4-180d12cc1254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2294</Words>
  <Application>WPS 演示</Application>
  <PresentationFormat>宽屏</PresentationFormat>
  <Paragraphs>125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黑体</vt:lpstr>
      <vt:lpstr>微软雅黑</vt:lpstr>
      <vt:lpstr>Calibri</vt:lpstr>
      <vt:lpstr>Arial Unicode MS</vt:lpstr>
      <vt:lpstr>Office 主题</vt:lpstr>
      <vt:lpstr>概率dp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题目连接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QYH</dc:creator>
  <cp:lastModifiedBy>grgsrg</cp:lastModifiedBy>
  <cp:revision>14</cp:revision>
  <dcterms:created xsi:type="dcterms:W3CDTF">2021-01-10T06:08:00Z</dcterms:created>
  <dcterms:modified xsi:type="dcterms:W3CDTF">2021-07-27T00:30:07Z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2052-11.1.0.10667</vt:lpwstr>
  </property>
  <property fmtid="{D5CDD505-2E9C-101B-9397-08002B2CF9AE}" pid="3" name="ICV">
    <vt:lpwstr>CED00893C7F44CB58FE19D1F85B760BA</vt:lpwstr>
  </property>
</Properties>
</file>