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5" r:id="rId7"/>
    <p:sldId id="413" r:id="rId8"/>
    <p:sldId id="414" r:id="rId9"/>
    <p:sldId id="416" r:id="rId10"/>
    <p:sldId id="417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状压</a:t>
            </a:r>
            <a:r>
              <a:rPr lang="en-US" altLang="zh-CN"/>
              <a:t>DP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杨光舜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谢谢大家观看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状态压缩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 路旁有一排</a:t>
            </a:r>
            <a:r>
              <a:rPr lang="en-US" altLang="zh-CN" dirty="0"/>
              <a:t>100</a:t>
            </a:r>
            <a:r>
              <a:rPr lang="zh-CN" altLang="en-US" dirty="0"/>
              <a:t>个路灯，他们其中有亮的，也有灭的，请问你该如何记录他们的状态呢？</a:t>
            </a:r>
            <a:endParaRPr lang="zh-CN" altLang="en-US" dirty="0"/>
          </a:p>
          <a:p>
            <a:r>
              <a:rPr lang="zh-CN" altLang="en-US" dirty="0"/>
              <a:t>如果用数组记录我们要耗费</a:t>
            </a:r>
            <a:r>
              <a:rPr lang="en-US" altLang="zh-CN" dirty="0"/>
              <a:t>100</a:t>
            </a:r>
            <a:r>
              <a:rPr lang="zh-CN" altLang="en-US" dirty="0"/>
              <a:t>空间</a:t>
            </a:r>
            <a:endParaRPr lang="zh-CN" altLang="en-US" dirty="0"/>
          </a:p>
          <a:p>
            <a:r>
              <a:rPr lang="zh-CN" altLang="en-US" dirty="0"/>
              <a:t>但如果我们用二进制表示就可以大大压缩空间，我们用</a:t>
            </a:r>
            <a:r>
              <a:rPr lang="en-US" altLang="zh-CN" dirty="0"/>
              <a:t>0/1</a:t>
            </a:r>
            <a:r>
              <a:rPr lang="zh-CN" altLang="en-US" dirty="0"/>
              <a:t>表示每个路灯的亮灭</a:t>
            </a:r>
            <a:endParaRPr lang="zh-CN" altLang="en-US" dirty="0"/>
          </a:p>
          <a:p>
            <a:r>
              <a:rPr lang="zh-CN" altLang="en-US" dirty="0"/>
              <a:t>例如 </a:t>
            </a:r>
            <a:r>
              <a:rPr lang="en-US" altLang="zh-CN" dirty="0"/>
              <a:t>10101 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号</a:t>
            </a:r>
            <a:r>
              <a:rPr lang="zh-CN" altLang="en-US" dirty="0"/>
              <a:t>路灯在亮起状态，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号路灯在熄灭状态</a:t>
            </a:r>
            <a:endParaRPr lang="zh-CN" altLang="en-US" dirty="0"/>
          </a:p>
          <a:p>
            <a:r>
              <a:rPr lang="zh-CN" altLang="en-US" dirty="0"/>
              <a:t>此时</a:t>
            </a:r>
            <a:r>
              <a:rPr lang="en-US" altLang="zh-CN" dirty="0"/>
              <a:t>10101 </a:t>
            </a:r>
            <a:r>
              <a:rPr lang="zh-CN" altLang="en-US" dirty="0"/>
              <a:t>可以转化为十进制形式</a:t>
            </a:r>
            <a:r>
              <a:rPr lang="en-US" altLang="zh-CN" dirty="0"/>
              <a:t>21</a:t>
            </a:r>
            <a:r>
              <a:rPr lang="zh-CN" altLang="en-US" dirty="0"/>
              <a:t>，只需一个存储空间就好了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状态压缩的优势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r>
              <a:rPr lang="en-US" altLang="zh-CN" dirty="0"/>
              <a:t>1</a:t>
            </a:r>
            <a:r>
              <a:rPr lang="zh-CN" altLang="en-US" dirty="0"/>
              <a:t>：显而易见，空间复杂度降低了很多，</a:t>
            </a:r>
            <a:r>
              <a:rPr lang="zh-CN" dirty="0"/>
              <a:t>可以降低几十倍。</a:t>
            </a:r>
            <a:endParaRPr lang="zh-CN" dirty="0"/>
          </a:p>
          <a:p>
            <a:r>
              <a:rPr lang="zh-CN" dirty="0"/>
              <a:t>优势</a:t>
            </a:r>
            <a:r>
              <a:rPr lang="en-US" altLang="zh-CN" dirty="0"/>
              <a:t>2</a:t>
            </a:r>
            <a:r>
              <a:rPr lang="zh-CN" altLang="en-US" dirty="0"/>
              <a:t>：降低了时间复杂度。</a:t>
            </a:r>
            <a:endParaRPr lang="zh-CN" altLang="en-US" dirty="0"/>
          </a:p>
          <a:p>
            <a:r>
              <a:rPr lang="zh-CN" altLang="en-US" dirty="0"/>
              <a:t>在一些题目中 常见的可以吧</a:t>
            </a:r>
            <a:r>
              <a:rPr lang="en-US" altLang="zh-CN" dirty="0"/>
              <a:t>O(n!)</a:t>
            </a:r>
            <a:r>
              <a:rPr lang="zh-CN" altLang="en-US" dirty="0"/>
              <a:t>复杂度降为</a:t>
            </a:r>
            <a:r>
              <a:rPr lang="en-US" altLang="zh-CN" dirty="0"/>
              <a:t>O(n*2^n),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优势</a:t>
            </a:r>
            <a:r>
              <a:rPr lang="en-US" altLang="zh-CN" dirty="0"/>
              <a:t>3</a:t>
            </a:r>
            <a:r>
              <a:rPr lang="zh-CN" altLang="en-US" dirty="0"/>
              <a:t>：码量少，状压难在思维，码量一般不大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经典例题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要去</a:t>
            </a:r>
            <a:r>
              <a:rPr lang="en-US" altLang="zh-CN" dirty="0"/>
              <a:t>16</a:t>
            </a:r>
            <a:r>
              <a:rPr lang="zh-CN" altLang="en-US" dirty="0"/>
              <a:t>个城市旅游，每个都去且只去一次，每两个城市都有距离，起点和终点随意，问最短距离花费是多少？</a:t>
            </a:r>
            <a:endParaRPr lang="zh-CN" altLang="en-US" dirty="0"/>
          </a:p>
          <a:p>
            <a:r>
              <a:rPr lang="zh-CN" altLang="en-US" dirty="0"/>
              <a:t>我们看到这个题，第一想的暴力时间复杂度是</a:t>
            </a:r>
            <a:r>
              <a:rPr lang="en-US" altLang="zh-CN" dirty="0"/>
              <a:t>O(n!), </a:t>
            </a:r>
            <a:r>
              <a:rPr lang="zh-CN" altLang="en-US" dirty="0"/>
              <a:t>显然会超时。</a:t>
            </a:r>
            <a:endParaRPr lang="zh-CN" altLang="en-US" dirty="0"/>
          </a:p>
          <a:p>
            <a:r>
              <a:rPr lang="zh-CN" altLang="en-US" dirty="0"/>
              <a:t>这时我们利用状压可以降低复杂度</a:t>
            </a:r>
            <a:endParaRPr lang="zh-CN" altLang="en-US" dirty="0"/>
          </a:p>
          <a:p>
            <a:r>
              <a:rPr lang="en-US" altLang="zh-CN" dirty="0"/>
              <a:t>dp[mask][cur] mask</a:t>
            </a:r>
            <a:r>
              <a:rPr lang="zh-CN" altLang="en-US" dirty="0"/>
              <a:t>代表已经访问了哪些点，</a:t>
            </a:r>
            <a:r>
              <a:rPr lang="en-US" altLang="zh-CN" dirty="0"/>
              <a:t>cur</a:t>
            </a:r>
            <a:r>
              <a:rPr lang="zh-CN" altLang="en-US" dirty="0"/>
              <a:t>代表当前在哪一点。</a:t>
            </a:r>
            <a:endParaRPr lang="zh-CN" altLang="en-US" dirty="0"/>
          </a:p>
          <a:p>
            <a:r>
              <a:rPr lang="zh-CN" altLang="en-US" dirty="0"/>
              <a:t>状态转移方程：</a:t>
            </a:r>
            <a:r>
              <a:rPr lang="en-US" altLang="zh-CN" dirty="0"/>
              <a:t>dp[mask][cur]=min(dp[mask-(1&lt;&lt;(cur-1))][j]+dis[j][cur],dp[mask][cur])</a:t>
            </a:r>
            <a:endParaRPr lang="zh-CN" altLang="en-US" dirty="0"/>
          </a:p>
          <a:p>
            <a:r>
              <a:rPr lang="zh-CN" altLang="en-US" dirty="0"/>
              <a:t>最终答案就是</a:t>
            </a:r>
            <a:r>
              <a:rPr lang="en-US" altLang="zh-CN" dirty="0"/>
              <a:t>min(dp[(1&lt;&lt;16)][i])  i=1,2,3...16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状压</a:t>
            </a:r>
            <a:r>
              <a:rPr lang="en-US" altLang="zh-CN"/>
              <a:t>DP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我们发现难点状压</a:t>
            </a:r>
            <a:r>
              <a:rPr lang="en-US" altLang="zh-CN" dirty="0"/>
              <a:t>DP</a:t>
            </a:r>
            <a:r>
              <a:rPr lang="zh-CN" altLang="en-US" dirty="0"/>
              <a:t>难点有两处：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状态设定与转移方程。这一点与跟普通</a:t>
            </a:r>
            <a:r>
              <a:rPr lang="en-US" altLang="zh-CN" dirty="0"/>
              <a:t>DP</a:t>
            </a:r>
            <a:r>
              <a:rPr lang="zh-CN" altLang="en-US" dirty="0"/>
              <a:t>一样。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位运算。在状态转移的时候，我们常用位运算去做一些类似小技巧的事情，这样不仅减少了很多码量，也减少了时间。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位运算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459865"/>
            <a:ext cx="711327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经典例题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在N×N的棋盘里面放K个国王，使他们互不攻击，共有多少种摆放方案。国王能攻击到它上下左右，以及左上左下右上右下八个方向上附近的各一个格子，共8个格子。</a:t>
            </a:r>
            <a:endParaRPr lang="zh-CN" altLang="en-US" dirty="0"/>
          </a:p>
          <a:p>
            <a:r>
              <a:rPr lang="zh-CN" altLang="en-US" dirty="0"/>
              <a:t> 1 &lt;=N &lt;=9, 0 &lt;= K &lt;= N * N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状态转移方程：</a:t>
            </a:r>
            <a:endParaRPr lang="zh-CN" altLang="en-US" dirty="0"/>
          </a:p>
          <a:p>
            <a:r>
              <a:rPr lang="en-US" altLang="zh-CN" dirty="0"/>
              <a:t>dp[i][j][w+sit[j]]+=dp[i-1][r][w]</a:t>
            </a:r>
            <a:endParaRPr lang="en-US" altLang="zh-CN" dirty="0"/>
          </a:p>
          <a:p>
            <a:r>
              <a:rPr lang="en-US" altLang="zh-CN" dirty="0"/>
              <a:t>(j&amp;(j&gt;&gt;1))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70" y="1506220"/>
            <a:ext cx="7627620" cy="473202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110" y="1506220"/>
            <a:ext cx="3192780" cy="20269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题目作业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洛谷：</a:t>
            </a:r>
            <a:endParaRPr lang="zh-CN" altLang="en-US" dirty="0"/>
          </a:p>
          <a:p>
            <a:r>
              <a:rPr lang="zh-CN" altLang="en-US" dirty="0"/>
              <a:t>https://www.luogu.com.cn/problem/P1896</a:t>
            </a:r>
            <a:endParaRPr lang="zh-CN" altLang="en-US" dirty="0"/>
          </a:p>
          <a:p>
            <a:r>
              <a:rPr lang="zh-CN" altLang="en-US" dirty="0"/>
              <a:t>https://www.luogu.com.cn/problem/P1879</a:t>
            </a:r>
            <a:endParaRPr lang="zh-CN" altLang="en-US" dirty="0"/>
          </a:p>
          <a:p>
            <a:r>
              <a:rPr lang="zh-CN" altLang="en-US" dirty="0"/>
              <a:t>https://www.luogu.org/problemnew/show/P2704</a:t>
            </a:r>
            <a:endParaRPr lang="zh-CN" altLang="en-US" dirty="0"/>
          </a:p>
          <a:p>
            <a:r>
              <a:rPr lang="en-US" altLang="zh-CN" dirty="0"/>
              <a:t>POJ:</a:t>
            </a:r>
            <a:endParaRPr lang="en-US" altLang="zh-CN" dirty="0"/>
          </a:p>
          <a:p>
            <a:r>
              <a:rPr lang="en-US" altLang="zh-CN" dirty="0"/>
              <a:t>http://poj.org/problem?id=3311</a:t>
            </a:r>
            <a:endParaRPr lang="en-US" altLang="zh-CN" dirty="0"/>
          </a:p>
          <a:p>
            <a:r>
              <a:rPr lang="en-US" altLang="zh-CN" dirty="0"/>
              <a:t>HDU:</a:t>
            </a:r>
            <a:endParaRPr lang="en-US" altLang="zh-CN" dirty="0"/>
          </a:p>
          <a:p>
            <a:r>
              <a:rPr lang="en-US" altLang="zh-CN" dirty="0"/>
              <a:t>http://acm.hdu.edu.cn/showproblem.php?pid=3001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UNIT_PLACING_PICTURE_USER_VIEWPORT" val="{&quot;height&quot;:7495,&quot;width&quot;:1120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演示</Application>
  <PresentationFormat>宽屏</PresentationFormat>
  <Paragraphs>61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状压DP</vt:lpstr>
      <vt:lpstr>状态压缩</vt:lpstr>
      <vt:lpstr>状态压缩的优势</vt:lpstr>
      <vt:lpstr>经典例题</vt:lpstr>
      <vt:lpstr>状压DP</vt:lpstr>
      <vt:lpstr>位运算</vt:lpstr>
      <vt:lpstr>经典例题</vt:lpstr>
      <vt:lpstr>单击此处添加标题</vt:lpstr>
      <vt:lpstr>单击此处添加标题</vt:lpstr>
      <vt:lpstr>谢谢大家观看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光阴似箭</cp:lastModifiedBy>
  <cp:revision>176</cp:revision>
  <dcterms:created xsi:type="dcterms:W3CDTF">2019-06-19T02:08:00Z</dcterms:created>
  <dcterms:modified xsi:type="dcterms:W3CDTF">2021-02-26T11:38:46Z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