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83" r:id="rId5"/>
    <p:sldId id="284" r:id="rId6"/>
    <p:sldId id="285" r:id="rId7"/>
    <p:sldId id="298" r:id="rId8"/>
    <p:sldId id="299" r:id="rId9"/>
    <p:sldId id="286" r:id="rId10"/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7" r:id="rId18"/>
    <p:sldId id="29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/>
              <a:t>群论</a:t>
            </a:r>
            <a:endParaRPr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240" y="2003425"/>
            <a:ext cx="9112885" cy="2851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>
          <a:xfrm>
            <a:off x="838200" y="697865"/>
            <a:ext cx="10515600" cy="5479415"/>
          </a:xfrm>
        </p:spPr>
        <p:txBody>
          <a:bodyPr/>
          <a:p>
            <a:r>
              <a:rPr lang="zh-CN" altLang="en-US"/>
              <a:t>当循环长度与指数互质时的整幂运算：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把循环</a:t>
            </a:r>
            <a:r>
              <a:rPr lang="en-US" altLang="zh-CN"/>
              <a:t>T</a:t>
            </a:r>
            <a:r>
              <a:rPr lang="zh-CN" altLang="en-US"/>
              <a:t>的奇数项和偶数项取出，即</a:t>
            </a:r>
            <a:r>
              <a:rPr lang="en-US" altLang="zh-CN"/>
              <a:t>1 5 4</a:t>
            </a:r>
            <a:r>
              <a:rPr lang="zh-CN" altLang="en-US"/>
              <a:t>和</a:t>
            </a:r>
            <a:r>
              <a:rPr lang="en-US" altLang="zh-CN"/>
              <a:t>2 3</a:t>
            </a:r>
            <a:r>
              <a:rPr lang="zh-CN" altLang="en-US"/>
              <a:t>，将其拼在一起即是所求的</a:t>
            </a:r>
            <a:r>
              <a:rPr lang="en-US" altLang="zh-CN"/>
              <a:t>T^2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5" y="1412875"/>
            <a:ext cx="4234180" cy="30346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>
          <a:xfrm>
            <a:off x="838200" y="717550"/>
            <a:ext cx="10515600" cy="5459730"/>
          </a:xfrm>
        </p:spPr>
        <p:txBody>
          <a:bodyPr/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同理，将</a:t>
            </a:r>
            <a:r>
              <a:rPr lang="en-US" altLang="zh-CN"/>
              <a:t>mod 3=1,2,0</a:t>
            </a:r>
            <a:r>
              <a:rPr lang="zh-CN" altLang="en-US"/>
              <a:t>的项取出来拼在一起就是所求的</a:t>
            </a:r>
            <a:r>
              <a:rPr lang="en-US" altLang="zh-CN"/>
              <a:t>T^3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956310"/>
            <a:ext cx="4779645" cy="3425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>
          <a:xfrm>
            <a:off x="838200" y="881380"/>
            <a:ext cx="10515600" cy="5295900"/>
          </a:xfrm>
        </p:spPr>
        <p:txBody>
          <a:bodyPr/>
          <a:p>
            <a:r>
              <a:rPr lang="zh-CN" altLang="en-US"/>
              <a:t>至此，对于循环长度与指数互质时有个结论：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注：</a:t>
            </a:r>
            <a:r>
              <a:rPr lang="en-US" altLang="zh-CN"/>
              <a:t>l</a:t>
            </a:r>
            <a:r>
              <a:rPr lang="zh-CN" altLang="en-US"/>
              <a:t>为该循环的长度，</a:t>
            </a:r>
            <a:r>
              <a:rPr lang="en-US" altLang="zh-CN"/>
              <a:t>0&lt;=i&lt;l</a:t>
            </a:r>
            <a:r>
              <a:rPr lang="zh-CN" altLang="en-US"/>
              <a:t>，且</a:t>
            </a:r>
            <a:r>
              <a:rPr lang="en-US" altLang="zh-CN"/>
              <a:t>a[0]</a:t>
            </a:r>
            <a:r>
              <a:rPr lang="zh-CN" altLang="en-US"/>
              <a:t>包含了循环中最小的元素。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95" y="1789430"/>
            <a:ext cx="7562850" cy="8661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>
          <a:xfrm>
            <a:off x="838200" y="582930"/>
            <a:ext cx="10515600" cy="5594350"/>
          </a:xfrm>
        </p:spPr>
        <p:txBody>
          <a:bodyPr/>
          <a:p>
            <a:r>
              <a:rPr lang="zh-CN" altLang="en-US"/>
              <a:t>上述结论可以用图形化的方式更清楚的表示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1588135"/>
            <a:ext cx="4358005" cy="37788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>
          <a:xfrm>
            <a:off x="838200" y="582930"/>
            <a:ext cx="10515600" cy="5594350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701675"/>
            <a:ext cx="3766185" cy="29121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613785"/>
            <a:ext cx="3766185" cy="29356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t="-355" r="-83" b="76749"/>
          <a:stretch>
            <a:fillRect/>
          </a:stretch>
        </p:blipFill>
        <p:spPr>
          <a:xfrm>
            <a:off x="5527675" y="701675"/>
            <a:ext cx="4621530" cy="10972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t="91038" r="-371"/>
          <a:stretch>
            <a:fillRect/>
          </a:stretch>
        </p:blipFill>
        <p:spPr>
          <a:xfrm>
            <a:off x="5520690" y="1782445"/>
            <a:ext cx="4634865" cy="4165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>
          <a:xfrm>
            <a:off x="838200" y="582930"/>
            <a:ext cx="10515600" cy="5594350"/>
          </a:xfrm>
        </p:spPr>
        <p:txBody>
          <a:bodyPr/>
          <a:p>
            <a:r>
              <a:rPr lang="zh-CN" altLang="en-US"/>
              <a:t>单循环分数幂运算（开方）</a:t>
            </a:r>
            <a:endParaRPr lang="zh-CN" altLang="en-US"/>
          </a:p>
          <a:p>
            <a:endParaRPr lang="zh-CN" altLang="en-US"/>
          </a:p>
          <a:p>
            <a:r>
              <a:rPr lang="zh-CN" altLang="en-US" sz="1800"/>
              <a:t>当幂次与循环长度不互质：无解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当幂次与循环长度互质：可参照之前整幂运算结论逆推</a:t>
            </a:r>
            <a:endParaRPr lang="zh-CN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5010"/>
            <a:ext cx="10515600" cy="5462270"/>
          </a:xfrm>
        </p:spPr>
        <p:txBody>
          <a:bodyPr/>
          <a:p>
            <a:r>
              <a:rPr lang="zh-CN" altLang="en-US" sz="3200"/>
              <a:t>习题</a:t>
            </a:r>
            <a:endParaRPr lang="en-US" altLang="zh-CN" sz="1800"/>
          </a:p>
          <a:p>
            <a:r>
              <a:rPr lang="en-US" altLang="zh-CN" sz="1800" b="1"/>
              <a:t>polya</a:t>
            </a:r>
            <a:r>
              <a:rPr lang="zh-CN" altLang="en-US" sz="1800" b="1"/>
              <a:t>定理：</a:t>
            </a:r>
            <a:endParaRPr lang="zh-CN" altLang="en-US" sz="1800" b="1"/>
          </a:p>
          <a:p>
            <a:r>
              <a:rPr lang="en-US" altLang="zh-CN" sz="1800">
                <a:sym typeface="+mn-ea"/>
              </a:rPr>
              <a:t>hdu1817</a:t>
            </a:r>
            <a:endParaRPr lang="zh-CN" altLang="en-US" sz="1800" b="1"/>
          </a:p>
          <a:p>
            <a:r>
              <a:rPr lang="en-US" altLang="zh-CN" sz="1800"/>
              <a:t>hdu2239</a:t>
            </a:r>
            <a:endParaRPr lang="zh-CN" altLang="en-US" sz="1800"/>
          </a:p>
          <a:p>
            <a:r>
              <a:rPr lang="en-US" altLang="zh-CN" sz="1800"/>
              <a:t>hdu3091</a:t>
            </a:r>
            <a:endParaRPr lang="zh-CN" altLang="en-US" sz="1800"/>
          </a:p>
          <a:p>
            <a:r>
              <a:rPr lang="zh-CN" altLang="en-US" sz="1800" b="1"/>
              <a:t>置换群快速幂运算：</a:t>
            </a:r>
            <a:endParaRPr lang="zh-CN" altLang="en-US" sz="1800" b="1"/>
          </a:p>
          <a:p>
            <a:r>
              <a:rPr lang="en-US" altLang="zh-CN" sz="1800"/>
              <a:t>poj1282 </a:t>
            </a:r>
            <a:endParaRPr lang="zh-CN" altLang="en-US" sz="1800"/>
          </a:p>
          <a:p>
            <a:r>
              <a:rPr lang="en-US" altLang="zh-CN" sz="1800"/>
              <a:t>poj1721</a:t>
            </a:r>
            <a:endParaRPr lang="en-US" altLang="zh-CN" sz="1800"/>
          </a:p>
          <a:p>
            <a:pPr marL="0" indent="0">
              <a:buNone/>
            </a:pPr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关于置换群快速幂运算，可参考https://wenku.baidu.com/view/0bff6b1c6bd97f192279e9fb.html</a:t>
            </a:r>
            <a:endParaRPr lang="zh-CN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置换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置换简单来说就是元素的重排列，比如</a:t>
            </a:r>
            <a:r>
              <a:rPr lang="en-US" altLang="zh-CN"/>
              <a:t>1,2,3,4</a:t>
            </a:r>
            <a:r>
              <a:rPr lang="zh-CN" altLang="en-US"/>
              <a:t>变成</a:t>
            </a:r>
            <a:r>
              <a:rPr lang="en-US" altLang="zh-CN"/>
              <a:t>3,1,2,4</a:t>
            </a:r>
            <a:r>
              <a:rPr lang="zh-CN" altLang="en-US"/>
              <a:t>或者</a:t>
            </a:r>
            <a:r>
              <a:rPr lang="en-US" altLang="zh-CN"/>
              <a:t>4,3,2,1</a:t>
            </a:r>
            <a:r>
              <a:rPr lang="zh-CN" altLang="en-US"/>
              <a:t>。或者说将一个正方形绕其中心旋转</a:t>
            </a:r>
            <a:r>
              <a:rPr lang="en-US" altLang="zh-CN"/>
              <a:t>90</a:t>
            </a:r>
            <a:r>
              <a:rPr lang="zh-CN" altLang="en-US"/>
              <a:t>度，也可以看成是正方形</a:t>
            </a:r>
            <a:r>
              <a:rPr lang="en-US" altLang="zh-CN"/>
              <a:t>4</a:t>
            </a:r>
            <a:r>
              <a:rPr lang="zh-CN" altLang="en-US"/>
              <a:t>个顶点的一个置换。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置换实际上就是一一映射。在程序上，可以用一个数组f={a1,a2,...,an}来表示1~n的一个置换，其中f[i]表示元素i所映射到的数。这个f也可以看成是定义域和值域为{1，2，3，...，n}的函数，其中f(1) = a1, f(2）= a2, ... f(n) = an。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26135"/>
            <a:ext cx="10515600" cy="5351145"/>
          </a:xfrm>
        </p:spPr>
        <p:txBody>
          <a:bodyPr/>
          <a:p>
            <a:r>
              <a:rPr lang="zh-CN" altLang="en-US"/>
              <a:t>置换可以分解成若干个循环，对于一个置换</a:t>
            </a:r>
            <a:r>
              <a:rPr lang="en-US" altLang="zh-CN"/>
              <a:t>{a1,a2,a3,...,an},</a:t>
            </a:r>
            <a:r>
              <a:rPr lang="zh-CN" altLang="en-US"/>
              <a:t>我们可以通过连边</a:t>
            </a:r>
            <a:r>
              <a:rPr lang="en-US" altLang="zh-CN"/>
              <a:t>1-&gt;a1,2-&gt;a2,3-&gt;a3,...n-&gt;an</a:t>
            </a:r>
            <a:r>
              <a:rPr lang="zh-CN" altLang="en-US"/>
              <a:t>，从一个点出发沿有向边走直到回到出发点，这样就组成一个循环。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不动点：如果一个状态S经过置换后与原来相同，即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S[1]=S[a1],S[2]=S[a2]…S[n]=S[an]</a:t>
            </a:r>
            <a:endParaRPr lang="zh-CN" altLang="en-US"/>
          </a:p>
          <a:p>
            <a:r>
              <a:rPr lang="zh-CN" altLang="en-US"/>
              <a:t>那么称这个状态S为该置换的不动点不动点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80" y="2146300"/>
            <a:ext cx="4793615" cy="11372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burnside</a:t>
            </a:r>
            <a:r>
              <a:rPr lang="zh-CN" altLang="en-US"/>
              <a:t>引理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>
                <a:sym typeface="+mn-ea"/>
              </a:rPr>
              <a:t>在一个置换群G={a1,a2,a3……ak}中，把每个置换都写成不相交循环的乘积。 设C1(ak)是在置换ak的作用下不动点的个数，也就是长度为1的循环的个数。通过上述置换的变换操作后可以相等的元素属于同一个等价类</a:t>
            </a:r>
            <a:endParaRPr lang="zh-CN" altLang="en-US"/>
          </a:p>
          <a:p>
            <a:r>
              <a:rPr lang="zh-CN" altLang="en-US">
                <a:sym typeface="+mn-ea"/>
              </a:rPr>
              <a:t>那么等价类的个数就等于：</a:t>
            </a:r>
            <a:endParaRPr lang="zh-CN" altLang="en-US"/>
          </a:p>
          <a:p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举个例子：一个正方形分成4格，2着色，有多少种方案？其中，经过转动相同的图象算同一方案。</a:t>
            </a:r>
            <a:endParaRPr lang="zh-CN" altLang="en-US"/>
          </a:p>
          <a:p>
            <a:r>
              <a:rPr lang="zh-CN" altLang="en-US">
                <a:sym typeface="+mn-ea"/>
              </a:rPr>
              <a:t>显然，从填色的角度讲，一共有2^4=16种填色情况：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关于转动，一共有四种置换方法，我们分别列出来</a:t>
            </a:r>
            <a:endParaRPr lang="zh-CN" altLang="en-US"/>
          </a:p>
          <a:p>
            <a:r>
              <a:rPr lang="zh-CN" altLang="en-US">
                <a:sym typeface="+mn-ea"/>
              </a:rPr>
              <a:t>不动(360度)：a1=(1)(2)…(16)</a:t>
            </a:r>
            <a:endParaRPr lang="zh-CN" altLang="en-US"/>
          </a:p>
          <a:p>
            <a:r>
              <a:rPr lang="zh-CN" altLang="en-US">
                <a:sym typeface="+mn-ea"/>
              </a:rPr>
              <a:t>逆时针转90度 ：a2=(1)(2)(3 4 5 6)(7 8 9 10) (11 12)(13 14 15 16)</a:t>
            </a:r>
            <a:endParaRPr lang="zh-CN" altLang="en-US"/>
          </a:p>
          <a:p>
            <a:r>
              <a:rPr lang="zh-CN" altLang="en-US">
                <a:sym typeface="+mn-ea"/>
              </a:rPr>
              <a:t>顺时针转90度 ：a3=(1)(2)(6 5 4 3)(10 9 8 7)(11 12)(16 15 14 13)</a:t>
            </a:r>
            <a:endParaRPr lang="zh-CN" altLang="en-US"/>
          </a:p>
          <a:p>
            <a:r>
              <a:rPr lang="zh-CN" altLang="en-US">
                <a:sym typeface="+mn-ea"/>
              </a:rPr>
              <a:t>转180度：a4=(1)(2)(3 5)(4 6)(7 9)(8 10)(11)(12) (13 15)(14 16)</a:t>
            </a:r>
            <a:endParaRPr lang="zh-CN" altLang="en-US"/>
          </a:p>
          <a:p>
            <a:r>
              <a:rPr lang="zh-CN" altLang="en-US">
                <a:sym typeface="+mn-ea"/>
              </a:rPr>
              <a:t>由Burnside引理，共有(16+2+2+4)/4=6(种方案)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885" y="2319655"/>
            <a:ext cx="2359025" cy="568325"/>
          </a:xfrm>
          <a:prstGeom prst="rect">
            <a:avLst/>
          </a:prstGeom>
        </p:spPr>
      </p:pic>
      <p:pic>
        <p:nvPicPr>
          <p:cNvPr id="6" name="图片 5" descr="201606271352571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55" y="3615055"/>
            <a:ext cx="4067175" cy="1235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polya</a:t>
            </a:r>
            <a:r>
              <a:rPr lang="zh-CN" altLang="en-US"/>
              <a:t>定</a:t>
            </a:r>
            <a:r>
              <a:rPr lang="zh-CN" altLang="en-US"/>
              <a:t>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>
                <a:sym typeface="+mn-ea"/>
              </a:rPr>
              <a:t>设G={p1, p2, ..., pg}是一个置换群，C(pk)是置换pk的循环个数，用m种颜色着色</a:t>
            </a:r>
            <a:r>
              <a:rPr lang="en-US" altLang="zh-CN">
                <a:sym typeface="+mn-ea"/>
              </a:rPr>
              <a:t>,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则着色方案数为：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其中G为置换的总个数，m为颜色数，c(pi)置换pi的循环个数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例：正方形分成4格，用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种颜色着色</a:t>
            </a:r>
            <a:r>
              <a:rPr lang="zh-CN" altLang="en-US">
                <a:sym typeface="+mn-ea"/>
              </a:rPr>
              <a:t>，有多少种方案？其中，经过转动相同的图象算同一方案。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关于转动，一共有四种置换方法，我们分别列出来</a:t>
            </a:r>
            <a:endParaRPr lang="zh-CN" altLang="en-US"/>
          </a:p>
          <a:p>
            <a:r>
              <a:rPr lang="zh-CN" altLang="en-US">
                <a:sym typeface="+mn-ea"/>
              </a:rPr>
              <a:t>不动(360度)：p1 = (1)(2)(3)(4)   4个循环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逆时针转90度 ：p2 = (1 4 3 2)    1个循环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顺时针转90度 ：p4 = (1 2 3 4)  1个循环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转180度：p3 = (1 3)(2 4)  2个循环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由Polya得1/4</a:t>
            </a:r>
            <a:r>
              <a:rPr lang="en-US" altLang="zh-CN">
                <a:sym typeface="+mn-ea"/>
              </a:rPr>
              <a:t>*(</a:t>
            </a:r>
            <a:r>
              <a:rPr lang="zh-CN" altLang="en-US">
                <a:sym typeface="+mn-ea"/>
              </a:rPr>
              <a:t>2^4 + 2^1 + 2^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 + 2^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) = 6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2109470"/>
            <a:ext cx="2954020" cy="6210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/>
              <a:t>例题：</a:t>
            </a:r>
            <a:r>
              <a:rPr lang="en-US" altLang="zh-CN"/>
              <a:t>hdu1817</a:t>
            </a:r>
            <a:endParaRPr lang="en-US" altLang="zh-CN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838200" y="1469390"/>
            <a:ext cx="10515600" cy="4707890"/>
          </a:xfrm>
        </p:spPr>
        <p:txBody>
          <a:bodyPr/>
          <a:p>
            <a:r>
              <a:rPr lang="zh-CN" altLang="en-US" sz="2000" b="1"/>
              <a:t>题目大意：</a:t>
            </a:r>
            <a:r>
              <a:rPr lang="zh-CN" altLang="en-US" sz="2000"/>
              <a:t>三种颜色，对n个点围成的环着色，求不同的方案个数。（通过旋转、翻转后得到相同状态的算同一种方案）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/>
              <a:t>分析</a:t>
            </a:r>
            <a:r>
              <a:rPr lang="zh-CN" altLang="en-US" sz="2000"/>
              <a:t>：一共有</a:t>
            </a:r>
            <a:r>
              <a:rPr lang="en-US" altLang="zh-CN" sz="2000"/>
              <a:t>2*n</a:t>
            </a:r>
            <a:r>
              <a:rPr lang="zh-CN" altLang="en-US" sz="2000"/>
              <a:t>个置换，</a:t>
            </a:r>
            <a:r>
              <a:rPr lang="en-US" altLang="zh-CN" sz="2000"/>
              <a:t>n</a:t>
            </a:r>
            <a:r>
              <a:rPr lang="zh-CN" altLang="en-US" sz="2000"/>
              <a:t>个旋转，</a:t>
            </a:r>
            <a:r>
              <a:rPr lang="en-US" altLang="zh-CN" sz="2000"/>
              <a:t>n</a:t>
            </a:r>
            <a:r>
              <a:rPr lang="zh-CN" altLang="en-US" sz="2000"/>
              <a:t>个翻转</a:t>
            </a:r>
            <a:endParaRPr lang="zh-CN" altLang="en-US" sz="2000"/>
          </a:p>
          <a:p>
            <a:r>
              <a:rPr lang="zh-CN" altLang="en-US" sz="2000"/>
              <a:t>旋转：顺时针旋转</a:t>
            </a:r>
            <a:r>
              <a:rPr lang="en-US" altLang="zh-CN" sz="2000"/>
              <a:t>i</a:t>
            </a:r>
            <a:r>
              <a:rPr lang="zh-CN" altLang="en-US" sz="2000"/>
              <a:t>颗珠子，</a:t>
            </a:r>
            <a:r>
              <a:rPr lang="en-US" altLang="zh-CN" sz="2000"/>
              <a:t>1&lt;=i&lt;=n</a:t>
            </a:r>
            <a:r>
              <a:rPr lang="zh-CN" altLang="en-US" sz="2000"/>
              <a:t>。循环节长度为</a:t>
            </a:r>
            <a:r>
              <a:rPr lang="en-US" altLang="zh-CN" sz="2000"/>
              <a:t>lcm(i,n)</a:t>
            </a:r>
            <a:r>
              <a:rPr lang="zh-CN" altLang="en-US" sz="2000"/>
              <a:t>，可得循环节个数是</a:t>
            </a:r>
            <a:r>
              <a:rPr lang="en-US" altLang="zh-CN" sz="2000"/>
              <a:t>n/</a:t>
            </a:r>
            <a:r>
              <a:rPr lang="en-US" altLang="zh-CN" sz="2000">
                <a:sym typeface="+mn-ea"/>
              </a:rPr>
              <a:t>lcm(i,n)=gcd(i,n)</a:t>
            </a:r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r>
              <a:rPr lang="zh-CN" altLang="en-US" sz="2000">
                <a:sym typeface="+mn-ea"/>
              </a:rPr>
              <a:t>翻转：分奇偶讨论</a:t>
            </a:r>
            <a:endParaRPr lang="en-US" altLang="zh-CN" sz="2000">
              <a:sym typeface="+mn-ea"/>
            </a:endParaRPr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0685"/>
            <a:ext cx="10515600" cy="5776595"/>
          </a:xfrm>
        </p:spPr>
        <p:txBody>
          <a:bodyPr>
            <a:normAutofit/>
          </a:bodyPr>
          <a:p>
            <a:pPr fontAlgn="auto">
              <a:lnSpc>
                <a:spcPct val="30000"/>
              </a:lnSpc>
            </a:pP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r>
              <a:rPr lang="zh-CN" altLang="en-US" sz="1200">
                <a:sym typeface="+mn-ea"/>
              </a:rPr>
              <a:t>int main()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r>
              <a:rPr lang="zh-CN" altLang="en-US" sz="1200">
                <a:sym typeface="+mn-ea"/>
              </a:rPr>
              <a:t>{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r>
              <a:rPr lang="zh-CN" altLang="en-US" sz="1200">
                <a:sym typeface="+mn-ea"/>
              </a:rPr>
              <a:t>    int n;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r>
              <a:rPr lang="zh-CN" altLang="en-US" sz="1200">
                <a:sym typeface="+mn-ea"/>
              </a:rPr>
              <a:t>    while(cin&gt;&gt;n&amp;&amp;n!=-1)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r>
              <a:rPr lang="zh-CN" altLang="en-US" sz="1200">
                <a:sym typeface="+mn-ea"/>
              </a:rPr>
              <a:t>    {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r>
              <a:rPr lang="zh-CN" altLang="en-US" sz="1200">
                <a:sym typeface="+mn-ea"/>
              </a:rPr>
              <a:t>        if(n==0)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r>
              <a:rPr lang="zh-CN" altLang="en-US" sz="1200">
                <a:sym typeface="+mn-ea"/>
              </a:rPr>
              <a:t>        {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r>
              <a:rPr lang="zh-CN" altLang="en-US" sz="1200">
                <a:sym typeface="+mn-ea"/>
              </a:rPr>
              <a:t>            printf("0\n");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r>
              <a:rPr lang="zh-CN" altLang="en-US" sz="1200">
                <a:sym typeface="+mn-ea"/>
              </a:rPr>
              <a:t>            continue;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r>
              <a:rPr lang="zh-CN" altLang="en-US" sz="1200">
                <a:sym typeface="+mn-ea"/>
              </a:rPr>
              <a:t>        }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r>
              <a:rPr lang="zh-CN" altLang="en-US" sz="1200">
                <a:sym typeface="+mn-ea"/>
              </a:rPr>
              <a:t>        ll ans=0;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r>
              <a:rPr lang="zh-CN" altLang="en-US" sz="1200">
                <a:sym typeface="+mn-ea"/>
              </a:rPr>
              <a:t>        for(int i=1;i&lt;=n;i++)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r>
              <a:rPr lang="zh-CN" altLang="en-US" sz="1200">
                <a:sym typeface="+mn-ea"/>
              </a:rPr>
              <a:t>            ans+=power(3,gcd(i,n));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r>
              <a:rPr lang="zh-CN" altLang="en-US" sz="1200">
                <a:sym typeface="+mn-ea"/>
              </a:rPr>
              <a:t>        if(n&amp;1)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r>
              <a:rPr lang="zh-CN" altLang="en-US" sz="1200">
                <a:sym typeface="+mn-ea"/>
              </a:rPr>
              <a:t>            ans+=n*power(3,n/2+1);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r>
              <a:rPr lang="zh-CN" altLang="en-US" sz="1200">
                <a:sym typeface="+mn-ea"/>
              </a:rPr>
              <a:t>        else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r>
              <a:rPr lang="zh-CN" altLang="en-US" sz="1200">
                <a:sym typeface="+mn-ea"/>
              </a:rPr>
              <a:t>            ans+=(power(3,n/2+1)+power(3,n/2))*(n/2);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r>
              <a:rPr lang="zh-CN" altLang="en-US" sz="1200">
                <a:sym typeface="+mn-ea"/>
              </a:rPr>
              <a:t>        ans/=n*2;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r>
              <a:rPr lang="zh-CN" altLang="en-US" sz="1200">
                <a:sym typeface="+mn-ea"/>
              </a:rPr>
              <a:t>        printf("%lld\n",ans);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r>
              <a:rPr lang="zh-CN" altLang="en-US" sz="1200">
                <a:sym typeface="+mn-ea"/>
              </a:rPr>
              <a:t>    }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r>
              <a:rPr lang="zh-CN" altLang="en-US" sz="1200">
                <a:sym typeface="+mn-ea"/>
              </a:rPr>
              <a:t>    return 0;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30000"/>
              </a:lnSpc>
            </a:pPr>
            <a:r>
              <a:rPr lang="zh-CN" altLang="en-US" sz="1200">
                <a:sym typeface="+mn-ea"/>
              </a:rPr>
              <a:t>} </a:t>
            </a:r>
            <a:endParaRPr lang="zh-CN" altLang="en-US" sz="12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置换群快速幂运算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对于一个循环</a:t>
            </a:r>
            <a:r>
              <a:rPr lang="en-US" altLang="zh-CN"/>
              <a:t>T=</a:t>
            </a:r>
            <a:r>
              <a:rPr lang="zh-CN" altLang="en-US"/>
              <a:t>（</a:t>
            </a:r>
            <a:r>
              <a:rPr lang="en-US" altLang="zh-CN"/>
              <a:t>1 3 5 2 4 6</a:t>
            </a:r>
            <a:r>
              <a:rPr lang="zh-CN" altLang="en-US"/>
              <a:t>），我们做乘法运算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0" y="2430780"/>
            <a:ext cx="5593080" cy="31419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6090"/>
            <a:ext cx="10515600" cy="5711190"/>
          </a:xfrm>
        </p:spPr>
        <p:txBody>
          <a:bodyPr/>
          <a:p>
            <a:r>
              <a:rPr lang="en-US" altLang="zh-CN"/>
              <a:t>T=</a:t>
            </a:r>
            <a:r>
              <a:rPr lang="zh-CN" altLang="en-US"/>
              <a:t>（</a:t>
            </a:r>
            <a:r>
              <a:rPr lang="en-US" altLang="zh-CN"/>
              <a:t>1 3 5 2 4 6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86400" y="951230"/>
            <a:ext cx="3884930" cy="23310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" y="3573780"/>
            <a:ext cx="4079875" cy="24276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3573780"/>
            <a:ext cx="3882390" cy="24269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" y="951230"/>
            <a:ext cx="4149090" cy="23310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024,&quot;width&quot;:504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2117</Words>
  <Application>WPS 演示</Application>
  <PresentationFormat>宽屏</PresentationFormat>
  <Paragraphs>143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群论</vt:lpstr>
      <vt:lpstr>置换</vt:lpstr>
      <vt:lpstr>PowerPoint 演示文稿</vt:lpstr>
      <vt:lpstr>burnside引理</vt:lpstr>
      <vt:lpstr>polya定理</vt:lpstr>
      <vt:lpstr>例题：hdu1817</vt:lpstr>
      <vt:lpstr>PowerPoint 演示文稿</vt:lpstr>
      <vt:lpstr>置换群快速幂运算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QYH</dc:creator>
  <cp:lastModifiedBy>QYH</cp:lastModifiedBy>
  <cp:revision>18</cp:revision>
  <dcterms:created xsi:type="dcterms:W3CDTF">2021-01-30T11:26:00Z</dcterms:created>
  <dcterms:modified xsi:type="dcterms:W3CDTF">2021-02-27T02:23:22Z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