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57" r:id="rId5"/>
    <p:sldId id="258" r:id="rId6"/>
    <p:sldId id="259" r:id="rId7"/>
    <p:sldId id="267" r:id="rId8"/>
    <p:sldId id="268" r:id="rId9"/>
    <p:sldId id="260" r:id="rId10"/>
    <p:sldId id="261" r:id="rId11"/>
    <p:sldId id="263" r:id="rId12"/>
    <p:sldId id="264" r:id="rId13"/>
    <p:sldId id="265" r:id="rId14"/>
    <p:sldId id="276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YH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1T09:37:39.782" idx="1">
    <p:pos x="7162" y="24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博弈论</a:t>
            </a:r>
            <a:r>
              <a:rPr lang="en-US" altLang="zh-CN"/>
              <a:t>-SG</a:t>
            </a:r>
            <a:r>
              <a:rPr lang="zh-CN" altLang="en-US"/>
              <a:t>函数和</a:t>
            </a:r>
            <a:r>
              <a:rPr lang="en-US" altLang="zh-CN"/>
              <a:t>SG</a:t>
            </a:r>
            <a:r>
              <a:rPr lang="zh-CN" altLang="en-US"/>
              <a:t>定理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核心代码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9390"/>
            <a:ext cx="10515600" cy="4707890"/>
          </a:xfrm>
        </p:spPr>
        <p:txBody>
          <a:bodyPr>
            <a:normAutofit fontScale="25000"/>
          </a:bodyPr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int sg[MAX];//0-n的sg值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int s[MAX];//后继状态的集合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void getSG(int n)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sg[0]=0;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for(int i=1;i&lt;=n;i++)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memset(s,0,sizeof(s));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for(int j=1;j&lt;=i;j+=2)//枚举所有的后继状态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s[sg[i-j]]=1;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for(int j=0;;j++)//查询当前后继状态SG值中最小的非零值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if(!s[j])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    sg[i]=j;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    break;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}</a:t>
            </a:r>
            <a:endParaRPr lang="zh-CN" altLang="en-US" sz="4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2</a:t>
            </a:r>
            <a:r>
              <a:rPr lang="zh-CN" altLang="en-US"/>
              <a:t>：石子分堆问题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题目描述：有</a:t>
            </a:r>
            <a:r>
              <a:rPr lang="en-US" altLang="zh-CN"/>
              <a:t>n</a:t>
            </a:r>
            <a:r>
              <a:rPr lang="zh-CN" altLang="en-US"/>
              <a:t>堆石子，每堆石子有</a:t>
            </a:r>
            <a:r>
              <a:rPr lang="en-US" altLang="zh-CN"/>
              <a:t>ai</a:t>
            </a:r>
            <a:r>
              <a:rPr lang="zh-CN" altLang="en-US"/>
              <a:t>个。每次操作可以从一堆中取任意个石子或将一堆石子分成非空的两堆。不能操作的人输。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分析：将一个堆分为2个堆 ，此时的后继状态应为它们的异或值。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675505"/>
          </a:xfrm>
        </p:spPr>
        <p:txBody>
          <a:bodyPr>
            <a:normAutofit fontScale="25000"/>
          </a:bodyPr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int sg[MAX];//0-n的sg值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int s[MAX];//后继状态的集合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void getSG(int n)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sg[0]=0;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for(int i=1;i&lt;=n;i++)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memset(s,0,sizeof(s));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for(int j=0;j&lt;i;j++)//取石子的后继状态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s[sg[j]]=1;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for(int j=1;j&lt;=(i/2);j++)//一分为二的后继状态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s[sg[j]^sg[i-j]]=1;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for(int j=0;;j++)//查询当前后继状态SG值中最小的非零值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if(!s[j])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    sg[i]=j;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    break;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ts val="7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}</a:t>
            </a:r>
            <a:endParaRPr lang="zh-CN" altLang="en-US" sz="4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Anti-SG</a:t>
            </a:r>
            <a:r>
              <a:rPr lang="zh-CN" altLang="en-US"/>
              <a:t>游戏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Anti-SG 游戏规定，决策集合为空的游戏者赢。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Anti-SG 其他规则与 SG 游戏相同。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SJ 定理</a:t>
            </a:r>
            <a:r>
              <a:rPr lang="zh-CN" altLang="en-US">
                <a:sym typeface="+mn-ea"/>
              </a:rPr>
              <a:t>：</a:t>
            </a:r>
            <a:r>
              <a:rPr lang="en-US">
                <a:sym typeface="+mn-ea"/>
              </a:rPr>
              <a:t>对于任意一个 Anti-SG 游戏，如果我们规定当局面中所有的单一游戏的 SG 值为 0 时，游戏结束，则先手必胜当且仅当：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游戏的 SG 函数不为 0 且游戏中某个单一游戏的 SG 函数大于 1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游戏的 SG 函数为 0 且游戏中没有单一游戏的 SG 函数大于 1。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https://vjudge.net/contest/416777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尼姆博弈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有若干堆石子，每堆石子的数量是有限的，二个人依次从这些石子堆中拿取任意的石子，至少一个（不能不取），最后一个拿光石子的人胜利。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结论：把每堆物品数全部异或起来，如果得到的值为0，那么先手必败，否则先手必胜。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必胜点、必败点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必败点（</a:t>
            </a:r>
            <a:r>
              <a:rPr lang="en-US" altLang="zh-CN"/>
              <a:t>p</a:t>
            </a:r>
            <a:r>
              <a:rPr lang="zh-CN" altLang="en-US"/>
              <a:t>点）：前一个(previous player)选手将取胜的点称为必败点，即当谁处于此位置时必败。</a:t>
            </a:r>
            <a:endParaRPr lang="zh-CN" altLang="en-US"/>
          </a:p>
          <a:p>
            <a:r>
              <a:rPr lang="zh-CN" altLang="en-US"/>
              <a:t>必胜点(N点) 下一个(next player)选手将取胜的点称为必胜点，即当谁处于此位置时必胜。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性质：</a:t>
            </a:r>
            <a:endParaRPr lang="zh-CN" altLang="en-US"/>
          </a:p>
          <a:p>
            <a:r>
              <a:rPr lang="en-US" altLang="zh-CN"/>
              <a:t>1.所有的终结点都是必败点</a:t>
            </a:r>
            <a:endParaRPr lang="en-US" altLang="zh-CN"/>
          </a:p>
          <a:p>
            <a:r>
              <a:rPr lang="en-US" altLang="zh-CN"/>
              <a:t>2.从任何必胜点操作，至少有一种方式进入必败点</a:t>
            </a:r>
            <a:endParaRPr lang="en-US" altLang="zh-CN"/>
          </a:p>
          <a:p>
            <a:r>
              <a:rPr lang="en-US" altLang="zh-CN"/>
              <a:t>3.无论如何操作，从必败点只能进入必胜点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mex</a:t>
            </a:r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定义</a:t>
            </a:r>
            <a:r>
              <a:t>mex(minimal excludant)</a:t>
            </a:r>
            <a:r>
              <a:rPr lang="zh-CN"/>
              <a:t>运算</a:t>
            </a:r>
            <a:r>
              <a:rPr lang="zh-CN"/>
              <a:t>，这是针对于一个集合的运算，表示最小的不属于这个集合的非负整数。</a:t>
            </a:r>
            <a:endParaRPr lang="zh-CN"/>
          </a:p>
          <a:p>
            <a:endParaRPr lang="zh-CN"/>
          </a:p>
          <a:p>
            <a:r>
              <a:rPr lang="zh-CN"/>
              <a:t>例：</a:t>
            </a:r>
            <a:endParaRPr lang="zh-CN"/>
          </a:p>
          <a:p>
            <a:r>
              <a:rPr lang="en-US" altLang="zh-CN"/>
              <a:t>mex{0,1,2,4}=3</a:t>
            </a:r>
            <a:endParaRPr lang="en-US" altLang="zh-CN"/>
          </a:p>
          <a:p>
            <a:r>
              <a:rPr lang="en-US" altLang="zh-CN">
                <a:sym typeface="+mn-ea"/>
              </a:rPr>
              <a:t>mex{1,2,3,4}=0</a:t>
            </a:r>
            <a:endParaRPr lang="en-US" altLang="zh-CN"/>
          </a:p>
          <a:p>
            <a:r>
              <a:rPr lang="en-US" altLang="zh-CN">
                <a:sym typeface="+mn-ea"/>
              </a:rPr>
              <a:t>mex{0,1,2}=3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SG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任意状态x，定义 </a:t>
            </a:r>
            <a:r>
              <a:rPr lang="en-US" altLang="zh-CN"/>
              <a:t>sg</a:t>
            </a:r>
            <a:r>
              <a:rPr lang="zh-CN" altLang="en-US"/>
              <a:t>(x) = mex(S),其中S是x后继状态的SG函数值的集合。如x有三个后继状态的</a:t>
            </a:r>
            <a:r>
              <a:rPr lang="en-US" altLang="zh-CN"/>
              <a:t>sg</a:t>
            </a:r>
            <a:r>
              <a:rPr lang="zh-CN" altLang="en-US"/>
              <a:t>值</a:t>
            </a:r>
            <a:r>
              <a:rPr lang="zh-CN" altLang="en-US"/>
              <a:t>分别为</a:t>
            </a:r>
            <a:r>
              <a:rPr lang="en-US" altLang="zh-CN">
                <a:sym typeface="+mn-ea"/>
              </a:rPr>
              <a:t>sg</a:t>
            </a:r>
            <a:r>
              <a:rPr lang="zh-CN" altLang="en-US"/>
              <a:t>(a),</a:t>
            </a:r>
            <a:r>
              <a:rPr lang="en-US" altLang="zh-CN">
                <a:sym typeface="+mn-ea"/>
              </a:rPr>
              <a:t>sg</a:t>
            </a:r>
            <a:r>
              <a:rPr lang="zh-CN" altLang="en-US"/>
              <a:t>(b),</a:t>
            </a:r>
            <a:r>
              <a:rPr lang="en-US" altLang="zh-CN">
                <a:sym typeface="+mn-ea"/>
              </a:rPr>
              <a:t>sg</a:t>
            </a:r>
            <a:r>
              <a:rPr lang="zh-CN" altLang="en-US"/>
              <a:t>(c)，那么</a:t>
            </a:r>
            <a:r>
              <a:rPr lang="en-US" altLang="zh-CN">
                <a:sym typeface="+mn-ea"/>
              </a:rPr>
              <a:t>sg</a:t>
            </a:r>
            <a:r>
              <a:rPr lang="zh-CN" altLang="en-US"/>
              <a:t>(x) = mex{</a:t>
            </a:r>
            <a:r>
              <a:rPr lang="en-US" altLang="zh-CN">
                <a:sym typeface="+mn-ea"/>
              </a:rPr>
              <a:t>sg</a:t>
            </a:r>
            <a:r>
              <a:rPr lang="zh-CN" altLang="en-US"/>
              <a:t>(a),</a:t>
            </a:r>
            <a:r>
              <a:rPr lang="en-US" altLang="zh-CN">
                <a:sym typeface="+mn-ea"/>
              </a:rPr>
              <a:t>sg</a:t>
            </a:r>
            <a:r>
              <a:rPr lang="zh-CN" altLang="en-US"/>
              <a:t>(b),</a:t>
            </a:r>
            <a:r>
              <a:rPr lang="en-US" altLang="zh-CN">
                <a:sym typeface="+mn-ea"/>
              </a:rPr>
              <a:t>sg</a:t>
            </a:r>
            <a:r>
              <a:rPr lang="zh-CN" altLang="en-US"/>
              <a:t>(c)}。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SG(x)=0当且仅当 x 为必败点时。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例：取石子问题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有1堆n个的石子，每次只能取{ 1, 3, 4 }个石子，先取完石子者胜利，那么各个数的SG值为多少？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//f[N]:可改变当前状态的方式，N为方式的种类，f[N]要在getSG之前先预处理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//SG[]:0~n的SG函数值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//S[]:为x后继状态的集合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int f[N],SG[MAXN],S[MAXN];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void  getSG(int n){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int i,j;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memset(SG,0,sizeof(SG));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//因为SG[0]始终等于0，所以i从1开始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 = 1; i &lt;= n; i++){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//每一次都要将上一状态 的 后继集合 重置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memset(S,0,sizeof(S));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for(j = 0; f[j] &lt;= i &amp;&amp; j &lt;= N; j++)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S[SG[i-f[j]]] = 1;  //将后继状态的SG函数值进行标记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for(j = 0;; j++) if(!S[j]){   //查询当前后继状态SG值中最小的非零值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SG[i] = j;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break;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}</a:t>
            </a:r>
            <a:endParaRPr lang="zh-CN" altLang="en-US" sz="4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SG</a:t>
            </a:r>
            <a:r>
              <a:rPr lang="zh-CN" altLang="en-US"/>
              <a:t>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对于多个单一游戏，X=x[1..n]，每一次我们只能改变其中一个单一游戏的局面。则其总局面的sg值等于这些单一游戏的sg值异或和。</a:t>
            </a:r>
            <a:endParaRPr lang="zh-CN" altLang="en-US"/>
          </a:p>
          <a:p>
            <a:r>
              <a:rPr lang="zh-CN" altLang="en-US"/>
              <a:t>即：sg(X) = sg(x[1]) ^ sg(x[2]) ^ … ^ sg(x[n])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r>
              <a:rPr lang="en-US" altLang="zh-CN"/>
              <a:t>1</a:t>
            </a:r>
            <a:r>
              <a:rPr lang="zh-CN" altLang="en-US"/>
              <a:t>：取石子问题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题目描述：有n堆石子，每堆石子里面有ai个，他们每次只能其中一某堆里取奇数个，不能拿的人输。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分析：每桶石子取奇数个，每种状态的后继状态很明显，可以通过</a:t>
            </a:r>
            <a:r>
              <a:rPr lang="en-US" altLang="zh-CN"/>
              <a:t>sg</a:t>
            </a:r>
            <a:r>
              <a:rPr lang="zh-CN" altLang="en-US"/>
              <a:t>函数打表找规律求得。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2420</Words>
  <Application>WPS 演示</Application>
  <PresentationFormat>宽屏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博弈论-SG函数和SG定理</vt:lpstr>
      <vt:lpstr>尼姆博弈</vt:lpstr>
      <vt:lpstr>必胜点、必败点</vt:lpstr>
      <vt:lpstr>mex运算</vt:lpstr>
      <vt:lpstr>SG函数</vt:lpstr>
      <vt:lpstr>例：取石子问题</vt:lpstr>
      <vt:lpstr>代码实现</vt:lpstr>
      <vt:lpstr>SG定理</vt:lpstr>
      <vt:lpstr>例题1：取石子问题</vt:lpstr>
      <vt:lpstr>核心代码</vt:lpstr>
      <vt:lpstr>例题2：石子分堆问题</vt:lpstr>
      <vt:lpstr>核心代码</vt:lpstr>
      <vt:lpstr>Anti-SG游戏</vt:lpstr>
      <vt:lpstr>题目连接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QYH</dc:creator>
  <cp:lastModifiedBy>QYH</cp:lastModifiedBy>
  <cp:revision>8</cp:revision>
  <dcterms:created xsi:type="dcterms:W3CDTF">2021-01-10T06:08:00Z</dcterms:created>
  <dcterms:modified xsi:type="dcterms:W3CDTF">2021-01-11T02:19:49Z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