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6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245BDEA-954F-423A-9B4C-2F1C2FABC775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68"/>
            <p14:sldId id="271"/>
            <p14:sldId id="272"/>
            <p14:sldId id="273"/>
            <p14:sldId id="274"/>
            <p14:sldId id="276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acm.hdu.edu.cn/showproblem.php?pid=4027" TargetMode="External"/><Relationship Id="rId3" Type="http://schemas.openxmlformats.org/officeDocument/2006/relationships/hyperlink" Target="https://acm.hdu.edu.cn/showproblem.php?pid=1754" TargetMode="External"/><Relationship Id="rId7" Type="http://schemas.openxmlformats.org/officeDocument/2006/relationships/hyperlink" Target="https://acm.hdu.edu.cn/showproblem.php?pid=4578" TargetMode="External"/><Relationship Id="rId2" Type="http://schemas.openxmlformats.org/officeDocument/2006/relationships/hyperlink" Target="https://acm.hdu.edu.cn/showproblem.php?pid=116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j.org/problem?id=2528" TargetMode="External"/><Relationship Id="rId11" Type="http://schemas.openxmlformats.org/officeDocument/2006/relationships/hyperlink" Target="https://www.luogu.com.cn/problem/P4140" TargetMode="External"/><Relationship Id="rId5" Type="http://schemas.openxmlformats.org/officeDocument/2006/relationships/hyperlink" Target="https://www.acwing.com/problem/content/247/" TargetMode="External"/><Relationship Id="rId10" Type="http://schemas.openxmlformats.org/officeDocument/2006/relationships/hyperlink" Target="https://codeforces.com/contest/1557/problem/D" TargetMode="External"/><Relationship Id="rId4" Type="http://schemas.openxmlformats.org/officeDocument/2006/relationships/hyperlink" Target="http://poj.org/problem?id=3468" TargetMode="External"/><Relationship Id="rId9" Type="http://schemas.openxmlformats.org/officeDocument/2006/relationships/hyperlink" Target="https://codeforces.com/gym/103145/problem/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46C31-F8D3-4536-B0F6-BB94399F9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100BDD-D55A-4363-A0EE-CBA9830AB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2021.8.17 </a:t>
            </a:r>
          </a:p>
          <a:p>
            <a:r>
              <a:rPr lang="en-US" altLang="zh-CN" dirty="0"/>
              <a:t>19</a:t>
            </a:r>
            <a:r>
              <a:rPr lang="zh-CN" altLang="en-US"/>
              <a:t>计科 常</a:t>
            </a:r>
            <a:r>
              <a:rPr lang="zh-CN" altLang="en-US" dirty="0"/>
              <a:t>中一</a:t>
            </a:r>
          </a:p>
        </p:txBody>
      </p:sp>
    </p:spTree>
    <p:extLst>
      <p:ext uri="{BB962C8B-B14F-4D97-AF65-F5344CB8AC3E}">
        <p14:creationId xmlns:p14="http://schemas.microsoft.com/office/powerpoint/2010/main" val="274269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C1997-73E6-4329-AC65-708D074B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思考</a:t>
            </a:r>
            <a:r>
              <a:rPr lang="en-US" altLang="zh-CN" dirty="0"/>
              <a:t>?</a:t>
            </a:r>
            <a:r>
              <a:rPr lang="zh-CN" altLang="en-US" dirty="0"/>
              <a:t>区间修改</a:t>
            </a:r>
            <a:r>
              <a:rPr lang="en-US" altLang="zh-CN" dirty="0"/>
              <a:t>A[2,9]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85B67-D6C9-4C92-A231-34FD5769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6473"/>
            <a:ext cx="9601200" cy="3581400"/>
          </a:xfrm>
        </p:spPr>
        <p:txBody>
          <a:bodyPr/>
          <a:lstStyle/>
          <a:p>
            <a:r>
              <a:rPr lang="zh-CN" altLang="en-US" dirty="0"/>
              <a:t>我们要是对</a:t>
            </a:r>
            <a:r>
              <a:rPr lang="en-US" altLang="zh-CN" dirty="0"/>
              <a:t>A[2,9]</a:t>
            </a:r>
            <a:r>
              <a:rPr lang="zh-CN" altLang="en-US" dirty="0"/>
              <a:t>区间修改，和区间查询是否类似呢</a:t>
            </a:r>
            <a:r>
              <a:rPr lang="en-US" altLang="zh-CN" dirty="0"/>
              <a:t>?</a:t>
            </a:r>
            <a:r>
              <a:rPr lang="zh-CN" altLang="en-US" dirty="0"/>
              <a:t>是否遇到一个完整的块就将它直接修改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我们如果区间修改的话，仅仅修改一个区间块，他的子区间块的信息并没有被修改，这样我们下次查询的时候会出现错误！！！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FC77F8-7C62-4279-9A3D-42957465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82373"/>
            <a:ext cx="6308114" cy="3340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DD7397-B61A-41A7-8D58-01351EC2E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3" y="3921825"/>
            <a:ext cx="3143467" cy="19271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EE5EC0-385F-4F9B-BB67-5C122EA3A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020" y="3825968"/>
            <a:ext cx="3033023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8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F134-8C8A-4358-82AA-1F1F520C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3.2Lazy-Tag</a:t>
            </a:r>
            <a:r>
              <a:rPr lang="zh-CN" altLang="en-US" dirty="0"/>
              <a:t>懒标记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56E43-272A-4233-974E-0A3DB704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</a:t>
            </a:r>
            <a:r>
              <a:rPr lang="en-US" altLang="zh-CN" dirty="0"/>
              <a:t>:</a:t>
            </a:r>
            <a:r>
              <a:rPr lang="zh-CN" altLang="en-US" dirty="0"/>
              <a:t>记录每一个线段树节点的变化值，当这一区间一致性被破坏时，就将这个变化值</a:t>
            </a:r>
            <a:r>
              <a:rPr lang="en-US" altLang="zh-CN" dirty="0"/>
              <a:t>(Lazy-tag)</a:t>
            </a:r>
            <a:r>
              <a:rPr lang="zh-CN" altLang="en-US" dirty="0"/>
              <a:t>下放到子区间</a:t>
            </a:r>
            <a:endParaRPr lang="en-US" altLang="zh-CN" dirty="0"/>
          </a:p>
          <a:p>
            <a:r>
              <a:rPr lang="zh-CN" altLang="en-US" dirty="0"/>
              <a:t>综上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每个节点储存一个</a:t>
            </a:r>
            <a:r>
              <a:rPr lang="en-US" altLang="zh-CN" dirty="0"/>
              <a:t>Tag</a:t>
            </a:r>
            <a:r>
              <a:rPr lang="zh-CN" altLang="en-US" dirty="0"/>
              <a:t>值，表示这个区间的每个数都经历过相同的变化</a:t>
            </a:r>
            <a:endParaRPr lang="en-US" altLang="zh-CN" dirty="0"/>
          </a:p>
          <a:p>
            <a:pPr lvl="1"/>
            <a:r>
              <a:rPr lang="zh-CN" altLang="en-US" dirty="0"/>
              <a:t>当访问到某个节点时，就将</a:t>
            </a:r>
            <a:r>
              <a:rPr lang="en-US" altLang="zh-CN" dirty="0"/>
              <a:t>Tag</a:t>
            </a:r>
            <a:r>
              <a:rPr lang="zh-CN" altLang="en-US" dirty="0"/>
              <a:t>值传递给左子树、右子树</a:t>
            </a:r>
            <a:endParaRPr lang="en-US" altLang="zh-CN" dirty="0"/>
          </a:p>
          <a:p>
            <a:r>
              <a:rPr lang="zh-CN" altLang="en-US" dirty="0"/>
              <a:t>如果我们不加懒标记，我们就需要将所有区间都更新一遍，这样时间复杂度为</a:t>
            </a:r>
            <a:r>
              <a:rPr lang="en-US" altLang="zh-CN" dirty="0" err="1"/>
              <a:t>nlogn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07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A1FC4-7BE6-49FB-88C7-71C89835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区间修改</a:t>
            </a:r>
            <a:r>
              <a:rPr lang="en-US" altLang="zh-CN" dirty="0"/>
              <a:t>A[2,9]</a:t>
            </a:r>
            <a:r>
              <a:rPr lang="zh-CN" altLang="en-US" dirty="0"/>
              <a:t>不加</a:t>
            </a:r>
            <a:r>
              <a:rPr lang="en-US" altLang="zh-CN" dirty="0"/>
              <a:t>Lazy—tag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F6CF7F-21A1-411B-8029-5131AD757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971" y="2144113"/>
            <a:ext cx="5361120" cy="254218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862AA2-58D8-430C-AABA-8F5B26145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91" y="2141843"/>
            <a:ext cx="5684351" cy="262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5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57226-53B7-43B0-93DE-22324C85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en-US" dirty="0"/>
              <a:t>带有懒标记的区间修改</a:t>
            </a:r>
            <a:r>
              <a:rPr lang="en-US" altLang="zh-CN" dirty="0"/>
              <a:t>A[2,9]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7EA079-0575-44EB-846B-B1284A1ED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304" y="1428750"/>
            <a:ext cx="9913205" cy="500380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49C532-A4CC-4E12-91C7-5D2B96797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40" y="1406508"/>
            <a:ext cx="9913205" cy="48571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63CA9B-A4EB-467C-9A83-3B17EE5B7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176" y="1406508"/>
            <a:ext cx="9868244" cy="46340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CF2FA69-155D-4E74-97BF-F6273CA31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026" y="1432298"/>
            <a:ext cx="10016397" cy="47399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5A60E7-FAD4-4920-8195-026564D87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5304" y="1406508"/>
            <a:ext cx="9377496" cy="475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6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3C4C3-2EDD-4658-9775-BE576883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</a:t>
            </a:r>
            <a:r>
              <a:rPr lang="zh-CN" altLang="en-US" dirty="0"/>
              <a:t>区间修改</a:t>
            </a:r>
            <a:r>
              <a:rPr lang="en-US" altLang="zh-CN" dirty="0"/>
              <a:t>A[2,9]</a:t>
            </a:r>
            <a:r>
              <a:rPr lang="zh-CN" altLang="en-US" dirty="0"/>
              <a:t>（懒标记）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8D7DC0-FF10-47F9-A6BE-0969D826C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222" y="1428750"/>
            <a:ext cx="8138865" cy="235478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7B9E08-E351-49B5-A030-C334AF7CD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435" y="3094486"/>
            <a:ext cx="6785371" cy="37635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FBD82CE-84BD-4763-A3F6-CDCC29AAC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399" y="3429000"/>
            <a:ext cx="3698487" cy="44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8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C6E82-0841-4D30-9012-4879085D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在区间修改</a:t>
            </a:r>
            <a:r>
              <a:rPr lang="en-US" altLang="zh-CN" dirty="0"/>
              <a:t>A[2,9]</a:t>
            </a:r>
            <a:r>
              <a:rPr lang="zh-CN" altLang="en-US" dirty="0"/>
              <a:t>之后进行查询</a:t>
            </a:r>
            <a:r>
              <a:rPr lang="en-US" altLang="zh-CN" dirty="0"/>
              <a:t>A[5]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D98513-0489-442F-8F44-F17C43DA8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671" y="1428750"/>
            <a:ext cx="9601200" cy="466088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A63742-3BE4-4167-8FD2-645F47C6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670" y="1428749"/>
            <a:ext cx="9601200" cy="47242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5A6D39-1641-48B9-ADC8-379D96827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564" y="1428748"/>
            <a:ext cx="9503236" cy="45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5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4ED72-1328-4746-9BCB-5A2BBE74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</a:t>
            </a:r>
            <a:r>
              <a:rPr lang="zh-CN" altLang="en-US" dirty="0"/>
              <a:t>区间查询</a:t>
            </a:r>
            <a:r>
              <a:rPr lang="en-US" altLang="zh-CN" dirty="0"/>
              <a:t>(</a:t>
            </a:r>
            <a:r>
              <a:rPr lang="zh-CN" altLang="en-US" dirty="0"/>
              <a:t>懒标记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6E0D0C-081D-4AC3-9404-DBE08D876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173" y="1564277"/>
            <a:ext cx="9835974" cy="418997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307753-835D-42C0-83C4-27DFE7ECF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012" y="2122913"/>
            <a:ext cx="4230148" cy="51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61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CC14C-E496-45C4-B2B5-FD8E9537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以上是区间和问题。如果查询</a:t>
            </a:r>
            <a:r>
              <a:rPr lang="en-US" altLang="zh-CN" sz="3200" dirty="0"/>
              <a:t>max</a:t>
            </a:r>
            <a:r>
              <a:rPr lang="zh-CN" altLang="en-US" sz="3200" dirty="0"/>
              <a:t>或</a:t>
            </a:r>
            <a:r>
              <a:rPr lang="en-US" altLang="zh-CN" sz="3200" dirty="0"/>
              <a:t>min</a:t>
            </a:r>
            <a:r>
              <a:rPr lang="zh-CN" altLang="en-US" sz="3200" dirty="0"/>
              <a:t>的话，我们就响应修改一下</a:t>
            </a:r>
            <a:r>
              <a:rPr lang="en-US" altLang="zh-CN" sz="3200" dirty="0"/>
              <a:t>lazy(</a:t>
            </a:r>
            <a:r>
              <a:rPr lang="zh-CN" altLang="en-US" sz="3200" dirty="0"/>
              <a:t>这里就不是加减的问题，而是取</a:t>
            </a:r>
            <a:r>
              <a:rPr lang="en-US" altLang="zh-CN" sz="3200" dirty="0"/>
              <a:t>max</a:t>
            </a:r>
            <a:r>
              <a:rPr lang="zh-CN" altLang="en-US" sz="3200" dirty="0"/>
              <a:t>或</a:t>
            </a:r>
            <a:r>
              <a:rPr lang="en-US" altLang="zh-CN" sz="3200" dirty="0"/>
              <a:t>min</a:t>
            </a:r>
            <a:r>
              <a:rPr lang="zh-CN" altLang="en-US" sz="3200" dirty="0"/>
              <a:t>的问题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632FA-C38F-4A15-9D6C-D9689DAB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什么时候使用线段树呢？</a:t>
            </a:r>
            <a:endParaRPr lang="en-US" altLang="zh-CN" dirty="0"/>
          </a:p>
          <a:p>
            <a:pPr lvl="1"/>
            <a:r>
              <a:rPr lang="zh-CN" altLang="en-US" dirty="0"/>
              <a:t>统计、修改可以合并</a:t>
            </a:r>
            <a:endParaRPr lang="en-US" altLang="zh-CN" dirty="0"/>
          </a:p>
          <a:p>
            <a:pPr lvl="1"/>
            <a:r>
              <a:rPr lang="zh-CN" altLang="en-US" dirty="0"/>
              <a:t>即满足区间加法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5987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45F41-7AB9-4D7A-9622-0F71C6EA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与线段树有关的常用工具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A426E-8DC3-48E3-A38F-DF61E861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区间离散化：</a:t>
            </a:r>
            <a:endParaRPr lang="en-US" altLang="zh-CN" dirty="0"/>
          </a:p>
          <a:p>
            <a:pPr lvl="1"/>
            <a:r>
              <a:rPr lang="zh-CN" altLang="en-US" dirty="0"/>
              <a:t>当我们看到区间范围高达</a:t>
            </a:r>
            <a:r>
              <a:rPr lang="en-US" altLang="zh-CN" dirty="0"/>
              <a:t>1e8</a:t>
            </a:r>
            <a:r>
              <a:rPr lang="zh-CN" altLang="en-US" dirty="0"/>
              <a:t>或</a:t>
            </a:r>
            <a:r>
              <a:rPr lang="en-US" altLang="zh-CN" dirty="0"/>
              <a:t>1e9</a:t>
            </a:r>
            <a:r>
              <a:rPr lang="zh-CN" altLang="en-US" dirty="0"/>
              <a:t>的时候，我们一定要联想到区间离散化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8382FB-15FC-4785-9E36-4232F4721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497" y="3038411"/>
            <a:ext cx="7328570" cy="313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47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3809B-99A5-4579-8830-017AD59A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与线段树有关的知识点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D9AB2-BB38-4626-B773-48044D3D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动态开点线段树</a:t>
            </a:r>
            <a:endParaRPr lang="en-US" altLang="zh-CN" dirty="0"/>
          </a:p>
          <a:p>
            <a:pPr lvl="1"/>
            <a:r>
              <a:rPr lang="zh-CN" altLang="en-US" dirty="0"/>
              <a:t>仅仅将</a:t>
            </a:r>
            <a:r>
              <a:rPr lang="en-US" altLang="zh-CN" dirty="0"/>
              <a:t>t[p].l</a:t>
            </a:r>
            <a:r>
              <a:rPr lang="zh-CN" altLang="en-US" dirty="0"/>
              <a:t>与</a:t>
            </a:r>
            <a:r>
              <a:rPr lang="en-US" altLang="zh-CN" dirty="0"/>
              <a:t>t[p].r</a:t>
            </a:r>
            <a:r>
              <a:rPr lang="zh-CN" altLang="en-US" dirty="0"/>
              <a:t>修改成</a:t>
            </a:r>
            <a:r>
              <a:rPr lang="en-US" altLang="zh-CN" dirty="0"/>
              <a:t>++</a:t>
            </a:r>
            <a:r>
              <a:rPr lang="en-US" altLang="zh-CN" dirty="0" err="1"/>
              <a:t>cnt</a:t>
            </a:r>
            <a:r>
              <a:rPr lang="zh-CN" altLang="en-US" dirty="0"/>
              <a:t>这种类型</a:t>
            </a:r>
            <a:endParaRPr lang="en-US" altLang="zh-CN" dirty="0"/>
          </a:p>
          <a:p>
            <a:pPr lvl="1"/>
            <a:r>
              <a:rPr lang="zh-CN" altLang="en-US" dirty="0"/>
              <a:t>不卡空间的话不会使用</a:t>
            </a:r>
            <a:endParaRPr lang="en-US" altLang="zh-CN" dirty="0"/>
          </a:p>
          <a:p>
            <a:r>
              <a:rPr lang="zh-CN" altLang="en-US" dirty="0"/>
              <a:t>主席树</a:t>
            </a:r>
            <a:r>
              <a:rPr lang="en-US" altLang="zh-CN" dirty="0"/>
              <a:t>(</a:t>
            </a:r>
            <a:r>
              <a:rPr lang="zh-CN" altLang="en-US" dirty="0"/>
              <a:t>可持久化线段树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线段树掌握到十分十分熟练，学会动态开点之后再进行学习</a:t>
            </a:r>
            <a:endParaRPr lang="en-US" altLang="zh-CN" dirty="0"/>
          </a:p>
          <a:p>
            <a:r>
              <a:rPr lang="zh-CN" altLang="en-US" dirty="0"/>
              <a:t>扫描线</a:t>
            </a:r>
            <a:endParaRPr lang="en-US" altLang="zh-CN" dirty="0"/>
          </a:p>
          <a:p>
            <a:pPr lvl="1"/>
            <a:r>
              <a:rPr lang="zh-CN" altLang="en-US" dirty="0"/>
              <a:t>处理二维平面信息的问题</a:t>
            </a:r>
            <a:endParaRPr lang="en-US" altLang="zh-CN" dirty="0"/>
          </a:p>
          <a:p>
            <a:pPr lvl="1"/>
            <a:r>
              <a:rPr lang="zh-CN" altLang="en-US" dirty="0"/>
              <a:t>有一维用线段树维护，另一维是</a:t>
            </a:r>
            <a:r>
              <a:rPr lang="en-US" altLang="zh-CN" dirty="0"/>
              <a:t>for</a:t>
            </a:r>
            <a:r>
              <a:rPr lang="zh-CN" altLang="en-US" dirty="0"/>
              <a:t>循环处理。</a:t>
            </a:r>
            <a:endParaRPr lang="en-US" altLang="zh-CN" dirty="0"/>
          </a:p>
          <a:p>
            <a:pPr lvl="1"/>
            <a:r>
              <a:rPr lang="zh-CN" altLang="en-US" dirty="0"/>
              <a:t>这里不再赘述，在有一定线段树基础之后可以学习</a:t>
            </a:r>
            <a:endParaRPr lang="en-US" altLang="zh-CN" dirty="0"/>
          </a:p>
          <a:p>
            <a:pPr marL="530352" lvl="1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3004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3228E-8E39-4E7D-A1C0-4DD76FBB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介绍：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133EC-CD54-45AF-ACBB-5BAA0768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常见问题：给你一段长度为</a:t>
            </a:r>
            <a:r>
              <a:rPr lang="en-US" altLang="zh-CN" dirty="0"/>
              <a:t>N</a:t>
            </a:r>
            <a:r>
              <a:rPr lang="zh-CN" altLang="en-US" dirty="0"/>
              <a:t>的序列</a:t>
            </a:r>
            <a:r>
              <a:rPr lang="en-US" altLang="zh-CN" dirty="0"/>
              <a:t>A[]</a:t>
            </a:r>
            <a:r>
              <a:rPr lang="zh-CN" altLang="en-US" dirty="0"/>
              <a:t>，求</a:t>
            </a:r>
            <a:endParaRPr lang="en-US" altLang="zh-CN" dirty="0"/>
          </a:p>
          <a:p>
            <a:r>
              <a:rPr lang="zh-CN" altLang="en-US" dirty="0"/>
              <a:t>单点修改，单点查询</a:t>
            </a:r>
            <a:endParaRPr lang="en-US" altLang="zh-CN" dirty="0"/>
          </a:p>
          <a:p>
            <a:r>
              <a:rPr lang="zh-CN" altLang="en-US" dirty="0"/>
              <a:t>区间修改，区间查询</a:t>
            </a:r>
            <a:endParaRPr lang="en-US" altLang="zh-CN" dirty="0"/>
          </a:p>
          <a:p>
            <a:r>
              <a:rPr lang="zh-CN" altLang="en-US" dirty="0"/>
              <a:t>区间修改，单点查询</a:t>
            </a:r>
            <a:endParaRPr lang="en-US" altLang="zh-CN" dirty="0"/>
          </a:p>
          <a:p>
            <a:r>
              <a:rPr lang="zh-CN" altLang="en-US" dirty="0"/>
              <a:t>区间修改，区间查询</a:t>
            </a:r>
            <a:endParaRPr lang="en-US" altLang="zh-CN" dirty="0"/>
          </a:p>
          <a:p>
            <a:r>
              <a:rPr lang="zh-CN" altLang="en-US" dirty="0"/>
              <a:t>修改的常见类型：</a:t>
            </a:r>
            <a:r>
              <a:rPr lang="en-US" altLang="zh-CN" dirty="0"/>
              <a:t>±C</a:t>
            </a:r>
            <a:r>
              <a:rPr lang="zh-CN" altLang="en-US" dirty="0"/>
              <a:t>，</a:t>
            </a:r>
            <a:r>
              <a:rPr lang="en-US" altLang="zh-CN" dirty="0"/>
              <a:t>×C</a:t>
            </a:r>
            <a:r>
              <a:rPr lang="zh-CN" altLang="en-US" dirty="0"/>
              <a:t>，强制</a:t>
            </a:r>
            <a:r>
              <a:rPr lang="en-US" altLang="zh-CN" dirty="0"/>
              <a:t>=C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查询：</a:t>
            </a:r>
            <a:r>
              <a:rPr lang="en-US" altLang="zh-CN" dirty="0"/>
              <a:t>max</a:t>
            </a:r>
            <a:r>
              <a:rPr lang="zh-CN" altLang="en-US" dirty="0"/>
              <a:t>，</a:t>
            </a:r>
            <a:r>
              <a:rPr lang="en-US" altLang="zh-CN" dirty="0"/>
              <a:t>min</a:t>
            </a:r>
            <a:r>
              <a:rPr lang="zh-CN" altLang="en-US" dirty="0"/>
              <a:t>，</a:t>
            </a:r>
            <a:r>
              <a:rPr lang="en-US" altLang="zh-CN" dirty="0"/>
              <a:t>sum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8B5CBCC-470F-4341-9523-9A64405BD48E}"/>
              </a:ext>
            </a:extLst>
          </p:cNvPr>
          <p:cNvSpPr txBox="1">
            <a:spLocks/>
          </p:cNvSpPr>
          <p:nvPr/>
        </p:nvSpPr>
        <p:spPr>
          <a:xfrm>
            <a:off x="3126509" y="4191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55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C8FA1-A053-457A-9038-A65DA5F0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</a:t>
            </a:r>
            <a:r>
              <a:rPr lang="zh-CN" altLang="en-US" dirty="0"/>
              <a:t>习题：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7B31E-C710-45F4-90E9-A19AF530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75018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Problem - 1166 (hdu.edu.cn)</a:t>
            </a:r>
            <a:r>
              <a:rPr lang="en-US" altLang="zh-CN" dirty="0"/>
              <a:t>(</a:t>
            </a:r>
            <a:r>
              <a:rPr lang="zh-CN" altLang="en-US" dirty="0"/>
              <a:t>单点修改</a:t>
            </a:r>
            <a:r>
              <a:rPr lang="en-US" altLang="zh-CN" dirty="0"/>
              <a:t>+</a:t>
            </a:r>
            <a:r>
              <a:rPr lang="zh-CN" altLang="en-US" dirty="0"/>
              <a:t>区间查询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hlinkClick r:id="rId3"/>
              </a:rPr>
              <a:t>Problem - 1754 (hdu.edu.cn)</a:t>
            </a:r>
            <a:r>
              <a:rPr lang="en-US" altLang="zh-CN" dirty="0"/>
              <a:t>(</a:t>
            </a:r>
            <a:r>
              <a:rPr lang="zh-CN" altLang="en-US" dirty="0"/>
              <a:t>区间最值问题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hlinkClick r:id="rId4"/>
              </a:rPr>
              <a:t>3468 -- A Simple Problem with Integers (poj.org)</a:t>
            </a:r>
            <a:r>
              <a:rPr lang="zh-CN" altLang="en-US" dirty="0"/>
              <a:t>区间更新，区间求和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hlinkClick r:id="rId5"/>
              </a:rPr>
              <a:t>246. </a:t>
            </a:r>
            <a:r>
              <a:rPr lang="zh-CN" altLang="en-US" dirty="0">
                <a:hlinkClick r:id="rId5"/>
              </a:rPr>
              <a:t>区间最大公约数 </a:t>
            </a:r>
            <a:r>
              <a:rPr lang="en-US" altLang="zh-CN" dirty="0">
                <a:hlinkClick r:id="rId5"/>
              </a:rPr>
              <a:t>- </a:t>
            </a:r>
            <a:r>
              <a:rPr lang="en-US" altLang="zh-CN" dirty="0" err="1">
                <a:hlinkClick r:id="rId5"/>
              </a:rPr>
              <a:t>AcWing</a:t>
            </a:r>
            <a:r>
              <a:rPr lang="zh-CN" altLang="en-US" dirty="0">
                <a:hlinkClick r:id="rId5"/>
              </a:rPr>
              <a:t>题库</a:t>
            </a:r>
            <a:r>
              <a:rPr lang="en-US" altLang="zh-CN" dirty="0"/>
              <a:t>(</a:t>
            </a:r>
            <a:r>
              <a:rPr lang="zh-CN" altLang="en-US" dirty="0"/>
              <a:t>差分</a:t>
            </a:r>
            <a:r>
              <a:rPr lang="en-US" altLang="zh-CN" dirty="0"/>
              <a:t>+</a:t>
            </a:r>
            <a:r>
              <a:rPr lang="zh-CN" altLang="en-US" dirty="0"/>
              <a:t>线段树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hlinkClick r:id="rId6"/>
              </a:rPr>
              <a:t>2528 -- Mayor‘s posters (poj.org)</a:t>
            </a:r>
            <a:r>
              <a:rPr lang="en-US" altLang="zh-CN" dirty="0"/>
              <a:t>(</a:t>
            </a:r>
            <a:r>
              <a:rPr lang="zh-CN" altLang="en-US" dirty="0"/>
              <a:t>离散化</a:t>
            </a:r>
            <a:r>
              <a:rPr lang="en-US" altLang="zh-CN" dirty="0"/>
              <a:t>+</a:t>
            </a:r>
            <a:r>
              <a:rPr lang="zh-CN" altLang="en-US" dirty="0"/>
              <a:t>区间染色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hlinkClick r:id="rId7"/>
              </a:rPr>
              <a:t>Problem - 4578 (hdu.edu.cn)</a:t>
            </a:r>
            <a:r>
              <a:rPr lang="en-US" altLang="zh-CN" dirty="0"/>
              <a:t>(</a:t>
            </a:r>
            <a:r>
              <a:rPr lang="zh-CN" altLang="en-US" dirty="0"/>
              <a:t>区间更新的综合问题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hlinkClick r:id="rId8"/>
              </a:rPr>
              <a:t>Problem - 4027 (hdu.edu.cn)</a:t>
            </a:r>
            <a:r>
              <a:rPr lang="en-US" altLang="zh-CN" dirty="0"/>
              <a:t>(</a:t>
            </a:r>
            <a:r>
              <a:rPr lang="zh-CN" altLang="en-US" dirty="0"/>
              <a:t>区间更新，区间求和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hlinkClick r:id="rId9"/>
              </a:rPr>
              <a:t>Problem - D – </a:t>
            </a:r>
            <a:r>
              <a:rPr lang="en-US" altLang="zh-CN" dirty="0" err="1">
                <a:hlinkClick r:id="rId9"/>
              </a:rPr>
              <a:t>Codeforces</a:t>
            </a:r>
            <a:r>
              <a:rPr lang="en-US" altLang="zh-CN" dirty="0"/>
              <a:t>(</a:t>
            </a:r>
            <a:r>
              <a:rPr lang="zh-CN" altLang="en-US" dirty="0"/>
              <a:t>思维</a:t>
            </a:r>
            <a:r>
              <a:rPr lang="en-US" altLang="zh-CN" dirty="0"/>
              <a:t>+</a:t>
            </a:r>
            <a:r>
              <a:rPr lang="zh-CN" altLang="en-US" dirty="0"/>
              <a:t>线段树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hlinkClick r:id="rId10"/>
              </a:rPr>
              <a:t>Problem - D – </a:t>
            </a:r>
            <a:r>
              <a:rPr lang="en-US" altLang="zh-CN" dirty="0" err="1">
                <a:hlinkClick r:id="rId10"/>
              </a:rPr>
              <a:t>Codeforces</a:t>
            </a:r>
            <a:r>
              <a:rPr lang="en-US" altLang="zh-CN" dirty="0"/>
              <a:t>(DP+</a:t>
            </a:r>
            <a:r>
              <a:rPr lang="zh-CN" altLang="en-US" dirty="0"/>
              <a:t>线段树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hlinkClick r:id="rId11"/>
              </a:rPr>
              <a:t>P4140 </a:t>
            </a:r>
            <a:r>
              <a:rPr lang="zh-CN" altLang="en-US" dirty="0">
                <a:hlinkClick r:id="rId11"/>
              </a:rPr>
              <a:t>奇数国 </a:t>
            </a:r>
            <a:r>
              <a:rPr lang="en-US" altLang="zh-CN" dirty="0">
                <a:hlinkClick r:id="rId11"/>
              </a:rPr>
              <a:t>- </a:t>
            </a:r>
            <a:r>
              <a:rPr lang="zh-CN" altLang="en-US" dirty="0">
                <a:hlinkClick r:id="rId11"/>
              </a:rPr>
              <a:t>洛谷 </a:t>
            </a:r>
            <a:r>
              <a:rPr lang="en-US" altLang="zh-CN" dirty="0">
                <a:hlinkClick r:id="rId11"/>
              </a:rPr>
              <a:t>| </a:t>
            </a:r>
            <a:r>
              <a:rPr lang="zh-CN" altLang="en-US" dirty="0">
                <a:hlinkClick r:id="rId11"/>
              </a:rPr>
              <a:t>计算机科学教育新生态 </a:t>
            </a:r>
            <a:r>
              <a:rPr lang="en-US" altLang="zh-CN" dirty="0">
                <a:hlinkClick r:id="rId11"/>
              </a:rPr>
              <a:t>(luogu.com.cn)</a:t>
            </a:r>
            <a:r>
              <a:rPr lang="en-US" altLang="zh-CN" dirty="0"/>
              <a:t>(</a:t>
            </a:r>
            <a:r>
              <a:rPr lang="zh-CN" altLang="en-US" dirty="0"/>
              <a:t>逆元</a:t>
            </a:r>
            <a:r>
              <a:rPr lang="en-US" altLang="zh-CN" dirty="0"/>
              <a:t>+</a:t>
            </a:r>
            <a:r>
              <a:rPr lang="zh-CN" altLang="en-US" dirty="0"/>
              <a:t>线段树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65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807EA-2E32-4C12-93F6-9364C8D8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6B26C-C304-493C-8D4A-A5DCA4A0B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我们要知道数据结构是高效维护数据工具，而不能思维固化，就将其当做仅仅能处理最值等简单问题的工具。</a:t>
            </a:r>
            <a:endParaRPr lang="en-US" altLang="zh-CN" dirty="0"/>
          </a:p>
          <a:p>
            <a:r>
              <a:rPr lang="zh-CN" altLang="en-US" dirty="0"/>
              <a:t>线段树还可以维护</a:t>
            </a:r>
            <a:r>
              <a:rPr lang="en-US" altLang="zh-CN" dirty="0" err="1"/>
              <a:t>Dp</a:t>
            </a:r>
            <a:r>
              <a:rPr lang="zh-CN" altLang="en-US" dirty="0"/>
              <a:t>、图形、等一系列问题。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366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1466F-34D8-4DAF-83DB-52C0981D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Thanks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70168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037D2-60C9-4D8D-A0B2-A290EAE6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线段树长啥样子呢？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5BB0B8-4329-4BFA-88B4-1B95D594E2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线段树将一个完整的区间划分成一系列区间，每个区间对应线段树中的一个叶子结点。</a:t>
                </a:r>
                <a:endParaRPr lang="en-US" altLang="zh-CN" dirty="0"/>
              </a:p>
              <a:p>
                <a:r>
                  <a:rPr lang="zh-CN" altLang="en-US" dirty="0"/>
                  <a:t>根区间为</a:t>
                </a:r>
                <a:r>
                  <a:rPr lang="en-US" altLang="zh-CN" dirty="0"/>
                  <a:t>[1,N]</a:t>
                </a:r>
                <a:r>
                  <a:rPr lang="zh-CN" altLang="en-US" dirty="0"/>
                  <a:t>，他的左孩子区间为</a:t>
                </a:r>
                <a:r>
                  <a:rPr lang="en-US" altLang="zh-CN" dirty="0"/>
                  <a:t>[1,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]</a:t>
                </a:r>
                <a:r>
                  <a:rPr lang="zh-CN" altLang="en-US" dirty="0"/>
                  <a:t>，右孩子区间为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,N]</a:t>
                </a:r>
                <a:r>
                  <a:rPr lang="zh-CN" altLang="en-US" dirty="0"/>
                  <a:t>，到最后叶子节点的区间就为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x,x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。这样就形成了一颗完整的线段树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二叉平衡树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如何储存这颗节点的信息呢？</a:t>
                </a:r>
                <a:endParaRPr lang="en-US" altLang="zh-CN" dirty="0"/>
              </a:p>
              <a:p>
                <a:r>
                  <a:rPr lang="zh-CN" altLang="en-US" dirty="0"/>
                  <a:t>空间为什么开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倍呢？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二叉树的高度为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zh-CN" altLang="en-US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/>
                  <a:t>，满二叉树的节点个数为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0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func>
                      </m:sup>
                    </m:sSup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×2−1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5BB0B8-4329-4BFA-88B4-1B95D594E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1208BBB7-254F-4D35-B8A1-76C7716A1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670" y="5196782"/>
            <a:ext cx="3917019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6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52033-04D1-4E8D-9816-D2D1FCB0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举个栗子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41C2FE-C088-400D-9DBE-530290DD9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162" y="1304925"/>
            <a:ext cx="7511345" cy="4248150"/>
          </a:xfrm>
        </p:spPr>
      </p:pic>
    </p:spTree>
    <p:extLst>
      <p:ext uri="{BB962C8B-B14F-4D97-AF65-F5344CB8AC3E}">
        <p14:creationId xmlns:p14="http://schemas.microsoft.com/office/powerpoint/2010/main" val="171596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AE43D-6A6C-4BDC-BE8B-6765282C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创建线段树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BE92470-E651-472D-9382-4E7877CC7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768" y="1725778"/>
            <a:ext cx="7978412" cy="44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7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21F36-EFDD-49C0-A461-27B9633B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</a:t>
            </a:r>
            <a:r>
              <a:rPr lang="zh-CN" altLang="en-US" dirty="0"/>
              <a:t>单点修改：修改</a:t>
            </a:r>
            <a:r>
              <a:rPr lang="en-US" altLang="zh-CN" dirty="0"/>
              <a:t>A[4]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AFC92A-251C-436A-9747-EC42EB4C0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486" y="1535296"/>
            <a:ext cx="9311914" cy="455474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278AA0-C31E-4C25-92D7-4BE7729F1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86" y="1541767"/>
            <a:ext cx="9243334" cy="45995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49EC85-F56C-464B-9E98-BB8C5A6A8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486" y="1484010"/>
            <a:ext cx="9175028" cy="47482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9636280-E180-49B3-91A5-DBE403356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486" y="1484010"/>
            <a:ext cx="9606661" cy="44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0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DC7BDC7-E1D9-4855-A3E3-02BAB7B46E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2.4</a:t>
                </a:r>
                <a:r>
                  <a:rPr lang="zh-CN" altLang="en-US" dirty="0"/>
                  <a:t>单点修改的复杂度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zh-CN" altLang="en-US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DC7BDC7-E1D9-4855-A3E3-02BAB7B46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15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4CCF72-F2E3-4A64-8F66-E5B8040BD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7105" y="1428749"/>
            <a:ext cx="8146015" cy="4222159"/>
          </a:xfrm>
        </p:spPr>
      </p:pic>
    </p:spTree>
    <p:extLst>
      <p:ext uri="{BB962C8B-B14F-4D97-AF65-F5344CB8AC3E}">
        <p14:creationId xmlns:p14="http://schemas.microsoft.com/office/powerpoint/2010/main" val="219373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ECC94-4911-49AA-A966-9A01EACB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</a:t>
            </a:r>
            <a:r>
              <a:rPr lang="zh-CN" altLang="en-US" dirty="0"/>
              <a:t>区间</a:t>
            </a:r>
            <a:r>
              <a:rPr lang="en-US" altLang="zh-CN" dirty="0"/>
              <a:t>(</a:t>
            </a:r>
            <a:r>
              <a:rPr lang="zh-CN" altLang="en-US" dirty="0"/>
              <a:t>单点</a:t>
            </a:r>
            <a:r>
              <a:rPr lang="en-US" altLang="zh-CN" dirty="0"/>
              <a:t>)</a:t>
            </a:r>
            <a:r>
              <a:rPr lang="zh-CN" altLang="en-US" dirty="0"/>
              <a:t>查询</a:t>
            </a:r>
            <a:r>
              <a:rPr lang="en-US" altLang="zh-CN" dirty="0"/>
              <a:t>:A[2…9]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E4E17F-DE19-48D4-B109-2AF91EBB8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399" y="1603873"/>
            <a:ext cx="9041401" cy="458141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FE21B7-3055-4DEA-89E8-11216955B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99" y="1603872"/>
            <a:ext cx="9041401" cy="43398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6DBA6F-7E4E-49C9-939D-F2A7FD33E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631" y="1664899"/>
            <a:ext cx="8879400" cy="43398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A0F459-B034-43B4-8BE4-A8C23ABC9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1664898"/>
            <a:ext cx="8879400" cy="43713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2A92AB5-6B0A-4461-AB34-26586F876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100" y="1603871"/>
            <a:ext cx="8991600" cy="470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3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B9D9D98-74D1-4228-BACC-956CE7FB5A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2.6</a:t>
                </a:r>
                <a:r>
                  <a:rPr lang="zh-CN" altLang="en-US" dirty="0"/>
                  <a:t>区间查询的复杂度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zh-CN" altLang="en-US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B9D9D98-74D1-4228-BACC-956CE7FB5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15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47438-32B8-4FE3-B707-04FAB7770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就是将</a:t>
            </a:r>
            <a:r>
              <a:rPr lang="en-US" altLang="zh-CN" dirty="0"/>
              <a:t>[2,9]</a:t>
            </a:r>
            <a:r>
              <a:rPr lang="zh-CN" altLang="en-US" dirty="0"/>
              <a:t>区间分隔成线段树中众多的小块，将小块的</a:t>
            </a:r>
            <a:r>
              <a:rPr lang="en-US" altLang="zh-CN" dirty="0"/>
              <a:t>sum</a:t>
            </a:r>
            <a:r>
              <a:rPr lang="zh-CN" altLang="en-US" dirty="0"/>
              <a:t>值累加就是一个大区间的块。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F261A5-8EA9-4A53-B6CA-9B1324FE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714" y="3036469"/>
            <a:ext cx="7763824" cy="29452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F4A8F9-8510-4304-95A0-4E3054CAB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859" y="3429000"/>
            <a:ext cx="3559792" cy="42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88035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143</TotalTime>
  <Words>896</Words>
  <Application>Microsoft Office PowerPoint</Application>
  <PresentationFormat>宽屏</PresentationFormat>
  <Paragraphs>73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Cambria Math</vt:lpstr>
      <vt:lpstr>Franklin Gothic Book</vt:lpstr>
      <vt:lpstr>剪切</vt:lpstr>
      <vt:lpstr>线段树</vt:lpstr>
      <vt:lpstr>1.1介绍： </vt:lpstr>
      <vt:lpstr>1.2线段树长啥样子呢？</vt:lpstr>
      <vt:lpstr>2.1举个栗子</vt:lpstr>
      <vt:lpstr>2.2创建线段树</vt:lpstr>
      <vt:lpstr>2.3单点修改：修改A[4]</vt:lpstr>
      <vt:lpstr>2.4单点修改的复杂度log_2⁡n</vt:lpstr>
      <vt:lpstr>2.5区间(单点)查询:A[2…9]</vt:lpstr>
      <vt:lpstr>2.6区间查询的复杂度log_2⁡n</vt:lpstr>
      <vt:lpstr>3.1思考?区间修改A[2,9]</vt:lpstr>
      <vt:lpstr>3.2Lazy-Tag懒标记</vt:lpstr>
      <vt:lpstr>3.3区间修改A[2,9]不加Lazy—tag</vt:lpstr>
      <vt:lpstr>3.4带有懒标记的区间修改A[2,9]</vt:lpstr>
      <vt:lpstr>3.5区间修改A[2,9]（懒标记）</vt:lpstr>
      <vt:lpstr>3.6在区间修改A[2,9]之后进行查询A[5]</vt:lpstr>
      <vt:lpstr>3.7区间查询(懒标记)</vt:lpstr>
      <vt:lpstr>以上是区间和问题。如果查询max或min的话，我们就响应修改一下lazy(这里就不是加减的问题，而是取max或min的问题)</vt:lpstr>
      <vt:lpstr>4.1与线段树有关的常用工具</vt:lpstr>
      <vt:lpstr>4.2与线段树有关的知识点</vt:lpstr>
      <vt:lpstr>5.1习题：</vt:lpstr>
      <vt:lpstr>小结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线段树</dc:title>
  <dc:creator>中一</dc:creator>
  <cp:lastModifiedBy>中一</cp:lastModifiedBy>
  <cp:revision>35</cp:revision>
  <dcterms:created xsi:type="dcterms:W3CDTF">2021-08-13T01:26:20Z</dcterms:created>
  <dcterms:modified xsi:type="dcterms:W3CDTF">2021-08-21T03:22:00Z</dcterms:modified>
</cp:coreProperties>
</file>