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ds/monotonous-queue/" TargetMode="External"/><Relationship Id="rId2" Type="http://schemas.openxmlformats.org/officeDocument/2006/relationships/hyperlink" Target="https://www.luogu.com.cn/blog/Sweetlemon/dan-diao-dui-li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a_bright_ch/article/details/770762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0F57C-67E5-460F-9E78-D62F75958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847" y="2305886"/>
            <a:ext cx="7766936" cy="1646302"/>
          </a:xfrm>
        </p:spPr>
        <p:txBody>
          <a:bodyPr/>
          <a:lstStyle/>
          <a:p>
            <a:pPr algn="ctr"/>
            <a:r>
              <a:rPr lang="zh-CN" altLang="en-US" sz="8000" dirty="0"/>
              <a:t>单调队列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57F33-F130-47BD-BE0B-3EDB2560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81D50-41B9-4FE5-ADBA-847340C8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1" y="566680"/>
            <a:ext cx="8596668" cy="5314003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zh-CN" altLang="zh-CN" sz="1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一、单调队列的概念：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单调队列，即单调递减或单调递增的队列。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1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二、单调队列的性质：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1200" kern="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1.  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队列中的元素在原来的列表中的位置是由前往后的</a:t>
            </a:r>
            <a:r>
              <a:rPr lang="en-US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随着循环顺序入队</a:t>
            </a:r>
            <a:r>
              <a:rPr lang="en-US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1200" kern="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2.  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队列中元素的大小是单调递增或递减的。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1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三、单调队列的特点：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从队尾入列，队首或队尾出列。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11200" b="1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四、单调队列解决的问题：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zh-CN" sz="11200" kern="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1200" kern="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求解区间内最值问题。</a:t>
            </a:r>
            <a:endParaRPr lang="zh-CN" altLang="zh-CN" sz="1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9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滑动窗口解释">
            <a:extLst>
              <a:ext uri="{FF2B5EF4-FFF2-40B4-BE49-F238E27FC236}">
                <a16:creationId xmlns:a16="http://schemas.microsoft.com/office/drawing/2014/main" id="{03BD21B5-BBFD-4697-A30B-23F2E2A23C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1" y="2922186"/>
            <a:ext cx="2995345" cy="32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F1E74E-BB7C-4B59-B230-0035BB266446}"/>
              </a:ext>
            </a:extLst>
          </p:cNvPr>
          <p:cNvSpPr txBox="1"/>
          <p:nvPr/>
        </p:nvSpPr>
        <p:spPr>
          <a:xfrm>
            <a:off x="805343" y="1543574"/>
            <a:ext cx="796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给定一个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个数的数列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，从左至右输出每个长度为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的数列段内的最大数。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15B84-9302-496D-83B0-2CF1366E6879}"/>
              </a:ext>
            </a:extLst>
          </p:cNvPr>
          <p:cNvSpPr txBox="1"/>
          <p:nvPr/>
        </p:nvSpPr>
        <p:spPr>
          <a:xfrm>
            <a:off x="4928532" y="3387799"/>
            <a:ext cx="4534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用一个单调递减的单调队列来维护区间最大值，对于数列里面每一个位置的数，按顺序进入队列时，都会先把队尾比它小的数从队列中删除，保证之前加入队列的数中没有比现在加入队列更小的数，然后再从队首删除与当前加入的第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个数下标相差大于等于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的数（不满足长度为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D44FCDF-211B-49DD-82B0-A88BA3EB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11" y="357931"/>
            <a:ext cx="4968457" cy="1320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洛谷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P2032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扫描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2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滑动窗口解释">
            <a:extLst>
              <a:ext uri="{FF2B5EF4-FFF2-40B4-BE49-F238E27FC236}">
                <a16:creationId xmlns:a16="http://schemas.microsoft.com/office/drawing/2014/main" id="{EBDA962E-67B2-4D76-BD3B-F0EF951313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0" y="1558952"/>
            <a:ext cx="4027191" cy="41223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369AC0-564E-4158-80F9-BA924FF43844}"/>
              </a:ext>
            </a:extLst>
          </p:cNvPr>
          <p:cNvSpPr txBox="1"/>
          <p:nvPr/>
        </p:nvSpPr>
        <p:spPr>
          <a:xfrm>
            <a:off x="5922627" y="1442906"/>
            <a:ext cx="3531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选中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5 3 2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时，单调队列为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5 3 2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加入后单调队列为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5 3 2 1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，然后队首的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超过长度要求从队首删去。</a:t>
            </a: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下一步加入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同理，然后加入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7,7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是最大的，所以前面的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2 1 0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都失去作用从队尾删除，因为他们在后面的计算中因为都比迟出现的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小，所以求最大值是没有用的。加入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后队列只剩一个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同样加入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以后队列也只剩一个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F220FDA-C3F1-4F1D-B20A-D3459E9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68457" cy="1320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洛谷</a:t>
            </a:r>
            <a:r>
              <a: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P2032 </a:t>
            </a:r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扫描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1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C9420F3-FAFC-4A92-8AE5-20561C67762D}"/>
              </a:ext>
            </a:extLst>
          </p:cNvPr>
          <p:cNvSpPr txBox="1"/>
          <p:nvPr/>
        </p:nvSpPr>
        <p:spPr>
          <a:xfrm>
            <a:off x="5863904" y="201336"/>
            <a:ext cx="557867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#include&lt;bits/stdc++.h&gt;</a:t>
            </a:r>
          </a:p>
          <a:p>
            <a:r>
              <a:rPr lang="en-US" altLang="zh-CN" sz="1400" dirty="0">
                <a:latin typeface="+mj-ea"/>
                <a:ea typeface="+mj-ea"/>
              </a:rPr>
              <a:t>using namespace std;</a:t>
            </a:r>
          </a:p>
          <a:p>
            <a:r>
              <a:rPr lang="en-US" altLang="zh-CN" sz="1400" dirty="0">
                <a:latin typeface="+mj-ea"/>
                <a:ea typeface="+mj-ea"/>
              </a:rPr>
              <a:t>#define N 2000000+1</a:t>
            </a:r>
          </a:p>
          <a:p>
            <a:r>
              <a:rPr lang="en-US" altLang="zh-CN" sz="1400" dirty="0">
                <a:latin typeface="+mj-ea"/>
                <a:ea typeface="+mj-ea"/>
              </a:rPr>
              <a:t>int a[N];</a:t>
            </a:r>
          </a:p>
          <a:p>
            <a:r>
              <a:rPr lang="en-US" altLang="zh-CN" sz="1400" dirty="0">
                <a:latin typeface="+mj-ea"/>
                <a:ea typeface="+mj-ea"/>
              </a:rPr>
              <a:t>struct node</a:t>
            </a:r>
          </a:p>
          <a:p>
            <a:r>
              <a:rPr lang="en-US" altLang="zh-CN" sz="1400" dirty="0">
                <a:latin typeface="+mj-ea"/>
                <a:ea typeface="+mj-ea"/>
              </a:rPr>
              <a:t>{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int </a:t>
            </a:r>
            <a:r>
              <a:rPr lang="en-US" altLang="zh-CN" sz="1400" dirty="0" err="1">
                <a:latin typeface="+mj-ea"/>
                <a:ea typeface="+mj-ea"/>
              </a:rPr>
              <a:t>x,pos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} s;</a:t>
            </a:r>
          </a:p>
          <a:p>
            <a:r>
              <a:rPr lang="en-US" altLang="zh-CN" sz="1400" dirty="0">
                <a:latin typeface="+mj-ea"/>
                <a:ea typeface="+mj-ea"/>
              </a:rPr>
              <a:t>int main()</a:t>
            </a:r>
          </a:p>
          <a:p>
            <a:r>
              <a:rPr lang="en-US" altLang="zh-CN" sz="1400" dirty="0">
                <a:latin typeface="+mj-ea"/>
                <a:ea typeface="+mj-ea"/>
              </a:rPr>
              <a:t>{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int </a:t>
            </a:r>
            <a:r>
              <a:rPr lang="en-US" altLang="zh-CN" sz="1400" dirty="0" err="1">
                <a:latin typeface="+mj-ea"/>
                <a:ea typeface="+mj-ea"/>
              </a:rPr>
              <a:t>n,m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</a:t>
            </a:r>
            <a:r>
              <a:rPr lang="en-US" altLang="zh-CN" sz="1400" dirty="0" err="1">
                <a:latin typeface="+mj-ea"/>
                <a:ea typeface="+mj-ea"/>
              </a:rPr>
              <a:t>cin</a:t>
            </a:r>
            <a:r>
              <a:rPr lang="en-US" altLang="zh-CN" sz="1400" dirty="0">
                <a:latin typeface="+mj-ea"/>
                <a:ea typeface="+mj-ea"/>
              </a:rPr>
              <a:t>&gt;&gt;n&gt;&gt;m;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for(int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=0;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&lt;n;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++)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</a:t>
            </a:r>
            <a:r>
              <a:rPr lang="en-US" altLang="zh-CN" sz="1400" dirty="0" err="1">
                <a:latin typeface="+mj-ea"/>
                <a:ea typeface="+mj-ea"/>
              </a:rPr>
              <a:t>scanf</a:t>
            </a:r>
            <a:r>
              <a:rPr lang="en-US" altLang="zh-CN" sz="1400" dirty="0">
                <a:latin typeface="+mj-ea"/>
                <a:ea typeface="+mj-ea"/>
              </a:rPr>
              <a:t>("%</a:t>
            </a:r>
            <a:r>
              <a:rPr lang="en-US" altLang="zh-CN" sz="1400" dirty="0" err="1">
                <a:latin typeface="+mj-ea"/>
                <a:ea typeface="+mj-ea"/>
              </a:rPr>
              <a:t>d",&amp;a</a:t>
            </a:r>
            <a:r>
              <a:rPr lang="en-US" altLang="zh-CN" sz="1400" dirty="0">
                <a:latin typeface="+mj-ea"/>
                <a:ea typeface="+mj-ea"/>
              </a:rPr>
              <a:t>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deque&lt;node&gt;q;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for(int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=0;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&lt;n;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++)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{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while(!</a:t>
            </a:r>
            <a:r>
              <a:rPr lang="en-US" altLang="zh-CN" sz="1400" dirty="0" err="1">
                <a:latin typeface="+mj-ea"/>
                <a:ea typeface="+mj-ea"/>
              </a:rPr>
              <a:t>q.empty</a:t>
            </a:r>
            <a:r>
              <a:rPr lang="en-US" altLang="zh-CN" sz="1400" dirty="0">
                <a:latin typeface="+mj-ea"/>
                <a:ea typeface="+mj-ea"/>
              </a:rPr>
              <a:t>()&amp;&amp;</a:t>
            </a:r>
            <a:r>
              <a:rPr lang="en-US" altLang="zh-CN" sz="1400" dirty="0" err="1">
                <a:latin typeface="+mj-ea"/>
                <a:ea typeface="+mj-ea"/>
              </a:rPr>
              <a:t>q.back</a:t>
            </a:r>
            <a:r>
              <a:rPr lang="en-US" altLang="zh-CN" sz="1400" dirty="0">
                <a:latin typeface="+mj-ea"/>
                <a:ea typeface="+mj-ea"/>
              </a:rPr>
              <a:t>().pos&lt;=a[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])//</a:t>
            </a:r>
            <a:r>
              <a:rPr lang="zh-CN" altLang="en-US" sz="1400" dirty="0">
                <a:latin typeface="+mj-ea"/>
                <a:ea typeface="+mj-ea"/>
              </a:rPr>
              <a:t>队列尾部比当前进入值小的出队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           </a:t>
            </a:r>
            <a:r>
              <a:rPr lang="en-US" altLang="zh-CN" sz="1400" dirty="0" err="1">
                <a:latin typeface="+mj-ea"/>
                <a:ea typeface="+mj-ea"/>
              </a:rPr>
              <a:t>q.pop_back</a:t>
            </a:r>
            <a:r>
              <a:rPr lang="en-US" altLang="zh-CN" sz="1400" dirty="0">
                <a:latin typeface="+mj-ea"/>
                <a:ea typeface="+mj-ea"/>
              </a:rPr>
              <a:t>();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</a:t>
            </a:r>
            <a:r>
              <a:rPr lang="en-US" altLang="zh-CN" sz="1400" dirty="0" err="1">
                <a:latin typeface="+mj-ea"/>
                <a:ea typeface="+mj-ea"/>
              </a:rPr>
              <a:t>s.x</a:t>
            </a:r>
            <a:r>
              <a:rPr lang="en-US" altLang="zh-CN" sz="1400" dirty="0">
                <a:latin typeface="+mj-ea"/>
                <a:ea typeface="+mj-ea"/>
              </a:rPr>
              <a:t>=a[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],</a:t>
            </a:r>
            <a:r>
              <a:rPr lang="en-US" altLang="zh-CN" sz="1400" dirty="0" err="1">
                <a:latin typeface="+mj-ea"/>
                <a:ea typeface="+mj-ea"/>
              </a:rPr>
              <a:t>s.pos</a:t>
            </a:r>
            <a:r>
              <a:rPr lang="en-US" altLang="zh-CN" sz="1400" dirty="0">
                <a:latin typeface="+mj-ea"/>
                <a:ea typeface="+mj-ea"/>
              </a:rPr>
              <a:t>=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</a:t>
            </a:r>
            <a:r>
              <a:rPr lang="en-US" altLang="zh-CN" sz="1400" dirty="0" err="1">
                <a:latin typeface="+mj-ea"/>
                <a:ea typeface="+mj-ea"/>
              </a:rPr>
              <a:t>q.push_back</a:t>
            </a:r>
            <a:r>
              <a:rPr lang="en-US" altLang="zh-CN" sz="1400" dirty="0">
                <a:latin typeface="+mj-ea"/>
                <a:ea typeface="+mj-ea"/>
              </a:rPr>
              <a:t>(s);//</a:t>
            </a:r>
            <a:r>
              <a:rPr lang="zh-CN" altLang="en-US" sz="1400" dirty="0">
                <a:latin typeface="+mj-ea"/>
                <a:ea typeface="+mj-ea"/>
              </a:rPr>
              <a:t>当前位置的数进队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       while(</a:t>
            </a:r>
            <a:r>
              <a:rPr lang="en-US" altLang="zh-CN" sz="1400" dirty="0" err="1">
                <a:latin typeface="+mj-ea"/>
                <a:ea typeface="+mj-ea"/>
              </a:rPr>
              <a:t>q.back</a:t>
            </a:r>
            <a:r>
              <a:rPr lang="en-US" altLang="zh-CN" sz="1400" dirty="0">
                <a:latin typeface="+mj-ea"/>
                <a:ea typeface="+mj-ea"/>
              </a:rPr>
              <a:t>().pos-</a:t>
            </a:r>
            <a:r>
              <a:rPr lang="en-US" altLang="zh-CN" sz="1400" dirty="0" err="1">
                <a:latin typeface="+mj-ea"/>
                <a:ea typeface="+mj-ea"/>
              </a:rPr>
              <a:t>q.front</a:t>
            </a:r>
            <a:r>
              <a:rPr lang="en-US" altLang="zh-CN" sz="1400" dirty="0">
                <a:latin typeface="+mj-ea"/>
                <a:ea typeface="+mj-ea"/>
              </a:rPr>
              <a:t>().pos&gt;=m)//</a:t>
            </a:r>
            <a:r>
              <a:rPr lang="zh-CN" altLang="en-US" sz="1400" dirty="0">
                <a:latin typeface="+mj-ea"/>
                <a:ea typeface="+mj-ea"/>
              </a:rPr>
              <a:t>队首与当前位置相差不符合要求的出队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           </a:t>
            </a:r>
            <a:r>
              <a:rPr lang="en-US" altLang="zh-CN" sz="1400" dirty="0" err="1">
                <a:latin typeface="+mj-ea"/>
                <a:ea typeface="+mj-ea"/>
              </a:rPr>
              <a:t>q.pop_front</a:t>
            </a:r>
            <a:r>
              <a:rPr lang="en-US" altLang="zh-CN" sz="1400" dirty="0">
                <a:latin typeface="+mj-ea"/>
                <a:ea typeface="+mj-ea"/>
              </a:rPr>
              <a:t>();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if(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&gt;=m-1)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    </a:t>
            </a:r>
            <a:r>
              <a:rPr lang="en-US" altLang="zh-CN" sz="1400" dirty="0" err="1">
                <a:latin typeface="+mj-ea"/>
                <a:ea typeface="+mj-ea"/>
              </a:rPr>
              <a:t>printf</a:t>
            </a:r>
            <a:r>
              <a:rPr lang="en-US" altLang="zh-CN" sz="1400" dirty="0">
                <a:latin typeface="+mj-ea"/>
                <a:ea typeface="+mj-ea"/>
              </a:rPr>
              <a:t>("%d\n",</a:t>
            </a:r>
            <a:r>
              <a:rPr lang="en-US" altLang="zh-CN" sz="1400" dirty="0" err="1">
                <a:latin typeface="+mj-ea"/>
                <a:ea typeface="+mj-ea"/>
              </a:rPr>
              <a:t>q.front</a:t>
            </a:r>
            <a:r>
              <a:rPr lang="en-US" altLang="zh-CN" sz="1400" dirty="0">
                <a:latin typeface="+mj-ea"/>
                <a:ea typeface="+mj-ea"/>
              </a:rPr>
              <a:t>().x);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}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sz="1400" dirty="0">
                <a:latin typeface="+mj-ea"/>
                <a:ea typeface="+mj-ea"/>
              </a:rPr>
              <a:t>}</a:t>
            </a:r>
          </a:p>
          <a:p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4220BC-EF9F-4DEC-94C5-F6113203071B}"/>
              </a:ext>
            </a:extLst>
          </p:cNvPr>
          <p:cNvSpPr txBox="1"/>
          <p:nvPr/>
        </p:nvSpPr>
        <p:spPr>
          <a:xfrm>
            <a:off x="219511" y="335560"/>
            <a:ext cx="55786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#include&lt;bits/stdc++.h&gt;</a:t>
            </a:r>
          </a:p>
          <a:p>
            <a:r>
              <a:rPr lang="en-US" altLang="zh-CN" sz="1400" dirty="0">
                <a:latin typeface="+mj-ea"/>
                <a:ea typeface="+mj-ea"/>
              </a:rPr>
              <a:t>using namespace std;</a:t>
            </a:r>
          </a:p>
          <a:p>
            <a:r>
              <a:rPr lang="en-US" altLang="zh-CN" sz="1400" dirty="0">
                <a:latin typeface="+mj-ea"/>
                <a:ea typeface="+mj-ea"/>
              </a:rPr>
              <a:t>const int </a:t>
            </a:r>
            <a:r>
              <a:rPr lang="en-US" altLang="zh-CN" sz="1400" dirty="0" err="1">
                <a:latin typeface="+mj-ea"/>
                <a:ea typeface="+mj-ea"/>
              </a:rPr>
              <a:t>maxn</a:t>
            </a:r>
            <a:r>
              <a:rPr lang="en-US" altLang="zh-CN" sz="1400" dirty="0">
                <a:latin typeface="+mj-ea"/>
                <a:ea typeface="+mj-ea"/>
              </a:rPr>
              <a:t> = 2e6+100;</a:t>
            </a:r>
          </a:p>
          <a:p>
            <a:r>
              <a:rPr lang="en-US" altLang="zh-CN" sz="1400" dirty="0">
                <a:latin typeface="+mj-ea"/>
                <a:ea typeface="+mj-ea"/>
              </a:rPr>
              <a:t>int a[</a:t>
            </a:r>
            <a:r>
              <a:rPr lang="en-US" altLang="zh-CN" sz="1400" dirty="0" err="1">
                <a:latin typeface="+mj-ea"/>
                <a:ea typeface="+mj-ea"/>
              </a:rPr>
              <a:t>maxn</a:t>
            </a:r>
            <a:r>
              <a:rPr lang="en-US" altLang="zh-CN" sz="1400" dirty="0">
                <a:latin typeface="+mj-ea"/>
                <a:ea typeface="+mj-ea"/>
              </a:rPr>
              <a:t>],id[</a:t>
            </a:r>
            <a:r>
              <a:rPr lang="en-US" altLang="zh-CN" sz="1400" dirty="0" err="1">
                <a:latin typeface="+mj-ea"/>
                <a:ea typeface="+mj-ea"/>
              </a:rPr>
              <a:t>maxn</a:t>
            </a:r>
            <a:r>
              <a:rPr lang="en-US" altLang="zh-CN" sz="1400" dirty="0">
                <a:latin typeface="+mj-ea"/>
                <a:ea typeface="+mj-ea"/>
              </a:rPr>
              <a:t>],num[</a:t>
            </a:r>
            <a:r>
              <a:rPr lang="en-US" altLang="zh-CN" sz="1400" dirty="0" err="1">
                <a:latin typeface="+mj-ea"/>
                <a:ea typeface="+mj-ea"/>
              </a:rPr>
              <a:t>maxn</a:t>
            </a:r>
            <a:r>
              <a:rPr lang="en-US" altLang="zh-CN" sz="1400" dirty="0">
                <a:latin typeface="+mj-ea"/>
                <a:ea typeface="+mj-ea"/>
              </a:rPr>
              <a:t>];</a:t>
            </a:r>
          </a:p>
          <a:p>
            <a:r>
              <a:rPr lang="en-US" altLang="zh-CN" sz="1400" dirty="0">
                <a:latin typeface="+mj-ea"/>
                <a:ea typeface="+mj-ea"/>
              </a:rPr>
              <a:t>int </a:t>
            </a:r>
            <a:r>
              <a:rPr lang="en-US" altLang="zh-CN" sz="1400" dirty="0" err="1">
                <a:latin typeface="+mj-ea"/>
                <a:ea typeface="+mj-ea"/>
              </a:rPr>
              <a:t>head,tail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int main()</a:t>
            </a:r>
          </a:p>
          <a:p>
            <a:r>
              <a:rPr lang="en-US" altLang="zh-CN" sz="1400" dirty="0">
                <a:latin typeface="+mj-ea"/>
                <a:ea typeface="+mj-ea"/>
              </a:rPr>
              <a:t>{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int </a:t>
            </a:r>
            <a:r>
              <a:rPr lang="en-US" altLang="zh-CN" sz="1400" dirty="0" err="1">
                <a:latin typeface="+mj-ea"/>
                <a:ea typeface="+mj-ea"/>
              </a:rPr>
              <a:t>n,k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</a:t>
            </a:r>
            <a:r>
              <a:rPr lang="en-US" altLang="zh-CN" sz="1400" dirty="0" err="1">
                <a:latin typeface="+mj-ea"/>
                <a:ea typeface="+mj-ea"/>
              </a:rPr>
              <a:t>scanf</a:t>
            </a:r>
            <a:r>
              <a:rPr lang="en-US" altLang="zh-CN" sz="1400" dirty="0">
                <a:latin typeface="+mj-ea"/>
                <a:ea typeface="+mj-ea"/>
              </a:rPr>
              <a:t>("%</a:t>
            </a:r>
            <a:r>
              <a:rPr lang="en-US" altLang="zh-CN" sz="1400" dirty="0" err="1">
                <a:latin typeface="+mj-ea"/>
                <a:ea typeface="+mj-ea"/>
              </a:rPr>
              <a:t>d%d</a:t>
            </a:r>
            <a:r>
              <a:rPr lang="en-US" altLang="zh-CN" sz="1400" dirty="0">
                <a:latin typeface="+mj-ea"/>
                <a:ea typeface="+mj-ea"/>
              </a:rPr>
              <a:t>",&amp;</a:t>
            </a:r>
            <a:r>
              <a:rPr lang="en-US" altLang="zh-CN" sz="1400" dirty="0" err="1">
                <a:latin typeface="+mj-ea"/>
                <a:ea typeface="+mj-ea"/>
              </a:rPr>
              <a:t>n,&amp;k</a:t>
            </a:r>
            <a:r>
              <a:rPr lang="en-US" altLang="zh-CN" sz="1400" dirty="0">
                <a:latin typeface="+mj-ea"/>
                <a:ea typeface="+mj-ea"/>
              </a:rPr>
              <a:t>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for(int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=1;i&lt;=</a:t>
            </a:r>
            <a:r>
              <a:rPr lang="en-US" altLang="zh-CN" sz="1400" dirty="0" err="1">
                <a:latin typeface="+mj-ea"/>
                <a:ea typeface="+mj-ea"/>
              </a:rPr>
              <a:t>n;i</a:t>
            </a:r>
            <a:r>
              <a:rPr lang="en-US" altLang="zh-CN" sz="1400" dirty="0">
                <a:latin typeface="+mj-ea"/>
                <a:ea typeface="+mj-ea"/>
              </a:rPr>
              <a:t>++)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</a:t>
            </a:r>
            <a:r>
              <a:rPr lang="en-US" altLang="zh-CN" sz="1400" dirty="0" err="1">
                <a:latin typeface="+mj-ea"/>
                <a:ea typeface="+mj-ea"/>
              </a:rPr>
              <a:t>scanf</a:t>
            </a:r>
            <a:r>
              <a:rPr lang="en-US" altLang="zh-CN" sz="1400" dirty="0">
                <a:latin typeface="+mj-ea"/>
                <a:ea typeface="+mj-ea"/>
              </a:rPr>
              <a:t>("%</a:t>
            </a:r>
            <a:r>
              <a:rPr lang="en-US" altLang="zh-CN" sz="1400" dirty="0" err="1">
                <a:latin typeface="+mj-ea"/>
                <a:ea typeface="+mj-ea"/>
              </a:rPr>
              <a:t>d",&amp;a</a:t>
            </a:r>
            <a:r>
              <a:rPr lang="en-US" altLang="zh-CN" sz="1400" dirty="0">
                <a:latin typeface="+mj-ea"/>
                <a:ea typeface="+mj-ea"/>
              </a:rPr>
              <a:t>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head=1,tail=0;</a:t>
            </a: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    for(int 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=1;i&lt;=</a:t>
            </a:r>
            <a:r>
              <a:rPr lang="en-US" altLang="zh-CN" sz="1400" dirty="0" err="1">
                <a:latin typeface="+mj-ea"/>
                <a:ea typeface="+mj-ea"/>
              </a:rPr>
              <a:t>n;i</a:t>
            </a:r>
            <a:r>
              <a:rPr lang="en-US" altLang="zh-CN" sz="1400" dirty="0">
                <a:latin typeface="+mj-ea"/>
                <a:ea typeface="+mj-ea"/>
              </a:rPr>
              <a:t>++)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{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while(num[tail]&lt;a[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]&amp;&amp;tail&gt;=head)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    tail--;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while(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-id[head]&gt;=k&amp;&amp;tail&gt;=head)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    head++;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num[++tail]=a[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];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id[tail]=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if(</a:t>
            </a:r>
            <a:r>
              <a:rPr lang="en-US" altLang="zh-CN" sz="1400" dirty="0" err="1">
                <a:latin typeface="+mj-ea"/>
                <a:ea typeface="+mj-ea"/>
              </a:rPr>
              <a:t>i</a:t>
            </a:r>
            <a:r>
              <a:rPr lang="en-US" altLang="zh-CN" sz="1400" dirty="0">
                <a:latin typeface="+mj-ea"/>
                <a:ea typeface="+mj-ea"/>
              </a:rPr>
              <a:t>&gt;=k)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    </a:t>
            </a:r>
            <a:r>
              <a:rPr lang="en-US" altLang="zh-CN" sz="1400" dirty="0" err="1">
                <a:latin typeface="+mj-ea"/>
                <a:ea typeface="+mj-ea"/>
              </a:rPr>
              <a:t>printf</a:t>
            </a:r>
            <a:r>
              <a:rPr lang="en-US" altLang="zh-CN" sz="1400" dirty="0">
                <a:latin typeface="+mj-ea"/>
                <a:ea typeface="+mj-ea"/>
              </a:rPr>
              <a:t>("%d\</a:t>
            </a:r>
            <a:r>
              <a:rPr lang="en-US" altLang="zh-CN" sz="1400" dirty="0" err="1">
                <a:latin typeface="+mj-ea"/>
                <a:ea typeface="+mj-ea"/>
              </a:rPr>
              <a:t>n",num</a:t>
            </a:r>
            <a:r>
              <a:rPr lang="en-US" altLang="zh-CN" sz="1400" dirty="0">
                <a:latin typeface="+mj-ea"/>
                <a:ea typeface="+mj-ea"/>
              </a:rPr>
              <a:t>[head]);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}</a:t>
            </a:r>
          </a:p>
          <a:p>
            <a:r>
              <a:rPr lang="en-US" altLang="zh-CN" sz="1400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sz="1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F8873C-4540-42F8-83AD-DC931898BF9C}"/>
              </a:ext>
            </a:extLst>
          </p:cNvPr>
          <p:cNvSpPr txBox="1"/>
          <p:nvPr/>
        </p:nvSpPr>
        <p:spPr>
          <a:xfrm>
            <a:off x="486561" y="553673"/>
            <a:ext cx="7474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学习链接：</a:t>
            </a:r>
          </a:p>
          <a:p>
            <a:pPr algn="l"/>
            <a:r>
              <a:rPr lang="en-US" altLang="zh-CN" sz="1800" u="sng" kern="0" dirty="0">
                <a:solidFill>
                  <a:srgbClr val="0563C1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cs typeface="宋体" panose="02010600030101010101" pitchFamily="2" charset="-122"/>
                <a:hlinkClick r:id="rId2"/>
              </a:rPr>
              <a:t>https://www.luogu.com.cn/blog/Sweetlemon/dan-diao-dui-lie</a:t>
            </a:r>
            <a:endParaRPr lang="en-US" altLang="zh-CN" sz="1800" u="sng" kern="0" dirty="0">
              <a:solidFill>
                <a:srgbClr val="0563C1"/>
              </a:solidFill>
              <a:effectLst/>
              <a:latin typeface="Dotum" panose="020B0600000101010101" pitchFamily="34" charset="-127"/>
              <a:ea typeface="Dotum" panose="020B0600000101010101" pitchFamily="34" charset="-127"/>
              <a:cs typeface="宋体" panose="02010600030101010101" pitchFamily="2" charset="-122"/>
            </a:endParaRPr>
          </a:p>
          <a:p>
            <a:pPr algn="l"/>
            <a:r>
              <a:rPr lang="en-US" altLang="zh-CN" sz="1800" kern="100" dirty="0">
                <a:effectLst/>
                <a:latin typeface="Dotum" panose="020B0600000101010101" pitchFamily="34" charset="-127"/>
                <a:ea typeface="Dotum" panose="020B0600000101010101" pitchFamily="34" charset="-127"/>
                <a:cs typeface="Times New Roman" panose="02020603050405020304" pitchFamily="18" charset="0"/>
                <a:hlinkClick r:id="rId3"/>
              </a:rPr>
              <a:t>https://oi-wiki.org/ds/monotonous-queue/</a:t>
            </a:r>
            <a:endParaRPr lang="zh-CN" altLang="zh-CN" sz="1800" kern="100" dirty="0">
              <a:effectLst/>
              <a:latin typeface="Dotum" panose="020B0600000101010101" pitchFamily="34" charset="-127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u="sng" kern="0" dirty="0">
                <a:solidFill>
                  <a:srgbClr val="0563C1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cs typeface="宋体" panose="02010600030101010101" pitchFamily="2" charset="-122"/>
                <a:hlinkClick r:id="rId4"/>
              </a:rPr>
              <a:t>https://blog.csdn.net/a_bright_ch/article/details/77076228</a:t>
            </a:r>
            <a:endParaRPr lang="en-US" altLang="zh-CN" u="sng" kern="100" dirty="0">
              <a:solidFill>
                <a:srgbClr val="0563C1"/>
              </a:solidFill>
              <a:latin typeface="Dotum" panose="020B0600000101010101" pitchFamily="34" charset="-127"/>
              <a:ea typeface="Dotum" panose="020B0600000101010101" pitchFamily="34" charset="-127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u="sng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题目：</a:t>
            </a:r>
            <a:endParaRPr lang="en-US" altLang="zh-CN" sz="1800" u="sng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u="sng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洛谷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1440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1714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1725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1886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2032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2422  </a:t>
            </a:r>
          </a:p>
          <a:p>
            <a:pPr algn="l"/>
            <a:endParaRPr lang="en-US" altLang="zh-CN" sz="1800" u="sng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LibreOJ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10175-10183</a:t>
            </a:r>
          </a:p>
        </p:txBody>
      </p:sp>
    </p:spTree>
    <p:extLst>
      <p:ext uri="{BB962C8B-B14F-4D97-AF65-F5344CB8AC3E}">
        <p14:creationId xmlns:p14="http://schemas.microsoft.com/office/powerpoint/2010/main" val="284478752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805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Dotum</vt:lpstr>
      <vt:lpstr>等线</vt:lpstr>
      <vt:lpstr>方正姚体</vt:lpstr>
      <vt:lpstr>仿宋</vt:lpstr>
      <vt:lpstr>宋体</vt:lpstr>
      <vt:lpstr>Arial</vt:lpstr>
      <vt:lpstr>Trebuchet MS</vt:lpstr>
      <vt:lpstr>Wingdings 3</vt:lpstr>
      <vt:lpstr>平面</vt:lpstr>
      <vt:lpstr>单调队列</vt:lpstr>
      <vt:lpstr>PowerPoint 演示文稿</vt:lpstr>
      <vt:lpstr>洛谷P2032 扫描</vt:lpstr>
      <vt:lpstr>洛谷P2032 扫描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单调队列</dc:title>
  <dc:creator>项 煊</dc:creator>
  <cp:lastModifiedBy>项 煊</cp:lastModifiedBy>
  <cp:revision>16</cp:revision>
  <dcterms:created xsi:type="dcterms:W3CDTF">2021-01-06T12:49:08Z</dcterms:created>
  <dcterms:modified xsi:type="dcterms:W3CDTF">2021-01-11T01:21:54Z</dcterms:modified>
</cp:coreProperties>
</file>