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73" r:id="rId3"/>
    <p:sldId id="261" r:id="rId4"/>
    <p:sldId id="262" r:id="rId5"/>
    <p:sldId id="263" r:id="rId6"/>
    <p:sldId id="272" r:id="rId7"/>
    <p:sldId id="266" r:id="rId8"/>
    <p:sldId id="267" r:id="rId9"/>
    <p:sldId id="274" r:id="rId10"/>
    <p:sldId id="276" r:id="rId11"/>
    <p:sldId id="275" r:id="rId12"/>
    <p:sldId id="271"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EBE562-3F44-463E-BC7F-280E136D31F2}">
          <p14:sldIdLst>
            <p14:sldId id="256"/>
            <p14:sldId id="273"/>
            <p14:sldId id="261"/>
            <p14:sldId id="262"/>
            <p14:sldId id="263"/>
            <p14:sldId id="272"/>
            <p14:sldId id="266"/>
            <p14:sldId id="267"/>
            <p14:sldId id="274"/>
            <p14:sldId id="276"/>
            <p14:sldId id="275"/>
            <p14:sldId id="271"/>
          </p14:sldIdLst>
        </p14:section>
      </p14:sectionLst>
    </p:ext>
    <p:ext uri="{EFAFB233-063F-42B5-8137-9DF3F51BA10A}">
      <p15:sldGuideLst xmlns:p15="http://schemas.microsoft.com/office/powerpoint/2012/main">
        <p15:guide id="1" orient="horz" pos="2225">
          <p15:clr>
            <a:srgbClr val="A4A3A4"/>
          </p15:clr>
        </p15:guide>
        <p15:guide id="2" pos="3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83" d="100"/>
          <a:sy n="83" d="100"/>
        </p:scale>
        <p:origin x="811" y="58"/>
      </p:cViewPr>
      <p:guideLst>
        <p:guide orient="horz" pos="2225"/>
        <p:guide pos="385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2021/1/16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593144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46105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265536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7695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2021/1/16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jpe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jpe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1.xml"/><Relationship Id="rId5" Type="http://schemas.openxmlformats.org/officeDocument/2006/relationships/image" Target="../media/image1.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jpe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jpe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jpe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6"/>
          <a:stretch>
            <a:fillRect/>
          </a:stretch>
        </p:blipFill>
        <p:spPr>
          <a:xfrm>
            <a:off x="-26035" y="-21590"/>
            <a:ext cx="12244070" cy="7009130"/>
          </a:xfrm>
          <a:prstGeom prst="rect">
            <a:avLst/>
          </a:prstGeom>
        </p:spPr>
      </p:pic>
      <p:sp>
        <p:nvSpPr>
          <p:cNvPr id="2" name="标题 1"/>
          <p:cNvSpPr>
            <a:spLocks noGrp="1"/>
          </p:cNvSpPr>
          <p:nvPr>
            <p:ph type="title"/>
            <p:custDataLst>
              <p:tags r:id="rId2"/>
            </p:custDataLst>
          </p:nvPr>
        </p:nvSpPr>
        <p:spPr/>
        <p:txBody>
          <a:bodyPr>
            <a:noAutofit/>
          </a:bodyPr>
          <a:lstStyle/>
          <a:p>
            <a:pPr algn="ctr">
              <a:lnSpc>
                <a:spcPct val="130000"/>
              </a:lnSpc>
            </a:pPr>
            <a:r>
              <a:rPr lang="zh-CN" altLang="en-US" sz="6600" dirty="0">
                <a:latin typeface="宋体" panose="02010600030101010101" pitchFamily="2" charset="-122"/>
                <a:ea typeface="宋体" panose="02010600030101010101" pitchFamily="2" charset="-122"/>
              </a:rPr>
              <a:t>线性基</a:t>
            </a:r>
          </a:p>
        </p:txBody>
      </p:sp>
      <p:sp>
        <p:nvSpPr>
          <p:cNvPr id="3" name="内容占位符 2"/>
          <p:cNvSpPr>
            <a:spLocks noGrp="1"/>
          </p:cNvSpPr>
          <p:nvPr>
            <p:ph idx="1"/>
            <p:custDataLst>
              <p:tags r:id="rId3"/>
            </p:custDataLst>
          </p:nvPr>
        </p:nvSpPr>
        <p:spPr/>
        <p:txBody>
          <a:bodyPr>
            <a:normAutofit/>
          </a:bodyPr>
          <a:lstStyle/>
          <a:p>
            <a:pPr>
              <a:lnSpc>
                <a:spcPct val="130000"/>
              </a:lnSpc>
              <a:spcBef>
                <a:spcPts val="0"/>
              </a:spcBef>
            </a:pPr>
            <a:r>
              <a:rPr lang="en-US" altLang="zh-CN" sz="3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rPr>
              <a:t>预备知识</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2.</a:t>
            </a: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线性基求法</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a:t>
            </a: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模板</a:t>
            </a:r>
          </a:p>
          <a:p>
            <a:pPr>
              <a:lnSpc>
                <a:spcPct val="130000"/>
              </a:lnSpc>
              <a:spcBef>
                <a:spcPts val="0"/>
              </a:spcBef>
            </a:pPr>
            <a:r>
              <a:rPr lang="en-US" altLang="zh-CN" sz="3200" dirty="0">
                <a:latin typeface="宋体" panose="02010600030101010101" pitchFamily="2" charset="-122"/>
                <a:ea typeface="宋体" panose="02010600030101010101" pitchFamily="2" charset="-122"/>
                <a:sym typeface="+mn-ea"/>
              </a:rPr>
              <a:t>3.</a:t>
            </a:r>
            <a:r>
              <a:rPr lang="zh-CN" altLang="en-US" sz="3200" dirty="0">
                <a:latin typeface="宋体" panose="02010600030101010101" pitchFamily="2" charset="-122"/>
                <a:ea typeface="宋体" panose="02010600030101010101" pitchFamily="2" charset="-122"/>
                <a:sym typeface="+mn-ea"/>
              </a:rPr>
              <a:t>线性基性质</a:t>
            </a:r>
            <a:endParaRPr lang="en-US" altLang="zh-CN" sz="3200" dirty="0">
              <a:latin typeface="宋体" panose="02010600030101010101" pitchFamily="2" charset="-122"/>
              <a:ea typeface="宋体" panose="02010600030101010101" pitchFamily="2" charset="-122"/>
              <a:sym typeface="+mn-ea"/>
            </a:endParaRPr>
          </a:p>
          <a:p>
            <a:pPr>
              <a:lnSpc>
                <a:spcPct val="130000"/>
              </a:lnSpc>
              <a:spcBef>
                <a:spcPts val="0"/>
              </a:spcBef>
            </a:pP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4.</a:t>
            </a: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线性基的插入与合并</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a:t>
            </a: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模板</a:t>
            </a:r>
            <a:endPar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nSpc>
                <a:spcPct val="130000"/>
              </a:lnSpc>
              <a:spcBef>
                <a:spcPts val="0"/>
              </a:spcBef>
            </a:pPr>
            <a:r>
              <a:rPr lang="en-US" altLang="zh-CN" sz="3200" dirty="0">
                <a:latin typeface="宋体" panose="02010600030101010101" pitchFamily="2" charset="-122"/>
                <a:ea typeface="宋体" panose="02010600030101010101" pitchFamily="2" charset="-122"/>
                <a:sym typeface="+mn-ea"/>
              </a:rPr>
              <a:t>5.</a:t>
            </a:r>
            <a:r>
              <a:rPr lang="zh-CN" altLang="en-US" sz="3200" dirty="0">
                <a:latin typeface="宋体" panose="02010600030101010101" pitchFamily="2" charset="-122"/>
                <a:ea typeface="宋体" panose="02010600030101010101" pitchFamily="2" charset="-122"/>
                <a:sym typeface="+mn-ea"/>
              </a:rPr>
              <a:t>例题</a:t>
            </a:r>
            <a:endPar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nSpc>
                <a:spcPct val="130000"/>
              </a:lnSpc>
              <a:spcBef>
                <a:spcPts val="0"/>
              </a:spcBef>
            </a:pPr>
            <a:endPar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5"/>
          <a:stretch>
            <a:fillRect/>
          </a:stretch>
        </p:blipFill>
        <p:spPr>
          <a:xfrm>
            <a:off x="0" y="-75565"/>
            <a:ext cx="12244070" cy="7009130"/>
          </a:xfrm>
          <a:prstGeom prst="rect">
            <a:avLst/>
          </a:prstGeom>
        </p:spPr>
      </p:pic>
      <p:sp>
        <p:nvSpPr>
          <p:cNvPr id="4" name="标题 1">
            <a:extLst>
              <a:ext uri="{FF2B5EF4-FFF2-40B4-BE49-F238E27FC236}">
                <a16:creationId xmlns:a16="http://schemas.microsoft.com/office/drawing/2014/main" id="{B079CD1F-EBA8-433C-A5F4-3D40F6D902F0}"/>
              </a:ext>
            </a:extLst>
          </p:cNvPr>
          <p:cNvSpPr>
            <a:spLocks noGrp="1"/>
          </p:cNvSpPr>
          <p:nvPr>
            <p:ph type="title"/>
            <p:custDataLst>
              <p:tags r:id="rId2"/>
            </p:custDataLst>
          </p:nvPr>
        </p:nvSpPr>
        <p:spPr>
          <a:xfrm>
            <a:off x="647700" y="258445"/>
            <a:ext cx="10515600" cy="1016635"/>
          </a:xfrm>
        </p:spPr>
        <p:txBody>
          <a:bodyPr>
            <a:noAutofit/>
          </a:bodyPr>
          <a:lstStyle/>
          <a:p>
            <a:pPr algn="l">
              <a:lnSpc>
                <a:spcPct val="130000"/>
              </a:lnSpc>
            </a:pPr>
            <a:r>
              <a:rPr lang="zh-CN" altLang="en-US" sz="2800" dirty="0">
                <a:latin typeface="宋体" panose="02010600030101010101" pitchFamily="2" charset="-122"/>
                <a:ea typeface="宋体" panose="02010600030101010101" pitchFamily="2" charset="-122"/>
              </a:rPr>
              <a:t>举个栗子</a:t>
            </a:r>
          </a:p>
        </p:txBody>
      </p:sp>
      <p:sp>
        <p:nvSpPr>
          <p:cNvPr id="6" name="内容占位符 5">
            <a:extLst>
              <a:ext uri="{FF2B5EF4-FFF2-40B4-BE49-F238E27FC236}">
                <a16:creationId xmlns:a16="http://schemas.microsoft.com/office/drawing/2014/main" id="{4FDA8822-60C6-445A-AFB6-4F3DAC89BC39}"/>
              </a:ext>
            </a:extLst>
          </p:cNvPr>
          <p:cNvSpPr txBox="1">
            <a:spLocks noGrp="1"/>
          </p:cNvSpPr>
          <p:nvPr>
            <p:ph idx="1"/>
          </p:nvPr>
        </p:nvSpPr>
        <p:spPr>
          <a:xfrm>
            <a:off x="647700" y="1357313"/>
            <a:ext cx="1328882" cy="1179810"/>
          </a:xfrm>
          <a:prstGeom prst="rect">
            <a:avLst/>
          </a:prstGeom>
          <a:noFill/>
        </p:spPr>
        <p:txBody>
          <a:bodyPr wrap="square" rtlCol="0">
            <a:spAutoFit/>
          </a:bodyPr>
          <a:lstStyle/>
          <a:p>
            <a:pPr marL="0" indent="0">
              <a:buNone/>
            </a:pPr>
            <a:r>
              <a:rPr lang="en-US" altLang="zh-CN" dirty="0"/>
              <a:t>1000  (8)</a:t>
            </a:r>
          </a:p>
          <a:p>
            <a:pPr marL="0" indent="0">
              <a:buNone/>
            </a:pPr>
            <a:r>
              <a:rPr lang="en-US" altLang="zh-CN" dirty="0"/>
              <a:t>0110  (6)</a:t>
            </a:r>
          </a:p>
          <a:p>
            <a:pPr marL="0" indent="0">
              <a:buNone/>
            </a:pPr>
            <a:r>
              <a:rPr lang="en-US" altLang="zh-CN" dirty="0"/>
              <a:t>0001  (1)</a:t>
            </a:r>
            <a:endParaRPr lang="zh-CN" altLang="en-US" dirty="0"/>
          </a:p>
        </p:txBody>
      </p:sp>
      <p:sp>
        <p:nvSpPr>
          <p:cNvPr id="2" name="箭头: 右 1">
            <a:extLst>
              <a:ext uri="{FF2B5EF4-FFF2-40B4-BE49-F238E27FC236}">
                <a16:creationId xmlns:a16="http://schemas.microsoft.com/office/drawing/2014/main" id="{2D4FA364-E5BB-4A97-8941-0D411509A9ED}"/>
              </a:ext>
            </a:extLst>
          </p:cNvPr>
          <p:cNvSpPr/>
          <p:nvPr/>
        </p:nvSpPr>
        <p:spPr>
          <a:xfrm>
            <a:off x="2466109" y="1643856"/>
            <a:ext cx="2706256" cy="606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插入</a:t>
            </a:r>
            <a:r>
              <a:rPr lang="en-US" altLang="zh-CN" dirty="0"/>
              <a:t>3(0011)</a:t>
            </a:r>
            <a:endParaRPr lang="zh-CN" altLang="en-US" dirty="0"/>
          </a:p>
        </p:txBody>
      </p:sp>
      <p:sp>
        <p:nvSpPr>
          <p:cNvPr id="8" name="内容占位符 5">
            <a:extLst>
              <a:ext uri="{FF2B5EF4-FFF2-40B4-BE49-F238E27FC236}">
                <a16:creationId xmlns:a16="http://schemas.microsoft.com/office/drawing/2014/main" id="{1012CAE1-DBF9-48AF-B8A9-76D1ABDB8D03}"/>
              </a:ext>
            </a:extLst>
          </p:cNvPr>
          <p:cNvSpPr txBox="1">
            <a:spLocks/>
          </p:cNvSpPr>
          <p:nvPr/>
        </p:nvSpPr>
        <p:spPr>
          <a:xfrm>
            <a:off x="647700" y="2905899"/>
            <a:ext cx="1328882" cy="117981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0110  (6)</a:t>
            </a:r>
          </a:p>
          <a:p>
            <a:pPr marL="0" indent="0">
              <a:buFont typeface="Arial" panose="020B0604020202020204" pitchFamily="34" charset="0"/>
              <a:buNone/>
            </a:pPr>
            <a:r>
              <a:rPr lang="en-US" altLang="zh-CN" dirty="0"/>
              <a:t>0001  (1)</a:t>
            </a:r>
            <a:endParaRPr lang="zh-CN" altLang="en-US" dirty="0"/>
          </a:p>
        </p:txBody>
      </p:sp>
      <p:sp>
        <p:nvSpPr>
          <p:cNvPr id="9" name="箭头: 右 8">
            <a:extLst>
              <a:ext uri="{FF2B5EF4-FFF2-40B4-BE49-F238E27FC236}">
                <a16:creationId xmlns:a16="http://schemas.microsoft.com/office/drawing/2014/main" id="{065EFFF4-4B1E-4765-9B92-388E731ACCB7}"/>
              </a:ext>
            </a:extLst>
          </p:cNvPr>
          <p:cNvSpPr/>
          <p:nvPr/>
        </p:nvSpPr>
        <p:spPr>
          <a:xfrm>
            <a:off x="2466109" y="3192442"/>
            <a:ext cx="2706256" cy="606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插入</a:t>
            </a:r>
            <a:r>
              <a:rPr lang="en-US" altLang="zh-CN" dirty="0"/>
              <a:t>4(0100)</a:t>
            </a:r>
            <a:endParaRPr lang="zh-CN" altLang="en-US" dirty="0"/>
          </a:p>
        </p:txBody>
      </p:sp>
      <p:sp>
        <p:nvSpPr>
          <p:cNvPr id="10" name="内容占位符 5">
            <a:extLst>
              <a:ext uri="{FF2B5EF4-FFF2-40B4-BE49-F238E27FC236}">
                <a16:creationId xmlns:a16="http://schemas.microsoft.com/office/drawing/2014/main" id="{47071C34-66AA-4F79-B9B5-69A2E03D8AA7}"/>
              </a:ext>
            </a:extLst>
          </p:cNvPr>
          <p:cNvSpPr txBox="1">
            <a:spLocks/>
          </p:cNvSpPr>
          <p:nvPr/>
        </p:nvSpPr>
        <p:spPr>
          <a:xfrm>
            <a:off x="563737" y="4702781"/>
            <a:ext cx="1328882" cy="117981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0110  (6)</a:t>
            </a:r>
          </a:p>
          <a:p>
            <a:pPr marL="0" indent="0">
              <a:buFont typeface="Arial" panose="020B0604020202020204" pitchFamily="34" charset="0"/>
              <a:buNone/>
            </a:pPr>
            <a:r>
              <a:rPr lang="en-US" altLang="zh-CN" dirty="0"/>
              <a:t>0001  (1)</a:t>
            </a:r>
            <a:endParaRPr lang="zh-CN" altLang="en-US" dirty="0"/>
          </a:p>
        </p:txBody>
      </p:sp>
      <p:sp>
        <p:nvSpPr>
          <p:cNvPr id="11" name="箭头: 右 10">
            <a:extLst>
              <a:ext uri="{FF2B5EF4-FFF2-40B4-BE49-F238E27FC236}">
                <a16:creationId xmlns:a16="http://schemas.microsoft.com/office/drawing/2014/main" id="{0DF15B6D-6692-44E7-9423-0DEA97DD669C}"/>
              </a:ext>
            </a:extLst>
          </p:cNvPr>
          <p:cNvSpPr/>
          <p:nvPr/>
        </p:nvSpPr>
        <p:spPr>
          <a:xfrm>
            <a:off x="2456355" y="4910782"/>
            <a:ext cx="2716010" cy="606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插入</a:t>
            </a:r>
            <a:r>
              <a:rPr lang="en-US" altLang="zh-CN" dirty="0"/>
              <a:t>7(0111)</a:t>
            </a:r>
            <a:endParaRPr lang="zh-CN" altLang="en-US" dirty="0"/>
          </a:p>
        </p:txBody>
      </p:sp>
      <p:sp>
        <p:nvSpPr>
          <p:cNvPr id="12" name="内容占位符 5">
            <a:extLst>
              <a:ext uri="{FF2B5EF4-FFF2-40B4-BE49-F238E27FC236}">
                <a16:creationId xmlns:a16="http://schemas.microsoft.com/office/drawing/2014/main" id="{CDEB3BCC-7E2E-4AA3-8D07-40B3DD2E3790}"/>
              </a:ext>
            </a:extLst>
          </p:cNvPr>
          <p:cNvSpPr txBox="1">
            <a:spLocks/>
          </p:cNvSpPr>
          <p:nvPr/>
        </p:nvSpPr>
        <p:spPr>
          <a:xfrm>
            <a:off x="5431559" y="1265411"/>
            <a:ext cx="1328882" cy="158504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0110  (6)</a:t>
            </a:r>
          </a:p>
          <a:p>
            <a:pPr marL="0" indent="0">
              <a:buFont typeface="Arial" panose="020B0604020202020204" pitchFamily="34" charset="0"/>
              <a:buNone/>
            </a:pPr>
            <a:r>
              <a:rPr lang="en-US" altLang="zh-CN" dirty="0"/>
              <a:t>0011  (3)</a:t>
            </a:r>
          </a:p>
          <a:p>
            <a:pPr marL="0" indent="0">
              <a:buFont typeface="Arial" panose="020B0604020202020204" pitchFamily="34" charset="0"/>
              <a:buNone/>
            </a:pPr>
            <a:r>
              <a:rPr lang="en-US" altLang="zh-CN" dirty="0"/>
              <a:t>0001  (1)</a:t>
            </a:r>
            <a:endParaRPr lang="zh-CN" altLang="en-US" dirty="0"/>
          </a:p>
        </p:txBody>
      </p:sp>
      <p:sp>
        <p:nvSpPr>
          <p:cNvPr id="14" name="箭头: 右 13">
            <a:extLst>
              <a:ext uri="{FF2B5EF4-FFF2-40B4-BE49-F238E27FC236}">
                <a16:creationId xmlns:a16="http://schemas.microsoft.com/office/drawing/2014/main" id="{B58E4CFA-38EB-43EE-893B-DD4432BA0D44}"/>
              </a:ext>
            </a:extLst>
          </p:cNvPr>
          <p:cNvSpPr/>
          <p:nvPr/>
        </p:nvSpPr>
        <p:spPr>
          <a:xfrm>
            <a:off x="6847636" y="1675323"/>
            <a:ext cx="2601163" cy="606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更新</a:t>
            </a:r>
          </a:p>
        </p:txBody>
      </p:sp>
      <p:sp>
        <p:nvSpPr>
          <p:cNvPr id="15" name="内容占位符 5">
            <a:extLst>
              <a:ext uri="{FF2B5EF4-FFF2-40B4-BE49-F238E27FC236}">
                <a16:creationId xmlns:a16="http://schemas.microsoft.com/office/drawing/2014/main" id="{BD70D00F-3832-4565-ACB2-079AD77904F2}"/>
              </a:ext>
            </a:extLst>
          </p:cNvPr>
          <p:cNvSpPr txBox="1">
            <a:spLocks/>
          </p:cNvSpPr>
          <p:nvPr/>
        </p:nvSpPr>
        <p:spPr>
          <a:xfrm>
            <a:off x="5431559" y="2905899"/>
            <a:ext cx="1328882" cy="158504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0110  (6)</a:t>
            </a:r>
          </a:p>
          <a:p>
            <a:pPr marL="0" indent="0">
              <a:buFont typeface="Arial" panose="020B0604020202020204" pitchFamily="34" charset="0"/>
              <a:buNone/>
            </a:pPr>
            <a:r>
              <a:rPr lang="en-US" altLang="zh-CN" dirty="0"/>
              <a:t>0010  (2)</a:t>
            </a:r>
          </a:p>
          <a:p>
            <a:pPr marL="0" indent="0">
              <a:buFont typeface="Arial" panose="020B0604020202020204" pitchFamily="34" charset="0"/>
              <a:buNone/>
            </a:pPr>
            <a:r>
              <a:rPr lang="en-US" altLang="zh-CN" dirty="0"/>
              <a:t>0001  (1)</a:t>
            </a:r>
            <a:endParaRPr lang="zh-CN" altLang="en-US" dirty="0"/>
          </a:p>
        </p:txBody>
      </p:sp>
      <p:sp>
        <p:nvSpPr>
          <p:cNvPr id="16" name="内容占位符 5">
            <a:extLst>
              <a:ext uri="{FF2B5EF4-FFF2-40B4-BE49-F238E27FC236}">
                <a16:creationId xmlns:a16="http://schemas.microsoft.com/office/drawing/2014/main" id="{C7C5F8D0-EB75-4D10-9247-1CF77836852F}"/>
              </a:ext>
            </a:extLst>
          </p:cNvPr>
          <p:cNvSpPr txBox="1">
            <a:spLocks/>
          </p:cNvSpPr>
          <p:nvPr/>
        </p:nvSpPr>
        <p:spPr>
          <a:xfrm>
            <a:off x="5431559" y="4624238"/>
            <a:ext cx="1328882" cy="117981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0110  (6)</a:t>
            </a:r>
          </a:p>
          <a:p>
            <a:pPr marL="0" indent="0">
              <a:buFont typeface="Arial" panose="020B0604020202020204" pitchFamily="34" charset="0"/>
              <a:buNone/>
            </a:pPr>
            <a:r>
              <a:rPr lang="en-US" altLang="zh-CN" dirty="0"/>
              <a:t>0001  (1)</a:t>
            </a:r>
            <a:endParaRPr lang="zh-CN" altLang="en-US" dirty="0"/>
          </a:p>
        </p:txBody>
      </p:sp>
      <p:sp>
        <p:nvSpPr>
          <p:cNvPr id="17" name="箭头: 右 16">
            <a:extLst>
              <a:ext uri="{FF2B5EF4-FFF2-40B4-BE49-F238E27FC236}">
                <a16:creationId xmlns:a16="http://schemas.microsoft.com/office/drawing/2014/main" id="{5D4D814C-FA51-40BB-AAEF-6CF8B22A55D8}"/>
              </a:ext>
            </a:extLst>
          </p:cNvPr>
          <p:cNvSpPr/>
          <p:nvPr/>
        </p:nvSpPr>
        <p:spPr>
          <a:xfrm>
            <a:off x="6847635" y="3235530"/>
            <a:ext cx="2601163" cy="606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更新</a:t>
            </a:r>
          </a:p>
        </p:txBody>
      </p:sp>
      <p:sp>
        <p:nvSpPr>
          <p:cNvPr id="18" name="内容占位符 5">
            <a:extLst>
              <a:ext uri="{FF2B5EF4-FFF2-40B4-BE49-F238E27FC236}">
                <a16:creationId xmlns:a16="http://schemas.microsoft.com/office/drawing/2014/main" id="{F27B0204-809A-40D4-A3F3-1280BEF6C998}"/>
              </a:ext>
            </a:extLst>
          </p:cNvPr>
          <p:cNvSpPr txBox="1">
            <a:spLocks/>
          </p:cNvSpPr>
          <p:nvPr/>
        </p:nvSpPr>
        <p:spPr>
          <a:xfrm>
            <a:off x="9550977" y="2905899"/>
            <a:ext cx="1328882" cy="158504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0100  (4)</a:t>
            </a:r>
          </a:p>
          <a:p>
            <a:pPr marL="0" indent="0">
              <a:buFont typeface="Arial" panose="020B0604020202020204" pitchFamily="34" charset="0"/>
              <a:buNone/>
            </a:pPr>
            <a:r>
              <a:rPr lang="en-US" altLang="zh-CN" dirty="0"/>
              <a:t>0010  (2)</a:t>
            </a:r>
          </a:p>
          <a:p>
            <a:pPr marL="0" indent="0">
              <a:buFont typeface="Arial" panose="020B0604020202020204" pitchFamily="34" charset="0"/>
              <a:buNone/>
            </a:pPr>
            <a:r>
              <a:rPr lang="en-US" altLang="zh-CN" dirty="0"/>
              <a:t>0001  (1)</a:t>
            </a:r>
            <a:endParaRPr lang="zh-CN" altLang="en-US" dirty="0"/>
          </a:p>
        </p:txBody>
      </p:sp>
      <p:sp>
        <p:nvSpPr>
          <p:cNvPr id="19" name="内容占位符 5">
            <a:extLst>
              <a:ext uri="{FF2B5EF4-FFF2-40B4-BE49-F238E27FC236}">
                <a16:creationId xmlns:a16="http://schemas.microsoft.com/office/drawing/2014/main" id="{69C91F1E-8B2A-44E9-BA0E-63AA428E4E17}"/>
              </a:ext>
            </a:extLst>
          </p:cNvPr>
          <p:cNvSpPr txBox="1">
            <a:spLocks/>
          </p:cNvSpPr>
          <p:nvPr/>
        </p:nvSpPr>
        <p:spPr>
          <a:xfrm>
            <a:off x="9572939" y="1154692"/>
            <a:ext cx="1328882" cy="158504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1000  (8)</a:t>
            </a:r>
          </a:p>
          <a:p>
            <a:pPr marL="0" indent="0">
              <a:buFont typeface="Arial" panose="020B0604020202020204" pitchFamily="34" charset="0"/>
              <a:buNone/>
            </a:pPr>
            <a:r>
              <a:rPr lang="en-US" altLang="zh-CN" dirty="0"/>
              <a:t>0100  (4)</a:t>
            </a:r>
          </a:p>
          <a:p>
            <a:pPr marL="0" indent="0">
              <a:buFont typeface="Arial" panose="020B0604020202020204" pitchFamily="34" charset="0"/>
              <a:buNone/>
            </a:pPr>
            <a:r>
              <a:rPr lang="en-US" altLang="zh-CN" dirty="0"/>
              <a:t>0010  (2)</a:t>
            </a:r>
          </a:p>
          <a:p>
            <a:pPr marL="0" indent="0">
              <a:buFont typeface="Arial" panose="020B0604020202020204" pitchFamily="34" charset="0"/>
              <a:buNone/>
            </a:pPr>
            <a:r>
              <a:rPr lang="en-US" altLang="zh-CN" dirty="0"/>
              <a:t>0001  (1)</a:t>
            </a:r>
            <a:endParaRPr lang="zh-CN" altLang="en-US" dirty="0"/>
          </a:p>
        </p:txBody>
      </p:sp>
    </p:spTree>
    <p:custDataLst>
      <p:tags r:id="rId1"/>
    </p:custDataLst>
    <p:extLst>
      <p:ext uri="{BB962C8B-B14F-4D97-AF65-F5344CB8AC3E}">
        <p14:creationId xmlns:p14="http://schemas.microsoft.com/office/powerpoint/2010/main" val="344393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4"/>
          <a:stretch>
            <a:fillRect/>
          </a:stretch>
        </p:blipFill>
        <p:spPr>
          <a:xfrm>
            <a:off x="0" y="-75565"/>
            <a:ext cx="12244070" cy="7009130"/>
          </a:xfrm>
          <a:prstGeom prst="rect">
            <a:avLst/>
          </a:prstGeom>
        </p:spPr>
      </p:pic>
      <p:sp>
        <p:nvSpPr>
          <p:cNvPr id="4" name="内容占位符 3">
            <a:extLst>
              <a:ext uri="{FF2B5EF4-FFF2-40B4-BE49-F238E27FC236}">
                <a16:creationId xmlns:a16="http://schemas.microsoft.com/office/drawing/2014/main" id="{FAB78DE8-678A-491F-BB03-76B16021622E}"/>
              </a:ext>
            </a:extLst>
          </p:cNvPr>
          <p:cNvSpPr>
            <a:spLocks noGrp="1"/>
          </p:cNvSpPr>
          <p:nvPr>
            <p:ph idx="1"/>
          </p:nvPr>
        </p:nvSpPr>
        <p:spPr>
          <a:xfrm>
            <a:off x="267855" y="157018"/>
            <a:ext cx="10926618" cy="5948217"/>
          </a:xfrm>
        </p:spPr>
        <p:txBody>
          <a:bodyPr>
            <a:normAutofit fontScale="70000" lnSpcReduction="20000"/>
          </a:bodyPr>
          <a:lstStyle/>
          <a:p>
            <a:pPr algn="l">
              <a:buFont typeface="+mj-lt"/>
              <a:buAutoNum type="arabicPeriod"/>
            </a:pPr>
            <a:r>
              <a:rPr lang="en-US" altLang="zh-CN" b="1" i="0" dirty="0">
                <a:solidFill>
                  <a:srgbClr val="006699"/>
                </a:solidFill>
                <a:effectLst/>
                <a:latin typeface="Consolas" panose="020B0609020204030204" pitchFamily="49" charset="0"/>
              </a:rPr>
              <a:t>void</a:t>
            </a:r>
            <a:r>
              <a:rPr lang="en-US" altLang="zh-CN" b="0" i="0" dirty="0">
                <a:solidFill>
                  <a:srgbClr val="000000"/>
                </a:solidFill>
                <a:effectLst/>
                <a:latin typeface="Consolas" panose="020B0609020204030204" pitchFamily="49" charset="0"/>
              </a:rPr>
              <a:t> insert(</a:t>
            </a:r>
            <a:r>
              <a:rPr lang="en-US" altLang="zh-CN" b="1" i="0" dirty="0">
                <a:solidFill>
                  <a:srgbClr val="2E8B57"/>
                </a:solidFill>
                <a:effectLst/>
                <a:latin typeface="Consolas" panose="020B0609020204030204" pitchFamily="49" charset="0"/>
              </a:rPr>
              <a:t>long</a:t>
            </a:r>
            <a:r>
              <a:rPr lang="en-US" altLang="zh-CN" b="0" i="0" dirty="0">
                <a:solidFill>
                  <a:srgbClr val="000000"/>
                </a:solidFill>
                <a:effectLst/>
                <a:latin typeface="Consolas" panose="020B0609020204030204" pitchFamily="49" charset="0"/>
              </a:rPr>
              <a:t> </a:t>
            </a:r>
            <a:r>
              <a:rPr lang="en-US" altLang="zh-CN" b="1" i="0" dirty="0" err="1">
                <a:solidFill>
                  <a:srgbClr val="2E8B57"/>
                </a:solidFill>
                <a:effectLst/>
                <a:latin typeface="Consolas" panose="020B0609020204030204" pitchFamily="49" charset="0"/>
              </a:rPr>
              <a:t>long</a:t>
            </a:r>
            <a:r>
              <a:rPr lang="en-US" altLang="zh-CN" b="0" i="0" dirty="0">
                <a:solidFill>
                  <a:srgbClr val="000000"/>
                </a:solidFill>
                <a:effectLst/>
                <a:latin typeface="Consolas" panose="020B0609020204030204" pitchFamily="49" charset="0"/>
              </a:rPr>
              <a:t> 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 (</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j = MAXL; j &gt;= 0; j--)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 (!(t &amp; (1ll &lt;&lt; j))) </a:t>
            </a:r>
            <a:r>
              <a:rPr lang="en-US" altLang="zh-CN" b="1" i="0" dirty="0">
                <a:solidFill>
                  <a:srgbClr val="006699"/>
                </a:solidFill>
                <a:effectLst/>
                <a:latin typeface="Consolas" panose="020B0609020204030204" pitchFamily="49" charset="0"/>
              </a:rPr>
              <a:t>continue</a:t>
            </a:r>
            <a:r>
              <a:rPr lang="en-US" altLang="zh-CN" b="0" i="0" dirty="0">
                <a:solidFill>
                  <a:srgbClr val="000000"/>
                </a:solidFill>
                <a:effectLst/>
                <a:latin typeface="Consolas" panose="020B0609020204030204" pitchFamily="49" charset="0"/>
              </a:rPr>
              <a:t>;  </a:t>
            </a:r>
            <a:r>
              <a:rPr lang="en-US" altLang="zh-CN" b="0" i="0" dirty="0">
                <a:solidFill>
                  <a:srgbClr val="008200"/>
                </a:solidFill>
                <a:effectLst/>
                <a:latin typeface="Consolas" panose="020B0609020204030204" pitchFamily="49" charset="0"/>
              </a:rPr>
              <a:t>// </a:t>
            </a:r>
            <a:r>
              <a:rPr lang="zh-CN" altLang="en-US" b="0" i="0" dirty="0">
                <a:solidFill>
                  <a:srgbClr val="008200"/>
                </a:solidFill>
                <a:effectLst/>
                <a:latin typeface="Consolas" panose="020B0609020204030204" pitchFamily="49" charset="0"/>
              </a:rPr>
              <a:t>如果 </a:t>
            </a:r>
            <a:r>
              <a:rPr lang="en-US" altLang="zh-CN" b="0" i="0" dirty="0">
                <a:solidFill>
                  <a:srgbClr val="008200"/>
                </a:solidFill>
                <a:effectLst/>
                <a:latin typeface="Consolas" panose="020B0609020204030204" pitchFamily="49" charset="0"/>
              </a:rPr>
              <a:t>t </a:t>
            </a:r>
            <a:r>
              <a:rPr lang="zh-CN" altLang="en-US" b="0" i="0" dirty="0">
                <a:solidFill>
                  <a:srgbClr val="008200"/>
                </a:solidFill>
                <a:effectLst/>
                <a:latin typeface="Consolas" panose="020B0609020204030204" pitchFamily="49" charset="0"/>
              </a:rPr>
              <a:t>的第 </a:t>
            </a:r>
            <a:r>
              <a:rPr lang="en-US" altLang="zh-CN" b="0" i="0" dirty="0">
                <a:solidFill>
                  <a:srgbClr val="008200"/>
                </a:solidFill>
                <a:effectLst/>
                <a:latin typeface="Consolas" panose="020B0609020204030204" pitchFamily="49" charset="0"/>
              </a:rPr>
              <a:t>j </a:t>
            </a:r>
            <a:r>
              <a:rPr lang="zh-CN" altLang="en-US" b="0" i="0" dirty="0">
                <a:solidFill>
                  <a:srgbClr val="008200"/>
                </a:solidFill>
                <a:effectLst/>
                <a:latin typeface="Consolas" panose="020B0609020204030204" pitchFamily="49" charset="0"/>
              </a:rPr>
              <a:t>位为 </a:t>
            </a:r>
            <a:r>
              <a:rPr lang="en-US" altLang="zh-CN" b="0" i="0" dirty="0">
                <a:solidFill>
                  <a:srgbClr val="008200"/>
                </a:solidFill>
                <a:effectLst/>
                <a:latin typeface="Consolas" panose="020B0609020204030204" pitchFamily="49" charset="0"/>
              </a:rPr>
              <a:t>0</a:t>
            </a:r>
            <a:r>
              <a:rPr lang="zh-CN" altLang="en-US" b="0" i="0" dirty="0">
                <a:solidFill>
                  <a:srgbClr val="008200"/>
                </a:solidFill>
                <a:effectLst/>
                <a:latin typeface="Consolas" panose="020B0609020204030204" pitchFamily="49" charset="0"/>
              </a:rPr>
              <a:t>，则跳过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 (a[j]) t ^= a[j];  </a:t>
            </a:r>
            <a:r>
              <a:rPr lang="en-US" altLang="zh-CN" b="0" i="0" dirty="0">
                <a:solidFill>
                  <a:srgbClr val="008200"/>
                </a:solidFill>
                <a:effectLst/>
                <a:latin typeface="Consolas" panose="020B0609020204030204" pitchFamily="49" charset="0"/>
              </a:rPr>
              <a:t>// </a:t>
            </a:r>
            <a:r>
              <a:rPr lang="zh-CN" altLang="en-US" b="0" i="0" dirty="0">
                <a:solidFill>
                  <a:srgbClr val="008200"/>
                </a:solidFill>
                <a:effectLst/>
                <a:latin typeface="Consolas" panose="020B0609020204030204" pitchFamily="49" charset="0"/>
              </a:rPr>
              <a:t>如果 </a:t>
            </a:r>
            <a:r>
              <a:rPr lang="en-US" altLang="zh-CN" b="0" i="0" dirty="0">
                <a:solidFill>
                  <a:srgbClr val="008200"/>
                </a:solidFill>
                <a:effectLst/>
                <a:latin typeface="Consolas" panose="020B0609020204030204" pitchFamily="49" charset="0"/>
              </a:rPr>
              <a:t>a[j] != 0</a:t>
            </a:r>
            <a:r>
              <a:rPr lang="zh-CN" altLang="en-US" b="0" i="0" dirty="0">
                <a:solidFill>
                  <a:srgbClr val="008200"/>
                </a:solidFill>
                <a:effectLst/>
                <a:latin typeface="Consolas" panose="020B0609020204030204" pitchFamily="49" charset="0"/>
              </a:rPr>
              <a:t>，则用 </a:t>
            </a:r>
            <a:r>
              <a:rPr lang="en-US" altLang="zh-CN" b="0" i="0" dirty="0">
                <a:solidFill>
                  <a:srgbClr val="008200"/>
                </a:solidFill>
                <a:effectLst/>
                <a:latin typeface="Consolas" panose="020B0609020204030204" pitchFamily="49" charset="0"/>
              </a:rPr>
              <a:t>a[j] </a:t>
            </a:r>
            <a:r>
              <a:rPr lang="zh-CN" altLang="en-US" b="0" i="0" dirty="0">
                <a:solidFill>
                  <a:srgbClr val="008200"/>
                </a:solidFill>
                <a:effectLst/>
                <a:latin typeface="Consolas" panose="020B0609020204030204" pitchFamily="49" charset="0"/>
              </a:rPr>
              <a:t>消去 </a:t>
            </a:r>
            <a:r>
              <a:rPr lang="en-US" altLang="zh-CN" b="0" i="0" dirty="0">
                <a:solidFill>
                  <a:srgbClr val="008200"/>
                </a:solidFill>
                <a:effectLst/>
                <a:latin typeface="Consolas" panose="020B0609020204030204" pitchFamily="49" charset="0"/>
              </a:rPr>
              <a:t>t </a:t>
            </a:r>
            <a:r>
              <a:rPr lang="zh-CN" altLang="en-US" b="0" i="0" dirty="0">
                <a:solidFill>
                  <a:srgbClr val="008200"/>
                </a:solidFill>
                <a:effectLst/>
                <a:latin typeface="Consolas" panose="020B0609020204030204" pitchFamily="49" charset="0"/>
              </a:rPr>
              <a:t>的第 </a:t>
            </a:r>
            <a:r>
              <a:rPr lang="en-US" altLang="zh-CN" b="0" i="0" dirty="0">
                <a:solidFill>
                  <a:srgbClr val="008200"/>
                </a:solidFill>
                <a:effectLst/>
                <a:latin typeface="Consolas" panose="020B0609020204030204" pitchFamily="49" charset="0"/>
              </a:rPr>
              <a:t>j </a:t>
            </a:r>
            <a:r>
              <a:rPr lang="zh-CN" altLang="en-US" b="0" i="0" dirty="0">
                <a:solidFill>
                  <a:srgbClr val="008200"/>
                </a:solidFill>
                <a:effectLst/>
                <a:latin typeface="Consolas" panose="020B0609020204030204" pitchFamily="49" charset="0"/>
              </a:rPr>
              <a:t>位上的 </a:t>
            </a:r>
            <a:r>
              <a:rPr lang="en-US" altLang="zh-CN" b="0" i="0" dirty="0">
                <a:solidFill>
                  <a:srgbClr val="008200"/>
                </a:solidFill>
                <a:effectLst/>
                <a:latin typeface="Consolas" panose="020B0609020204030204" pitchFamily="49" charset="0"/>
              </a:rPr>
              <a:t>1  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else</a:t>
            </a:r>
            <a:r>
              <a:rPr lang="en-US" altLang="zh-CN" b="0" i="0" dirty="0">
                <a:solidFill>
                  <a:srgbClr val="000000"/>
                </a:solidFill>
                <a:effectLst/>
                <a:latin typeface="Consolas" panose="020B0609020204030204" pitchFamily="49" charset="0"/>
              </a:rPr>
              <a: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0" i="0" dirty="0">
                <a:solidFill>
                  <a:srgbClr val="008200"/>
                </a:solidFill>
                <a:effectLst/>
                <a:latin typeface="Consolas" panose="020B0609020204030204" pitchFamily="49" charset="0"/>
              </a:rPr>
              <a:t>// </a:t>
            </a:r>
            <a:r>
              <a:rPr lang="zh-CN" altLang="en-US" b="0" i="0" dirty="0">
                <a:solidFill>
                  <a:srgbClr val="008200"/>
                </a:solidFill>
                <a:effectLst/>
                <a:latin typeface="Consolas" panose="020B0609020204030204" pitchFamily="49" charset="0"/>
              </a:rPr>
              <a:t>找到可以插入 </a:t>
            </a:r>
            <a:r>
              <a:rPr lang="en-US" altLang="zh-CN" b="0" i="0" dirty="0">
                <a:solidFill>
                  <a:srgbClr val="008200"/>
                </a:solidFill>
                <a:effectLst/>
                <a:latin typeface="Consolas" panose="020B0609020204030204" pitchFamily="49" charset="0"/>
              </a:rPr>
              <a:t>a[j] </a:t>
            </a:r>
            <a:r>
              <a:rPr lang="zh-CN" altLang="en-US" b="0" i="0" dirty="0">
                <a:solidFill>
                  <a:srgbClr val="008200"/>
                </a:solidFill>
                <a:effectLst/>
                <a:latin typeface="Consolas" panose="020B0609020204030204" pitchFamily="49" charset="0"/>
              </a:rPr>
              <a:t>的位置  用 </a:t>
            </a:r>
            <a:r>
              <a:rPr lang="en-US" altLang="zh-CN" b="0" i="0" dirty="0">
                <a:solidFill>
                  <a:srgbClr val="008200"/>
                </a:solidFill>
                <a:effectLst/>
                <a:latin typeface="Consolas" panose="020B0609020204030204" pitchFamily="49" charset="0"/>
              </a:rPr>
              <a:t>a[0...j - 1] </a:t>
            </a:r>
            <a:r>
              <a:rPr lang="zh-CN" altLang="en-US" b="0" i="0" dirty="0">
                <a:solidFill>
                  <a:srgbClr val="008200"/>
                </a:solidFill>
                <a:effectLst/>
                <a:latin typeface="Consolas" panose="020B0609020204030204" pitchFamily="49" charset="0"/>
              </a:rPr>
              <a:t>消去 </a:t>
            </a:r>
            <a:r>
              <a:rPr lang="en-US" altLang="zh-CN" b="0" i="0" dirty="0">
                <a:solidFill>
                  <a:srgbClr val="008200"/>
                </a:solidFill>
                <a:effectLst/>
                <a:latin typeface="Consolas" panose="020B0609020204030204" pitchFamily="49" charset="0"/>
              </a:rPr>
              <a:t>t </a:t>
            </a:r>
            <a:r>
              <a:rPr lang="zh-CN" altLang="en-US" b="0" i="0" dirty="0">
                <a:solidFill>
                  <a:srgbClr val="008200"/>
                </a:solidFill>
                <a:effectLst/>
                <a:latin typeface="Consolas" panose="020B0609020204030204" pitchFamily="49" charset="0"/>
              </a:rPr>
              <a:t>的第 </a:t>
            </a:r>
            <a:r>
              <a:rPr lang="en-US" altLang="zh-CN" b="0" i="0" dirty="0">
                <a:solidFill>
                  <a:srgbClr val="008200"/>
                </a:solidFill>
                <a:effectLst/>
                <a:latin typeface="Consolas" panose="020B0609020204030204" pitchFamily="49" charset="0"/>
              </a:rPr>
              <a:t>[0, j) </a:t>
            </a:r>
            <a:r>
              <a:rPr lang="zh-CN" altLang="en-US" b="0" i="0" dirty="0">
                <a:solidFill>
                  <a:srgbClr val="008200"/>
                </a:solidFill>
                <a:effectLst/>
                <a:latin typeface="Consolas" panose="020B0609020204030204" pitchFamily="49" charset="0"/>
              </a:rPr>
              <a:t>位上的 </a:t>
            </a:r>
            <a:r>
              <a:rPr lang="en-US" altLang="zh-CN" b="0" i="0" dirty="0">
                <a:solidFill>
                  <a:srgbClr val="008200"/>
                </a:solidFill>
                <a:effectLst/>
                <a:latin typeface="Consolas" panose="020B0609020204030204" pitchFamily="49" charset="0"/>
              </a:rPr>
              <a:t>1  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 (</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k = 0; k &lt; j; k++)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 (t &amp; (1ll &lt;&lt; k)) t ^= a[k];  </a:t>
            </a:r>
          </a:p>
          <a:p>
            <a:pPr algn="l">
              <a:buFont typeface="+mj-lt"/>
              <a:buAutoNum type="arabicPeriod"/>
            </a:pPr>
            <a:r>
              <a:rPr lang="en-US" altLang="zh-CN" b="0" i="0" dirty="0">
                <a:solidFill>
                  <a:srgbClr val="008200"/>
                </a:solidFill>
                <a:effectLst/>
                <a:latin typeface="Consolas" panose="020B0609020204030204" pitchFamily="49" charset="0"/>
              </a:rPr>
              <a:t>            // </a:t>
            </a:r>
            <a:r>
              <a:rPr lang="zh-CN" altLang="en-US" b="0" i="0" dirty="0">
                <a:solidFill>
                  <a:srgbClr val="008200"/>
                </a:solidFill>
                <a:effectLst/>
                <a:latin typeface="Consolas" panose="020B0609020204030204" pitchFamily="49" charset="0"/>
              </a:rPr>
              <a:t>用 </a:t>
            </a:r>
            <a:r>
              <a:rPr lang="en-US" altLang="zh-CN" b="0" i="0" dirty="0">
                <a:solidFill>
                  <a:srgbClr val="008200"/>
                </a:solidFill>
                <a:effectLst/>
                <a:latin typeface="Consolas" panose="020B0609020204030204" pitchFamily="49" charset="0"/>
              </a:rPr>
              <a:t>t </a:t>
            </a:r>
            <a:r>
              <a:rPr lang="zh-CN" altLang="en-US" b="0" i="0" dirty="0">
                <a:solidFill>
                  <a:srgbClr val="008200"/>
                </a:solidFill>
                <a:effectLst/>
                <a:latin typeface="Consolas" panose="020B0609020204030204" pitchFamily="49" charset="0"/>
              </a:rPr>
              <a:t>消去 </a:t>
            </a:r>
            <a:r>
              <a:rPr lang="en-US" altLang="zh-CN" b="0" i="0" dirty="0">
                <a:solidFill>
                  <a:srgbClr val="008200"/>
                </a:solidFill>
                <a:effectLst/>
                <a:latin typeface="Consolas" panose="020B0609020204030204" pitchFamily="49" charset="0"/>
              </a:rPr>
              <a:t>a[j + 1...L] </a:t>
            </a:r>
            <a:r>
              <a:rPr lang="zh-CN" altLang="en-US" b="0" i="0" dirty="0">
                <a:solidFill>
                  <a:srgbClr val="008200"/>
                </a:solidFill>
                <a:effectLst/>
                <a:latin typeface="Consolas" panose="020B0609020204030204" pitchFamily="49" charset="0"/>
              </a:rPr>
              <a:t>的第 </a:t>
            </a:r>
            <a:r>
              <a:rPr lang="en-US" altLang="zh-CN" b="0" i="0" dirty="0">
                <a:solidFill>
                  <a:srgbClr val="008200"/>
                </a:solidFill>
                <a:effectLst/>
                <a:latin typeface="Consolas" panose="020B0609020204030204" pitchFamily="49" charset="0"/>
              </a:rPr>
              <a:t>j </a:t>
            </a:r>
            <a:r>
              <a:rPr lang="zh-CN" altLang="en-US" b="0" i="0" dirty="0">
                <a:solidFill>
                  <a:srgbClr val="008200"/>
                </a:solidFill>
                <a:effectLst/>
                <a:latin typeface="Consolas" panose="020B0609020204030204" pitchFamily="49" charset="0"/>
              </a:rPr>
              <a:t>位上的 </a:t>
            </a:r>
            <a:r>
              <a:rPr lang="en-US" altLang="zh-CN" b="0" i="0" dirty="0">
                <a:solidFill>
                  <a:srgbClr val="008200"/>
                </a:solidFill>
                <a:effectLst/>
                <a:latin typeface="Consolas" panose="020B0609020204030204" pitchFamily="49" charset="0"/>
              </a:rPr>
              <a:t>1  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 (</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k = j + 1; k &lt;= MAXL; k++)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 (a[k] &amp; (1ll &lt;&lt; j)) a[k] ^= 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a[j] = t;  </a:t>
            </a:r>
            <a:r>
              <a:rPr lang="en-US" altLang="zh-CN" b="0" i="0" dirty="0">
                <a:solidFill>
                  <a:srgbClr val="008200"/>
                </a:solidFill>
                <a:effectLst/>
                <a:latin typeface="Consolas" panose="020B0609020204030204" pitchFamily="49" charset="0"/>
              </a:rPr>
              <a:t>// </a:t>
            </a:r>
            <a:r>
              <a:rPr lang="zh-CN" altLang="en-US" b="0" i="0" dirty="0">
                <a:solidFill>
                  <a:srgbClr val="008200"/>
                </a:solidFill>
                <a:effectLst/>
                <a:latin typeface="Consolas" panose="020B0609020204030204" pitchFamily="49" charset="0"/>
              </a:rPr>
              <a:t>插入到 </a:t>
            </a:r>
            <a:r>
              <a:rPr lang="en-US" altLang="zh-CN" b="0" i="0" dirty="0">
                <a:solidFill>
                  <a:srgbClr val="008200"/>
                </a:solidFill>
                <a:effectLst/>
                <a:latin typeface="Consolas" panose="020B0609020204030204" pitchFamily="49" charset="0"/>
              </a:rPr>
              <a:t>a[j] </a:t>
            </a:r>
            <a:r>
              <a:rPr lang="zh-CN" altLang="en-US" b="0" i="0" dirty="0">
                <a:solidFill>
                  <a:srgbClr val="008200"/>
                </a:solidFill>
                <a:effectLst/>
                <a:latin typeface="Consolas" panose="020B0609020204030204" pitchFamily="49" charset="0"/>
              </a:rPr>
              <a:t>的位置上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return</a:t>
            </a:r>
            <a:r>
              <a:rPr lang="en-US" altLang="zh-CN" b="0" i="0" dirty="0">
                <a:solidFill>
                  <a:srgbClr val="000000"/>
                </a:solidFill>
                <a:effectLst/>
                <a:latin typeface="Consolas" panose="020B0609020204030204" pitchFamily="49" charset="0"/>
              </a:rPr>
              <a:t>;    </a:t>
            </a:r>
            <a:r>
              <a:rPr lang="en-US" altLang="zh-CN" b="0" i="0" dirty="0">
                <a:solidFill>
                  <a:srgbClr val="008200"/>
                </a:solidFill>
                <a:effectLst/>
                <a:latin typeface="Consolas" panose="020B0609020204030204" pitchFamily="49" charset="0"/>
              </a:rPr>
              <a:t>// </a:t>
            </a:r>
            <a:r>
              <a:rPr lang="zh-CN" altLang="en-US" b="0" i="0" dirty="0">
                <a:solidFill>
                  <a:srgbClr val="008200"/>
                </a:solidFill>
                <a:effectLst/>
                <a:latin typeface="Consolas" panose="020B0609020204030204" pitchFamily="49" charset="0"/>
              </a:rPr>
              <a:t>不要忘记，结束插入过程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0" i="0" dirty="0">
                <a:solidFill>
                  <a:srgbClr val="000000"/>
                </a:solidFill>
                <a:effectLst/>
                <a:latin typeface="Consolas" panose="020B0609020204030204" pitchFamily="49" charset="0"/>
              </a:rPr>
              <a:t>}</a:t>
            </a:r>
            <a:r>
              <a:rPr lang="en-US" altLang="zh-CN" b="0" i="0" dirty="0">
                <a:solidFill>
                  <a:srgbClr val="008200"/>
                </a:solidFill>
                <a:effectLst/>
                <a:latin typeface="Consolas" panose="020B0609020204030204" pitchFamily="49" charset="0"/>
              </a:rPr>
              <a:t>// </a:t>
            </a:r>
            <a:r>
              <a:rPr lang="zh-CN" altLang="en-US" b="0" i="0" dirty="0">
                <a:solidFill>
                  <a:srgbClr val="008200"/>
                </a:solidFill>
                <a:effectLst/>
                <a:latin typeface="Consolas" panose="020B0609020204030204" pitchFamily="49" charset="0"/>
              </a:rPr>
              <a:t>此时 </a:t>
            </a:r>
            <a:r>
              <a:rPr lang="en-US" altLang="zh-CN" b="0" i="0" dirty="0">
                <a:solidFill>
                  <a:srgbClr val="008200"/>
                </a:solidFill>
                <a:effectLst/>
                <a:latin typeface="Consolas" panose="020B0609020204030204" pitchFamily="49" charset="0"/>
              </a:rPr>
              <a:t>t </a:t>
            </a:r>
            <a:r>
              <a:rPr lang="zh-CN" altLang="en-US" b="0" i="0" dirty="0">
                <a:solidFill>
                  <a:srgbClr val="008200"/>
                </a:solidFill>
                <a:effectLst/>
                <a:latin typeface="Consolas" panose="020B0609020204030204" pitchFamily="49" charset="0"/>
              </a:rPr>
              <a:t>的第 </a:t>
            </a:r>
            <a:r>
              <a:rPr lang="en-US" altLang="zh-CN" b="0" i="0" dirty="0">
                <a:solidFill>
                  <a:srgbClr val="008200"/>
                </a:solidFill>
                <a:effectLst/>
                <a:latin typeface="Consolas" panose="020B0609020204030204" pitchFamily="49" charset="0"/>
              </a:rPr>
              <a:t>j </a:t>
            </a:r>
            <a:r>
              <a:rPr lang="zh-CN" altLang="en-US" b="0" i="0" dirty="0">
                <a:solidFill>
                  <a:srgbClr val="008200"/>
                </a:solidFill>
                <a:effectLst/>
                <a:latin typeface="Consolas" panose="020B0609020204030204" pitchFamily="49" charset="0"/>
              </a:rPr>
              <a:t>位为 </a:t>
            </a:r>
            <a:r>
              <a:rPr lang="en-US" altLang="zh-CN" b="0" i="0" dirty="0">
                <a:solidFill>
                  <a:srgbClr val="008200"/>
                </a:solidFill>
                <a:effectLst/>
                <a:latin typeface="Consolas" panose="020B0609020204030204" pitchFamily="49" charset="0"/>
              </a:rPr>
              <a:t>0</a:t>
            </a:r>
            <a:r>
              <a:rPr lang="zh-CN" altLang="en-US" b="0" i="0" dirty="0">
                <a:solidFill>
                  <a:srgbClr val="008200"/>
                </a:solidFill>
                <a:effectLst/>
                <a:latin typeface="Consolas" panose="020B0609020204030204" pitchFamily="49" charset="0"/>
              </a:rPr>
              <a:t>，继续寻找其最高位上的 </a:t>
            </a:r>
            <a:r>
              <a:rPr lang="en-US" altLang="zh-CN" b="0" i="0" dirty="0">
                <a:solidFill>
                  <a:srgbClr val="008200"/>
                </a:solidFill>
                <a:effectLst/>
                <a:latin typeface="Consolas" panose="020B0609020204030204" pitchFamily="49" charset="0"/>
              </a:rPr>
              <a:t>1  </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a:t>
            </a:r>
          </a:p>
          <a:p>
            <a:pPr algn="l">
              <a:buFont typeface="+mj-lt"/>
              <a:buAutoNum type="arabicPeriod"/>
            </a:pPr>
            <a:endParaRPr lang="en-US" altLang="zh-CN" dirty="0">
              <a:solidFill>
                <a:srgbClr val="000000"/>
              </a:solidFill>
              <a:latin typeface="Consolas" panose="020B0609020204030204" pitchFamily="49" charset="0"/>
            </a:endParaRPr>
          </a:p>
          <a:p>
            <a:pPr algn="l">
              <a:buFont typeface="+mj-lt"/>
              <a:buAutoNum type="arabicPeriod"/>
            </a:pPr>
            <a:r>
              <a:rPr lang="en-US" altLang="zh-CN" b="1" i="0" dirty="0">
                <a:solidFill>
                  <a:srgbClr val="006699"/>
                </a:solidFill>
                <a:effectLst/>
                <a:latin typeface="Consolas" panose="020B0609020204030204" pitchFamily="49" charset="0"/>
              </a:rPr>
              <a:t>void</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mergeFrom</a:t>
            </a:r>
            <a:r>
              <a:rPr lang="en-US" altLang="zh-CN" b="0" i="0" dirty="0">
                <a:solidFill>
                  <a:srgbClr val="000000"/>
                </a:solidFill>
                <a:effectLst/>
                <a:latin typeface="Consolas" panose="020B0609020204030204" pitchFamily="49" charset="0"/>
              </a:rPr>
              <a:t>(</a:t>
            </a:r>
            <a:r>
              <a:rPr lang="en-US" altLang="zh-CN" b="1" i="0" dirty="0">
                <a:solidFill>
                  <a:srgbClr val="006699"/>
                </a:solidFill>
                <a:effectLst/>
                <a:latin typeface="Consolas" panose="020B0609020204030204" pitchFamily="49" charset="0"/>
              </a:rPr>
              <a:t>const</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LinearBasis</a:t>
            </a:r>
            <a:r>
              <a:rPr lang="en-US" altLang="zh-CN" b="0" i="0" dirty="0">
                <a:solidFill>
                  <a:srgbClr val="000000"/>
                </a:solidFill>
                <a:effectLst/>
                <a:latin typeface="Consolas" panose="020B0609020204030204" pitchFamily="49" charset="0"/>
              </a:rPr>
              <a:t> &amp;other)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 (</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 0; </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&lt;= MAXL; </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insert(</a:t>
            </a:r>
            <a:r>
              <a:rPr lang="en-US" altLang="zh-CN" b="0" i="0" dirty="0" err="1">
                <a:solidFill>
                  <a:srgbClr val="000000"/>
                </a:solidFill>
                <a:effectLst/>
                <a:latin typeface="Consolas" panose="020B0609020204030204" pitchFamily="49" charset="0"/>
              </a:rPr>
              <a:t>other.a</a:t>
            </a:r>
            <a:r>
              <a:rPr lang="en-US" altLang="zh-CN" b="0" i="0" dirty="0">
                <a:solidFill>
                  <a:srgbClr val="000000"/>
                </a:solidFill>
                <a:effectLst/>
                <a:latin typeface="Consolas" panose="020B0609020204030204" pitchFamily="49" charset="0"/>
              </a:rPr>
              <a:t>[</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a:t>
            </a:r>
            <a:endParaRPr lang="en-US" altLang="zh-CN" b="0" i="0" dirty="0">
              <a:solidFill>
                <a:srgbClr val="5C5C5C"/>
              </a:solidFill>
              <a:effectLst/>
              <a:latin typeface="Consolas" panose="020B0609020204030204" pitchFamily="49" charset="0"/>
            </a:endParaRPr>
          </a:p>
          <a:p>
            <a:pPr algn="l">
              <a:buFont typeface="+mj-lt"/>
              <a:buAutoNum type="arabicPeriod"/>
            </a:pPr>
            <a:endParaRPr lang="zh-CN" altLang="en-US" b="0" i="0" dirty="0">
              <a:solidFill>
                <a:srgbClr val="5C5C5C"/>
              </a:solidFill>
              <a:effectLst/>
              <a:latin typeface="Consolas" panose="020B0609020204030204" pitchFamily="49" charset="0"/>
            </a:endParaRPr>
          </a:p>
          <a:p>
            <a:endParaRPr lang="zh-CN" altLang="en-US" dirty="0"/>
          </a:p>
        </p:txBody>
      </p:sp>
    </p:spTree>
    <p:custDataLst>
      <p:tags r:id="rId1"/>
    </p:custDataLst>
    <p:extLst>
      <p:ext uri="{BB962C8B-B14F-4D97-AF65-F5344CB8AC3E}">
        <p14:creationId xmlns:p14="http://schemas.microsoft.com/office/powerpoint/2010/main" val="203344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6"/>
          <a:stretch>
            <a:fillRect/>
          </a:stretch>
        </p:blipFill>
        <p:spPr>
          <a:xfrm>
            <a:off x="-26035" y="-75565"/>
            <a:ext cx="12244070" cy="7009130"/>
          </a:xfrm>
          <a:prstGeom prst="rect">
            <a:avLst/>
          </a:prstGeom>
        </p:spPr>
      </p:pic>
      <p:sp>
        <p:nvSpPr>
          <p:cNvPr id="3" name="内容占位符 2"/>
          <p:cNvSpPr>
            <a:spLocks noGrp="1"/>
          </p:cNvSpPr>
          <p:nvPr>
            <p:ph idx="1"/>
            <p:custDataLst>
              <p:tags r:id="rId2"/>
            </p:custDataLst>
          </p:nvPr>
        </p:nvSpPr>
        <p:spPr>
          <a:xfrm>
            <a:off x="647700" y="1357744"/>
            <a:ext cx="10515600" cy="3796147"/>
          </a:xfrm>
        </p:spPr>
        <p:txBody>
          <a:bodyPr>
            <a:normAutofit fontScale="92500"/>
          </a:bodyPr>
          <a:lstStyle/>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洛谷</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p3812</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模板</a:t>
            </a:r>
            <a:r>
              <a:rPr lang="en-US" altLang="zh-CN" sz="3200" dirty="0">
                <a:latin typeface="宋体" panose="02010600030101010101" pitchFamily="2" charset="-122"/>
                <a:ea typeface="宋体" panose="02010600030101010101" pitchFamily="2" charset="-122"/>
                <a:sym typeface="+mn-ea"/>
              </a:rPr>
              <a:t>)</a:t>
            </a:r>
          </a:p>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洛谷</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P3857</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模板初级应用</a:t>
            </a:r>
            <a:r>
              <a:rPr lang="en-US" altLang="zh-CN" sz="3200" dirty="0">
                <a:latin typeface="宋体" panose="02010600030101010101" pitchFamily="2" charset="-122"/>
                <a:ea typeface="宋体" panose="02010600030101010101" pitchFamily="2" charset="-122"/>
                <a:sym typeface="+mn-ea"/>
              </a:rPr>
              <a:t>)</a:t>
            </a:r>
          </a:p>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杭电</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3949</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涉及计数 经典</a:t>
            </a:r>
            <a:r>
              <a:rPr lang="en-US" altLang="zh-CN" sz="3200" dirty="0">
                <a:latin typeface="宋体" panose="02010600030101010101" pitchFamily="2" charset="-122"/>
                <a:ea typeface="宋体" panose="02010600030101010101" pitchFamily="2" charset="-122"/>
                <a:sym typeface="+mn-ea"/>
              </a:rPr>
              <a:t>)</a:t>
            </a:r>
            <a:endPar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洛谷</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P4869</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计数找位置</a:t>
            </a:r>
            <a:r>
              <a:rPr lang="en-US" altLang="zh-CN" sz="3200" dirty="0">
                <a:latin typeface="宋体" panose="02010600030101010101" pitchFamily="2" charset="-122"/>
                <a:ea typeface="宋体" panose="02010600030101010101" pitchFamily="2" charset="-122"/>
                <a:sym typeface="+mn-ea"/>
              </a:rPr>
              <a:t>)</a:t>
            </a:r>
            <a:endPar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洛谷</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P4301</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博弈</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线性基</a:t>
            </a:r>
            <a:r>
              <a:rPr lang="en-US" altLang="zh-CN" sz="3200" dirty="0">
                <a:latin typeface="宋体" panose="02010600030101010101" pitchFamily="2" charset="-122"/>
                <a:ea typeface="宋体" panose="02010600030101010101" pitchFamily="2" charset="-122"/>
                <a:sym typeface="+mn-ea"/>
              </a:rPr>
              <a:t>)</a:t>
            </a:r>
          </a:p>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洛谷</a:t>
            </a:r>
            <a:r>
              <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rPr>
              <a:t>P4151</a:t>
            </a:r>
            <a:r>
              <a:rPr lang="zh-CN" altLang="en-US" sz="3200">
                <a:solidFill>
                  <a:schemeClr val="tx1">
                    <a:lumMod val="75000"/>
                    <a:lumOff val="25000"/>
                  </a:schemeClr>
                </a:solidFill>
                <a:latin typeface="宋体" panose="02010600030101010101" pitchFamily="2" charset="-122"/>
                <a:ea typeface="宋体" panose="02010600030101010101" pitchFamily="2" charset="-122"/>
                <a:sym typeface="+mn-ea"/>
              </a:rPr>
              <a:t>（有图论基础的可以试试，线性</a:t>
            </a: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基在图上</a:t>
            </a:r>
            <a:r>
              <a:rPr lang="zh-CN" altLang="en-US" sz="3200">
                <a:solidFill>
                  <a:schemeClr val="tx1">
                    <a:lumMod val="75000"/>
                    <a:lumOff val="25000"/>
                  </a:schemeClr>
                </a:solidFill>
                <a:latin typeface="宋体" panose="02010600030101010101" pitchFamily="2" charset="-122"/>
                <a:ea typeface="宋体" panose="02010600030101010101" pitchFamily="2" charset="-122"/>
                <a:sym typeface="+mn-ea"/>
              </a:rPr>
              <a:t>的应用）</a:t>
            </a:r>
            <a:endParaRPr lang="en-US" altLang="zh-CN" sz="3200" dirty="0">
              <a:solidFill>
                <a:schemeClr val="tx1">
                  <a:lumMod val="75000"/>
                  <a:lumOff val="25000"/>
                </a:schemeClr>
              </a:solidFill>
              <a:latin typeface="宋体" panose="02010600030101010101" pitchFamily="2" charset="-122"/>
              <a:ea typeface="宋体" panose="02010600030101010101" pitchFamily="2" charset="-122"/>
              <a:sym typeface="+mn-ea"/>
            </a:endParaRPr>
          </a:p>
        </p:txBody>
      </p:sp>
      <p:sp>
        <p:nvSpPr>
          <p:cNvPr id="4" name="标题 1">
            <a:extLst>
              <a:ext uri="{FF2B5EF4-FFF2-40B4-BE49-F238E27FC236}">
                <a16:creationId xmlns:a16="http://schemas.microsoft.com/office/drawing/2014/main" id="{B079CD1F-EBA8-433C-A5F4-3D40F6D902F0}"/>
              </a:ext>
            </a:extLst>
          </p:cNvPr>
          <p:cNvSpPr>
            <a:spLocks noGrp="1"/>
          </p:cNvSpPr>
          <p:nvPr>
            <p:ph type="title"/>
            <p:custDataLst>
              <p:tags r:id="rId3"/>
            </p:custDataLst>
          </p:nvPr>
        </p:nvSpPr>
        <p:spPr>
          <a:xfrm>
            <a:off x="647700" y="258445"/>
            <a:ext cx="10515600" cy="1016635"/>
          </a:xfrm>
        </p:spPr>
        <p:txBody>
          <a:bodyPr>
            <a:noAutofit/>
          </a:bodyPr>
          <a:lstStyle/>
          <a:p>
            <a:pPr algn="l">
              <a:lnSpc>
                <a:spcPct val="130000"/>
              </a:lnSpc>
            </a:pPr>
            <a:r>
              <a:rPr lang="zh-CN" altLang="en-US" sz="4000" dirty="0">
                <a:latin typeface="宋体" panose="02010600030101010101" pitchFamily="2" charset="-122"/>
                <a:ea typeface="宋体" panose="02010600030101010101" pitchFamily="2" charset="-122"/>
              </a:rPr>
              <a:t>五</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例题</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6"/>
          <a:stretch>
            <a:fillRect/>
          </a:stretch>
        </p:blipFill>
        <p:spPr>
          <a:xfrm>
            <a:off x="-26035" y="0"/>
            <a:ext cx="12244070" cy="7009130"/>
          </a:xfrm>
          <a:prstGeom prst="rect">
            <a:avLst/>
          </a:prstGeom>
        </p:spPr>
      </p:pic>
      <p:sp>
        <p:nvSpPr>
          <p:cNvPr id="2" name="标题 1"/>
          <p:cNvSpPr>
            <a:spLocks noGrp="1"/>
          </p:cNvSpPr>
          <p:nvPr>
            <p:ph type="title"/>
            <p:custDataLst>
              <p:tags r:id="rId2"/>
            </p:custDataLst>
          </p:nvPr>
        </p:nvSpPr>
        <p:spPr>
          <a:xfrm>
            <a:off x="333663" y="0"/>
            <a:ext cx="10515600" cy="1325563"/>
          </a:xfrm>
        </p:spPr>
        <p:txBody>
          <a:bodyPr>
            <a:noAutofit/>
          </a:bodyPr>
          <a:lstStyle/>
          <a:p>
            <a:pPr algn="l">
              <a:lnSpc>
                <a:spcPct val="130000"/>
              </a:lnSpc>
            </a:pPr>
            <a:r>
              <a:rPr lang="zh-CN" altLang="en-US" sz="3600" b="0" dirty="0">
                <a:latin typeface="宋体" panose="02010600030101010101" pitchFamily="2" charset="-122"/>
                <a:ea typeface="宋体" panose="02010600030101010101" pitchFamily="2" charset="-122"/>
              </a:rPr>
              <a:t>一</a:t>
            </a:r>
            <a:r>
              <a:rPr lang="en-US" altLang="zh-CN" sz="3600" b="0" dirty="0">
                <a:latin typeface="宋体" panose="02010600030101010101" pitchFamily="2" charset="-122"/>
                <a:ea typeface="宋体" panose="02010600030101010101" pitchFamily="2" charset="-122"/>
              </a:rPr>
              <a:t>.</a:t>
            </a:r>
            <a:r>
              <a:rPr lang="zh-CN" altLang="en-US" sz="3600" b="0" dirty="0">
                <a:latin typeface="宋体" panose="02010600030101010101" pitchFamily="2" charset="-122"/>
                <a:ea typeface="宋体" panose="02010600030101010101" pitchFamily="2" charset="-122"/>
              </a:rPr>
              <a:t>预备知识</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3"/>
                </p:custDataLst>
              </p:nvPr>
            </p:nvSpPr>
            <p:spPr>
              <a:xfrm>
                <a:off x="441903" y="1260417"/>
                <a:ext cx="10974242" cy="4593590"/>
              </a:xfrm>
            </p:spPr>
            <p:txBody>
              <a:bodyPr>
                <a:normAutofit fontScale="92500" lnSpcReduction="10000"/>
              </a:bodyPr>
              <a:lstStyle/>
              <a:p>
                <a:pPr marL="0" indent="0">
                  <a:lnSpc>
                    <a:spcPct val="130000"/>
                  </a:lnSpc>
                  <a:spcBef>
                    <a:spcPts val="0"/>
                  </a:spcBef>
                  <a:buNone/>
                </a:pPr>
                <a:r>
                  <a:rPr lang="zh-CN" altLang="en-US" sz="2400" dirty="0">
                    <a:latin typeface="宋体" panose="02010600030101010101" pitchFamily="2" charset="-122"/>
                    <a:ea typeface="宋体" panose="02010600030101010101" pitchFamily="2" charset="-122"/>
                    <a:sym typeface="+mn-ea"/>
                  </a:rPr>
                  <a:t>线性基是</a:t>
                </a: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常用来解决子集异或一类题目的算法。通俗讲就是，通过对原有集合进行化简，得到一个生成结果等价的小集合，通过小集合方便的求解问题。</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marL="0" indent="0">
                  <a:lnSpc>
                    <a:spcPct val="130000"/>
                  </a:lnSpc>
                  <a:spcBef>
                    <a:spcPts val="0"/>
                  </a:spcBef>
                  <a:buNone/>
                </a:pP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常见的有把数字转化成二进制，视为向量处理，通过高斯消元得到诸如</a:t>
                </a:r>
                <a14:m>
                  <m:oMath xmlns:m="http://schemas.openxmlformats.org/officeDocument/2006/math">
                    <m:m>
                      <m:mPr>
                        <m:mcs>
                          <m:mc>
                            <m:mcPr>
                              <m:count m:val="2"/>
                              <m:mcJc m:val="center"/>
                            </m:mcPr>
                          </m:mc>
                        </m:mcs>
                        <m:ctrlPr>
                          <a:rPr lang="en-US" altLang="zh-CN" sz="2400" i="1" smtClean="0">
                            <a:solidFill>
                              <a:schemeClr val="tx1">
                                <a:lumMod val="75000"/>
                                <a:lumOff val="25000"/>
                              </a:schemeClr>
                            </a:solidFill>
                            <a:latin typeface="Cambria Math" panose="02040503050406030204" pitchFamily="18" charset="0"/>
                            <a:ea typeface="宋体" panose="02010600030101010101" pitchFamily="2" charset="-122"/>
                            <a:sym typeface="+mn-ea"/>
                          </a:rPr>
                        </m:ctrlPr>
                      </m:mPr>
                      <m:mr>
                        <m:e>
                          <m:m>
                            <m:mPr>
                              <m:mcs>
                                <m:mc>
                                  <m:mcPr>
                                    <m:count m:val="2"/>
                                    <m:mcJc m:val="center"/>
                                  </m:mcPr>
                                </m:mc>
                              </m:mcs>
                              <m:ctrlPr>
                                <a:rPr lang="en-US" altLang="zh-CN" sz="2400" i="1" smtClean="0">
                                  <a:solidFill>
                                    <a:schemeClr val="tx1">
                                      <a:lumMod val="75000"/>
                                      <a:lumOff val="25000"/>
                                    </a:schemeClr>
                                  </a:solidFill>
                                  <a:latin typeface="Cambria Math" panose="02040503050406030204" pitchFamily="18" charset="0"/>
                                  <a:ea typeface="宋体" panose="02010600030101010101" pitchFamily="2" charset="-122"/>
                                  <a:sym typeface="+mn-ea"/>
                                </a:rPr>
                              </m:ctrlPr>
                            </m:mPr>
                            <m:mr>
                              <m:e>
                                <m:r>
                                  <m:rPr>
                                    <m:brk m:alnAt="7"/>
                                  </m:rPr>
                                  <a:rPr lang="en-US" altLang="zh-CN" sz="2400" i="1">
                                    <a:latin typeface="Cambria Math" panose="02040503050406030204" pitchFamily="18" charset="0"/>
                                    <a:ea typeface="宋体" panose="02010600030101010101" pitchFamily="2" charset="-122"/>
                                    <a:sym typeface="+mn-ea"/>
                                  </a:rPr>
                                  <m:t>1</m:t>
                                </m:r>
                              </m:e>
                              <m:e>
                                <m:r>
                                  <a:rPr lang="en-US" altLang="zh-CN" sz="2400" i="1">
                                    <a:latin typeface="Cambria Math" panose="02040503050406030204" pitchFamily="18" charset="0"/>
                                    <a:ea typeface="宋体" panose="02010600030101010101" pitchFamily="2" charset="-122"/>
                                    <a:sym typeface="+mn-ea"/>
                                  </a:rPr>
                                  <m:t>0</m:t>
                                </m:r>
                              </m:e>
                            </m:mr>
                            <m:mr>
                              <m:e>
                                <m:r>
                                  <a:rPr lang="en-US" altLang="zh-CN" sz="2400" i="1">
                                    <a:latin typeface="Cambria Math" panose="02040503050406030204" pitchFamily="18" charset="0"/>
                                    <a:ea typeface="宋体" panose="02010600030101010101" pitchFamily="2" charset="-122"/>
                                    <a:sym typeface="+mn-ea"/>
                                  </a:rPr>
                                  <m:t>0</m:t>
                                </m:r>
                              </m:e>
                              <m:e>
                                <m:r>
                                  <a:rPr lang="en-US" altLang="zh-CN" sz="2400" i="1">
                                    <a:latin typeface="Cambria Math" panose="02040503050406030204" pitchFamily="18" charset="0"/>
                                    <a:ea typeface="宋体" panose="02010600030101010101" pitchFamily="2" charset="-122"/>
                                    <a:sym typeface="+mn-ea"/>
                                  </a:rPr>
                                  <m:t>1</m:t>
                                </m:r>
                              </m:e>
                            </m:mr>
                          </m:m>
                        </m:e>
                        <m:e>
                          <m:m>
                            <m:mPr>
                              <m:mcs>
                                <m:mc>
                                  <m:mcPr>
                                    <m:count m:val="2"/>
                                    <m:mcJc m:val="center"/>
                                  </m:mcPr>
                                </m:mc>
                              </m:mcs>
                              <m:ctrlPr>
                                <a:rPr lang="en-US" altLang="zh-CN" sz="2400" i="1" smtClean="0">
                                  <a:solidFill>
                                    <a:schemeClr val="tx1">
                                      <a:lumMod val="75000"/>
                                      <a:lumOff val="25000"/>
                                    </a:schemeClr>
                                  </a:solidFill>
                                  <a:latin typeface="Cambria Math" panose="02040503050406030204" pitchFamily="18" charset="0"/>
                                  <a:ea typeface="宋体" panose="02010600030101010101" pitchFamily="2" charset="-122"/>
                                  <a:sym typeface="+mn-ea"/>
                                </a:rPr>
                              </m:ctrlPr>
                            </m:mPr>
                            <m:mr>
                              <m:e>
                                <m:r>
                                  <m:rPr>
                                    <m:brk m:alnAt="7"/>
                                  </m:rPr>
                                  <a:rPr lang="en-US" altLang="zh-CN" sz="2400" i="1">
                                    <a:latin typeface="Cambria Math" panose="02040503050406030204" pitchFamily="18" charset="0"/>
                                    <a:ea typeface="宋体" panose="02010600030101010101" pitchFamily="2" charset="-122"/>
                                    <a:sym typeface="+mn-ea"/>
                                  </a:rPr>
                                  <m:t>0</m:t>
                                </m:r>
                              </m:e>
                              <m:e>
                                <m:r>
                                  <a:rPr lang="en-US" altLang="zh-CN" sz="2400" i="1">
                                    <a:latin typeface="Cambria Math" panose="02040503050406030204" pitchFamily="18" charset="0"/>
                                    <a:ea typeface="宋体" panose="02010600030101010101" pitchFamily="2" charset="-122"/>
                                    <a:sym typeface="+mn-ea"/>
                                  </a:rPr>
                                  <m:t>0</m:t>
                                </m:r>
                              </m:e>
                            </m:mr>
                            <m:mr>
                              <m:e>
                                <m:r>
                                  <a:rPr lang="en-US" altLang="zh-CN" sz="2400" i="1">
                                    <a:latin typeface="Cambria Math" panose="02040503050406030204" pitchFamily="18" charset="0"/>
                                    <a:ea typeface="宋体" panose="02010600030101010101" pitchFamily="2" charset="-122"/>
                                    <a:sym typeface="+mn-ea"/>
                                  </a:rPr>
                                  <m:t>0</m:t>
                                </m:r>
                              </m:e>
                              <m:e>
                                <m:r>
                                  <a:rPr lang="en-US" altLang="zh-CN" sz="2400" i="1">
                                    <a:latin typeface="Cambria Math" panose="02040503050406030204" pitchFamily="18" charset="0"/>
                                    <a:ea typeface="宋体" panose="02010600030101010101" pitchFamily="2" charset="-122"/>
                                    <a:sym typeface="+mn-ea"/>
                                  </a:rPr>
                                  <m:t>0</m:t>
                                </m:r>
                              </m:e>
                            </m:mr>
                          </m:m>
                        </m:e>
                      </m:mr>
                      <m:mr>
                        <m:e>
                          <m:m>
                            <m:mPr>
                              <m:mcs>
                                <m:mc>
                                  <m:mcPr>
                                    <m:count m:val="2"/>
                                    <m:mcJc m:val="center"/>
                                  </m:mcPr>
                                </m:mc>
                              </m:mcs>
                              <m:ctrlPr>
                                <a:rPr lang="en-US" altLang="zh-CN" sz="2400" i="1" smtClean="0">
                                  <a:solidFill>
                                    <a:schemeClr val="tx1">
                                      <a:lumMod val="75000"/>
                                      <a:lumOff val="25000"/>
                                    </a:schemeClr>
                                  </a:solidFill>
                                  <a:latin typeface="Cambria Math" panose="02040503050406030204" pitchFamily="18" charset="0"/>
                                  <a:ea typeface="宋体" panose="02010600030101010101" pitchFamily="2" charset="-122"/>
                                  <a:sym typeface="+mn-ea"/>
                                </a:rPr>
                              </m:ctrlPr>
                            </m:mPr>
                            <m:mr>
                              <m:e>
                                <m:r>
                                  <m:rPr>
                                    <m:brk m:alnAt="7"/>
                                  </m:rPr>
                                  <a:rPr lang="en-US" altLang="zh-CN" sz="2400" i="1">
                                    <a:latin typeface="Cambria Math" panose="02040503050406030204" pitchFamily="18" charset="0"/>
                                    <a:ea typeface="宋体" panose="02010600030101010101" pitchFamily="2" charset="-122"/>
                                    <a:sym typeface="+mn-ea"/>
                                  </a:rPr>
                                  <m:t>0</m:t>
                                </m:r>
                              </m:e>
                              <m:e>
                                <m:r>
                                  <a:rPr lang="en-US" altLang="zh-CN" sz="2400" i="1">
                                    <a:latin typeface="Cambria Math" panose="02040503050406030204" pitchFamily="18" charset="0"/>
                                    <a:ea typeface="宋体" panose="02010600030101010101" pitchFamily="2" charset="-122"/>
                                    <a:sym typeface="+mn-ea"/>
                                  </a:rPr>
                                  <m:t>0</m:t>
                                </m:r>
                              </m:e>
                            </m:mr>
                            <m:mr>
                              <m:e>
                                <m:r>
                                  <a:rPr lang="en-US" altLang="zh-CN" sz="2400" i="1">
                                    <a:latin typeface="Cambria Math" panose="02040503050406030204" pitchFamily="18" charset="0"/>
                                    <a:ea typeface="宋体" panose="02010600030101010101" pitchFamily="2" charset="-122"/>
                                    <a:sym typeface="+mn-ea"/>
                                  </a:rPr>
                                  <m:t>0</m:t>
                                </m:r>
                              </m:e>
                              <m:e>
                                <m:r>
                                  <a:rPr lang="en-US" altLang="zh-CN" sz="2400" i="1">
                                    <a:latin typeface="Cambria Math" panose="02040503050406030204" pitchFamily="18" charset="0"/>
                                    <a:ea typeface="宋体" panose="02010600030101010101" pitchFamily="2" charset="-122"/>
                                    <a:sym typeface="+mn-ea"/>
                                  </a:rPr>
                                  <m:t>0</m:t>
                                </m:r>
                              </m:e>
                            </m:mr>
                          </m:m>
                        </m:e>
                        <m:e>
                          <m:m>
                            <m:mPr>
                              <m:mcs>
                                <m:mc>
                                  <m:mcPr>
                                    <m:count m:val="2"/>
                                    <m:mcJc m:val="center"/>
                                  </m:mcPr>
                                </m:mc>
                              </m:mcs>
                              <m:ctrlPr>
                                <a:rPr lang="en-US" altLang="zh-CN" sz="2400" i="1" smtClean="0">
                                  <a:solidFill>
                                    <a:schemeClr val="tx1">
                                      <a:lumMod val="75000"/>
                                      <a:lumOff val="25000"/>
                                    </a:schemeClr>
                                  </a:solidFill>
                                  <a:latin typeface="Cambria Math" panose="02040503050406030204" pitchFamily="18" charset="0"/>
                                  <a:ea typeface="宋体" panose="02010600030101010101" pitchFamily="2" charset="-122"/>
                                  <a:sym typeface="+mn-ea"/>
                                </a:rPr>
                              </m:ctrlPr>
                            </m:mPr>
                            <m:mr>
                              <m:e>
                                <m:r>
                                  <m:rPr>
                                    <m:brk m:alnAt="7"/>
                                  </m:rPr>
                                  <a:rPr lang="en-US" altLang="zh-CN" sz="2400" i="1">
                                    <a:latin typeface="Cambria Math" panose="02040503050406030204" pitchFamily="18" charset="0"/>
                                    <a:ea typeface="宋体" panose="02010600030101010101" pitchFamily="2" charset="-122"/>
                                    <a:sym typeface="+mn-ea"/>
                                  </a:rPr>
                                  <m:t>1</m:t>
                                </m:r>
                              </m:e>
                              <m:e>
                                <m:r>
                                  <a:rPr lang="en-US" altLang="zh-CN" sz="2400" i="1">
                                    <a:latin typeface="Cambria Math" panose="02040503050406030204" pitchFamily="18" charset="0"/>
                                    <a:ea typeface="宋体" panose="02010600030101010101" pitchFamily="2" charset="-122"/>
                                    <a:sym typeface="+mn-ea"/>
                                  </a:rPr>
                                  <m:t>0</m:t>
                                </m:r>
                              </m:e>
                            </m:mr>
                            <m:mr>
                              <m:e>
                                <m:r>
                                  <a:rPr lang="en-US" altLang="zh-CN" sz="2400" i="1">
                                    <a:latin typeface="Cambria Math" panose="02040503050406030204" pitchFamily="18" charset="0"/>
                                    <a:ea typeface="宋体" panose="02010600030101010101" pitchFamily="2" charset="-122"/>
                                    <a:sym typeface="+mn-ea"/>
                                  </a:rPr>
                                  <m:t>0</m:t>
                                </m:r>
                              </m:e>
                              <m:e>
                                <m:r>
                                  <a:rPr lang="en-US" altLang="zh-CN" sz="2400" i="1">
                                    <a:latin typeface="Cambria Math" panose="02040503050406030204" pitchFamily="18" charset="0"/>
                                    <a:ea typeface="宋体" panose="02010600030101010101" pitchFamily="2" charset="-122"/>
                                    <a:sym typeface="+mn-ea"/>
                                  </a:rPr>
                                  <m:t>1</m:t>
                                </m:r>
                              </m:e>
                            </m:mr>
                          </m:m>
                        </m:e>
                      </m:mr>
                    </m:m>
                  </m:oMath>
                </a14:m>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   的上三角矩阵求解。</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marL="0" indent="0">
                  <a:lnSpc>
                    <a:spcPct val="130000"/>
                  </a:lnSpc>
                  <a:spcBef>
                    <a:spcPts val="0"/>
                  </a:spcBef>
                  <a:buNone/>
                </a:pPr>
                <a:endParaRPr lang="en-US" altLang="zh-CN" sz="2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marL="0" indent="0">
                  <a:lnSpc>
                    <a:spcPct val="130000"/>
                  </a:lnSpc>
                  <a:spcBef>
                    <a:spcPts val="0"/>
                  </a:spcBef>
                  <a:buNone/>
                </a:pP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支持插入操作，可离线。这里讲解基础线性基的求法，扩展线性基的插入和合并。</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marL="0" indent="0">
                  <a:lnSpc>
                    <a:spcPct val="130000"/>
                  </a:lnSpc>
                  <a:spcBef>
                    <a:spcPts val="0"/>
                  </a:spcBef>
                  <a:buNone/>
                </a:pP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离线线性基支持删除操作，也没什么人考</a:t>
                </a:r>
                <a:r>
                  <a:rPr lang="en-US" altLang="zh-CN" sz="2400" dirty="0">
                    <a:solidFill>
                      <a:schemeClr val="tx1">
                        <a:lumMod val="75000"/>
                        <a:lumOff val="25000"/>
                      </a:schemeClr>
                    </a:solidFill>
                    <a:latin typeface="宋体" panose="02010600030101010101" pitchFamily="2" charset="-122"/>
                    <a:ea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sym typeface="+mn-ea"/>
                  </a:rPr>
                  <a:t>原理是</a:t>
                </a: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额外记录某一位的删除时间，有兴趣的可以自己查一查。</a:t>
                </a: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7"/>
                </p:custDataLst>
              </p:nvPr>
            </p:nvSpPr>
            <p:spPr>
              <a:xfrm>
                <a:off x="441903" y="1260417"/>
                <a:ext cx="10974242" cy="4593590"/>
              </a:xfrm>
              <a:blipFill>
                <a:blip r:embed="rId8"/>
                <a:stretch>
                  <a:fillRect l="-722" t="-664" r="-161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37195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5"/>
          <a:stretch>
            <a:fillRect/>
          </a:stretch>
        </p:blipFill>
        <p:spPr>
          <a:xfrm>
            <a:off x="-26035" y="-21590"/>
            <a:ext cx="12244070" cy="7009130"/>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custDataLst>
                  <p:tags r:id="rId2"/>
                </p:custDataLst>
              </p:nvPr>
            </p:nvSpPr>
            <p:spPr>
              <a:xfrm>
                <a:off x="460375" y="1583690"/>
                <a:ext cx="10702925" cy="4593590"/>
              </a:xfrm>
            </p:spPr>
            <p:txBody>
              <a:bodyPr>
                <a:normAutofit/>
              </a:bodyPr>
              <a:lstStyle/>
              <a:p>
                <a:pPr marL="0" indent="0">
                  <a:lnSpc>
                    <a:spcPct val="130000"/>
                  </a:lnSpc>
                  <a:spcBef>
                    <a:spcPts val="0"/>
                  </a:spcBef>
                  <a:buNone/>
                </a:pPr>
                <a:r>
                  <a:rPr lang="zh-CN" altLang="en-US" sz="3200" dirty="0">
                    <a:solidFill>
                      <a:schemeClr val="accent1"/>
                    </a:solidFill>
                    <a:latin typeface="宋体" panose="02010600030101010101" pitchFamily="2" charset="-122"/>
                    <a:ea typeface="宋体" panose="02010600030101010101" pitchFamily="2" charset="-122"/>
                    <a:sym typeface="+mn-ea"/>
                  </a:rPr>
                  <a:t>向量空间</a:t>
                </a: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（vector space）</a:t>
                </a:r>
              </a:p>
              <a:p>
                <a:pPr marL="0" indent="0">
                  <a:lnSpc>
                    <a:spcPct val="130000"/>
                  </a:lnSpc>
                  <a:spcBef>
                    <a:spcPts val="0"/>
                  </a:spcBef>
                  <a:buNone/>
                </a:pP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定义 (F,V,+,</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sym typeface="+mn-ea"/>
                  </a:rPr>
                  <a:t>⋅</a:t>
                </a: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 为向量空间（vector space），其中 F 为域，V为集合，V 中元素称为向量，+ 为向量加法，</a:t>
                </a:r>
                <a:r>
                  <a:rPr lang="zh-CN" altLang="en-US" sz="2400" b="1" dirty="0">
                    <a:latin typeface="宋体" panose="02010600030101010101" pitchFamily="2" charset="-122"/>
                    <a:ea typeface="宋体" panose="02010600030101010101" pitchFamily="2" charset="-122"/>
                    <a:sym typeface="+mn-ea"/>
                  </a:rPr>
                  <a:t>⋅</a:t>
                </a: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为标量乘法，且运算满足 8 条公理（见维基百科）。</a:t>
                </a:r>
                <a14:m>
                  <m:oMath xmlns:m="http://schemas.openxmlformats.org/officeDocument/2006/math">
                    <m:sSup>
                      <m:sSupPr>
                        <m:ctrlPr>
                          <a:rPr lang="en-US" altLang="zh-CN" sz="2400" i="1" smtClean="0">
                            <a:solidFill>
                              <a:schemeClr val="tx1">
                                <a:lumMod val="75000"/>
                                <a:lumOff val="25000"/>
                              </a:schemeClr>
                            </a:solidFill>
                            <a:latin typeface="Cambria Math" panose="02040503050406030204" pitchFamily="18" charset="0"/>
                            <a:ea typeface="宋体" panose="02010600030101010101" pitchFamily="2" charset="-122"/>
                            <a:sym typeface="+mn-ea"/>
                          </a:rPr>
                        </m:ctrlPr>
                      </m:sSupPr>
                      <m:e>
                        <m:r>
                          <m:rPr>
                            <m:sty m:val="p"/>
                          </m:rPr>
                          <a:rPr lang="en-US" altLang="zh-CN" sz="2400" i="1">
                            <a:latin typeface="Cambria Math" panose="02040503050406030204" pitchFamily="18" charset="0"/>
                            <a:ea typeface="宋体" panose="02010600030101010101" pitchFamily="2" charset="-122"/>
                            <a:sym typeface="+mn-ea"/>
                          </a:rPr>
                          <m:t>R</m:t>
                        </m:r>
                      </m:e>
                      <m:sup>
                        <m:r>
                          <a:rPr lang="en-US" altLang="zh-CN" sz="2400" b="0" i="1" smtClean="0">
                            <a:solidFill>
                              <a:schemeClr val="tx1">
                                <a:lumMod val="75000"/>
                                <a:lumOff val="25000"/>
                              </a:schemeClr>
                            </a:solidFill>
                            <a:latin typeface="Cambria Math" panose="02040503050406030204" pitchFamily="18" charset="0"/>
                            <a:ea typeface="宋体" panose="02010600030101010101" pitchFamily="2" charset="-122"/>
                            <a:sym typeface="+mn-ea"/>
                          </a:rPr>
                          <m:t>𝑛</m:t>
                        </m:r>
                      </m:sup>
                    </m:sSup>
                  </m:oMath>
                </a14:m>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就是</a:t>
                </a:r>
                <a:r>
                  <a:rPr lang="en-US" altLang="zh-CN" sz="2400" dirty="0">
                    <a:solidFill>
                      <a:schemeClr val="tx1">
                        <a:lumMod val="75000"/>
                        <a:lumOff val="25000"/>
                      </a:schemeClr>
                    </a:solidFill>
                    <a:latin typeface="宋体" panose="02010600030101010101" pitchFamily="2" charset="-122"/>
                    <a:ea typeface="宋体" panose="02010600030101010101" pitchFamily="2" charset="-122"/>
                    <a:sym typeface="+mn-ea"/>
                  </a:rPr>
                  <a:t>n</a:t>
                </a:r>
                <a:r>
                  <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rPr>
                  <a:t>维向量组成</a:t>
                </a:r>
                <a:r>
                  <a:rPr lang="zh-CN" altLang="en-US" sz="2400" dirty="0">
                    <a:latin typeface="宋体" panose="02010600030101010101" pitchFamily="2" charset="-122"/>
                    <a:ea typeface="宋体" panose="02010600030101010101" pitchFamily="2" charset="-122"/>
                    <a:sym typeface="+mn-ea"/>
                  </a:rPr>
                  <a:t>的向量空间。</a:t>
                </a:r>
                <a:endPar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endParaRPr>
              </a:p>
              <a:p>
                <a:pPr marL="0" indent="0">
                  <a:lnSpc>
                    <a:spcPct val="130000"/>
                  </a:lnSpc>
                  <a:spcBef>
                    <a:spcPts val="0"/>
                  </a:spcBef>
                  <a:buNone/>
                </a:pPr>
                <a:endParaRPr lang="zh-CN" altLang="en-US" sz="2400" dirty="0">
                  <a:solidFill>
                    <a:schemeClr val="tx1">
                      <a:lumMod val="75000"/>
                      <a:lumOff val="25000"/>
                    </a:schemeClr>
                  </a:solidFill>
                  <a:latin typeface="宋体" panose="02010600030101010101" pitchFamily="2" charset="-122"/>
                  <a:ea typeface="宋体" panose="02010600030101010101" pitchFamily="2" charset="-122"/>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6"/>
                </p:custDataLst>
              </p:nvPr>
            </p:nvSpPr>
            <p:spPr>
              <a:xfrm>
                <a:off x="460375" y="1583690"/>
                <a:ext cx="10702925" cy="4593590"/>
              </a:xfrm>
              <a:blipFill>
                <a:blip r:embed="rId7"/>
                <a:stretch>
                  <a:fillRect l="-1481" t="-531" r="-85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68108197-CF99-40BE-8F33-9C4152DE937F}"/>
              </a:ext>
            </a:extLst>
          </p:cNvPr>
          <p:cNvSpPr txBox="1"/>
          <p:nvPr/>
        </p:nvSpPr>
        <p:spPr>
          <a:xfrm>
            <a:off x="3216418" y="687185"/>
            <a:ext cx="5190838" cy="461665"/>
          </a:xfrm>
          <a:prstGeom prst="rect">
            <a:avLst/>
          </a:prstGeom>
          <a:noFill/>
        </p:spPr>
        <p:txBody>
          <a:bodyPr wrap="square" rtlCol="0">
            <a:spAutoFit/>
          </a:bodyPr>
          <a:lstStyle/>
          <a:p>
            <a:pPr algn="ctr"/>
            <a:r>
              <a:rPr lang="zh-CN" altLang="en-US" sz="2400" dirty="0">
                <a:latin typeface="宋体" panose="02010600030101010101" pitchFamily="2" charset="-122"/>
                <a:ea typeface="宋体" panose="02010600030101010101" pitchFamily="2" charset="-122"/>
              </a:rPr>
              <a:t>一些没啥用但是得知道的概念</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5"/>
          <a:stretch>
            <a:fillRect/>
          </a:stretch>
        </p:blipFill>
        <p:spPr>
          <a:xfrm>
            <a:off x="-26035" y="-21590"/>
            <a:ext cx="12244070" cy="7009130"/>
          </a:xfrm>
          <a:prstGeom prst="rect">
            <a:avLst/>
          </a:prstGeom>
        </p:spPr>
      </p:pic>
      <p:sp>
        <p:nvSpPr>
          <p:cNvPr id="3" name="内容占位符 2"/>
          <p:cNvSpPr>
            <a:spLocks noGrp="1"/>
          </p:cNvSpPr>
          <p:nvPr>
            <p:ph idx="1"/>
            <p:custDataLst>
              <p:tags r:id="rId2"/>
            </p:custDataLst>
          </p:nvPr>
        </p:nvSpPr>
        <p:spPr>
          <a:xfrm>
            <a:off x="588010" y="283210"/>
            <a:ext cx="10575290" cy="5894070"/>
          </a:xfrm>
        </p:spPr>
        <p:txBody>
          <a:bodyPr>
            <a:normAutofit/>
          </a:bodyPr>
          <a:lstStyle/>
          <a:p>
            <a:pPr>
              <a:lnSpc>
                <a:spcPct val="130000"/>
              </a:lnSpc>
              <a:spcBef>
                <a:spcPts val="0"/>
              </a:spcBef>
            </a:pP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Speaker name and title here</a:t>
            </a:r>
          </a:p>
        </p:txBody>
      </p:sp>
      <p:pic>
        <p:nvPicPr>
          <p:cNvPr id="5" name="图片 4"/>
          <p:cNvPicPr>
            <a:picLocks noChangeAspect="1"/>
          </p:cNvPicPr>
          <p:nvPr/>
        </p:nvPicPr>
        <p:blipFill>
          <a:blip r:embed="rId6"/>
          <a:stretch>
            <a:fillRect/>
          </a:stretch>
        </p:blipFill>
        <p:spPr>
          <a:xfrm>
            <a:off x="431800" y="303530"/>
            <a:ext cx="11312525" cy="624268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4"/>
          <a:stretch>
            <a:fillRect/>
          </a:stretch>
        </p:blipFill>
        <p:spPr>
          <a:xfrm>
            <a:off x="-26035" y="-21590"/>
            <a:ext cx="12244070" cy="7009130"/>
          </a:xfrm>
          <a:prstGeom prst="rect">
            <a:avLst/>
          </a:prstGeom>
        </p:spPr>
      </p:pic>
      <p:pic>
        <p:nvPicPr>
          <p:cNvPr id="8" name="内容占位符 7"/>
          <p:cNvPicPr>
            <a:picLocks noGrp="1" noChangeAspect="1"/>
          </p:cNvPicPr>
          <p:nvPr>
            <p:ph idx="1"/>
          </p:nvPr>
        </p:nvPicPr>
        <p:blipFill>
          <a:blip r:embed="rId5"/>
          <a:stretch>
            <a:fillRect/>
          </a:stretch>
        </p:blipFill>
        <p:spPr>
          <a:xfrm>
            <a:off x="1207770" y="668655"/>
            <a:ext cx="10290810" cy="598297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f8c23117565d273b-f67ab04472be0acb-d05d6c8a6a5a07ac79addb886ca1f512">
            <a:extLst>
              <a:ext uri="{FF2B5EF4-FFF2-40B4-BE49-F238E27FC236}">
                <a16:creationId xmlns:a16="http://schemas.microsoft.com/office/drawing/2014/main" id="{C58BB4FA-C852-4A5B-9249-1A894217ED69}"/>
              </a:ext>
            </a:extLst>
          </p:cNvPr>
          <p:cNvPicPr>
            <a:picLocks noChangeAspect="1"/>
          </p:cNvPicPr>
          <p:nvPr/>
        </p:nvPicPr>
        <p:blipFill>
          <a:blip r:embed="rId3"/>
          <a:stretch>
            <a:fillRect/>
          </a:stretch>
        </p:blipFill>
        <p:spPr>
          <a:xfrm>
            <a:off x="0" y="0"/>
            <a:ext cx="12244070" cy="7009130"/>
          </a:xfrm>
          <a:prstGeom prst="rect">
            <a:avLst/>
          </a:prstGeom>
        </p:spPr>
      </p:pic>
      <p:sp>
        <p:nvSpPr>
          <p:cNvPr id="3" name="内容占位符 2">
            <a:extLst>
              <a:ext uri="{FF2B5EF4-FFF2-40B4-BE49-F238E27FC236}">
                <a16:creationId xmlns:a16="http://schemas.microsoft.com/office/drawing/2014/main" id="{9DF84EFB-9386-47AA-B24E-F7DE00489D9C}"/>
              </a:ext>
            </a:extLst>
          </p:cNvPr>
          <p:cNvSpPr>
            <a:spLocks noGrp="1"/>
          </p:cNvSpPr>
          <p:nvPr>
            <p:ph idx="1"/>
          </p:nvPr>
        </p:nvSpPr>
        <p:spPr>
          <a:xfrm>
            <a:off x="647700" y="1825625"/>
            <a:ext cx="10515600" cy="1157720"/>
          </a:xfrm>
        </p:spPr>
        <p:txBody>
          <a:bodyPr/>
          <a:lstStyle/>
          <a:p>
            <a:pPr marL="0" indent="0">
              <a:buNone/>
            </a:pPr>
            <a:r>
              <a:rPr lang="zh-CN" altLang="en-US" dirty="0"/>
              <a:t>高斯消元求上三角矩阵即可。</a:t>
            </a:r>
            <a:endParaRPr lang="en-US" altLang="zh-CN" dirty="0"/>
          </a:p>
          <a:p>
            <a:pPr marL="0" indent="0">
              <a:buNone/>
            </a:pPr>
            <a:r>
              <a:rPr lang="zh-CN" altLang="en-US" dirty="0"/>
              <a:t>对于集合</a:t>
            </a:r>
            <a:r>
              <a:rPr lang="en-US" altLang="zh-CN" dirty="0"/>
              <a:t>{1 6 7 8 9 14 15}</a:t>
            </a:r>
            <a:r>
              <a:rPr lang="zh-CN" altLang="en-US" dirty="0"/>
              <a:t>，最大值</a:t>
            </a:r>
            <a:r>
              <a:rPr lang="en-US" altLang="zh-CN" dirty="0"/>
              <a:t>15</a:t>
            </a:r>
            <a:r>
              <a:rPr lang="zh-CN" altLang="en-US" dirty="0"/>
              <a:t>，转换为二进制，视为维度为</a:t>
            </a:r>
            <a:r>
              <a:rPr lang="en-US" altLang="zh-CN" dirty="0"/>
              <a:t>4</a:t>
            </a:r>
            <a:r>
              <a:rPr lang="zh-CN" altLang="en-US" dirty="0"/>
              <a:t>的向量集</a:t>
            </a:r>
            <a:endParaRPr lang="en-US" altLang="zh-CN" dirty="0"/>
          </a:p>
          <a:p>
            <a:pPr marL="0" indent="0">
              <a:buNone/>
            </a:pPr>
            <a:endParaRPr lang="zh-CN" altLang="en-US" dirty="0"/>
          </a:p>
        </p:txBody>
      </p:sp>
      <p:sp>
        <p:nvSpPr>
          <p:cNvPr id="4" name="标题 1">
            <a:extLst>
              <a:ext uri="{FF2B5EF4-FFF2-40B4-BE49-F238E27FC236}">
                <a16:creationId xmlns:a16="http://schemas.microsoft.com/office/drawing/2014/main" id="{21286502-5249-40AA-BFBE-938424FC49C7}"/>
              </a:ext>
            </a:extLst>
          </p:cNvPr>
          <p:cNvSpPr>
            <a:spLocks noGrp="1"/>
          </p:cNvSpPr>
          <p:nvPr>
            <p:ph type="title"/>
            <p:custDataLst>
              <p:tags r:id="rId1"/>
            </p:custDataLst>
          </p:nvPr>
        </p:nvSpPr>
        <p:spPr>
          <a:xfrm>
            <a:off x="647700" y="258445"/>
            <a:ext cx="10515600" cy="1016635"/>
          </a:xfrm>
        </p:spPr>
        <p:txBody>
          <a:bodyPr>
            <a:noAutofit/>
          </a:bodyPr>
          <a:lstStyle/>
          <a:p>
            <a:pPr algn="l">
              <a:lnSpc>
                <a:spcPct val="130000"/>
              </a:lnSpc>
            </a:pPr>
            <a:r>
              <a:rPr lang="zh-CN" altLang="en-US" sz="4000" dirty="0">
                <a:latin typeface="宋体" panose="02010600030101010101" pitchFamily="2" charset="-122"/>
                <a:ea typeface="宋体" panose="02010600030101010101" pitchFamily="2" charset="-122"/>
              </a:rPr>
              <a:t>二</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求线性基</a:t>
            </a:r>
          </a:p>
        </p:txBody>
      </p:sp>
      <p:sp>
        <p:nvSpPr>
          <p:cNvPr id="6" name="文本框 5">
            <a:extLst>
              <a:ext uri="{FF2B5EF4-FFF2-40B4-BE49-F238E27FC236}">
                <a16:creationId xmlns:a16="http://schemas.microsoft.com/office/drawing/2014/main" id="{18931C82-6F2F-40BF-9E8E-D142338E397A}"/>
              </a:ext>
            </a:extLst>
          </p:cNvPr>
          <p:cNvSpPr txBox="1"/>
          <p:nvPr/>
        </p:nvSpPr>
        <p:spPr>
          <a:xfrm>
            <a:off x="647700" y="2677118"/>
            <a:ext cx="1273249" cy="2308324"/>
          </a:xfrm>
          <a:prstGeom prst="rect">
            <a:avLst/>
          </a:prstGeom>
          <a:noFill/>
        </p:spPr>
        <p:txBody>
          <a:bodyPr wrap="square" rtlCol="0">
            <a:spAutoFit/>
          </a:bodyPr>
          <a:lstStyle/>
          <a:p>
            <a:pPr marL="0" indent="0">
              <a:buNone/>
            </a:pPr>
            <a:r>
              <a:rPr lang="en-US" altLang="zh-CN" dirty="0"/>
              <a:t>0001 (1)</a:t>
            </a:r>
          </a:p>
          <a:p>
            <a:pPr marL="0" indent="0">
              <a:buNone/>
            </a:pPr>
            <a:r>
              <a:rPr lang="en-US" altLang="zh-CN" dirty="0"/>
              <a:t>0110 (6)</a:t>
            </a:r>
          </a:p>
          <a:p>
            <a:pPr marL="0" indent="0">
              <a:buNone/>
            </a:pPr>
            <a:r>
              <a:rPr lang="en-US" altLang="zh-CN" dirty="0"/>
              <a:t>0111 (7)</a:t>
            </a:r>
          </a:p>
          <a:p>
            <a:pPr marL="0" indent="0">
              <a:buNone/>
            </a:pPr>
            <a:r>
              <a:rPr lang="en-US" altLang="zh-CN" dirty="0"/>
              <a:t>1000 (8)</a:t>
            </a:r>
          </a:p>
          <a:p>
            <a:pPr marL="0" indent="0">
              <a:buNone/>
            </a:pPr>
            <a:r>
              <a:rPr lang="en-US" altLang="zh-CN" dirty="0"/>
              <a:t>1001 (9)</a:t>
            </a:r>
          </a:p>
          <a:p>
            <a:pPr marL="0" indent="0">
              <a:buNone/>
            </a:pPr>
            <a:r>
              <a:rPr lang="en-US" altLang="zh-CN" dirty="0"/>
              <a:t>1110 (14)</a:t>
            </a:r>
          </a:p>
          <a:p>
            <a:pPr marL="0" indent="0">
              <a:buNone/>
            </a:pPr>
            <a:r>
              <a:rPr lang="en-US" altLang="zh-CN" dirty="0"/>
              <a:t>1111 (15)</a:t>
            </a:r>
          </a:p>
          <a:p>
            <a:pPr marL="0" indent="0">
              <a:buNone/>
            </a:pPr>
            <a:endParaRPr lang="en-US" altLang="zh-CN" dirty="0"/>
          </a:p>
        </p:txBody>
      </p:sp>
      <p:sp>
        <p:nvSpPr>
          <p:cNvPr id="7" name="箭头: 右 6">
            <a:extLst>
              <a:ext uri="{FF2B5EF4-FFF2-40B4-BE49-F238E27FC236}">
                <a16:creationId xmlns:a16="http://schemas.microsoft.com/office/drawing/2014/main" id="{C85B53D1-AC5C-43F4-9B1D-88C514CA2F94}"/>
              </a:ext>
            </a:extLst>
          </p:cNvPr>
          <p:cNvSpPr/>
          <p:nvPr/>
        </p:nvSpPr>
        <p:spPr>
          <a:xfrm>
            <a:off x="2096655" y="3390024"/>
            <a:ext cx="1320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239D368-5A85-475D-8DA3-E44131E358C8}"/>
              </a:ext>
            </a:extLst>
          </p:cNvPr>
          <p:cNvSpPr txBox="1"/>
          <p:nvPr/>
        </p:nvSpPr>
        <p:spPr>
          <a:xfrm>
            <a:off x="2346036" y="3447674"/>
            <a:ext cx="646331" cy="369332"/>
          </a:xfrm>
          <a:prstGeom prst="rect">
            <a:avLst/>
          </a:prstGeom>
          <a:noFill/>
        </p:spPr>
        <p:txBody>
          <a:bodyPr wrap="none" rtlCol="0">
            <a:spAutoFit/>
          </a:bodyPr>
          <a:lstStyle/>
          <a:p>
            <a:r>
              <a:rPr lang="zh-CN" altLang="en-US" dirty="0"/>
              <a:t>生成</a:t>
            </a:r>
          </a:p>
        </p:txBody>
      </p:sp>
      <p:sp>
        <p:nvSpPr>
          <p:cNvPr id="9" name="文本框 8">
            <a:extLst>
              <a:ext uri="{FF2B5EF4-FFF2-40B4-BE49-F238E27FC236}">
                <a16:creationId xmlns:a16="http://schemas.microsoft.com/office/drawing/2014/main" id="{0C6D0146-4AE5-4591-A74D-0D57F8C8AA4F}"/>
              </a:ext>
            </a:extLst>
          </p:cNvPr>
          <p:cNvSpPr txBox="1"/>
          <p:nvPr/>
        </p:nvSpPr>
        <p:spPr>
          <a:xfrm>
            <a:off x="849744" y="5156178"/>
            <a:ext cx="7065819" cy="369332"/>
          </a:xfrm>
          <a:prstGeom prst="rect">
            <a:avLst/>
          </a:prstGeom>
          <a:noFill/>
        </p:spPr>
        <p:txBody>
          <a:bodyPr wrap="square" rtlCol="0">
            <a:spAutoFit/>
          </a:bodyPr>
          <a:lstStyle/>
          <a:p>
            <a:r>
              <a:rPr lang="zh-CN" altLang="en-US" dirty="0"/>
              <a:t>观察原有集合，</a:t>
            </a:r>
            <a:r>
              <a:rPr lang="en-US" altLang="zh-CN" dirty="0"/>
              <a:t>1^6=7 1^8=9 6^8=14 1^6^8=15</a:t>
            </a:r>
            <a:endParaRPr lang="zh-CN" altLang="en-US" dirty="0"/>
          </a:p>
        </p:txBody>
      </p:sp>
      <p:sp>
        <p:nvSpPr>
          <p:cNvPr id="10" name="文本框 9">
            <a:extLst>
              <a:ext uri="{FF2B5EF4-FFF2-40B4-BE49-F238E27FC236}">
                <a16:creationId xmlns:a16="http://schemas.microsoft.com/office/drawing/2014/main" id="{1960AE6F-BB5A-4991-A0A2-9EE401CADFCD}"/>
              </a:ext>
            </a:extLst>
          </p:cNvPr>
          <p:cNvSpPr txBox="1"/>
          <p:nvPr/>
        </p:nvSpPr>
        <p:spPr>
          <a:xfrm>
            <a:off x="6575501" y="3271001"/>
            <a:ext cx="2402244" cy="923330"/>
          </a:xfrm>
          <a:prstGeom prst="rect">
            <a:avLst/>
          </a:prstGeom>
          <a:noFill/>
        </p:spPr>
        <p:txBody>
          <a:bodyPr wrap="square" rtlCol="0">
            <a:spAutoFit/>
          </a:bodyPr>
          <a:lstStyle/>
          <a:p>
            <a:r>
              <a:rPr lang="en-US" altLang="zh-CN" dirty="0"/>
              <a:t>1000</a:t>
            </a:r>
          </a:p>
          <a:p>
            <a:r>
              <a:rPr lang="en-US" altLang="zh-CN" dirty="0"/>
              <a:t>0110   </a:t>
            </a:r>
            <a:r>
              <a:rPr lang="zh-CN" altLang="en-US" dirty="0"/>
              <a:t>上三角矩阵</a:t>
            </a:r>
            <a:endParaRPr lang="en-US" altLang="zh-CN" dirty="0"/>
          </a:p>
          <a:p>
            <a:r>
              <a:rPr lang="en-US" altLang="zh-CN" dirty="0"/>
              <a:t>0001</a:t>
            </a:r>
            <a:endParaRPr lang="zh-CN" altLang="en-US" dirty="0"/>
          </a:p>
        </p:txBody>
      </p:sp>
      <p:sp>
        <p:nvSpPr>
          <p:cNvPr id="11" name="箭头: 右 10">
            <a:extLst>
              <a:ext uri="{FF2B5EF4-FFF2-40B4-BE49-F238E27FC236}">
                <a16:creationId xmlns:a16="http://schemas.microsoft.com/office/drawing/2014/main" id="{EEAAECAB-DC48-4FDF-8C7A-34221C843B9A}"/>
              </a:ext>
            </a:extLst>
          </p:cNvPr>
          <p:cNvSpPr/>
          <p:nvPr/>
        </p:nvSpPr>
        <p:spPr>
          <a:xfrm>
            <a:off x="4992255" y="3429000"/>
            <a:ext cx="1320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1296F93-6D85-424D-84B2-63917D67B982}"/>
              </a:ext>
            </a:extLst>
          </p:cNvPr>
          <p:cNvSpPr txBox="1"/>
          <p:nvPr/>
        </p:nvSpPr>
        <p:spPr>
          <a:xfrm>
            <a:off x="5259169" y="3461948"/>
            <a:ext cx="646331" cy="369332"/>
          </a:xfrm>
          <a:prstGeom prst="rect">
            <a:avLst/>
          </a:prstGeom>
          <a:noFill/>
        </p:spPr>
        <p:txBody>
          <a:bodyPr wrap="none" rtlCol="0">
            <a:spAutoFit/>
          </a:bodyPr>
          <a:lstStyle/>
          <a:p>
            <a:r>
              <a:rPr lang="zh-CN" altLang="en-US" dirty="0"/>
              <a:t>倒置</a:t>
            </a:r>
          </a:p>
        </p:txBody>
      </p:sp>
      <p:sp>
        <p:nvSpPr>
          <p:cNvPr id="13" name="文本框 12">
            <a:extLst>
              <a:ext uri="{FF2B5EF4-FFF2-40B4-BE49-F238E27FC236}">
                <a16:creationId xmlns:a16="http://schemas.microsoft.com/office/drawing/2014/main" id="{45A35417-8C5D-4DE7-9FEF-34F395F7E589}"/>
              </a:ext>
            </a:extLst>
          </p:cNvPr>
          <p:cNvSpPr txBox="1"/>
          <p:nvPr/>
        </p:nvSpPr>
        <p:spPr>
          <a:xfrm>
            <a:off x="3593162" y="3232483"/>
            <a:ext cx="1136648" cy="923330"/>
          </a:xfrm>
          <a:prstGeom prst="rect">
            <a:avLst/>
          </a:prstGeom>
          <a:noFill/>
        </p:spPr>
        <p:txBody>
          <a:bodyPr wrap="square" rtlCol="0">
            <a:spAutoFit/>
          </a:bodyPr>
          <a:lstStyle/>
          <a:p>
            <a:r>
              <a:rPr lang="en-US" altLang="zh-CN" dirty="0"/>
              <a:t>0001 (1)</a:t>
            </a:r>
          </a:p>
          <a:p>
            <a:r>
              <a:rPr lang="en-US" altLang="zh-CN" dirty="0"/>
              <a:t>0110 (6)</a:t>
            </a:r>
          </a:p>
          <a:p>
            <a:r>
              <a:rPr lang="en-US" altLang="zh-CN" dirty="0"/>
              <a:t>1000 (8)</a:t>
            </a:r>
            <a:endParaRPr lang="zh-CN" altLang="en-US" dirty="0"/>
          </a:p>
        </p:txBody>
      </p:sp>
    </p:spTree>
    <p:extLst>
      <p:ext uri="{BB962C8B-B14F-4D97-AF65-F5344CB8AC3E}">
        <p14:creationId xmlns:p14="http://schemas.microsoft.com/office/powerpoint/2010/main" val="359070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5"/>
          <a:stretch>
            <a:fillRect/>
          </a:stretch>
        </p:blipFill>
        <p:spPr>
          <a:xfrm>
            <a:off x="-26035" y="-2540"/>
            <a:ext cx="12244070" cy="7009130"/>
          </a:xfrm>
          <a:prstGeom prst="rect">
            <a:avLst/>
          </a:prstGeom>
        </p:spPr>
      </p:pic>
      <p:sp>
        <p:nvSpPr>
          <p:cNvPr id="3" name="内容占位符 2"/>
          <p:cNvSpPr>
            <a:spLocks noGrp="1"/>
          </p:cNvSpPr>
          <p:nvPr>
            <p:ph idx="1"/>
            <p:custDataLst>
              <p:tags r:id="rId2"/>
            </p:custDataLst>
          </p:nvPr>
        </p:nvSpPr>
        <p:spPr>
          <a:xfrm>
            <a:off x="647700" y="358775"/>
            <a:ext cx="10515600" cy="6287135"/>
          </a:xfrm>
        </p:spPr>
        <p:txBody>
          <a:bodyPr>
            <a:normAutofit/>
          </a:bodyPr>
          <a:lstStyle/>
          <a:p>
            <a:pPr>
              <a:lnSpc>
                <a:spcPct val="130000"/>
              </a:lnSpc>
              <a:spcBef>
                <a:spcPts val="0"/>
              </a:spcBef>
            </a:pPr>
            <a:endPar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endParaRPr>
          </a:p>
          <a:p>
            <a:pPr>
              <a:lnSpc>
                <a:spcPct val="130000"/>
              </a:lnSpc>
              <a:spcBef>
                <a:spcPts val="0"/>
              </a:spcBef>
            </a:pPr>
            <a:endPar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endParaRPr>
          </a:p>
        </p:txBody>
      </p:sp>
      <p:sp>
        <p:nvSpPr>
          <p:cNvPr id="2" name="文本框 1">
            <a:extLst>
              <a:ext uri="{FF2B5EF4-FFF2-40B4-BE49-F238E27FC236}">
                <a16:creationId xmlns:a16="http://schemas.microsoft.com/office/drawing/2014/main" id="{84DEF3B4-5559-4FF5-9FD6-65811E711D9D}"/>
              </a:ext>
            </a:extLst>
          </p:cNvPr>
          <p:cNvSpPr txBox="1"/>
          <p:nvPr/>
        </p:nvSpPr>
        <p:spPr>
          <a:xfrm>
            <a:off x="406401" y="201410"/>
            <a:ext cx="2341418" cy="369332"/>
          </a:xfrm>
          <a:prstGeom prst="rect">
            <a:avLst/>
          </a:prstGeom>
          <a:noFill/>
        </p:spPr>
        <p:txBody>
          <a:bodyPr wrap="square" rtlCol="0">
            <a:spAutoFit/>
          </a:bodyPr>
          <a:lstStyle/>
          <a:p>
            <a:r>
              <a:rPr lang="zh-CN" altLang="en-US" dirty="0"/>
              <a:t>模板代码</a:t>
            </a:r>
          </a:p>
        </p:txBody>
      </p:sp>
      <p:sp>
        <p:nvSpPr>
          <p:cNvPr id="4" name="文本框 3">
            <a:extLst>
              <a:ext uri="{FF2B5EF4-FFF2-40B4-BE49-F238E27FC236}">
                <a16:creationId xmlns:a16="http://schemas.microsoft.com/office/drawing/2014/main" id="{A8370C55-2665-4BFC-B8E2-35E4C859449F}"/>
              </a:ext>
            </a:extLst>
          </p:cNvPr>
          <p:cNvSpPr txBox="1"/>
          <p:nvPr/>
        </p:nvSpPr>
        <p:spPr>
          <a:xfrm>
            <a:off x="1149926" y="1228437"/>
            <a:ext cx="5260109" cy="2650836"/>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4574C8E9-F4DD-4761-91E1-D6E8B68AF0BE}"/>
              </a:ext>
            </a:extLst>
          </p:cNvPr>
          <p:cNvSpPr txBox="1"/>
          <p:nvPr/>
        </p:nvSpPr>
        <p:spPr>
          <a:xfrm>
            <a:off x="213590" y="889843"/>
            <a:ext cx="10315864" cy="5078313"/>
          </a:xfrm>
          <a:prstGeom prst="rect">
            <a:avLst/>
          </a:prstGeom>
          <a:noFill/>
        </p:spPr>
        <p:txBody>
          <a:bodyPr wrap="square" rtlCol="0">
            <a:spAutoFit/>
          </a:bodyPr>
          <a:lstStyle/>
          <a:p>
            <a:pPr algn="l">
              <a:buFont typeface="+mj-lt"/>
              <a:buAutoNum type="arabicPeriod"/>
            </a:pP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func</a:t>
            </a:r>
            <a:r>
              <a:rPr lang="en-US" altLang="zh-CN" b="0" i="0" dirty="0">
                <a:solidFill>
                  <a:srgbClr val="000000"/>
                </a:solidFill>
                <a:effectLst/>
                <a:latin typeface="Consolas" panose="020B0609020204030204" pitchFamily="49" charset="0"/>
              </a:rPr>
              <a:t>(</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limit,</a:t>
            </a:r>
            <a:r>
              <a:rPr lang="en-US" altLang="zh-CN" b="1" i="0" dirty="0" err="1">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n){</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向量维度为</a:t>
            </a:r>
            <a:r>
              <a:rPr lang="en-US" altLang="zh-CN" b="0" i="0" dirty="0">
                <a:solidFill>
                  <a:srgbClr val="008200"/>
                </a:solidFill>
                <a:effectLst/>
                <a:latin typeface="Consolas" panose="020B0609020204030204" pitchFamily="49" charset="0"/>
              </a:rPr>
              <a:t>limit n</a:t>
            </a:r>
            <a:r>
              <a:rPr lang="zh-CN" altLang="en-US" b="0" i="0" dirty="0">
                <a:solidFill>
                  <a:srgbClr val="008200"/>
                </a:solidFill>
                <a:effectLst/>
                <a:latin typeface="Consolas" panose="020B0609020204030204" pitchFamily="49" charset="0"/>
              </a:rPr>
              <a:t>个向量 求线性基</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k=0;</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生成线性基的大小</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a:t>
            </a:r>
            <a:r>
              <a:rPr lang="en-US" altLang="zh-CN" b="0" i="0" dirty="0" err="1">
                <a:solidFill>
                  <a:srgbClr val="000000"/>
                </a:solidFill>
                <a:effectLst/>
                <a:latin typeface="Consolas" panose="020B0609020204030204" pitchFamily="49" charset="0"/>
              </a:rPr>
              <a:t>limit;i</a:t>
            </a:r>
            <a:r>
              <a:rPr lang="en-US" altLang="zh-CN" b="0" i="0" dirty="0">
                <a:solidFill>
                  <a:srgbClr val="000000"/>
                </a:solidFill>
                <a:effectLst/>
                <a:latin typeface="Consolas" panose="020B0609020204030204" pitchFamily="49" charset="0"/>
              </a:rPr>
              <a:t>&gt;=0;i--){</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从大到小判断每一个维度</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j=</a:t>
            </a:r>
            <a:r>
              <a:rPr lang="en-US" altLang="zh-CN" b="0" i="0" dirty="0" err="1">
                <a:solidFill>
                  <a:srgbClr val="000000"/>
                </a:solidFill>
                <a:effectLst/>
                <a:latin typeface="Consolas" panose="020B0609020204030204" pitchFamily="49" charset="0"/>
              </a:rPr>
              <a:t>k;j</a:t>
            </a:r>
            <a:r>
              <a:rPr lang="en-US" altLang="zh-CN" b="0" i="0" dirty="0">
                <a:solidFill>
                  <a:srgbClr val="000000"/>
                </a:solidFill>
                <a:effectLst/>
                <a:latin typeface="Consolas" panose="020B0609020204030204" pitchFamily="49" charset="0"/>
              </a:rPr>
              <a:t>&lt;</a:t>
            </a:r>
            <a:r>
              <a:rPr lang="en-US" altLang="zh-CN" b="0" i="0" dirty="0" err="1">
                <a:solidFill>
                  <a:srgbClr val="000000"/>
                </a:solidFill>
                <a:effectLst/>
                <a:latin typeface="Consolas" panose="020B0609020204030204" pitchFamily="49" charset="0"/>
              </a:rPr>
              <a:t>n;j</a:t>
            </a:r>
            <a:r>
              <a:rPr lang="en-US" altLang="zh-CN" b="0" i="0" dirty="0">
                <a:solidFill>
                  <a:srgbClr val="000000"/>
                </a:solidFill>
                <a:effectLst/>
                <a:latin typeface="Consolas" panose="020B0609020204030204" pitchFamily="49" charset="0"/>
              </a:rPr>
              <a:t>++){</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从第</a:t>
            </a:r>
            <a:r>
              <a:rPr lang="en-US" altLang="zh-CN" b="0" i="0" dirty="0">
                <a:solidFill>
                  <a:srgbClr val="008200"/>
                </a:solidFill>
                <a:effectLst/>
                <a:latin typeface="Consolas" panose="020B0609020204030204" pitchFamily="49" charset="0"/>
              </a:rPr>
              <a:t>k</a:t>
            </a:r>
            <a:r>
              <a:rPr lang="zh-CN" altLang="en-US" b="0" i="0" dirty="0">
                <a:solidFill>
                  <a:srgbClr val="008200"/>
                </a:solidFill>
                <a:effectLst/>
                <a:latin typeface="Consolas" panose="020B0609020204030204" pitchFamily="49" charset="0"/>
              </a:rPr>
              <a:t>个开始 因为前</a:t>
            </a:r>
            <a:r>
              <a:rPr lang="en-US" altLang="zh-CN" b="0" i="0" dirty="0">
                <a:solidFill>
                  <a:srgbClr val="008200"/>
                </a:solidFill>
                <a:effectLst/>
                <a:latin typeface="Consolas" panose="020B0609020204030204" pitchFamily="49" charset="0"/>
              </a:rPr>
              <a:t>k</a:t>
            </a:r>
            <a:r>
              <a:rPr lang="zh-CN" altLang="en-US" b="0" i="0" dirty="0">
                <a:solidFill>
                  <a:srgbClr val="008200"/>
                </a:solidFill>
                <a:effectLst/>
                <a:latin typeface="Consolas" panose="020B0609020204030204" pitchFamily="49" charset="0"/>
              </a:rPr>
              <a:t>个已经生成完毕</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(a[j]&gt;&gt;</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&amp; 1){</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找到</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0" i="0" dirty="0">
                <a:solidFill>
                  <a:srgbClr val="000000"/>
                </a:solidFill>
                <a:effectLst/>
                <a:latin typeface="Consolas" panose="020B0609020204030204" pitchFamily="49" charset="0"/>
              </a:rPr>
              <a:t>swap(a[k],a[j]);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break</a:t>
            </a:r>
            <a:r>
              <a:rPr lang="en-US" altLang="zh-CN" b="0" i="0" dirty="0">
                <a:solidFill>
                  <a:srgbClr val="000000"/>
                </a:solidFill>
                <a:effectLst/>
                <a:latin typeface="Consolas" panose="020B0609020204030204" pitchFamily="49" charset="0"/>
              </a:rPr>
              <a: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(!(a[k]&gt;&gt;</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&amp; 1)) </a:t>
            </a:r>
            <a:r>
              <a:rPr lang="en-US" altLang="zh-CN" b="1" i="0" dirty="0">
                <a:solidFill>
                  <a:srgbClr val="006699"/>
                </a:solidFill>
                <a:effectLst/>
                <a:latin typeface="Consolas" panose="020B0609020204030204" pitchFamily="49" charset="0"/>
              </a:rPr>
              <a:t>continue</a:t>
            </a:r>
            <a:r>
              <a:rPr lang="en-US" altLang="zh-CN" b="0" i="0" dirty="0">
                <a:solidFill>
                  <a:srgbClr val="000000"/>
                </a:solidFill>
                <a:effectLst/>
                <a:latin typeface="Consolas" panose="020B0609020204030204" pitchFamily="49" charset="0"/>
              </a:rPr>
              <a:t>;</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这一维度没有</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for</a:t>
            </a:r>
            <a:r>
              <a:rPr lang="en-US" altLang="zh-CN" b="0" i="0" dirty="0">
                <a:solidFill>
                  <a:srgbClr val="000000"/>
                </a:solidFill>
                <a:effectLst/>
                <a:latin typeface="Consolas" panose="020B0609020204030204" pitchFamily="49" charset="0"/>
              </a:rPr>
              <a:t>(</a:t>
            </a:r>
            <a:r>
              <a:rPr lang="en-US" altLang="zh-CN" b="1" i="0" dirty="0">
                <a:solidFill>
                  <a:srgbClr val="2E8B57"/>
                </a:solidFill>
                <a:effectLst/>
                <a:latin typeface="Consolas" panose="020B0609020204030204" pitchFamily="49" charset="0"/>
              </a:rPr>
              <a:t>int</a:t>
            </a:r>
            <a:r>
              <a:rPr lang="en-US" altLang="zh-CN" b="0" i="0" dirty="0">
                <a:solidFill>
                  <a:srgbClr val="000000"/>
                </a:solidFill>
                <a:effectLst/>
                <a:latin typeface="Consolas" panose="020B0609020204030204" pitchFamily="49" charset="0"/>
              </a:rPr>
              <a:t> j=0;j&lt;</a:t>
            </a:r>
            <a:r>
              <a:rPr lang="en-US" altLang="zh-CN" b="0" i="0" dirty="0" err="1">
                <a:solidFill>
                  <a:srgbClr val="000000"/>
                </a:solidFill>
                <a:effectLst/>
                <a:latin typeface="Consolas" panose="020B0609020204030204" pitchFamily="49" charset="0"/>
              </a:rPr>
              <a:t>n;j</a:t>
            </a:r>
            <a:r>
              <a:rPr lang="en-US" altLang="zh-CN" b="0" i="0" dirty="0">
                <a:solidFill>
                  <a:srgbClr val="000000"/>
                </a:solidFill>
                <a:effectLst/>
                <a:latin typeface="Consolas" panose="020B0609020204030204" pitchFamily="49" charset="0"/>
              </a:rPr>
              <a:t>++){</a:t>
            </a:r>
            <a:r>
              <a:rPr lang="en-US" altLang="zh-CN" b="0" i="0" dirty="0">
                <a:solidFill>
                  <a:srgbClr val="008200"/>
                </a:solidFill>
                <a:effectLst/>
                <a:latin typeface="Consolas" panose="020B0609020204030204" pitchFamily="49" charset="0"/>
              </a:rPr>
              <a:t>//</a:t>
            </a:r>
            <a:r>
              <a:rPr lang="zh-CN" altLang="en-US" b="0" i="0" dirty="0">
                <a:solidFill>
                  <a:srgbClr val="008200"/>
                </a:solidFill>
                <a:effectLst/>
                <a:latin typeface="Consolas" panose="020B0609020204030204" pitchFamily="49" charset="0"/>
              </a:rPr>
              <a:t>消除其他向量中的这一维</a:t>
            </a:r>
            <a:r>
              <a:rPr lang="zh-CN" altLang="en-US" b="0" i="0" dirty="0">
                <a:solidFill>
                  <a:srgbClr val="000000"/>
                </a:solidFill>
                <a:effectLst/>
                <a:latin typeface="Consolas" panose="020B0609020204030204" pitchFamily="49" charset="0"/>
              </a:rPr>
              <a:t>  </a:t>
            </a:r>
            <a:endParaRPr lang="zh-CN" altLang="en-US" b="0" i="0" dirty="0">
              <a:solidFill>
                <a:srgbClr val="5C5C5C"/>
              </a:solidFill>
              <a:effectLst/>
              <a:latin typeface="Consolas" panose="020B0609020204030204" pitchFamily="49" charset="0"/>
            </a:endParaRPr>
          </a:p>
          <a:p>
            <a:pPr algn="l">
              <a:buFont typeface="+mj-lt"/>
              <a:buAutoNum type="arabicPeriod"/>
            </a:pPr>
            <a:r>
              <a:rPr lang="zh-CN" altLang="en-US"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((j!=k) &amp;&amp; (a[j]&gt;&gt;</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&amp; 1) ) a[j]^=a[k];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k++;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if</a:t>
            </a:r>
            <a:r>
              <a:rPr lang="en-US" altLang="zh-CN" b="0" i="0" dirty="0">
                <a:solidFill>
                  <a:srgbClr val="000000"/>
                </a:solidFill>
                <a:effectLst/>
                <a:latin typeface="Consolas" panose="020B0609020204030204" pitchFamily="49" charset="0"/>
              </a:rPr>
              <a:t>(k==limit) </a:t>
            </a:r>
            <a:r>
              <a:rPr lang="en-US" altLang="zh-CN" b="1" i="0" dirty="0">
                <a:solidFill>
                  <a:srgbClr val="006699"/>
                </a:solidFill>
                <a:effectLst/>
                <a:latin typeface="Consolas" panose="020B0609020204030204" pitchFamily="49" charset="0"/>
              </a:rPr>
              <a:t>break</a:t>
            </a:r>
            <a:r>
              <a:rPr lang="en-US" altLang="zh-CN" b="0" i="0" dirty="0">
                <a:solidFill>
                  <a:srgbClr val="000000"/>
                </a:solidFill>
                <a:effectLst/>
                <a:latin typeface="Consolas" panose="020B0609020204030204" pitchFamily="49" charset="0"/>
              </a:rPr>
              <a:t>;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r>
              <a:rPr lang="en-US" altLang="zh-CN" b="1" i="0" dirty="0">
                <a:solidFill>
                  <a:srgbClr val="006699"/>
                </a:solidFill>
                <a:effectLst/>
                <a:latin typeface="Consolas" panose="020B0609020204030204" pitchFamily="49" charset="0"/>
              </a:rPr>
              <a:t>return</a:t>
            </a:r>
            <a:r>
              <a:rPr lang="en-US" altLang="zh-CN" b="0" i="0" dirty="0">
                <a:solidFill>
                  <a:srgbClr val="000000"/>
                </a:solidFill>
                <a:effectLst/>
                <a:latin typeface="Consolas" panose="020B0609020204030204" pitchFamily="49" charset="0"/>
              </a:rPr>
              <a:t> k;  </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000000"/>
                </a:solidFill>
                <a:effectLst/>
                <a:latin typeface="Consolas" panose="020B0609020204030204" pitchFamily="49" charset="0"/>
              </a:rPr>
              <a:t>}  </a:t>
            </a:r>
            <a:endParaRPr lang="en-US" altLang="zh-CN" b="0" i="0" dirty="0">
              <a:solidFill>
                <a:srgbClr val="5C5C5C"/>
              </a:solidFill>
              <a:effectLst/>
              <a:latin typeface="Consolas" panose="020B0609020204030204" pitchFamily="49"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5"/>
          <a:stretch>
            <a:fillRect/>
          </a:stretch>
        </p:blipFill>
        <p:spPr>
          <a:xfrm>
            <a:off x="-26035" y="-75565"/>
            <a:ext cx="12244070" cy="7009130"/>
          </a:xfrm>
          <a:prstGeom prst="rect">
            <a:avLst/>
          </a:prstGeom>
        </p:spPr>
      </p:pic>
      <p:sp>
        <p:nvSpPr>
          <p:cNvPr id="3" name="内容占位符 2">
            <a:extLst>
              <a:ext uri="{FF2B5EF4-FFF2-40B4-BE49-F238E27FC236}">
                <a16:creationId xmlns:a16="http://schemas.microsoft.com/office/drawing/2014/main" id="{30D218AD-0FEF-43FD-A58A-7184F89B9A7E}"/>
              </a:ext>
            </a:extLst>
          </p:cNvPr>
          <p:cNvSpPr>
            <a:spLocks noGrp="1"/>
          </p:cNvSpPr>
          <p:nvPr>
            <p:ph idx="1"/>
          </p:nvPr>
        </p:nvSpPr>
        <p:spPr>
          <a:xfrm>
            <a:off x="647700" y="1865745"/>
            <a:ext cx="10269682" cy="3500582"/>
          </a:xfrm>
        </p:spPr>
        <p:txBody>
          <a:bodyPr/>
          <a:lstStyle/>
          <a:p>
            <a:pPr marL="0" indent="0">
              <a:buNone/>
            </a:pPr>
            <a:r>
              <a:rPr lang="en-US" altLang="zh-CN" dirty="0"/>
              <a:t>1. </a:t>
            </a:r>
            <a:r>
              <a:rPr lang="zh-CN" altLang="en-US" dirty="0"/>
              <a:t>线性基的元素能相互异或得到原集合的元素的所有相互异或得到的值。</a:t>
            </a:r>
          </a:p>
          <a:p>
            <a:pPr marL="0" indent="0">
              <a:buNone/>
            </a:pPr>
            <a:r>
              <a:rPr lang="en-US" altLang="zh-CN" dirty="0"/>
              <a:t>2. </a:t>
            </a:r>
            <a:r>
              <a:rPr lang="zh-CN" altLang="en-US" dirty="0"/>
              <a:t>线性基是满足性质 </a:t>
            </a:r>
            <a:r>
              <a:rPr lang="en-US" altLang="zh-CN" dirty="0"/>
              <a:t>1 </a:t>
            </a:r>
            <a:r>
              <a:rPr lang="zh-CN" altLang="en-US" dirty="0"/>
              <a:t>的最小的集合。</a:t>
            </a:r>
          </a:p>
          <a:p>
            <a:pPr marL="0" indent="0">
              <a:buNone/>
            </a:pPr>
            <a:r>
              <a:rPr lang="en-US" altLang="zh-CN" dirty="0"/>
              <a:t>3. </a:t>
            </a:r>
            <a:r>
              <a:rPr lang="zh-CN" altLang="en-US" dirty="0"/>
              <a:t>线性基没有异或和为 </a:t>
            </a:r>
            <a:r>
              <a:rPr lang="en-US" altLang="zh-CN" dirty="0"/>
              <a:t>0 </a:t>
            </a:r>
            <a:r>
              <a:rPr lang="zh-CN" altLang="en-US" dirty="0"/>
              <a:t>的子集。</a:t>
            </a:r>
          </a:p>
          <a:p>
            <a:pPr marL="0" indent="0">
              <a:buNone/>
            </a:pPr>
            <a:r>
              <a:rPr lang="en-US" altLang="zh-CN" dirty="0"/>
              <a:t>4. </a:t>
            </a:r>
            <a:r>
              <a:rPr lang="zh-CN" altLang="en-US" dirty="0"/>
              <a:t>线性基中每个元素的异或方案唯一，也就是说，线性基中不同的异或组合异或出的数都是不一样的。</a:t>
            </a:r>
          </a:p>
          <a:p>
            <a:pPr marL="0" indent="0">
              <a:buNone/>
            </a:pPr>
            <a:r>
              <a:rPr lang="en-US" altLang="zh-CN" dirty="0"/>
              <a:t>5. </a:t>
            </a:r>
            <a:r>
              <a:rPr lang="zh-CN" altLang="en-US" dirty="0"/>
              <a:t>线性基中每个元素的二进制最高位互不相同。</a:t>
            </a:r>
          </a:p>
        </p:txBody>
      </p:sp>
      <p:sp>
        <p:nvSpPr>
          <p:cNvPr id="8" name="标题 1">
            <a:extLst>
              <a:ext uri="{FF2B5EF4-FFF2-40B4-BE49-F238E27FC236}">
                <a16:creationId xmlns:a16="http://schemas.microsoft.com/office/drawing/2014/main" id="{19D38DA0-66FF-451E-8261-BFEE3F9613DE}"/>
              </a:ext>
            </a:extLst>
          </p:cNvPr>
          <p:cNvSpPr>
            <a:spLocks noGrp="1"/>
          </p:cNvSpPr>
          <p:nvPr>
            <p:ph type="title"/>
            <p:custDataLst>
              <p:tags r:id="rId2"/>
            </p:custDataLst>
          </p:nvPr>
        </p:nvSpPr>
        <p:spPr>
          <a:xfrm>
            <a:off x="647700" y="258445"/>
            <a:ext cx="10515600" cy="1016635"/>
          </a:xfrm>
        </p:spPr>
        <p:txBody>
          <a:bodyPr>
            <a:noAutofit/>
          </a:bodyPr>
          <a:lstStyle/>
          <a:p>
            <a:pPr algn="l">
              <a:lnSpc>
                <a:spcPct val="130000"/>
              </a:lnSpc>
            </a:pPr>
            <a:r>
              <a:rPr lang="zh-CN" altLang="en-US" sz="4000" dirty="0">
                <a:latin typeface="宋体" panose="02010600030101010101" pitchFamily="2" charset="-122"/>
                <a:ea typeface="宋体" panose="02010600030101010101" pitchFamily="2" charset="-122"/>
              </a:rPr>
              <a:t>三</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线性基的性质</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f8c23117565d273b-f67ab04472be0acb-d05d6c8a6a5a07ac79addb886ca1f512"/>
          <p:cNvPicPr>
            <a:picLocks noChangeAspect="1"/>
          </p:cNvPicPr>
          <p:nvPr/>
        </p:nvPicPr>
        <p:blipFill>
          <a:blip r:embed="rId5"/>
          <a:stretch>
            <a:fillRect/>
          </a:stretch>
        </p:blipFill>
        <p:spPr>
          <a:xfrm>
            <a:off x="-26035" y="-75565"/>
            <a:ext cx="12244070" cy="7009130"/>
          </a:xfrm>
          <a:prstGeom prst="rect">
            <a:avLst/>
          </a:prstGeom>
        </p:spPr>
      </p:pic>
      <p:sp>
        <p:nvSpPr>
          <p:cNvPr id="4" name="内容占位符 3">
            <a:extLst>
              <a:ext uri="{FF2B5EF4-FFF2-40B4-BE49-F238E27FC236}">
                <a16:creationId xmlns:a16="http://schemas.microsoft.com/office/drawing/2014/main" id="{8586F4F6-A65C-4276-8316-7FD20C5649DD}"/>
              </a:ext>
            </a:extLst>
          </p:cNvPr>
          <p:cNvSpPr>
            <a:spLocks noGrp="1"/>
          </p:cNvSpPr>
          <p:nvPr>
            <p:ph idx="1"/>
          </p:nvPr>
        </p:nvSpPr>
        <p:spPr>
          <a:xfrm>
            <a:off x="647700" y="1825625"/>
            <a:ext cx="10515600" cy="2737139"/>
          </a:xfrm>
        </p:spPr>
        <p:txBody>
          <a:bodyPr/>
          <a:lstStyle/>
          <a:p>
            <a:r>
              <a:rPr lang="zh-CN" altLang="en-US" dirty="0"/>
              <a:t>与前面静态生成线性基类似，从高位往低位找</a:t>
            </a:r>
            <a:endParaRPr lang="en-US" altLang="zh-CN" dirty="0"/>
          </a:p>
          <a:p>
            <a:r>
              <a:rPr lang="zh-CN" altLang="en-US" dirty="0"/>
              <a:t>如果插入的数字</a:t>
            </a:r>
            <a:r>
              <a:rPr lang="en-US" altLang="zh-CN" dirty="0"/>
              <a:t>x</a:t>
            </a:r>
            <a:r>
              <a:rPr lang="zh-CN" altLang="en-US" dirty="0"/>
              <a:t>和原有线性基在当前位 </a:t>
            </a:r>
            <a:r>
              <a:rPr lang="en-US" altLang="zh-CN" dirty="0"/>
              <a:t>j </a:t>
            </a:r>
            <a:r>
              <a:rPr lang="zh-CN" altLang="en-US" dirty="0"/>
              <a:t>都为</a:t>
            </a:r>
            <a:r>
              <a:rPr lang="en-US" altLang="zh-CN" dirty="0"/>
              <a:t>1</a:t>
            </a:r>
            <a:r>
              <a:rPr lang="zh-CN" altLang="en-US" dirty="0"/>
              <a:t>，则</a:t>
            </a:r>
            <a:r>
              <a:rPr lang="en-US" altLang="zh-CN" dirty="0"/>
              <a:t>x=</a:t>
            </a:r>
            <a:r>
              <a:rPr lang="en-US" altLang="zh-CN" dirty="0" err="1"/>
              <a:t>x^a</a:t>
            </a:r>
            <a:r>
              <a:rPr lang="en-US" altLang="zh-CN" dirty="0"/>
              <a:t>[j]</a:t>
            </a:r>
            <a:r>
              <a:rPr lang="zh-CN" altLang="en-US" dirty="0"/>
              <a:t>，然后继续向下找。</a:t>
            </a:r>
            <a:endParaRPr lang="en-US" altLang="zh-CN" dirty="0"/>
          </a:p>
          <a:p>
            <a:r>
              <a:rPr lang="en-US" altLang="zh-CN" dirty="0"/>
              <a:t>x</a:t>
            </a:r>
            <a:r>
              <a:rPr lang="zh-CN" altLang="en-US" dirty="0"/>
              <a:t>当前位为</a:t>
            </a:r>
            <a:r>
              <a:rPr lang="en-US" altLang="zh-CN" dirty="0"/>
              <a:t>0</a:t>
            </a:r>
            <a:r>
              <a:rPr lang="zh-CN" altLang="en-US" dirty="0"/>
              <a:t>，</a:t>
            </a:r>
            <a:r>
              <a:rPr lang="en-US" altLang="zh-CN" dirty="0"/>
              <a:t>a[j]</a:t>
            </a:r>
            <a:r>
              <a:rPr lang="zh-CN" altLang="en-US" dirty="0"/>
              <a:t>当前位为</a:t>
            </a:r>
            <a:r>
              <a:rPr lang="en-US" altLang="zh-CN" dirty="0"/>
              <a:t>0</a:t>
            </a:r>
            <a:r>
              <a:rPr lang="zh-CN" altLang="en-US" dirty="0"/>
              <a:t>或</a:t>
            </a:r>
            <a:r>
              <a:rPr lang="en-US" altLang="zh-CN" dirty="0"/>
              <a:t>1</a:t>
            </a:r>
            <a:r>
              <a:rPr lang="zh-CN" altLang="en-US" dirty="0"/>
              <a:t>，均跳过</a:t>
            </a:r>
            <a:endParaRPr lang="en-US" altLang="zh-CN" dirty="0"/>
          </a:p>
          <a:p>
            <a:r>
              <a:rPr lang="en-US" altLang="zh-CN" dirty="0"/>
              <a:t>x</a:t>
            </a:r>
            <a:r>
              <a:rPr lang="zh-CN" altLang="en-US" dirty="0"/>
              <a:t>当前位为</a:t>
            </a:r>
            <a:r>
              <a:rPr lang="en-US" altLang="zh-CN" dirty="0"/>
              <a:t>1</a:t>
            </a:r>
            <a:r>
              <a:rPr lang="zh-CN" altLang="en-US" dirty="0"/>
              <a:t>，</a:t>
            </a:r>
            <a:r>
              <a:rPr lang="en-US" altLang="zh-CN" dirty="0"/>
              <a:t>a[j]</a:t>
            </a:r>
            <a:r>
              <a:rPr lang="zh-CN" altLang="en-US" dirty="0"/>
              <a:t>当前位为</a:t>
            </a:r>
            <a:r>
              <a:rPr lang="en-US" altLang="zh-CN" dirty="0"/>
              <a:t>0</a:t>
            </a:r>
            <a:r>
              <a:rPr lang="zh-CN" altLang="en-US" dirty="0"/>
              <a:t>，插入此位置并更新线性基</a:t>
            </a:r>
            <a:endParaRPr lang="en-US" altLang="zh-CN" dirty="0"/>
          </a:p>
          <a:p>
            <a:endParaRPr lang="en-US" altLang="zh-CN" dirty="0"/>
          </a:p>
          <a:p>
            <a:pPr marL="0" indent="0">
              <a:buNone/>
            </a:pPr>
            <a:r>
              <a:rPr lang="zh-CN" altLang="en-US" dirty="0"/>
              <a:t>因为线性基大小只有</a:t>
            </a:r>
            <a:r>
              <a:rPr lang="en-US" altLang="zh-CN" dirty="0" err="1"/>
              <a:t>logn</a:t>
            </a:r>
            <a:r>
              <a:rPr lang="zh-CN" altLang="en-US" dirty="0"/>
              <a:t>，复杂度</a:t>
            </a:r>
            <a:r>
              <a:rPr lang="en-US" altLang="zh-CN" dirty="0"/>
              <a:t>O(</a:t>
            </a:r>
            <a:r>
              <a:rPr lang="en-US" altLang="zh-CN" dirty="0" err="1"/>
              <a:t>logn</a:t>
            </a:r>
            <a:r>
              <a:rPr lang="en-US" altLang="zh-CN" dirty="0"/>
              <a:t>)</a:t>
            </a:r>
            <a:r>
              <a:rPr lang="zh-CN" altLang="en-US" dirty="0"/>
              <a:t>，两个线性基的合并就是逐个把其中一个线性基的所有元素插入另一个线性基，复杂度</a:t>
            </a:r>
            <a:r>
              <a:rPr lang="en-US" altLang="zh-CN" dirty="0"/>
              <a:t>O(logn^2)</a:t>
            </a:r>
          </a:p>
          <a:p>
            <a:endParaRPr lang="en-US" altLang="zh-CN" dirty="0"/>
          </a:p>
          <a:p>
            <a:endParaRPr lang="zh-CN" altLang="en-US" dirty="0"/>
          </a:p>
        </p:txBody>
      </p:sp>
      <p:sp>
        <p:nvSpPr>
          <p:cNvPr id="6" name="标题 1">
            <a:extLst>
              <a:ext uri="{FF2B5EF4-FFF2-40B4-BE49-F238E27FC236}">
                <a16:creationId xmlns:a16="http://schemas.microsoft.com/office/drawing/2014/main" id="{9CA898AB-7159-4AC9-9887-EC124473AABC}"/>
              </a:ext>
            </a:extLst>
          </p:cNvPr>
          <p:cNvSpPr>
            <a:spLocks noGrp="1"/>
          </p:cNvSpPr>
          <p:nvPr>
            <p:ph type="title"/>
            <p:custDataLst>
              <p:tags r:id="rId2"/>
            </p:custDataLst>
          </p:nvPr>
        </p:nvSpPr>
        <p:spPr>
          <a:xfrm>
            <a:off x="647700" y="258445"/>
            <a:ext cx="10515600" cy="1016635"/>
          </a:xfrm>
        </p:spPr>
        <p:txBody>
          <a:bodyPr>
            <a:noAutofit/>
          </a:bodyPr>
          <a:lstStyle/>
          <a:p>
            <a:pPr algn="l">
              <a:lnSpc>
                <a:spcPct val="130000"/>
              </a:lnSpc>
            </a:pPr>
            <a:r>
              <a:rPr lang="zh-CN" altLang="en-US" sz="4000" dirty="0">
                <a:latin typeface="宋体" panose="02010600030101010101" pitchFamily="2" charset="-122"/>
                <a:ea typeface="宋体" panose="02010600030101010101" pitchFamily="2" charset="-122"/>
              </a:rPr>
              <a:t>四</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线性基的插入与合并</a:t>
            </a:r>
          </a:p>
        </p:txBody>
      </p:sp>
    </p:spTree>
    <p:custDataLst>
      <p:tags r:id="rId1"/>
    </p:custDataLst>
    <p:extLst>
      <p:ext uri="{BB962C8B-B14F-4D97-AF65-F5344CB8AC3E}">
        <p14:creationId xmlns:p14="http://schemas.microsoft.com/office/powerpoint/2010/main" val="21494036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1550</Words>
  <Application>Microsoft Office PowerPoint</Application>
  <PresentationFormat>宽屏</PresentationFormat>
  <Paragraphs>140</Paragraphs>
  <Slides>12</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宋体</vt:lpstr>
      <vt:lpstr>Arial</vt:lpstr>
      <vt:lpstr>Calibri</vt:lpstr>
      <vt:lpstr>Cambria Math</vt:lpstr>
      <vt:lpstr>Consolas</vt:lpstr>
      <vt:lpstr>Office 主题​​</vt:lpstr>
      <vt:lpstr>线性基</vt:lpstr>
      <vt:lpstr>一.预备知识</vt:lpstr>
      <vt:lpstr>PowerPoint 演示文稿</vt:lpstr>
      <vt:lpstr>PowerPoint 演示文稿</vt:lpstr>
      <vt:lpstr>PowerPoint 演示文稿</vt:lpstr>
      <vt:lpstr>二.求线性基</vt:lpstr>
      <vt:lpstr>PowerPoint 演示文稿</vt:lpstr>
      <vt:lpstr>三.线性基的性质</vt:lpstr>
      <vt:lpstr>四.线性基的插入与合并</vt:lpstr>
      <vt:lpstr>举个栗子</vt:lpstr>
      <vt:lpstr>PowerPoint 演示文稿</vt:lpstr>
      <vt:lpstr>五.例题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远卓 王</cp:lastModifiedBy>
  <cp:revision>467</cp:revision>
  <dcterms:created xsi:type="dcterms:W3CDTF">2017-08-03T09:01:00Z</dcterms:created>
  <dcterms:modified xsi:type="dcterms:W3CDTF">2021-01-16T13:40:33Z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