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7" r:id="rId11"/>
    <p:sldId id="266" r:id="rId12"/>
    <p:sldId id="268" r:id="rId13"/>
    <p:sldId id="285" r:id="rId14"/>
    <p:sldId id="269" r:id="rId15"/>
    <p:sldId id="283" r:id="rId16"/>
    <p:sldId id="284"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76"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2021/1/6</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2021/1/6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2021/1/6</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2021/1/6</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2021/1/6</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luogu.com.cn/paste/vxt7arv1" TargetMode="External"/><Relationship Id="rId2" Type="http://schemas.openxmlformats.org/officeDocument/2006/relationships/hyperlink" Target="https://www.luogu.com.cn/problem/P197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luogu.com.cn/paste/xmurffor" TargetMode="External"/><Relationship Id="rId2" Type="http://schemas.openxmlformats.org/officeDocument/2006/relationships/hyperlink" Target="https://codeforces.com/contest/1422/problem/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luogu.com.cn/problem/P2048"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odeforces.com/contest/1284/proble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acwing.com/problem/content/solution/264/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luogu.com.cn/problem/P2048" TargetMode="External"/><Relationship Id="rId3" Type="http://schemas.openxmlformats.org/officeDocument/2006/relationships/hyperlink" Target="https://www.luogu.com.cn/problem/P3960" TargetMode="External"/><Relationship Id="rId7" Type="http://schemas.openxmlformats.org/officeDocument/2006/relationships/hyperlink" Target="https://codeforces.com/contest/1422/problem/F" TargetMode="External"/><Relationship Id="rId2" Type="http://schemas.openxmlformats.org/officeDocument/2006/relationships/hyperlink" Target="https://www.luogu.com.cn/problem/P3372" TargetMode="External"/><Relationship Id="rId1" Type="http://schemas.openxmlformats.org/officeDocument/2006/relationships/slideLayout" Target="../slideLayouts/slideLayout2.xml"/><Relationship Id="rId6" Type="http://schemas.openxmlformats.org/officeDocument/2006/relationships/hyperlink" Target="https://www.luogu.com.cn/problem/P3834" TargetMode="External"/><Relationship Id="rId11" Type="http://schemas.openxmlformats.org/officeDocument/2006/relationships/hyperlink" Target="https://www.acwing.com/problem/content/description/264/" TargetMode="External"/><Relationship Id="rId5" Type="http://schemas.openxmlformats.org/officeDocument/2006/relationships/hyperlink" Target="https://www.luogu.com.cn/problem/P1972(hh" TargetMode="External"/><Relationship Id="rId10" Type="http://schemas.openxmlformats.org/officeDocument/2006/relationships/hyperlink" Target="https://www.bilibili.com/video/BV1x5411j7ee?from=search&amp;seid=17998188279012674103" TargetMode="External"/><Relationship Id="rId4" Type="http://schemas.openxmlformats.org/officeDocument/2006/relationships/hyperlink" Target="https://codeforces.com/problemset/problem/1354/D(&#26435;&#20540;&#32447;&#27573;&#26641;/" TargetMode="External"/><Relationship Id="rId9" Type="http://schemas.openxmlformats.org/officeDocument/2006/relationships/hyperlink" Target="https://codeforces.com/contest/1284/probl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线段</a:t>
            </a:r>
            <a:r>
              <a:rPr lang="zh-CN" altLang="en-US" dirty="0" smtClean="0"/>
              <a:t>树以及树状数组的进阶应用</a:t>
            </a:r>
            <a:endParaRPr lang="zh-CN" altLang="en-US" dirty="0"/>
          </a:p>
        </p:txBody>
      </p:sp>
      <p:sp>
        <p:nvSpPr>
          <p:cNvPr id="3" name="副标题 2"/>
          <p:cNvSpPr>
            <a:spLocks noGrp="1"/>
          </p:cNvSpPr>
          <p:nvPr>
            <p:ph type="subTitle" idx="1"/>
          </p:nvPr>
        </p:nvSpPr>
        <p:spPr/>
        <p:txBody>
          <a:bodyPr/>
          <a:lstStyle/>
          <a:p>
            <a:r>
              <a:rPr lang="zh-CN" altLang="en-US" dirty="0"/>
              <a:t>方震</a:t>
            </a:r>
          </a:p>
        </p:txBody>
      </p:sp>
    </p:spTree>
    <p:extLst>
      <p:ext uri="{BB962C8B-B14F-4D97-AF65-F5344CB8AC3E}">
        <p14:creationId xmlns:p14="http://schemas.microsoft.com/office/powerpoint/2010/main" val="20972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a:t>
            </a:r>
            <a:r>
              <a:rPr lang="zh-CN" altLang="en-US" dirty="0" smtClean="0"/>
              <a:t>化数据结构</a:t>
            </a:r>
            <a:endParaRPr lang="zh-CN" altLang="en-US" dirty="0"/>
          </a:p>
        </p:txBody>
      </p:sp>
      <p:sp>
        <p:nvSpPr>
          <p:cNvPr id="3" name="内容占位符 2"/>
          <p:cNvSpPr>
            <a:spLocks noGrp="1"/>
          </p:cNvSpPr>
          <p:nvPr>
            <p:ph idx="1"/>
          </p:nvPr>
        </p:nvSpPr>
        <p:spPr/>
        <p:txBody>
          <a:bodyPr/>
          <a:lstStyle/>
          <a:p>
            <a:r>
              <a:rPr lang="zh-CN" altLang="en-US" dirty="0" smtClean="0"/>
              <a:t>下来我们正式介绍可持久化数据结构</a:t>
            </a:r>
            <a:endParaRPr lang="en-US" altLang="zh-CN" dirty="0" smtClean="0"/>
          </a:p>
          <a:p>
            <a:endParaRPr lang="zh-CN" altLang="en-US" dirty="0"/>
          </a:p>
        </p:txBody>
      </p:sp>
    </p:spTree>
    <p:extLst>
      <p:ext uri="{BB962C8B-B14F-4D97-AF65-F5344CB8AC3E}">
        <p14:creationId xmlns:p14="http://schemas.microsoft.com/office/powerpoint/2010/main" val="404775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143000"/>
            <a:ext cx="77279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78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787400"/>
            <a:ext cx="7410450" cy="528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29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离散化</a:t>
            </a:r>
          </a:p>
        </p:txBody>
      </p:sp>
      <p:sp>
        <p:nvSpPr>
          <p:cNvPr id="3" name="内容占位符 2"/>
          <p:cNvSpPr>
            <a:spLocks noGrp="1"/>
          </p:cNvSpPr>
          <p:nvPr>
            <p:ph idx="1"/>
          </p:nvPr>
        </p:nvSpPr>
        <p:spPr/>
        <p:txBody>
          <a:bodyPr/>
          <a:lstStyle/>
          <a:p>
            <a:r>
              <a:rPr lang="en-US" altLang="zh-CN" dirty="0"/>
              <a:t> vector&lt;</a:t>
            </a:r>
            <a:r>
              <a:rPr lang="en-US" altLang="zh-CN" dirty="0" err="1"/>
              <a:t>int</a:t>
            </a:r>
            <a:r>
              <a:rPr lang="en-US" altLang="zh-CN" dirty="0"/>
              <a:t>&gt;a(n);</a:t>
            </a:r>
          </a:p>
          <a:p>
            <a:r>
              <a:rPr lang="en-US" altLang="zh-CN" dirty="0"/>
              <a:t>  auto b=a;</a:t>
            </a:r>
          </a:p>
          <a:p>
            <a:r>
              <a:rPr lang="en-US" altLang="zh-CN" dirty="0"/>
              <a:t>  sort(all(b));</a:t>
            </a:r>
          </a:p>
          <a:p>
            <a:r>
              <a:rPr lang="en-US" altLang="zh-CN" dirty="0"/>
              <a:t>  </a:t>
            </a:r>
            <a:r>
              <a:rPr lang="en-US" altLang="zh-CN" dirty="0" err="1"/>
              <a:t>b.resize</a:t>
            </a:r>
            <a:r>
              <a:rPr lang="en-US" altLang="zh-CN" dirty="0"/>
              <a:t>(unique(all(b))-</a:t>
            </a:r>
            <a:r>
              <a:rPr lang="en-US" altLang="zh-CN" dirty="0" err="1"/>
              <a:t>b.begin</a:t>
            </a:r>
            <a:r>
              <a:rPr lang="en-US" altLang="zh-CN" dirty="0"/>
              <a:t>());</a:t>
            </a:r>
          </a:p>
          <a:p>
            <a:r>
              <a:rPr lang="en-US" altLang="zh-CN" dirty="0"/>
              <a:t>  auto c=a;</a:t>
            </a:r>
          </a:p>
          <a:p>
            <a:r>
              <a:rPr lang="en-US" altLang="zh-CN" dirty="0"/>
              <a:t>  for(</a:t>
            </a:r>
            <a:r>
              <a:rPr lang="en-US" altLang="zh-CN" dirty="0" err="1"/>
              <a:t>int</a:t>
            </a:r>
            <a:r>
              <a:rPr lang="en-US" altLang="zh-CN" dirty="0"/>
              <a:t> i=0;i&lt;n;++i) c[i]=</a:t>
            </a:r>
            <a:r>
              <a:rPr lang="en-US" altLang="zh-CN" dirty="0" err="1"/>
              <a:t>lower_bound</a:t>
            </a:r>
            <a:r>
              <a:rPr lang="en-US" altLang="zh-CN" dirty="0"/>
              <a:t>(all(b)-a[i])-</a:t>
            </a:r>
            <a:r>
              <a:rPr lang="en-US" altLang="zh-CN" dirty="0" err="1"/>
              <a:t>b.begin</a:t>
            </a:r>
            <a:r>
              <a:rPr lang="en-US" altLang="zh-CN" dirty="0"/>
              <a:t>();</a:t>
            </a:r>
            <a:endParaRPr lang="zh-CN" altLang="en-US" dirty="0"/>
          </a:p>
        </p:txBody>
      </p:sp>
    </p:spTree>
    <p:extLst>
      <p:ext uri="{BB962C8B-B14F-4D97-AF65-F5344CB8AC3E}">
        <p14:creationId xmlns:p14="http://schemas.microsoft.com/office/powerpoint/2010/main" val="1550010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908720"/>
            <a:ext cx="6777317" cy="5400600"/>
          </a:xfrm>
        </p:spPr>
        <p:txBody>
          <a:bodyPr>
            <a:normAutofit/>
          </a:bodyPr>
          <a:lstStyle/>
          <a:p>
            <a:r>
              <a:rPr lang="zh-CN" altLang="en-US" dirty="0" smtClean="0"/>
              <a:t>鉴于篇幅问题</a:t>
            </a:r>
            <a:r>
              <a:rPr lang="en-US" altLang="zh-CN" dirty="0" smtClean="0"/>
              <a:t>,</a:t>
            </a:r>
            <a:r>
              <a:rPr lang="zh-CN" altLang="en-US" dirty="0"/>
              <a:t> </a:t>
            </a:r>
            <a:r>
              <a:rPr lang="zh-CN" altLang="en-US" dirty="0" smtClean="0"/>
              <a:t>我们不花费过多时间介绍具体实现</a:t>
            </a:r>
            <a:r>
              <a:rPr lang="en-US" altLang="zh-CN" dirty="0" smtClean="0"/>
              <a:t>, </a:t>
            </a:r>
            <a:r>
              <a:rPr lang="zh-CN" altLang="en-US" dirty="0" smtClean="0"/>
              <a:t>而只是提供些习题和指导来助力学习</a:t>
            </a:r>
            <a:r>
              <a:rPr lang="en-US" altLang="zh-CN" dirty="0" smtClean="0"/>
              <a:t>.</a:t>
            </a:r>
          </a:p>
          <a:p>
            <a:r>
              <a:rPr lang="en-US" altLang="zh-CN" dirty="0" smtClean="0"/>
              <a:t>1.</a:t>
            </a:r>
            <a:r>
              <a:rPr lang="zh-CN" altLang="en-US" dirty="0" smtClean="0"/>
              <a:t>静态区间第</a:t>
            </a:r>
            <a:r>
              <a:rPr lang="en-US" altLang="zh-CN" dirty="0" smtClean="0"/>
              <a:t>k</a:t>
            </a:r>
            <a:r>
              <a:rPr lang="zh-CN" altLang="en-US" dirty="0" smtClean="0"/>
              <a:t>大并不是可持久化数据结构的最佳入门题目</a:t>
            </a:r>
            <a:r>
              <a:rPr lang="en-US" altLang="zh-CN" dirty="0" smtClean="0"/>
              <a:t>.</a:t>
            </a:r>
            <a:r>
              <a:rPr lang="zh-CN" altLang="en-US" dirty="0" smtClean="0"/>
              <a:t>需要先学会权值线段树</a:t>
            </a:r>
            <a:r>
              <a:rPr lang="en-US" altLang="zh-CN" dirty="0" smtClean="0"/>
              <a:t>.</a:t>
            </a:r>
          </a:p>
          <a:p>
            <a:r>
              <a:rPr lang="en-US" altLang="zh-CN" dirty="0" smtClean="0"/>
              <a:t>2.https</a:t>
            </a:r>
            <a:r>
              <a:rPr lang="en-US" altLang="zh-CN" dirty="0"/>
              <a:t>://</a:t>
            </a:r>
            <a:r>
              <a:rPr lang="en-US" altLang="zh-CN" dirty="0" smtClean="0"/>
              <a:t>codeforces.com/</a:t>
            </a:r>
            <a:r>
              <a:rPr lang="en-US" altLang="zh-CN" dirty="0" err="1" smtClean="0"/>
              <a:t>problemset</a:t>
            </a:r>
            <a:r>
              <a:rPr lang="en-US" altLang="zh-CN" dirty="0" smtClean="0"/>
              <a:t>/problem/1354/D </a:t>
            </a:r>
            <a:r>
              <a:rPr lang="zh-CN" altLang="en-US" dirty="0" smtClean="0"/>
              <a:t>这题是权值线段树求第</a:t>
            </a:r>
            <a:r>
              <a:rPr lang="en-US" altLang="zh-CN" dirty="0" smtClean="0"/>
              <a:t>k</a:t>
            </a:r>
            <a:r>
              <a:rPr lang="zh-CN" altLang="en-US" dirty="0"/>
              <a:t>小</a:t>
            </a:r>
            <a:r>
              <a:rPr lang="zh-CN" altLang="en-US" dirty="0" smtClean="0"/>
              <a:t>的模板题</a:t>
            </a:r>
            <a:r>
              <a:rPr lang="en-US" altLang="zh-CN" dirty="0" smtClean="0"/>
              <a:t>,</a:t>
            </a:r>
            <a:r>
              <a:rPr lang="zh-CN" altLang="en-US" dirty="0" smtClean="0"/>
              <a:t>也能展示线段树</a:t>
            </a:r>
            <a:r>
              <a:rPr lang="en-US" altLang="zh-CN" dirty="0" smtClean="0"/>
              <a:t>/</a:t>
            </a:r>
            <a:r>
              <a:rPr lang="zh-CN" altLang="en-US" dirty="0" smtClean="0"/>
              <a:t>树状数组 替代平衡树的基本原理</a:t>
            </a:r>
            <a:r>
              <a:rPr lang="en-US" altLang="zh-CN" dirty="0" smtClean="0"/>
              <a:t>.</a:t>
            </a:r>
            <a:r>
              <a:rPr lang="zh-CN" altLang="en-US" dirty="0" smtClean="0"/>
              <a:t>权值线段树求第</a:t>
            </a:r>
            <a:r>
              <a:rPr lang="en-US" altLang="zh-CN" dirty="0" smtClean="0"/>
              <a:t>k</a:t>
            </a:r>
            <a:r>
              <a:rPr lang="zh-CN" altLang="en-US" dirty="0"/>
              <a:t>小</a:t>
            </a:r>
            <a:r>
              <a:rPr lang="zh-CN" altLang="en-US" dirty="0" smtClean="0"/>
              <a:t>代码是很简单的</a:t>
            </a:r>
            <a:r>
              <a:rPr lang="en-US" altLang="zh-CN" dirty="0" smtClean="0"/>
              <a:t>!</a:t>
            </a:r>
          </a:p>
          <a:p>
            <a:r>
              <a:rPr lang="en-US" altLang="zh-CN" dirty="0" smtClean="0"/>
              <a:t>3.</a:t>
            </a:r>
            <a:r>
              <a:rPr lang="zh-CN" altLang="en-US" dirty="0"/>
              <a:t>可持久</a:t>
            </a:r>
            <a:r>
              <a:rPr lang="zh-CN" altLang="en-US" dirty="0" smtClean="0"/>
              <a:t>化线段树除了区间第</a:t>
            </a:r>
            <a:r>
              <a:rPr lang="en-US" altLang="zh-CN" dirty="0" smtClean="0"/>
              <a:t>k</a:t>
            </a:r>
            <a:r>
              <a:rPr lang="zh-CN" altLang="en-US" dirty="0"/>
              <a:t>小</a:t>
            </a:r>
            <a:r>
              <a:rPr lang="zh-CN" altLang="en-US" dirty="0" smtClean="0"/>
              <a:t>外</a:t>
            </a:r>
            <a:r>
              <a:rPr lang="en-US" altLang="zh-CN" dirty="0" smtClean="0"/>
              <a:t>,</a:t>
            </a:r>
            <a:r>
              <a:rPr lang="zh-CN" altLang="en-US" dirty="0" smtClean="0"/>
              <a:t>基本上都只用于强制在线题目的求解</a:t>
            </a:r>
            <a:r>
              <a:rPr lang="en-US" altLang="zh-CN" dirty="0" smtClean="0"/>
              <a:t>.</a:t>
            </a:r>
            <a:r>
              <a:rPr lang="zh-CN" altLang="en-US" dirty="0" smtClean="0"/>
              <a:t>例如强制在线的</a:t>
            </a:r>
            <a:r>
              <a:rPr lang="en-US" altLang="zh-CN" dirty="0" err="1" smtClean="0"/>
              <a:t>hh</a:t>
            </a:r>
            <a:r>
              <a:rPr lang="zh-CN" altLang="en-US" dirty="0" smtClean="0"/>
              <a:t>的项链</a:t>
            </a:r>
            <a:r>
              <a:rPr lang="en-US" altLang="zh-CN" dirty="0" smtClean="0"/>
              <a:t>(</a:t>
            </a:r>
            <a:r>
              <a:rPr lang="zh-CN" altLang="en-US" dirty="0" smtClean="0"/>
              <a:t>可以用莫队求解</a:t>
            </a:r>
            <a:r>
              <a:rPr lang="en-US" altLang="zh-CN" dirty="0" smtClean="0"/>
              <a:t>,</a:t>
            </a:r>
            <a:r>
              <a:rPr lang="zh-CN" altLang="en-US" dirty="0" smtClean="0"/>
              <a:t>或者是线段树的离线</a:t>
            </a:r>
            <a:r>
              <a:rPr lang="en-US" altLang="zh-CN" dirty="0" smtClean="0"/>
              <a:t>,</a:t>
            </a:r>
            <a:r>
              <a:rPr lang="zh-CN" altLang="en-US" dirty="0" smtClean="0"/>
              <a:t>或者是</a:t>
            </a:r>
            <a:r>
              <a:rPr lang="zh-CN" altLang="en-US" dirty="0"/>
              <a:t>可持久</a:t>
            </a:r>
            <a:r>
              <a:rPr lang="zh-CN" altLang="en-US" dirty="0" smtClean="0"/>
              <a:t>化线段树</a:t>
            </a:r>
            <a:r>
              <a:rPr lang="en-US" altLang="zh-CN" dirty="0" smtClean="0"/>
              <a:t>,</a:t>
            </a:r>
            <a:r>
              <a:rPr lang="zh-CN" altLang="en-US" dirty="0" smtClean="0"/>
              <a:t>所有离线的线段树解法都可以用可持久化线段树转为在线问题</a:t>
            </a:r>
            <a:r>
              <a:rPr lang="en-US" altLang="zh-CN" dirty="0" smtClean="0"/>
              <a:t>)</a:t>
            </a:r>
          </a:p>
          <a:p>
            <a:endParaRPr lang="en-US" altLang="zh-CN" dirty="0" smtClean="0"/>
          </a:p>
        </p:txBody>
      </p:sp>
    </p:spTree>
    <p:extLst>
      <p:ext uri="{BB962C8B-B14F-4D97-AF65-F5344CB8AC3E}">
        <p14:creationId xmlns:p14="http://schemas.microsoft.com/office/powerpoint/2010/main" val="170965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权值线段树求第</a:t>
            </a:r>
            <a:r>
              <a:rPr lang="en-US" altLang="zh-CN" dirty="0" smtClean="0"/>
              <a:t>k</a:t>
            </a:r>
            <a:r>
              <a:rPr lang="zh-CN" altLang="en-US" dirty="0" smtClean="0"/>
              <a:t>大 二分法</a:t>
            </a:r>
            <a:endParaRPr lang="zh-CN" altLang="en-US" dirty="0"/>
          </a:p>
        </p:txBody>
      </p:sp>
      <p:sp>
        <p:nvSpPr>
          <p:cNvPr id="3" name="内容占位符 2"/>
          <p:cNvSpPr>
            <a:spLocks noGrp="1"/>
          </p:cNvSpPr>
          <p:nvPr>
            <p:ph idx="1"/>
          </p:nvPr>
        </p:nvSpPr>
        <p:spPr/>
        <p:txBody>
          <a:bodyPr>
            <a:normAutofit/>
          </a:bodyPr>
          <a:lstStyle/>
          <a:p>
            <a:r>
              <a:rPr lang="en-US" altLang="zh-CN" dirty="0"/>
              <a:t> </a:t>
            </a:r>
            <a:r>
              <a:rPr lang="en-US" altLang="zh-CN" dirty="0" err="1"/>
              <a:t>int</a:t>
            </a:r>
            <a:r>
              <a:rPr lang="en-US" altLang="zh-CN" dirty="0"/>
              <a:t> </a:t>
            </a:r>
            <a:r>
              <a:rPr lang="en-US" altLang="zh-CN" dirty="0" err="1"/>
              <a:t>rk</a:t>
            </a:r>
            <a:r>
              <a:rPr lang="en-US" altLang="zh-CN" dirty="0"/>
              <a:t>;</a:t>
            </a:r>
          </a:p>
          <a:p>
            <a:r>
              <a:rPr lang="en-US" altLang="zh-CN" dirty="0"/>
              <a:t>  while(l&lt;r){</a:t>
            </a:r>
          </a:p>
          <a:p>
            <a:r>
              <a:rPr lang="en-US" altLang="zh-CN" dirty="0"/>
              <a:t>    </a:t>
            </a:r>
            <a:r>
              <a:rPr lang="en-US" altLang="zh-CN" dirty="0" err="1"/>
              <a:t>int</a:t>
            </a:r>
            <a:r>
              <a:rPr lang="en-US" altLang="zh-CN" dirty="0"/>
              <a:t> mid=(</a:t>
            </a:r>
            <a:r>
              <a:rPr lang="en-US" altLang="zh-CN" dirty="0" err="1"/>
              <a:t>l+r</a:t>
            </a:r>
            <a:r>
              <a:rPr lang="en-US" altLang="zh-CN" dirty="0"/>
              <a:t>)&gt;&gt;1;</a:t>
            </a:r>
          </a:p>
          <a:p>
            <a:r>
              <a:rPr lang="en-US" altLang="zh-CN" dirty="0"/>
              <a:t>    </a:t>
            </a:r>
            <a:r>
              <a:rPr lang="en-US" altLang="zh-CN" dirty="0" err="1"/>
              <a:t>int</a:t>
            </a:r>
            <a:r>
              <a:rPr lang="en-US" altLang="zh-CN" dirty="0"/>
              <a:t> </a:t>
            </a:r>
            <a:r>
              <a:rPr lang="en-US" altLang="zh-CN" dirty="0" err="1"/>
              <a:t>tt</a:t>
            </a:r>
            <a:r>
              <a:rPr lang="en-US" altLang="zh-CN" dirty="0"/>
              <a:t>=query(1,0,mid);</a:t>
            </a:r>
          </a:p>
          <a:p>
            <a:r>
              <a:rPr lang="en-US" altLang="zh-CN" dirty="0"/>
              <a:t>    if(</a:t>
            </a:r>
            <a:r>
              <a:rPr lang="en-US" altLang="zh-CN" dirty="0" err="1"/>
              <a:t>tt</a:t>
            </a:r>
            <a:r>
              <a:rPr lang="en-US" altLang="zh-CN" dirty="0"/>
              <a:t>&lt;=</a:t>
            </a:r>
            <a:r>
              <a:rPr lang="en-US" altLang="zh-CN" dirty="0" err="1"/>
              <a:t>rk</a:t>
            </a:r>
            <a:r>
              <a:rPr lang="en-US" altLang="zh-CN" dirty="0"/>
              <a:t>) r=mid;</a:t>
            </a:r>
          </a:p>
          <a:p>
            <a:r>
              <a:rPr lang="en-US" altLang="zh-CN" dirty="0"/>
              <a:t>    else l=mid+1;</a:t>
            </a:r>
          </a:p>
          <a:p>
            <a:r>
              <a:rPr lang="en-US" altLang="zh-CN" dirty="0"/>
              <a:t>  }</a:t>
            </a:r>
          </a:p>
          <a:p>
            <a:endParaRPr lang="zh-CN" altLang="en-US" dirty="0"/>
          </a:p>
        </p:txBody>
      </p:sp>
    </p:spTree>
    <p:extLst>
      <p:ext uri="{BB962C8B-B14F-4D97-AF65-F5344CB8AC3E}">
        <p14:creationId xmlns:p14="http://schemas.microsoft.com/office/powerpoint/2010/main" val="63305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权值线段树求第</a:t>
            </a:r>
            <a:r>
              <a:rPr lang="en-US" altLang="zh-CN" dirty="0"/>
              <a:t>k</a:t>
            </a:r>
            <a:r>
              <a:rPr lang="zh-CN" altLang="en-US" dirty="0"/>
              <a:t>大  </a:t>
            </a:r>
            <a:r>
              <a:rPr lang="zh-CN" altLang="en-US" dirty="0" smtClean="0"/>
              <a:t>非二分</a:t>
            </a:r>
            <a:endParaRPr lang="zh-CN" altLang="en-US" dirty="0"/>
          </a:p>
        </p:txBody>
      </p:sp>
      <p:sp>
        <p:nvSpPr>
          <p:cNvPr id="3" name="内容占位符 2"/>
          <p:cNvSpPr>
            <a:spLocks noGrp="1"/>
          </p:cNvSpPr>
          <p:nvPr>
            <p:ph idx="1"/>
          </p:nvPr>
        </p:nvSpPr>
        <p:spPr/>
        <p:txBody>
          <a:bodyPr/>
          <a:lstStyle/>
          <a:p>
            <a:r>
              <a:rPr lang="en-US" altLang="zh-CN" dirty="0" err="1"/>
              <a:t>int</a:t>
            </a:r>
            <a:r>
              <a:rPr lang="en-US" altLang="zh-CN" dirty="0"/>
              <a:t> query(</a:t>
            </a:r>
            <a:r>
              <a:rPr lang="en-US" altLang="zh-CN" dirty="0" err="1"/>
              <a:t>int</a:t>
            </a:r>
            <a:r>
              <a:rPr lang="en-US" altLang="zh-CN" dirty="0"/>
              <a:t> </a:t>
            </a:r>
            <a:r>
              <a:rPr lang="en-US" altLang="zh-CN" dirty="0" err="1"/>
              <a:t>u,int</a:t>
            </a:r>
            <a:r>
              <a:rPr lang="en-US" altLang="zh-CN" dirty="0"/>
              <a:t> k){</a:t>
            </a:r>
          </a:p>
          <a:p>
            <a:r>
              <a:rPr lang="en-US" altLang="zh-CN" dirty="0"/>
              <a:t>  if (l==r) return l;</a:t>
            </a:r>
          </a:p>
          <a:p>
            <a:r>
              <a:rPr lang="en-US" altLang="zh-CN" dirty="0"/>
              <a:t>  </a:t>
            </a:r>
            <a:r>
              <a:rPr lang="en-US" altLang="zh-CN" dirty="0" err="1"/>
              <a:t>int</a:t>
            </a:r>
            <a:r>
              <a:rPr lang="en-US" altLang="zh-CN" dirty="0"/>
              <a:t> mid=(</a:t>
            </a:r>
            <a:r>
              <a:rPr lang="en-US" altLang="zh-CN" dirty="0" err="1"/>
              <a:t>l+r</a:t>
            </a:r>
            <a:r>
              <a:rPr lang="en-US" altLang="zh-CN" dirty="0"/>
              <a:t>)&gt;&gt;1;</a:t>
            </a:r>
          </a:p>
          <a:p>
            <a:r>
              <a:rPr lang="en-US" altLang="zh-CN" dirty="0"/>
              <a:t>  </a:t>
            </a:r>
            <a:r>
              <a:rPr lang="en-US" altLang="zh-CN" dirty="0" err="1"/>
              <a:t>int</a:t>
            </a:r>
            <a:r>
              <a:rPr lang="en-US" altLang="zh-CN" dirty="0"/>
              <a:t> </a:t>
            </a:r>
            <a:r>
              <a:rPr lang="en-US" altLang="zh-CN" dirty="0" err="1"/>
              <a:t>num</a:t>
            </a:r>
            <a:r>
              <a:rPr lang="en-US" altLang="zh-CN" dirty="0"/>
              <a:t>=sum[</a:t>
            </a:r>
            <a:r>
              <a:rPr lang="en-US" altLang="zh-CN" dirty="0" err="1"/>
              <a:t>ls</a:t>
            </a:r>
            <a:r>
              <a:rPr lang="en-US" altLang="zh-CN" dirty="0"/>
              <a:t>(u)];</a:t>
            </a:r>
          </a:p>
          <a:p>
            <a:r>
              <a:rPr lang="en-US" altLang="zh-CN" dirty="0"/>
              <a:t>  if(</a:t>
            </a:r>
            <a:r>
              <a:rPr lang="en-US" altLang="zh-CN" dirty="0" err="1"/>
              <a:t>num</a:t>
            </a:r>
            <a:r>
              <a:rPr lang="en-US" altLang="zh-CN" dirty="0"/>
              <a:t>&gt;=k) return query(</a:t>
            </a:r>
            <a:r>
              <a:rPr lang="en-US" altLang="zh-CN" dirty="0" err="1"/>
              <a:t>ls</a:t>
            </a:r>
            <a:r>
              <a:rPr lang="en-US" altLang="zh-CN" dirty="0"/>
              <a:t>(u),k);</a:t>
            </a:r>
          </a:p>
          <a:p>
            <a:r>
              <a:rPr lang="en-US" altLang="zh-CN" dirty="0"/>
              <a:t>  else return query(</a:t>
            </a:r>
            <a:r>
              <a:rPr lang="en-US" altLang="zh-CN" dirty="0" err="1"/>
              <a:t>rs</a:t>
            </a:r>
            <a:r>
              <a:rPr lang="en-US" altLang="zh-CN" dirty="0"/>
              <a:t>(u),k-</a:t>
            </a:r>
            <a:r>
              <a:rPr lang="en-US" altLang="zh-CN" dirty="0" err="1"/>
              <a:t>num</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3151058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908720"/>
            <a:ext cx="6777317" cy="4923909"/>
          </a:xfrm>
        </p:spPr>
        <p:txBody>
          <a:bodyPr/>
          <a:lstStyle/>
          <a:p>
            <a:r>
              <a:rPr lang="zh-CN" altLang="en-US" dirty="0" smtClean="0"/>
              <a:t>由于上述的原因</a:t>
            </a:r>
            <a:r>
              <a:rPr lang="en-US" altLang="zh-CN" dirty="0" smtClean="0"/>
              <a:t>,</a:t>
            </a:r>
            <a:r>
              <a:rPr lang="zh-CN" altLang="en-US" dirty="0" smtClean="0"/>
              <a:t>我们用强制在线的问题来引入可持久化线段树</a:t>
            </a:r>
            <a:endParaRPr lang="en-US" altLang="zh-CN" dirty="0" smtClean="0"/>
          </a:p>
          <a:p>
            <a:r>
              <a:rPr lang="zh-CN" altLang="en-US" dirty="0"/>
              <a:t>这题</a:t>
            </a:r>
            <a:endParaRPr lang="en-US" altLang="zh-CN" dirty="0" smtClean="0"/>
          </a:p>
          <a:p>
            <a:r>
              <a:rPr lang="zh-CN" altLang="en-US" dirty="0" smtClean="0"/>
              <a:t>例</a:t>
            </a:r>
            <a:r>
              <a:rPr lang="en-US" altLang="zh-CN" dirty="0" smtClean="0"/>
              <a:t>1:</a:t>
            </a:r>
          </a:p>
          <a:p>
            <a:r>
              <a:rPr lang="en-US" altLang="zh-CN" dirty="0">
                <a:hlinkClick r:id="rId2"/>
              </a:rPr>
              <a:t>https://</a:t>
            </a:r>
            <a:r>
              <a:rPr lang="en-US" altLang="zh-CN" dirty="0" smtClean="0">
                <a:hlinkClick r:id="rId2"/>
              </a:rPr>
              <a:t>www.luogu.com.cn/problem/P1972</a:t>
            </a:r>
            <a:endParaRPr lang="en-US" altLang="zh-CN" dirty="0" smtClean="0"/>
          </a:p>
          <a:p>
            <a:r>
              <a:rPr lang="zh-CN" altLang="en-US" dirty="0" smtClean="0"/>
              <a:t>样例代码</a:t>
            </a:r>
            <a:r>
              <a:rPr lang="en-US" altLang="zh-CN" dirty="0" smtClean="0"/>
              <a:t>:</a:t>
            </a:r>
          </a:p>
          <a:p>
            <a:r>
              <a:rPr lang="en-US" altLang="zh-CN" dirty="0" smtClean="0">
                <a:hlinkClick r:id="rId3"/>
              </a:rPr>
              <a:t>https</a:t>
            </a:r>
            <a:r>
              <a:rPr lang="en-US" altLang="zh-CN" dirty="0">
                <a:hlinkClick r:id="rId3"/>
              </a:rPr>
              <a:t>://</a:t>
            </a:r>
            <a:r>
              <a:rPr lang="en-US" altLang="zh-CN" dirty="0" smtClean="0">
                <a:hlinkClick r:id="rId3"/>
              </a:rPr>
              <a:t>www.luogu.com.cn/paste/vxt7arv1</a:t>
            </a:r>
            <a:endParaRPr lang="en-US" altLang="zh-CN" dirty="0" smtClean="0"/>
          </a:p>
          <a:p>
            <a:r>
              <a:rPr lang="zh-CN" altLang="en-US" dirty="0" smtClean="0"/>
              <a:t>因为洛谷的数据卡掉了除了离线线段树外的做法</a:t>
            </a:r>
            <a:r>
              <a:rPr lang="en-US" altLang="zh-CN" dirty="0" smtClean="0"/>
              <a:t>,</a:t>
            </a:r>
            <a:r>
              <a:rPr lang="zh-CN" altLang="en-US" dirty="0" smtClean="0"/>
              <a:t>所以该代码没有得到</a:t>
            </a:r>
            <a:r>
              <a:rPr lang="zh-CN" altLang="en-US" dirty="0"/>
              <a:t>满分</a:t>
            </a:r>
            <a:endParaRPr lang="en-US" altLang="zh-CN" dirty="0" smtClean="0"/>
          </a:p>
          <a:p>
            <a:pPr marL="68580" indent="0">
              <a:buNone/>
            </a:pPr>
            <a:endParaRPr lang="en-US" altLang="zh-CN" dirty="0" smtClean="0"/>
          </a:p>
        </p:txBody>
      </p:sp>
    </p:spTree>
    <p:extLst>
      <p:ext uri="{BB962C8B-B14F-4D97-AF65-F5344CB8AC3E}">
        <p14:creationId xmlns:p14="http://schemas.microsoft.com/office/powerpoint/2010/main" val="377065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673144"/>
          </a:xfrm>
        </p:spPr>
        <p:txBody>
          <a:bodyPr>
            <a:normAutofit fontScale="90000"/>
          </a:bodyPr>
          <a:lstStyle/>
          <a:p>
            <a:r>
              <a:rPr lang="en-US" altLang="zh-CN" dirty="0" err="1" smtClean="0"/>
              <a:t>Hh</a:t>
            </a:r>
            <a:r>
              <a:rPr lang="zh-CN" altLang="en-US" dirty="0" smtClean="0"/>
              <a:t>的项链</a:t>
            </a:r>
            <a:r>
              <a:rPr lang="en-US" altLang="zh-CN" dirty="0" smtClean="0"/>
              <a:t>,</a:t>
            </a:r>
            <a:r>
              <a:rPr lang="zh-CN" altLang="en-US" dirty="0" smtClean="0"/>
              <a:t>静态区间不同数字个数</a:t>
            </a:r>
            <a:endParaRPr lang="zh-CN" altLang="en-US" dirty="0"/>
          </a:p>
        </p:txBody>
      </p:sp>
      <p:sp>
        <p:nvSpPr>
          <p:cNvPr id="3" name="内容占位符 2"/>
          <p:cNvSpPr>
            <a:spLocks noGrp="1"/>
          </p:cNvSpPr>
          <p:nvPr>
            <p:ph idx="1"/>
          </p:nvPr>
        </p:nvSpPr>
        <p:spPr>
          <a:xfrm>
            <a:off x="1043492" y="1844824"/>
            <a:ext cx="6777317" cy="3987805"/>
          </a:xfrm>
        </p:spPr>
        <p:txBody>
          <a:bodyPr/>
          <a:lstStyle/>
          <a:p>
            <a:r>
              <a:rPr lang="zh-CN" altLang="en-US" dirty="0" smtClean="0"/>
              <a:t>我们分析一下为什么原代码需要离线</a:t>
            </a:r>
            <a:r>
              <a:rPr lang="en-US" altLang="zh-CN" dirty="0" smtClean="0"/>
              <a:t>, </a:t>
            </a:r>
            <a:r>
              <a:rPr lang="zh-CN" altLang="en-US" dirty="0" smtClean="0"/>
              <a:t>此题中我们用</a:t>
            </a:r>
            <a:r>
              <a:rPr lang="en-US" altLang="zh-CN" dirty="0" err="1" smtClean="0"/>
              <a:t>pos</a:t>
            </a:r>
            <a:r>
              <a:rPr lang="en-US" altLang="zh-CN" dirty="0" smtClean="0"/>
              <a:t>[x]</a:t>
            </a:r>
            <a:r>
              <a:rPr lang="zh-CN" altLang="en-US" dirty="0" smtClean="0"/>
              <a:t>维护数字</a:t>
            </a:r>
            <a:r>
              <a:rPr lang="en-US" altLang="zh-CN" dirty="0" smtClean="0"/>
              <a:t>x</a:t>
            </a:r>
            <a:r>
              <a:rPr lang="zh-CN" altLang="en-US" dirty="0" smtClean="0"/>
              <a:t>在当前限定的</a:t>
            </a:r>
            <a:r>
              <a:rPr lang="en-US" altLang="zh-CN" dirty="0" smtClean="0"/>
              <a:t>[1,r]</a:t>
            </a:r>
            <a:r>
              <a:rPr lang="zh-CN" altLang="en-US" dirty="0" smtClean="0"/>
              <a:t>上出现的最右侧的位置</a:t>
            </a:r>
            <a:r>
              <a:rPr lang="en-US" altLang="zh-CN" dirty="0" smtClean="0"/>
              <a:t>,</a:t>
            </a:r>
            <a:r>
              <a:rPr lang="zh-CN" altLang="en-US" dirty="0" smtClean="0"/>
              <a:t>以保证在</a:t>
            </a:r>
            <a:r>
              <a:rPr lang="en-US" altLang="zh-CN" dirty="0" smtClean="0"/>
              <a:t>[</a:t>
            </a:r>
            <a:r>
              <a:rPr lang="zh-CN" altLang="en-US" dirty="0"/>
              <a:t>零</a:t>
            </a:r>
            <a:r>
              <a:rPr lang="en-US" altLang="zh-CN" dirty="0" smtClean="0"/>
              <a:t>,r]</a:t>
            </a:r>
            <a:r>
              <a:rPr lang="zh-CN" altLang="en-US" dirty="0" smtClean="0"/>
              <a:t>内 数字</a:t>
            </a:r>
            <a:r>
              <a:rPr lang="en-US" altLang="zh-CN" dirty="0" smtClean="0"/>
              <a:t>x</a:t>
            </a:r>
            <a:r>
              <a:rPr lang="zh-CN" altLang="en-US" dirty="0" smtClean="0"/>
              <a:t>只出现了一次 </a:t>
            </a:r>
            <a:r>
              <a:rPr lang="en-US" altLang="zh-CN" dirty="0" smtClean="0"/>
              <a:t>,</a:t>
            </a:r>
            <a:r>
              <a:rPr lang="zh-CN" altLang="en-US" dirty="0" smtClean="0"/>
              <a:t>我们每次</a:t>
            </a:r>
            <a:r>
              <a:rPr lang="zh-CN" altLang="en-US" dirty="0"/>
              <a:t>根据</a:t>
            </a:r>
            <a:r>
              <a:rPr lang="zh-CN" altLang="en-US" dirty="0" smtClean="0"/>
              <a:t>新的</a:t>
            </a:r>
            <a:r>
              <a:rPr lang="en-US" altLang="zh-CN" dirty="0" smtClean="0"/>
              <a:t>r</a:t>
            </a:r>
            <a:r>
              <a:rPr lang="zh-CN" altLang="en-US" dirty="0" smtClean="0"/>
              <a:t>修改后查询了线段树的区间</a:t>
            </a:r>
            <a:r>
              <a:rPr lang="en-US" altLang="zh-CN" dirty="0" smtClean="0"/>
              <a:t>, </a:t>
            </a:r>
            <a:r>
              <a:rPr lang="zh-CN" altLang="en-US" dirty="0" smtClean="0"/>
              <a:t>也就是说</a:t>
            </a:r>
            <a:r>
              <a:rPr lang="en-US" altLang="zh-CN" dirty="0" smtClean="0"/>
              <a:t>, </a:t>
            </a:r>
            <a:r>
              <a:rPr lang="zh-CN" altLang="en-US" dirty="0" smtClean="0"/>
              <a:t>我们实际上将这个没有修改</a:t>
            </a:r>
            <a:r>
              <a:rPr lang="en-US" altLang="zh-CN" dirty="0" smtClean="0"/>
              <a:t>,</a:t>
            </a:r>
            <a:r>
              <a:rPr lang="zh-CN" altLang="en-US" dirty="0" smtClean="0"/>
              <a:t>但是比较复杂的区间查询问题</a:t>
            </a:r>
            <a:r>
              <a:rPr lang="en-US" altLang="zh-CN" dirty="0" smtClean="0"/>
              <a:t>,</a:t>
            </a:r>
            <a:r>
              <a:rPr lang="zh-CN" altLang="en-US" dirty="0"/>
              <a:t>转化</a:t>
            </a:r>
            <a:r>
              <a:rPr lang="zh-CN" altLang="en-US" dirty="0" smtClean="0"/>
              <a:t>为了一个动态的问题</a:t>
            </a:r>
            <a:r>
              <a:rPr lang="en-US" altLang="zh-CN" dirty="0" smtClean="0"/>
              <a:t>, </a:t>
            </a:r>
            <a:r>
              <a:rPr lang="zh-CN" altLang="en-US" dirty="0" smtClean="0"/>
              <a:t>如果每次询问的</a:t>
            </a:r>
            <a:r>
              <a:rPr lang="en-US" altLang="zh-CN" dirty="0"/>
              <a:t>[</a:t>
            </a:r>
            <a:r>
              <a:rPr lang="en-US" altLang="zh-CN" dirty="0" err="1" smtClean="0"/>
              <a:t>l,r</a:t>
            </a:r>
            <a:r>
              <a:rPr lang="en-US" altLang="zh-CN" dirty="0" smtClean="0"/>
              <a:t>], r</a:t>
            </a:r>
            <a:r>
              <a:rPr lang="zh-CN" altLang="en-US" dirty="0" smtClean="0"/>
              <a:t>是单调递增的就好了</a:t>
            </a:r>
            <a:r>
              <a:rPr lang="en-US" altLang="zh-CN" dirty="0" smtClean="0"/>
              <a:t>, </a:t>
            </a:r>
            <a:r>
              <a:rPr lang="zh-CN" altLang="en-US" dirty="0" smtClean="0"/>
              <a:t>那么如果不是也没关系</a:t>
            </a:r>
            <a:r>
              <a:rPr lang="en-US" altLang="zh-CN" dirty="0" smtClean="0"/>
              <a:t>,</a:t>
            </a:r>
            <a:r>
              <a:rPr lang="zh-CN" altLang="en-US" dirty="0" smtClean="0"/>
              <a:t>我们将询问</a:t>
            </a:r>
            <a:r>
              <a:rPr lang="en-US" altLang="zh-CN" dirty="0" smtClean="0"/>
              <a:t>[L,R]</a:t>
            </a:r>
            <a:r>
              <a:rPr lang="zh-CN" altLang="en-US" dirty="0" smtClean="0"/>
              <a:t>按照</a:t>
            </a:r>
            <a:r>
              <a:rPr lang="en-US" altLang="zh-CN" dirty="0"/>
              <a:t>R</a:t>
            </a:r>
            <a:r>
              <a:rPr lang="zh-CN" altLang="en-US" dirty="0" smtClean="0"/>
              <a:t>排个序</a:t>
            </a:r>
            <a:r>
              <a:rPr lang="en-US" altLang="zh-CN" dirty="0" smtClean="0"/>
              <a:t>,</a:t>
            </a:r>
            <a:r>
              <a:rPr lang="zh-CN" altLang="en-US" dirty="0" smtClean="0"/>
              <a:t>最后输出答案前再把排序还原就行了</a:t>
            </a:r>
            <a:endParaRPr lang="en-US" altLang="zh-CN" dirty="0" smtClean="0"/>
          </a:p>
        </p:txBody>
      </p:sp>
    </p:spTree>
    <p:extLst>
      <p:ext uri="{BB962C8B-B14F-4D97-AF65-F5344CB8AC3E}">
        <p14:creationId xmlns:p14="http://schemas.microsoft.com/office/powerpoint/2010/main" val="209170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实战</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codeforces.com/contest/1422/problem/F</a:t>
            </a:r>
            <a:endParaRPr lang="en-US" altLang="zh-CN" dirty="0" smtClean="0"/>
          </a:p>
          <a:p>
            <a:r>
              <a:rPr lang="zh-CN" altLang="en-US" dirty="0" smtClean="0"/>
              <a:t>真正用的上线段树的非模板题都比较难</a:t>
            </a:r>
            <a:r>
              <a:rPr lang="en-US" altLang="zh-CN" dirty="0" smtClean="0"/>
              <a:t>.</a:t>
            </a:r>
            <a:r>
              <a:rPr lang="zh-CN" altLang="en-US" dirty="0" smtClean="0"/>
              <a:t>所以也不要太在意*</a:t>
            </a:r>
            <a:r>
              <a:rPr lang="en-US" altLang="zh-CN" dirty="0" smtClean="0"/>
              <a:t>2700</a:t>
            </a:r>
            <a:r>
              <a:rPr lang="zh-CN" altLang="en-US" dirty="0" smtClean="0"/>
              <a:t>的</a:t>
            </a:r>
            <a:r>
              <a:rPr lang="en-US" altLang="zh-CN" dirty="0" smtClean="0"/>
              <a:t>tag….</a:t>
            </a:r>
          </a:p>
          <a:p>
            <a:r>
              <a:rPr lang="zh-CN" altLang="en-US" dirty="0" smtClean="0">
                <a:hlinkClick r:id="rId3"/>
              </a:rPr>
              <a:t>代码</a:t>
            </a:r>
            <a:r>
              <a:rPr lang="en-US" altLang="zh-CN" dirty="0">
                <a:hlinkClick r:id="rId3"/>
              </a:rPr>
              <a:t>:</a:t>
            </a:r>
          </a:p>
          <a:p>
            <a:r>
              <a:rPr lang="en-US" altLang="zh-CN" dirty="0" smtClean="0">
                <a:hlinkClick r:id="rId3"/>
              </a:rPr>
              <a:t>https</a:t>
            </a:r>
            <a:r>
              <a:rPr lang="en-US" altLang="zh-CN" dirty="0">
                <a:hlinkClick r:id="rId3"/>
              </a:rPr>
              <a:t>://</a:t>
            </a:r>
            <a:r>
              <a:rPr lang="en-US" altLang="zh-CN" dirty="0" smtClean="0">
                <a:hlinkClick r:id="rId3"/>
              </a:rPr>
              <a:t>www.luogu.com.cn/paste/xmurffor</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46488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457120"/>
          </a:xfrm>
        </p:spPr>
        <p:txBody>
          <a:bodyPr>
            <a:normAutofit fontScale="90000"/>
          </a:bodyPr>
          <a:lstStyle/>
          <a:p>
            <a:r>
              <a:rPr lang="zh-CN" altLang="en-US" dirty="0" smtClean="0"/>
              <a:t>回顾</a:t>
            </a:r>
            <a:endParaRPr lang="zh-CN" altLang="en-US" dirty="0"/>
          </a:p>
        </p:txBody>
      </p:sp>
      <p:sp>
        <p:nvSpPr>
          <p:cNvPr id="3" name="内容占位符 2"/>
          <p:cNvSpPr>
            <a:spLocks noGrp="1"/>
          </p:cNvSpPr>
          <p:nvPr>
            <p:ph idx="1"/>
          </p:nvPr>
        </p:nvSpPr>
        <p:spPr>
          <a:xfrm>
            <a:off x="1115616" y="1556792"/>
            <a:ext cx="6777317" cy="4203829"/>
          </a:xfrm>
        </p:spPr>
        <p:txBody>
          <a:bodyPr>
            <a:normAutofit fontScale="92500"/>
          </a:bodyPr>
          <a:lstStyle/>
          <a:p>
            <a:r>
              <a:rPr lang="zh-CN" altLang="en-US" dirty="0" smtClean="0"/>
              <a:t>在此前</a:t>
            </a:r>
            <a:r>
              <a:rPr lang="en-US" altLang="zh-CN" dirty="0" smtClean="0"/>
              <a:t>,</a:t>
            </a:r>
            <a:r>
              <a:rPr lang="zh-CN" altLang="en-US" dirty="0" smtClean="0"/>
              <a:t>同学们一定已经对于线段树的模板应用非常熟悉了</a:t>
            </a:r>
            <a:r>
              <a:rPr lang="en-US" altLang="zh-CN" dirty="0" smtClean="0"/>
              <a:t>,</a:t>
            </a:r>
            <a:r>
              <a:rPr lang="zh-CN" altLang="en-US" dirty="0" smtClean="0"/>
              <a:t>线段树的单点修改</a:t>
            </a:r>
            <a:r>
              <a:rPr lang="en-US" altLang="zh-CN" dirty="0" smtClean="0"/>
              <a:t>,</a:t>
            </a:r>
            <a:r>
              <a:rPr lang="zh-CN" altLang="en-US" dirty="0" smtClean="0"/>
              <a:t>懒标记在区间更新的应用</a:t>
            </a:r>
            <a:r>
              <a:rPr lang="en-US" altLang="zh-CN" dirty="0" smtClean="0"/>
              <a:t>,</a:t>
            </a:r>
            <a:r>
              <a:rPr lang="zh-CN" altLang="en-US" dirty="0" smtClean="0"/>
              <a:t>用以解决的问题有区间修改区间求和</a:t>
            </a:r>
            <a:r>
              <a:rPr lang="en-US" altLang="zh-CN" dirty="0" smtClean="0"/>
              <a:t>,</a:t>
            </a:r>
            <a:r>
              <a:rPr lang="zh-CN" altLang="en-US" dirty="0" smtClean="0"/>
              <a:t>动态</a:t>
            </a:r>
            <a:r>
              <a:rPr lang="en-US" altLang="zh-CN" dirty="0" err="1" smtClean="0"/>
              <a:t>rmq</a:t>
            </a:r>
            <a:r>
              <a:rPr lang="zh-CN" altLang="en-US" dirty="0" smtClean="0"/>
              <a:t>问题</a:t>
            </a:r>
            <a:r>
              <a:rPr lang="en-US" altLang="zh-CN" dirty="0" smtClean="0"/>
              <a:t>,</a:t>
            </a:r>
            <a:r>
              <a:rPr lang="zh-CN" altLang="en-US" dirty="0" smtClean="0"/>
              <a:t>等等</a:t>
            </a:r>
            <a:endParaRPr lang="en-US" altLang="zh-CN" dirty="0" smtClean="0"/>
          </a:p>
          <a:p>
            <a:r>
              <a:rPr lang="zh-CN" altLang="en-US" dirty="0" smtClean="0"/>
              <a:t>但是</a:t>
            </a:r>
            <a:r>
              <a:rPr lang="en-US" altLang="zh-CN" dirty="0" smtClean="0"/>
              <a:t>,</a:t>
            </a:r>
            <a:r>
              <a:rPr lang="zh-CN" altLang="en-US" dirty="0" smtClean="0"/>
              <a:t>通常情况下</a:t>
            </a:r>
            <a:r>
              <a:rPr lang="en-US" altLang="zh-CN" dirty="0" smtClean="0"/>
              <a:t>,</a:t>
            </a:r>
            <a:r>
              <a:rPr lang="zh-CN" altLang="en-US" dirty="0" smtClean="0"/>
              <a:t>很少有低档题真正地</a:t>
            </a:r>
            <a:r>
              <a:rPr lang="en-US" altLang="zh-CN" dirty="0" smtClean="0"/>
              <a:t>,</a:t>
            </a:r>
            <a:r>
              <a:rPr lang="zh-CN" altLang="en-US" dirty="0" smtClean="0"/>
              <a:t>必须的使用到线段树才能解决</a:t>
            </a:r>
            <a:r>
              <a:rPr lang="en-US" altLang="zh-CN" dirty="0" smtClean="0"/>
              <a:t>.</a:t>
            </a:r>
            <a:r>
              <a:rPr lang="zh-CN" altLang="en-US" dirty="0" smtClean="0"/>
              <a:t>比如说</a:t>
            </a:r>
            <a:r>
              <a:rPr lang="en-US" altLang="zh-CN" dirty="0" err="1" smtClean="0"/>
              <a:t>multiset,map</a:t>
            </a:r>
            <a:r>
              <a:rPr lang="en-US" altLang="zh-CN" dirty="0" smtClean="0"/>
              <a:t>,</a:t>
            </a:r>
          </a:p>
          <a:p>
            <a:pPr marL="68580" indent="0">
              <a:buNone/>
            </a:pPr>
            <a:r>
              <a:rPr lang="zh-CN" altLang="en-US" dirty="0" smtClean="0"/>
              <a:t>询问的区间是前缀或者后缀且没有修改时可以用前缀和</a:t>
            </a:r>
            <a:r>
              <a:rPr lang="en-US" altLang="zh-CN" dirty="0" smtClean="0"/>
              <a:t>(</a:t>
            </a:r>
            <a:r>
              <a:rPr lang="zh-CN" altLang="en-US" dirty="0" smtClean="0"/>
              <a:t>最小值</a:t>
            </a:r>
            <a:r>
              <a:rPr lang="en-US" altLang="zh-CN" dirty="0" smtClean="0"/>
              <a:t>),</a:t>
            </a:r>
            <a:r>
              <a:rPr lang="zh-CN" altLang="en-US" dirty="0" smtClean="0"/>
              <a:t>有修改就用</a:t>
            </a:r>
            <a:r>
              <a:rPr lang="en-US" altLang="zh-CN" dirty="0" err="1" smtClean="0"/>
              <a:t>multiset</a:t>
            </a:r>
            <a:r>
              <a:rPr lang="zh-CN" altLang="en-US" dirty="0" smtClean="0"/>
              <a:t>边修改边查询最大最小值</a:t>
            </a:r>
            <a:r>
              <a:rPr lang="en-US" altLang="zh-CN" dirty="0" smtClean="0"/>
              <a:t>,</a:t>
            </a:r>
            <a:r>
              <a:rPr lang="zh-CN" altLang="en-US" dirty="0" smtClean="0"/>
              <a:t>没修改的查询用倍增实现的</a:t>
            </a:r>
            <a:r>
              <a:rPr lang="en-US" altLang="zh-CN" dirty="0" smtClean="0"/>
              <a:t>ST</a:t>
            </a:r>
            <a:r>
              <a:rPr lang="zh-CN" altLang="en-US" dirty="0" smtClean="0"/>
              <a:t>表</a:t>
            </a:r>
            <a:r>
              <a:rPr lang="en-US" altLang="zh-CN" dirty="0" smtClean="0"/>
              <a:t>,</a:t>
            </a:r>
            <a:r>
              <a:rPr lang="zh-CN" altLang="en-US" dirty="0" smtClean="0"/>
              <a:t>等等</a:t>
            </a:r>
            <a:endParaRPr lang="en-US" altLang="zh-CN" dirty="0" smtClean="0"/>
          </a:p>
          <a:p>
            <a:r>
              <a:rPr lang="zh-CN" altLang="en-US" dirty="0" smtClean="0"/>
              <a:t>而实际正解是用线段树的问题</a:t>
            </a:r>
            <a:r>
              <a:rPr lang="en-US" altLang="zh-CN" dirty="0" smtClean="0"/>
              <a:t>,</a:t>
            </a:r>
            <a:r>
              <a:rPr lang="zh-CN" altLang="en-US" dirty="0" smtClean="0"/>
              <a:t>也不会考的那么裸</a:t>
            </a:r>
            <a:endParaRPr lang="en-US" altLang="zh-CN" dirty="0" smtClean="0"/>
          </a:p>
        </p:txBody>
      </p:sp>
    </p:spTree>
    <p:extLst>
      <p:ext uri="{BB962C8B-B14F-4D97-AF65-F5344CB8AC3E}">
        <p14:creationId xmlns:p14="http://schemas.microsoft.com/office/powerpoint/2010/main" val="954991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无修改区间第</a:t>
            </a:r>
            <a:r>
              <a:rPr lang="en-US" altLang="zh-CN" dirty="0" smtClean="0"/>
              <a:t>k</a:t>
            </a:r>
            <a:r>
              <a:rPr lang="zh-CN" altLang="en-US" dirty="0" smtClean="0"/>
              <a:t>大</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此类问题最经典的一种解法有专门的名称</a:t>
            </a:r>
            <a:r>
              <a:rPr lang="en-US" altLang="zh-CN" dirty="0" smtClean="0"/>
              <a:t>,</a:t>
            </a:r>
            <a:r>
              <a:rPr lang="zh-CN" altLang="en-US" dirty="0" smtClean="0"/>
              <a:t>叫做主席树</a:t>
            </a:r>
            <a:endParaRPr lang="en-US" altLang="zh-CN" dirty="0" smtClean="0"/>
          </a:p>
          <a:p>
            <a:r>
              <a:rPr lang="zh-CN" altLang="en-US" dirty="0" smtClean="0"/>
              <a:t>我们概括性的说明一下</a:t>
            </a:r>
            <a:r>
              <a:rPr lang="en-US" altLang="zh-CN" dirty="0" smtClean="0"/>
              <a:t>,</a:t>
            </a:r>
          </a:p>
          <a:p>
            <a:r>
              <a:rPr lang="zh-CN" altLang="en-US" dirty="0" smtClean="0"/>
              <a:t>首先我们知道权值线段树只能求全部值域上的第</a:t>
            </a:r>
            <a:r>
              <a:rPr lang="en-US" altLang="zh-CN" dirty="0" smtClean="0"/>
              <a:t>k</a:t>
            </a:r>
            <a:r>
              <a:rPr lang="zh-CN" altLang="en-US" dirty="0" smtClean="0"/>
              <a:t>大也就是</a:t>
            </a:r>
            <a:r>
              <a:rPr lang="en-US" altLang="zh-CN" dirty="0" smtClean="0"/>
              <a:t>[1..maxn]</a:t>
            </a:r>
          </a:p>
          <a:p>
            <a:r>
              <a:rPr lang="zh-CN" altLang="en-US" dirty="0" smtClean="0"/>
              <a:t>而区间第</a:t>
            </a:r>
            <a:r>
              <a:rPr lang="en-US" altLang="zh-CN" dirty="0" smtClean="0"/>
              <a:t>k</a:t>
            </a:r>
            <a:r>
              <a:rPr lang="zh-CN" altLang="en-US" dirty="0" smtClean="0"/>
              <a:t>大限制了</a:t>
            </a:r>
            <a:r>
              <a:rPr lang="en-US" altLang="zh-CN" dirty="0" smtClean="0"/>
              <a:t>[L,R]</a:t>
            </a:r>
            <a:r>
              <a:rPr lang="zh-CN" altLang="en-US" dirty="0" smtClean="0"/>
              <a:t>内</a:t>
            </a:r>
            <a:r>
              <a:rPr lang="en-US" altLang="zh-CN" dirty="0" smtClean="0"/>
              <a:t>,</a:t>
            </a:r>
          </a:p>
          <a:p>
            <a:r>
              <a:rPr lang="zh-CN" altLang="en-US" dirty="0" smtClean="0"/>
              <a:t>那我们用第</a:t>
            </a:r>
            <a:r>
              <a:rPr lang="en-US" altLang="zh-CN" dirty="0" smtClean="0"/>
              <a:t>R</a:t>
            </a:r>
            <a:r>
              <a:rPr lang="zh-CN" altLang="en-US" dirty="0" smtClean="0"/>
              <a:t>个历史版本的线段树减去</a:t>
            </a:r>
            <a:r>
              <a:rPr lang="en-US" altLang="zh-CN" dirty="0" smtClean="0"/>
              <a:t>L-1</a:t>
            </a:r>
            <a:r>
              <a:rPr lang="zh-CN" altLang="en-US" dirty="0" smtClean="0"/>
              <a:t>的历史版本的线段树</a:t>
            </a:r>
            <a:r>
              <a:rPr lang="en-US" altLang="zh-CN" dirty="0" smtClean="0"/>
              <a:t>,</a:t>
            </a:r>
            <a:r>
              <a:rPr lang="zh-CN" altLang="en-US" dirty="0" smtClean="0"/>
              <a:t>就得到了</a:t>
            </a:r>
            <a:r>
              <a:rPr lang="en-US" altLang="zh-CN" dirty="0" smtClean="0"/>
              <a:t>[L,R]</a:t>
            </a:r>
            <a:r>
              <a:rPr lang="zh-CN" altLang="en-US" dirty="0" smtClean="0"/>
              <a:t>的</a:t>
            </a:r>
            <a:r>
              <a:rPr lang="en-US" altLang="zh-CN" dirty="0" err="1" smtClean="0"/>
              <a:t>cnt</a:t>
            </a:r>
            <a:r>
              <a:rPr lang="en-US" altLang="zh-CN" dirty="0" smtClean="0"/>
              <a:t> (</a:t>
            </a:r>
            <a:r>
              <a:rPr lang="zh-CN" altLang="en-US" dirty="0" smtClean="0"/>
              <a:t>与权值线段树</a:t>
            </a:r>
            <a:r>
              <a:rPr lang="zh-CN" altLang="en-US" dirty="0"/>
              <a:t>一致</a:t>
            </a:r>
            <a:r>
              <a:rPr lang="en-US" altLang="zh-CN" dirty="0" smtClean="0"/>
              <a:t>)</a:t>
            </a:r>
          </a:p>
        </p:txBody>
      </p:sp>
    </p:spTree>
    <p:extLst>
      <p:ext uri="{BB962C8B-B14F-4D97-AF65-F5344CB8AC3E}">
        <p14:creationId xmlns:p14="http://schemas.microsoft.com/office/powerpoint/2010/main" val="128457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超级钢琴</a:t>
            </a:r>
            <a:endParaRPr lang="zh-CN" altLang="en-US" dirty="0"/>
          </a:p>
        </p:txBody>
      </p:sp>
      <p:sp>
        <p:nvSpPr>
          <p:cNvPr id="3" name="内容占位符 2"/>
          <p:cNvSpPr>
            <a:spLocks noGrp="1"/>
          </p:cNvSpPr>
          <p:nvPr>
            <p:ph idx="1"/>
          </p:nvPr>
        </p:nvSpPr>
        <p:spPr/>
        <p:txBody>
          <a:bodyPr/>
          <a:lstStyle/>
          <a:p>
            <a:r>
              <a:rPr lang="en-US" altLang="zh-CN" dirty="0">
                <a:hlinkClick r:id="rId2"/>
              </a:rPr>
              <a:t>https://</a:t>
            </a:r>
            <a:r>
              <a:rPr lang="en-US" altLang="zh-CN" dirty="0" smtClean="0">
                <a:hlinkClick r:id="rId2"/>
              </a:rPr>
              <a:t>www.luogu.com.cn/problem/P2048</a:t>
            </a:r>
            <a:endParaRPr lang="en-US" altLang="zh-CN" dirty="0" smtClean="0"/>
          </a:p>
          <a:p>
            <a:r>
              <a:rPr lang="zh-CN" altLang="en-US" dirty="0"/>
              <a:t>这</a:t>
            </a:r>
            <a:r>
              <a:rPr lang="zh-CN" altLang="en-US" dirty="0" smtClean="0"/>
              <a:t>题是使用区间第</a:t>
            </a:r>
            <a:r>
              <a:rPr lang="en-US" altLang="zh-CN" dirty="0" smtClean="0"/>
              <a:t>k</a:t>
            </a:r>
            <a:r>
              <a:rPr lang="zh-CN" altLang="en-US" dirty="0" smtClean="0"/>
              <a:t>大的非模板题</a:t>
            </a:r>
            <a:r>
              <a:rPr lang="en-US" altLang="zh-CN" dirty="0" smtClean="0"/>
              <a:t>,</a:t>
            </a:r>
            <a:r>
              <a:rPr lang="zh-CN" altLang="en-US" dirty="0" smtClean="0"/>
              <a:t>模板题可以做做看蓝书的练习题</a:t>
            </a:r>
            <a:endParaRPr lang="en-US" altLang="zh-CN" dirty="0" smtClean="0"/>
          </a:p>
          <a:p>
            <a:endParaRPr lang="zh-CN" altLang="en-US" dirty="0"/>
          </a:p>
        </p:txBody>
      </p:sp>
    </p:spTree>
    <p:extLst>
      <p:ext uri="{BB962C8B-B14F-4D97-AF65-F5344CB8AC3E}">
        <p14:creationId xmlns:p14="http://schemas.microsoft.com/office/powerpoint/2010/main" val="1746775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扫描线法</a:t>
            </a:r>
            <a:endParaRPr lang="zh-CN" altLang="en-US" dirty="0"/>
          </a:p>
        </p:txBody>
      </p:sp>
      <p:sp>
        <p:nvSpPr>
          <p:cNvPr id="3" name="内容占位符 2"/>
          <p:cNvSpPr>
            <a:spLocks noGrp="1"/>
          </p:cNvSpPr>
          <p:nvPr>
            <p:ph idx="1"/>
          </p:nvPr>
        </p:nvSpPr>
        <p:spPr/>
        <p:txBody>
          <a:bodyPr>
            <a:normAutofit/>
          </a:bodyPr>
          <a:lstStyle/>
          <a:p>
            <a:r>
              <a:rPr lang="zh-CN" altLang="en-US" dirty="0" smtClean="0"/>
              <a:t>个人认为</a:t>
            </a:r>
            <a:r>
              <a:rPr lang="en-US" altLang="zh-CN" dirty="0" smtClean="0"/>
              <a:t>,</a:t>
            </a:r>
            <a:r>
              <a:rPr lang="zh-CN" altLang="en-US" dirty="0" smtClean="0"/>
              <a:t>扫描线法</a:t>
            </a:r>
            <a:r>
              <a:rPr lang="zh-CN" altLang="en-US" dirty="0"/>
              <a:t>本质</a:t>
            </a:r>
            <a:r>
              <a:rPr lang="zh-CN" altLang="en-US" dirty="0" smtClean="0"/>
              <a:t>只是线段树的离线算法而已</a:t>
            </a:r>
            <a:r>
              <a:rPr lang="en-US" altLang="zh-CN" dirty="0" smtClean="0"/>
              <a:t>. </a:t>
            </a:r>
            <a:r>
              <a:rPr lang="zh-CN" altLang="en-US" dirty="0" smtClean="0"/>
              <a:t>在</a:t>
            </a:r>
            <a:r>
              <a:rPr lang="en-US" altLang="zh-CN" dirty="0" err="1" smtClean="0"/>
              <a:t>codeforces</a:t>
            </a:r>
            <a:r>
              <a:rPr lang="zh-CN" altLang="en-US" dirty="0" smtClean="0"/>
              <a:t>上</a:t>
            </a:r>
            <a:r>
              <a:rPr lang="en-US" altLang="zh-CN" dirty="0" smtClean="0"/>
              <a:t>,</a:t>
            </a:r>
            <a:r>
              <a:rPr lang="zh-CN" altLang="en-US" dirty="0" smtClean="0"/>
              <a:t>这些题目一律只会打上两个标签</a:t>
            </a:r>
            <a:r>
              <a:rPr lang="en-US" altLang="zh-CN" dirty="0" smtClean="0"/>
              <a:t>”data structure”, “sorting”</a:t>
            </a:r>
          </a:p>
          <a:p>
            <a:r>
              <a:rPr lang="zh-CN" altLang="en-US" dirty="0" smtClean="0"/>
              <a:t>也就是说</a:t>
            </a:r>
            <a:r>
              <a:rPr lang="en-US" altLang="zh-CN" dirty="0" smtClean="0"/>
              <a:t>,</a:t>
            </a:r>
            <a:r>
              <a:rPr lang="zh-CN" altLang="en-US" dirty="0" smtClean="0"/>
              <a:t>扫描线说白了就是排序和线段树而已</a:t>
            </a:r>
            <a:endParaRPr lang="en-US" altLang="zh-CN" dirty="0" smtClean="0"/>
          </a:p>
          <a:p>
            <a:pPr marL="68580" indent="0">
              <a:buNone/>
            </a:pPr>
            <a:r>
              <a:rPr lang="zh-CN" altLang="en-US" dirty="0" smtClean="0"/>
              <a:t>我们先用两个非计算几何问题入门</a:t>
            </a:r>
            <a:r>
              <a:rPr lang="en-US" altLang="zh-CN" dirty="0" smtClean="0"/>
              <a:t>,</a:t>
            </a:r>
            <a:r>
              <a:rPr lang="zh-CN" altLang="en-US" dirty="0" smtClean="0"/>
              <a:t>因为计算几何就会带来许多细节问题的干扰</a:t>
            </a:r>
            <a:r>
              <a:rPr lang="en-US" altLang="zh-CN" dirty="0" smtClean="0"/>
              <a:t>.</a:t>
            </a:r>
          </a:p>
          <a:p>
            <a:pPr marL="68580" indent="0">
              <a:buNone/>
            </a:pPr>
            <a:r>
              <a:rPr lang="en-US" altLang="zh-CN" dirty="0">
                <a:hlinkClick r:id="rId2"/>
              </a:rPr>
              <a:t>https://</a:t>
            </a:r>
            <a:r>
              <a:rPr lang="en-US" altLang="zh-CN" dirty="0" smtClean="0">
                <a:hlinkClick r:id="rId2"/>
              </a:rPr>
              <a:t>codeforces.com/contest/1284/problem/D</a:t>
            </a:r>
            <a:endParaRPr lang="en-US" altLang="zh-CN" dirty="0" smtClean="0"/>
          </a:p>
          <a:p>
            <a:pPr marL="68580" indent="0">
              <a:buNone/>
            </a:pPr>
            <a:endParaRPr lang="en-US" altLang="zh-CN" dirty="0" smtClean="0"/>
          </a:p>
        </p:txBody>
      </p:sp>
    </p:spTree>
    <p:extLst>
      <p:ext uri="{BB962C8B-B14F-4D97-AF65-F5344CB8AC3E}">
        <p14:creationId xmlns:p14="http://schemas.microsoft.com/office/powerpoint/2010/main" val="3652025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764704"/>
            <a:ext cx="6777317" cy="5067925"/>
          </a:xfrm>
        </p:spPr>
        <p:txBody>
          <a:bodyPr/>
          <a:lstStyle/>
          <a:p>
            <a:r>
              <a:rPr lang="zh-CN" altLang="en-US" dirty="0" smtClean="0"/>
              <a:t>我们发现</a:t>
            </a:r>
            <a:r>
              <a:rPr lang="en-US" altLang="zh-CN" dirty="0" smtClean="0"/>
              <a:t>,</a:t>
            </a:r>
            <a:r>
              <a:rPr lang="zh-CN" altLang="en-US" dirty="0" smtClean="0"/>
              <a:t>此题可以转化为</a:t>
            </a:r>
            <a:r>
              <a:rPr lang="en-US" altLang="zh-CN" dirty="0" smtClean="0"/>
              <a:t>[</a:t>
            </a:r>
            <a:r>
              <a:rPr lang="en-US" altLang="zh-CN" dirty="0" err="1" smtClean="0"/>
              <a:t>sa,ea</a:t>
            </a:r>
            <a:r>
              <a:rPr lang="en-US" altLang="zh-CN" dirty="0" smtClean="0"/>
              <a:t>],[</a:t>
            </a:r>
            <a:r>
              <a:rPr lang="en-US" altLang="zh-CN" dirty="0" err="1" smtClean="0"/>
              <a:t>sb,eb</a:t>
            </a:r>
            <a:r>
              <a:rPr lang="en-US" altLang="zh-CN" dirty="0" smtClean="0"/>
              <a:t>]</a:t>
            </a:r>
            <a:r>
              <a:rPr lang="zh-CN" altLang="en-US" dirty="0" smtClean="0"/>
              <a:t>构成的多个矩形的几何关系问题</a:t>
            </a:r>
            <a:r>
              <a:rPr lang="en-US" altLang="zh-CN" dirty="0" smtClean="0"/>
              <a:t>,</a:t>
            </a:r>
          </a:p>
          <a:p>
            <a:r>
              <a:rPr lang="zh-CN" altLang="en-US" dirty="0" smtClean="0"/>
              <a:t>如果这些是线段而不是矩形</a:t>
            </a:r>
            <a:r>
              <a:rPr lang="en-US" altLang="zh-CN" dirty="0" smtClean="0"/>
              <a:t>,</a:t>
            </a:r>
            <a:r>
              <a:rPr lang="zh-CN" altLang="en-US" dirty="0" smtClean="0"/>
              <a:t>那我们就可以直接用线段树求</a:t>
            </a:r>
            <a:r>
              <a:rPr lang="en-US" altLang="zh-CN" dirty="0" smtClean="0"/>
              <a:t>.</a:t>
            </a:r>
          </a:p>
          <a:p>
            <a:r>
              <a:rPr lang="zh-CN" altLang="en-US" dirty="0"/>
              <a:t>现在</a:t>
            </a:r>
            <a:r>
              <a:rPr lang="zh-CN" altLang="en-US" dirty="0" smtClean="0"/>
              <a:t>我们相当于多了一维</a:t>
            </a:r>
            <a:r>
              <a:rPr lang="en-US" altLang="zh-CN" dirty="0" smtClean="0"/>
              <a:t>,</a:t>
            </a:r>
            <a:r>
              <a:rPr lang="zh-CN" altLang="en-US" dirty="0" smtClean="0"/>
              <a:t>那么我们之前提到过</a:t>
            </a:r>
            <a:r>
              <a:rPr lang="en-US" altLang="zh-CN" dirty="0" smtClean="0"/>
              <a:t>,</a:t>
            </a:r>
            <a:r>
              <a:rPr lang="zh-CN" altLang="en-US" dirty="0" smtClean="0"/>
              <a:t>时间也是一个维度</a:t>
            </a:r>
            <a:r>
              <a:rPr lang="en-US" altLang="zh-CN" dirty="0" smtClean="0"/>
              <a:t>, </a:t>
            </a:r>
            <a:r>
              <a:rPr lang="zh-CN" altLang="en-US" dirty="0" smtClean="0"/>
              <a:t>我们一边修改线段树一边查询的操作</a:t>
            </a:r>
            <a:r>
              <a:rPr lang="en-US" altLang="zh-CN" dirty="0" smtClean="0"/>
              <a:t>, </a:t>
            </a:r>
            <a:r>
              <a:rPr lang="zh-CN" altLang="en-US" dirty="0" smtClean="0"/>
              <a:t>本质上就是最大化利用时间这一维度</a:t>
            </a:r>
            <a:r>
              <a:rPr lang="en-US" altLang="zh-CN" dirty="0" smtClean="0"/>
              <a:t>. </a:t>
            </a:r>
          </a:p>
          <a:p>
            <a:r>
              <a:rPr lang="zh-CN" altLang="en-US" dirty="0" smtClean="0"/>
              <a:t>而扫描线的核心就是对修改进行排序</a:t>
            </a:r>
            <a:endParaRPr lang="en-US" altLang="zh-CN" dirty="0" smtClean="0"/>
          </a:p>
          <a:p>
            <a:endParaRPr lang="zh-CN" altLang="en-US" dirty="0"/>
          </a:p>
        </p:txBody>
      </p:sp>
    </p:spTree>
    <p:extLst>
      <p:ext uri="{BB962C8B-B14F-4D97-AF65-F5344CB8AC3E}">
        <p14:creationId xmlns:p14="http://schemas.microsoft.com/office/powerpoint/2010/main" val="819137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关键代码</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err="1"/>
              <a:t>struct</a:t>
            </a:r>
            <a:r>
              <a:rPr lang="en-US" altLang="zh-CN" dirty="0"/>
              <a:t> </a:t>
            </a:r>
            <a:r>
              <a:rPr lang="en-US" altLang="zh-CN" dirty="0" err="1"/>
              <a:t>Qple</a:t>
            </a:r>
            <a:r>
              <a:rPr lang="en-US" altLang="zh-CN" dirty="0"/>
              <a:t>{</a:t>
            </a:r>
          </a:p>
          <a:p>
            <a:r>
              <a:rPr lang="en-US" altLang="zh-CN" dirty="0"/>
              <a:t>  </a:t>
            </a:r>
            <a:r>
              <a:rPr lang="en-US" altLang="zh-CN" dirty="0" err="1"/>
              <a:t>int</a:t>
            </a:r>
            <a:r>
              <a:rPr lang="en-US" altLang="zh-CN" dirty="0"/>
              <a:t> </a:t>
            </a:r>
            <a:r>
              <a:rPr lang="en-US" altLang="zh-CN" dirty="0" err="1"/>
              <a:t>op,pos,l,r</a:t>
            </a:r>
            <a:r>
              <a:rPr lang="en-US" altLang="zh-CN" dirty="0"/>
              <a:t>;</a:t>
            </a:r>
          </a:p>
          <a:p>
            <a:r>
              <a:rPr lang="en-US" altLang="zh-CN" dirty="0"/>
              <a:t>}a[</a:t>
            </a:r>
            <a:r>
              <a:rPr lang="en-US" altLang="zh-CN" dirty="0" err="1"/>
              <a:t>maxn</a:t>
            </a:r>
            <a:r>
              <a:rPr lang="en-US" altLang="zh-CN" dirty="0"/>
              <a:t>*2];</a:t>
            </a:r>
          </a:p>
          <a:p>
            <a:r>
              <a:rPr lang="en-US" altLang="zh-CN" dirty="0" err="1"/>
              <a:t>bool</a:t>
            </a:r>
            <a:r>
              <a:rPr lang="en-US" altLang="zh-CN" dirty="0"/>
              <a:t> </a:t>
            </a:r>
            <a:r>
              <a:rPr lang="en-US" altLang="zh-CN" dirty="0" err="1"/>
              <a:t>cmp</a:t>
            </a:r>
            <a:r>
              <a:rPr lang="en-US" altLang="zh-CN" dirty="0"/>
              <a:t>(</a:t>
            </a:r>
            <a:r>
              <a:rPr lang="en-US" altLang="zh-CN" dirty="0" err="1"/>
              <a:t>Qple</a:t>
            </a:r>
            <a:r>
              <a:rPr lang="en-US" altLang="zh-CN" dirty="0"/>
              <a:t> </a:t>
            </a:r>
            <a:r>
              <a:rPr lang="en-US" altLang="zh-CN" dirty="0" err="1"/>
              <a:t>a,Qple</a:t>
            </a:r>
            <a:r>
              <a:rPr lang="en-US" altLang="zh-CN" dirty="0"/>
              <a:t> b){</a:t>
            </a:r>
          </a:p>
          <a:p>
            <a:r>
              <a:rPr lang="en-US" altLang="zh-CN" dirty="0"/>
              <a:t>  return </a:t>
            </a:r>
            <a:r>
              <a:rPr lang="en-US" altLang="zh-CN" dirty="0" err="1"/>
              <a:t>a.pos</a:t>
            </a:r>
            <a:r>
              <a:rPr lang="en-US" altLang="zh-CN" dirty="0"/>
              <a:t>==</a:t>
            </a:r>
            <a:r>
              <a:rPr lang="en-US" altLang="zh-CN" dirty="0" err="1"/>
              <a:t>b.pos?a.op</a:t>
            </a:r>
            <a:r>
              <a:rPr lang="en-US" altLang="zh-CN" dirty="0"/>
              <a:t>&lt;</a:t>
            </a:r>
            <a:r>
              <a:rPr lang="en-US" altLang="zh-CN" dirty="0" err="1"/>
              <a:t>b.op:a.pos</a:t>
            </a:r>
            <a:r>
              <a:rPr lang="en-US" altLang="zh-CN" dirty="0"/>
              <a:t>&lt;</a:t>
            </a:r>
            <a:r>
              <a:rPr lang="en-US" altLang="zh-CN" dirty="0" err="1"/>
              <a:t>b.pos</a:t>
            </a:r>
            <a:r>
              <a:rPr lang="en-US" altLang="zh-CN" dirty="0"/>
              <a:t>;</a:t>
            </a:r>
          </a:p>
          <a:p>
            <a:r>
              <a:rPr lang="en-US" altLang="zh-CN" dirty="0"/>
              <a:t>}</a:t>
            </a:r>
          </a:p>
          <a:p>
            <a:r>
              <a:rPr lang="en-US" altLang="zh-CN" dirty="0"/>
              <a:t> </a:t>
            </a:r>
          </a:p>
          <a:p>
            <a:endParaRPr lang="en-US" altLang="zh-CN" dirty="0"/>
          </a:p>
          <a:p>
            <a:r>
              <a:rPr lang="en-US" altLang="zh-CN" dirty="0"/>
              <a:t>   for(</a:t>
            </a:r>
            <a:r>
              <a:rPr lang="en-US" altLang="zh-CN" dirty="0" err="1"/>
              <a:t>int</a:t>
            </a:r>
            <a:r>
              <a:rPr lang="en-US" altLang="zh-CN" dirty="0"/>
              <a:t> i=1;i&lt;=n;++i){</a:t>
            </a:r>
          </a:p>
          <a:p>
            <a:r>
              <a:rPr lang="en-US" altLang="zh-CN" dirty="0"/>
              <a:t>    if(type==2) swap(</a:t>
            </a:r>
            <a:r>
              <a:rPr lang="en-US" altLang="zh-CN" dirty="0" err="1"/>
              <a:t>sa</a:t>
            </a:r>
            <a:r>
              <a:rPr lang="en-US" altLang="zh-CN" dirty="0"/>
              <a:t>[i],</a:t>
            </a:r>
            <a:r>
              <a:rPr lang="en-US" altLang="zh-CN" dirty="0" err="1"/>
              <a:t>sb</a:t>
            </a:r>
            <a:r>
              <a:rPr lang="en-US" altLang="zh-CN" dirty="0"/>
              <a:t>[i]),swap(</a:t>
            </a:r>
            <a:r>
              <a:rPr lang="en-US" altLang="zh-CN" dirty="0" err="1"/>
              <a:t>ea</a:t>
            </a:r>
            <a:r>
              <a:rPr lang="en-US" altLang="zh-CN" dirty="0"/>
              <a:t>[i],</a:t>
            </a:r>
            <a:r>
              <a:rPr lang="en-US" altLang="zh-CN" dirty="0" err="1"/>
              <a:t>eb</a:t>
            </a:r>
            <a:r>
              <a:rPr lang="en-US" altLang="zh-CN" dirty="0"/>
              <a:t>[i]);</a:t>
            </a:r>
          </a:p>
          <a:p>
            <a:r>
              <a:rPr lang="en-US" altLang="zh-CN" dirty="0"/>
              <a:t>    a[++</a:t>
            </a:r>
            <a:r>
              <a:rPr lang="en-US" altLang="zh-CN" dirty="0" err="1"/>
              <a:t>cnt</a:t>
            </a:r>
            <a:r>
              <a:rPr lang="en-US" altLang="zh-CN" dirty="0"/>
              <a:t>]={1,sa[i]  ,</a:t>
            </a:r>
            <a:r>
              <a:rPr lang="en-US" altLang="zh-CN" dirty="0" err="1"/>
              <a:t>sb</a:t>
            </a:r>
            <a:r>
              <a:rPr lang="en-US" altLang="zh-CN" dirty="0"/>
              <a:t>[i],</a:t>
            </a:r>
            <a:r>
              <a:rPr lang="en-US" altLang="zh-CN" dirty="0" err="1"/>
              <a:t>eb</a:t>
            </a:r>
            <a:r>
              <a:rPr lang="en-US" altLang="zh-CN" dirty="0"/>
              <a:t>[i]};</a:t>
            </a:r>
          </a:p>
          <a:p>
            <a:r>
              <a:rPr lang="en-US" altLang="zh-CN" dirty="0"/>
              <a:t>    a[++</a:t>
            </a:r>
            <a:r>
              <a:rPr lang="en-US" altLang="zh-CN" dirty="0" err="1"/>
              <a:t>cnt</a:t>
            </a:r>
            <a:r>
              <a:rPr lang="en-US" altLang="zh-CN" dirty="0"/>
              <a:t>]={0,ea[i]+1,sb[i],</a:t>
            </a:r>
            <a:r>
              <a:rPr lang="en-US" altLang="zh-CN" dirty="0" err="1"/>
              <a:t>eb</a:t>
            </a:r>
            <a:r>
              <a:rPr lang="en-US" altLang="zh-CN" dirty="0"/>
              <a:t>[i]};</a:t>
            </a:r>
          </a:p>
          <a:p>
            <a:r>
              <a:rPr lang="en-US" altLang="zh-CN" dirty="0"/>
              <a:t>  }</a:t>
            </a:r>
          </a:p>
          <a:p>
            <a:r>
              <a:rPr lang="en-US" altLang="zh-CN" dirty="0"/>
              <a:t>  sort(a+1,a+cnt+1,cmp);</a:t>
            </a:r>
            <a:endParaRPr lang="zh-CN" altLang="en-US" dirty="0"/>
          </a:p>
        </p:txBody>
      </p:sp>
    </p:spTree>
    <p:extLst>
      <p:ext uri="{BB962C8B-B14F-4D97-AF65-F5344CB8AC3E}">
        <p14:creationId xmlns:p14="http://schemas.microsoft.com/office/powerpoint/2010/main" val="2914475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时间维小贴士</a:t>
            </a:r>
            <a:endParaRPr lang="zh-CN" altLang="en-US" dirty="0"/>
          </a:p>
        </p:txBody>
      </p:sp>
      <p:sp>
        <p:nvSpPr>
          <p:cNvPr id="3" name="内容占位符 2"/>
          <p:cNvSpPr>
            <a:spLocks noGrp="1"/>
          </p:cNvSpPr>
          <p:nvPr>
            <p:ph idx="1"/>
          </p:nvPr>
        </p:nvSpPr>
        <p:spPr/>
        <p:txBody>
          <a:bodyPr/>
          <a:lstStyle/>
          <a:p>
            <a:r>
              <a:rPr lang="zh-CN" altLang="en-US" dirty="0" smtClean="0"/>
              <a:t>我们认为时间维度可以增加问题可以容许的最大维度</a:t>
            </a:r>
            <a:r>
              <a:rPr lang="en-US" altLang="zh-CN" dirty="0" smtClean="0"/>
              <a:t>.</a:t>
            </a:r>
            <a:r>
              <a:rPr lang="zh-CN" altLang="en-US" dirty="0" smtClean="0"/>
              <a:t>这在线段树上有所体现</a:t>
            </a:r>
            <a:r>
              <a:rPr lang="en-US" altLang="zh-CN" dirty="0" smtClean="0"/>
              <a:t>,</a:t>
            </a:r>
            <a:r>
              <a:rPr lang="zh-CN" altLang="en-US" dirty="0" smtClean="0"/>
              <a:t>但是并不明显</a:t>
            </a:r>
            <a:r>
              <a:rPr lang="en-US" altLang="zh-CN" dirty="0" smtClean="0"/>
              <a:t>.</a:t>
            </a:r>
          </a:p>
          <a:p>
            <a:r>
              <a:rPr lang="zh-CN" altLang="en-US" dirty="0" smtClean="0"/>
              <a:t>感兴趣的同学请自学离线</a:t>
            </a:r>
            <a:r>
              <a:rPr lang="zh-CN" altLang="en-US" dirty="0"/>
              <a:t>分</a:t>
            </a:r>
            <a:r>
              <a:rPr lang="zh-CN" altLang="en-US" dirty="0" smtClean="0"/>
              <a:t>治算法</a:t>
            </a:r>
            <a:r>
              <a:rPr lang="en-US" altLang="zh-CN" dirty="0" smtClean="0"/>
              <a:t>, </a:t>
            </a:r>
            <a:r>
              <a:rPr lang="zh-CN" altLang="en-US" dirty="0" smtClean="0"/>
              <a:t>排序实现的一维偏序</a:t>
            </a:r>
            <a:r>
              <a:rPr lang="en-US" altLang="zh-CN" dirty="0" smtClean="0"/>
              <a:t>,</a:t>
            </a:r>
            <a:r>
              <a:rPr lang="zh-CN" altLang="en-US" dirty="0" smtClean="0"/>
              <a:t>排序和树状数组实现的二维偏序</a:t>
            </a:r>
            <a:r>
              <a:rPr lang="en-US" altLang="zh-CN" dirty="0" smtClean="0"/>
              <a:t>,</a:t>
            </a:r>
            <a:r>
              <a:rPr lang="zh-CN" altLang="en-US" dirty="0" smtClean="0"/>
              <a:t>对时间分治与排序以及树状数组结合实现的三维偏序鲜明地展现了时间维的潜力</a:t>
            </a:r>
            <a:r>
              <a:rPr lang="en-US" altLang="zh-CN" dirty="0" smtClean="0"/>
              <a:t>.</a:t>
            </a:r>
          </a:p>
          <a:p>
            <a:r>
              <a:rPr lang="zh-CN" altLang="en-US" dirty="0" smtClean="0"/>
              <a:t>例题</a:t>
            </a:r>
            <a:r>
              <a:rPr lang="en-US" altLang="zh-CN" dirty="0" smtClean="0"/>
              <a:t>  </a:t>
            </a:r>
            <a:r>
              <a:rPr lang="zh-CN" altLang="en-US" dirty="0" smtClean="0"/>
              <a:t>陌上花开</a:t>
            </a:r>
            <a:r>
              <a:rPr lang="en-US" altLang="zh-CN" dirty="0" smtClean="0"/>
              <a:t>(</a:t>
            </a:r>
            <a:r>
              <a:rPr lang="zh-CN" altLang="en-US" dirty="0" smtClean="0"/>
              <a:t>模板</a:t>
            </a:r>
            <a:r>
              <a:rPr lang="en-US" altLang="zh-CN" dirty="0" smtClean="0"/>
              <a:t>:</a:t>
            </a:r>
            <a:r>
              <a:rPr lang="zh-CN" altLang="en-US" dirty="0" smtClean="0"/>
              <a:t>三维偏序</a:t>
            </a:r>
            <a:r>
              <a:rPr lang="en-US" altLang="zh-CN" dirty="0" smtClean="0"/>
              <a:t>) </a:t>
            </a:r>
            <a:r>
              <a:rPr lang="en-US" altLang="zh-CN" dirty="0" err="1" smtClean="0"/>
              <a:t>cdq</a:t>
            </a:r>
            <a:r>
              <a:rPr lang="zh-CN" altLang="en-US" dirty="0" smtClean="0"/>
              <a:t>分治</a:t>
            </a:r>
            <a:endParaRPr lang="en-US" altLang="zh-CN" dirty="0" smtClean="0"/>
          </a:p>
          <a:p>
            <a:pPr marL="68580" indent="0">
              <a:buNone/>
            </a:pPr>
            <a:endParaRPr lang="zh-CN" altLang="en-US" dirty="0"/>
          </a:p>
        </p:txBody>
      </p:sp>
    </p:spTree>
    <p:extLst>
      <p:ext uri="{BB962C8B-B14F-4D97-AF65-F5344CB8AC3E}">
        <p14:creationId xmlns:p14="http://schemas.microsoft.com/office/powerpoint/2010/main" val="1372143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476672"/>
            <a:ext cx="7024744" cy="757888"/>
          </a:xfrm>
        </p:spPr>
        <p:txBody>
          <a:bodyPr/>
          <a:lstStyle/>
          <a:p>
            <a:r>
              <a:rPr lang="zh-CN" altLang="en-US" dirty="0" smtClean="0"/>
              <a:t>扫描线求面积并</a:t>
            </a:r>
            <a:endParaRPr lang="zh-CN" altLang="en-US" dirty="0"/>
          </a:p>
        </p:txBody>
      </p:sp>
      <p:sp>
        <p:nvSpPr>
          <p:cNvPr id="3" name="内容占位符 2"/>
          <p:cNvSpPr>
            <a:spLocks noGrp="1"/>
          </p:cNvSpPr>
          <p:nvPr>
            <p:ph idx="1"/>
          </p:nvPr>
        </p:nvSpPr>
        <p:spPr>
          <a:xfrm>
            <a:off x="1043492" y="1268760"/>
            <a:ext cx="6777317" cy="5112568"/>
          </a:xfrm>
        </p:spPr>
        <p:txBody>
          <a:bodyPr>
            <a:normAutofit fontScale="92500"/>
          </a:bodyPr>
          <a:lstStyle/>
          <a:p>
            <a:r>
              <a:rPr lang="zh-CN" altLang="en-US" dirty="0" smtClean="0"/>
              <a:t>扫描线求面积并这一问题</a:t>
            </a:r>
            <a:r>
              <a:rPr lang="en-US" altLang="zh-CN" dirty="0" smtClean="0"/>
              <a:t>, &lt;</a:t>
            </a:r>
            <a:r>
              <a:rPr lang="zh-CN" altLang="en-US" dirty="0" smtClean="0"/>
              <a:t>算法竞赛进阶指南</a:t>
            </a:r>
            <a:r>
              <a:rPr lang="en-US" altLang="zh-CN" dirty="0" smtClean="0"/>
              <a:t>&gt;</a:t>
            </a:r>
            <a:r>
              <a:rPr lang="zh-CN" altLang="en-US" dirty="0" smtClean="0"/>
              <a:t>已经讲的非常完美了</a:t>
            </a:r>
            <a:r>
              <a:rPr lang="en-US" altLang="zh-CN" dirty="0" smtClean="0"/>
              <a:t>, </a:t>
            </a:r>
            <a:r>
              <a:rPr lang="zh-CN" altLang="en-US" dirty="0" smtClean="0"/>
              <a:t>没有任何可以修改的余地了</a:t>
            </a:r>
            <a:r>
              <a:rPr lang="en-US" altLang="zh-CN" dirty="0" smtClean="0"/>
              <a:t>. </a:t>
            </a:r>
            <a:r>
              <a:rPr lang="zh-CN" altLang="en-US" dirty="0" smtClean="0"/>
              <a:t>所以我只能推荐同学们自己去看算法竞赛进阶指南</a:t>
            </a:r>
            <a:r>
              <a:rPr lang="en-US" altLang="zh-CN" dirty="0" smtClean="0"/>
              <a:t>.</a:t>
            </a:r>
          </a:p>
          <a:p>
            <a:r>
              <a:rPr lang="zh-CN" altLang="en-US" dirty="0" smtClean="0"/>
              <a:t>这里除了离散化和对修改进行排序外</a:t>
            </a:r>
            <a:r>
              <a:rPr lang="en-US" altLang="zh-CN" dirty="0" smtClean="0"/>
              <a:t>,</a:t>
            </a:r>
            <a:r>
              <a:rPr lang="zh-CN" altLang="en-US" dirty="0" smtClean="0"/>
              <a:t>值得一提的是</a:t>
            </a:r>
            <a:r>
              <a:rPr lang="en-US" altLang="zh-CN" dirty="0" smtClean="0"/>
              <a:t>, </a:t>
            </a:r>
            <a:r>
              <a:rPr lang="zh-CN" altLang="en-US" dirty="0" smtClean="0"/>
              <a:t>扫描线问题对线段树的查询永远是</a:t>
            </a:r>
            <a:r>
              <a:rPr lang="en-US" altLang="zh-CN" dirty="0" smtClean="0"/>
              <a:t>t[1].</a:t>
            </a:r>
            <a:r>
              <a:rPr lang="en-US" altLang="zh-CN" dirty="0" err="1" smtClean="0"/>
              <a:t>dat</a:t>
            </a:r>
            <a:r>
              <a:rPr lang="en-US" altLang="zh-CN" dirty="0" smtClean="0"/>
              <a:t>, </a:t>
            </a:r>
            <a:r>
              <a:rPr lang="zh-CN" altLang="en-US" dirty="0" smtClean="0"/>
              <a:t>换言之每次总是查询整个值域</a:t>
            </a:r>
            <a:r>
              <a:rPr lang="en-US" altLang="zh-CN" dirty="0" smtClean="0"/>
              <a:t>[1…N]</a:t>
            </a:r>
            <a:r>
              <a:rPr lang="zh-CN" altLang="en-US" dirty="0" smtClean="0"/>
              <a:t>上的信息</a:t>
            </a:r>
            <a:r>
              <a:rPr lang="en-US" altLang="zh-CN" dirty="0" smtClean="0"/>
              <a:t>,</a:t>
            </a:r>
            <a:r>
              <a:rPr lang="zh-CN" altLang="en-US" dirty="0" smtClean="0"/>
              <a:t>所以这种情况下</a:t>
            </a:r>
            <a:r>
              <a:rPr lang="en-US" altLang="zh-CN" dirty="0" smtClean="0"/>
              <a:t>,</a:t>
            </a:r>
            <a:r>
              <a:rPr lang="zh-CN" altLang="en-US" dirty="0" smtClean="0"/>
              <a:t>区间修改是不需要懒标记的</a:t>
            </a:r>
            <a:r>
              <a:rPr lang="en-US" altLang="zh-CN" dirty="0" smtClean="0"/>
              <a:t>,</a:t>
            </a:r>
            <a:r>
              <a:rPr lang="zh-CN" altLang="en-US" dirty="0" smtClean="0"/>
              <a:t>为什么呢</a:t>
            </a:r>
            <a:r>
              <a:rPr lang="en-US" altLang="zh-CN" dirty="0" smtClean="0"/>
              <a:t>,</a:t>
            </a:r>
            <a:r>
              <a:rPr lang="zh-CN" altLang="en-US" dirty="0" smtClean="0"/>
              <a:t>因为正常情况可能会出现上次修改了</a:t>
            </a:r>
            <a:r>
              <a:rPr lang="en-US" altLang="zh-CN" dirty="0" smtClean="0"/>
              <a:t>[3,15],</a:t>
            </a:r>
            <a:r>
              <a:rPr lang="zh-CN" altLang="en-US" dirty="0" smtClean="0"/>
              <a:t>这次只查询</a:t>
            </a:r>
            <a:r>
              <a:rPr lang="en-US" altLang="zh-CN" dirty="0" smtClean="0"/>
              <a:t>[15,15],</a:t>
            </a:r>
            <a:r>
              <a:rPr lang="zh-CN" altLang="en-US" dirty="0" smtClean="0"/>
              <a:t>那我之前更新的时候假如因为</a:t>
            </a:r>
            <a:r>
              <a:rPr lang="en-US" altLang="zh-CN" dirty="0" smtClean="0"/>
              <a:t>[5,15]</a:t>
            </a:r>
            <a:r>
              <a:rPr lang="zh-CN" altLang="en-US" dirty="0" smtClean="0"/>
              <a:t>被</a:t>
            </a:r>
            <a:r>
              <a:rPr lang="en-US" altLang="zh-CN" dirty="0" smtClean="0"/>
              <a:t>[3,15]</a:t>
            </a:r>
            <a:r>
              <a:rPr lang="zh-CN" altLang="en-US" dirty="0" smtClean="0"/>
              <a:t>包含所以修改后直接</a:t>
            </a:r>
            <a:r>
              <a:rPr lang="en-US" altLang="zh-CN" dirty="0" smtClean="0"/>
              <a:t>return, [15,15]</a:t>
            </a:r>
            <a:r>
              <a:rPr lang="zh-CN" altLang="en-US" dirty="0" smtClean="0"/>
              <a:t>就没被修改</a:t>
            </a:r>
            <a:r>
              <a:rPr lang="en-US" altLang="zh-CN" dirty="0" smtClean="0"/>
              <a:t>,</a:t>
            </a:r>
            <a:r>
              <a:rPr lang="zh-CN" altLang="en-US" dirty="0" smtClean="0"/>
              <a:t>询问</a:t>
            </a:r>
            <a:r>
              <a:rPr lang="en-US" altLang="zh-CN" dirty="0" smtClean="0"/>
              <a:t>[15,15]</a:t>
            </a:r>
            <a:r>
              <a:rPr lang="zh-CN" altLang="en-US" dirty="0" smtClean="0"/>
              <a:t>会出错</a:t>
            </a:r>
            <a:r>
              <a:rPr lang="en-US" altLang="zh-CN" dirty="0" smtClean="0"/>
              <a:t>,</a:t>
            </a:r>
            <a:r>
              <a:rPr lang="zh-CN" altLang="en-US" dirty="0" smtClean="0"/>
              <a:t>但是我们每次都询问</a:t>
            </a:r>
            <a:r>
              <a:rPr lang="en-US" altLang="zh-CN" dirty="0" smtClean="0"/>
              <a:t>[1,N], </a:t>
            </a:r>
            <a:r>
              <a:rPr lang="zh-CN" altLang="en-US" dirty="0" smtClean="0"/>
              <a:t>那</a:t>
            </a:r>
            <a:r>
              <a:rPr lang="en-US" altLang="zh-CN" dirty="0" smtClean="0"/>
              <a:t>[1,N] </a:t>
            </a:r>
            <a:r>
              <a:rPr lang="zh-CN" altLang="en-US" dirty="0" smtClean="0"/>
              <a:t>每次修改都在递归时候更新了</a:t>
            </a:r>
            <a:r>
              <a:rPr lang="en-US" altLang="zh-CN" dirty="0" smtClean="0"/>
              <a:t>,</a:t>
            </a:r>
            <a:r>
              <a:rPr lang="zh-CN" altLang="en-US" dirty="0" smtClean="0"/>
              <a:t>就没有关系</a:t>
            </a:r>
            <a:r>
              <a:rPr lang="en-US" altLang="zh-CN" dirty="0" smtClean="0"/>
              <a:t>. </a:t>
            </a:r>
            <a:r>
              <a:rPr lang="zh-CN" altLang="en-US" dirty="0" smtClean="0"/>
              <a:t>这是很有用的技巧</a:t>
            </a:r>
            <a:r>
              <a:rPr lang="en-US" altLang="zh-CN" dirty="0" smtClean="0"/>
              <a:t>,</a:t>
            </a:r>
            <a:r>
              <a:rPr lang="zh-CN" altLang="en-US" dirty="0" smtClean="0"/>
              <a:t>做其他线段树的题目时也可以用这个性质大大减少代码长度和</a:t>
            </a:r>
            <a:r>
              <a:rPr lang="en-US" altLang="zh-CN" dirty="0" smtClean="0"/>
              <a:t>debug</a:t>
            </a:r>
            <a:r>
              <a:rPr lang="zh-CN" altLang="en-US" dirty="0"/>
              <a:t>时间</a:t>
            </a:r>
            <a:endParaRPr lang="en-US" altLang="zh-CN" dirty="0" smtClean="0"/>
          </a:p>
        </p:txBody>
      </p:sp>
    </p:spTree>
    <p:extLst>
      <p:ext uri="{BB962C8B-B14F-4D97-AF65-F5344CB8AC3E}">
        <p14:creationId xmlns:p14="http://schemas.microsoft.com/office/powerpoint/2010/main" val="2923367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扫描线求周长并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扫描线求周长并有两种办法</a:t>
            </a:r>
            <a:r>
              <a:rPr lang="en-US" altLang="zh-CN" dirty="0" smtClean="0"/>
              <a:t>,</a:t>
            </a:r>
            <a:r>
              <a:rPr lang="zh-CN" altLang="en-US" dirty="0" smtClean="0"/>
              <a:t>一种简单一种复杂</a:t>
            </a:r>
            <a:r>
              <a:rPr lang="en-US" altLang="zh-CN" dirty="0" smtClean="0"/>
              <a:t>.</a:t>
            </a:r>
          </a:p>
          <a:p>
            <a:r>
              <a:rPr lang="zh-CN" altLang="en-US" dirty="0"/>
              <a:t>简单</a:t>
            </a:r>
            <a:r>
              <a:rPr lang="zh-CN" altLang="en-US" dirty="0" smtClean="0"/>
              <a:t>方法是将水平的边长和铅直的边长分两次计算</a:t>
            </a:r>
            <a:endParaRPr lang="en-US" altLang="zh-CN" dirty="0" smtClean="0"/>
          </a:p>
          <a:p>
            <a:r>
              <a:rPr lang="zh-CN" altLang="en-US" dirty="0" smtClean="0"/>
              <a:t>复杂方法是一次性计算</a:t>
            </a:r>
            <a:r>
              <a:rPr lang="en-US" altLang="zh-CN" dirty="0" smtClean="0"/>
              <a:t>, </a:t>
            </a:r>
            <a:r>
              <a:rPr lang="zh-CN" altLang="en-US" dirty="0" smtClean="0"/>
              <a:t>这个方法也是可以的</a:t>
            </a:r>
            <a:r>
              <a:rPr lang="en-US" altLang="zh-CN" dirty="0" smtClean="0"/>
              <a:t>,</a:t>
            </a:r>
            <a:r>
              <a:rPr lang="zh-CN" altLang="en-US" dirty="0" smtClean="0"/>
              <a:t>但是个人体验是</a:t>
            </a:r>
            <a:r>
              <a:rPr lang="en-US" altLang="zh-CN" dirty="0" smtClean="0"/>
              <a:t>ac</a:t>
            </a:r>
            <a:r>
              <a:rPr lang="zh-CN" altLang="en-US" dirty="0" smtClean="0"/>
              <a:t>以后就完全想不起来当时怎么做的了</a:t>
            </a:r>
            <a:r>
              <a:rPr lang="en-US" altLang="zh-CN" dirty="0" smtClean="0"/>
              <a:t>. </a:t>
            </a:r>
            <a:r>
              <a:rPr lang="zh-CN" altLang="en-US" dirty="0" smtClean="0"/>
              <a:t>所以不推荐</a:t>
            </a:r>
            <a:endParaRPr lang="en-US" altLang="zh-CN" dirty="0" smtClean="0"/>
          </a:p>
          <a:p>
            <a:r>
              <a:rPr lang="zh-CN" altLang="en-US" dirty="0" smtClean="0"/>
              <a:t>题解推荐</a:t>
            </a:r>
            <a:r>
              <a:rPr lang="en-US" altLang="zh-CN" dirty="0">
                <a:hlinkClick r:id="rId2"/>
              </a:rPr>
              <a:t>https://www.acwing.com/problem/content/solution/264/1</a:t>
            </a:r>
            <a:r>
              <a:rPr lang="en-US" altLang="zh-CN" dirty="0" smtClean="0">
                <a:hlinkClick r:id="rId2"/>
              </a:rPr>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027793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16632"/>
            <a:ext cx="7024744" cy="817160"/>
          </a:xfrm>
        </p:spPr>
        <p:txBody>
          <a:bodyPr/>
          <a:lstStyle/>
          <a:p>
            <a:r>
              <a:rPr lang="zh-CN" altLang="en-US" dirty="0"/>
              <a:t>习题</a:t>
            </a:r>
          </a:p>
        </p:txBody>
      </p:sp>
      <p:sp>
        <p:nvSpPr>
          <p:cNvPr id="3" name="内容占位符 2"/>
          <p:cNvSpPr>
            <a:spLocks noGrp="1"/>
          </p:cNvSpPr>
          <p:nvPr>
            <p:ph idx="1"/>
          </p:nvPr>
        </p:nvSpPr>
        <p:spPr>
          <a:xfrm>
            <a:off x="899592" y="836712"/>
            <a:ext cx="6777317" cy="5544616"/>
          </a:xfrm>
        </p:spPr>
        <p:txBody>
          <a:bodyPr>
            <a:normAutofit fontScale="85000" lnSpcReduction="10000"/>
          </a:bodyPr>
          <a:lstStyle/>
          <a:p>
            <a:r>
              <a:rPr lang="en-US" altLang="zh-CN" sz="2000" dirty="0">
                <a:hlinkClick r:id="rId2"/>
              </a:rPr>
              <a:t>https://</a:t>
            </a:r>
            <a:r>
              <a:rPr lang="en-US" altLang="zh-CN" sz="2000" dirty="0" smtClean="0">
                <a:hlinkClick r:id="rId2"/>
              </a:rPr>
              <a:t>www.luogu.com.cn/problem/P3372</a:t>
            </a:r>
            <a:r>
              <a:rPr lang="en-US" altLang="zh-CN" sz="2000" dirty="0" smtClean="0"/>
              <a:t>(</a:t>
            </a:r>
            <a:r>
              <a:rPr lang="zh-CN" altLang="en-US" sz="2000" dirty="0" smtClean="0"/>
              <a:t>线段树</a:t>
            </a:r>
            <a:r>
              <a:rPr lang="en-US" altLang="zh-CN" sz="2000" dirty="0" smtClean="0"/>
              <a:t>1,</a:t>
            </a:r>
            <a:r>
              <a:rPr lang="zh-CN" altLang="en-US" sz="2000" dirty="0" smtClean="0"/>
              <a:t>动态开点</a:t>
            </a:r>
            <a:r>
              <a:rPr lang="en-US" altLang="zh-CN" sz="2000" dirty="0" smtClean="0"/>
              <a:t>,</a:t>
            </a:r>
            <a:r>
              <a:rPr lang="zh-CN" altLang="en-US" sz="2000" dirty="0" smtClean="0"/>
              <a:t>简单题</a:t>
            </a:r>
            <a:r>
              <a:rPr lang="en-US" altLang="zh-CN" sz="2000" dirty="0" smtClean="0"/>
              <a:t>)</a:t>
            </a:r>
          </a:p>
          <a:p>
            <a:r>
              <a:rPr lang="en-US" altLang="zh-CN" sz="2000" dirty="0">
                <a:hlinkClick r:id="rId3"/>
              </a:rPr>
              <a:t>https://</a:t>
            </a:r>
            <a:r>
              <a:rPr lang="en-US" altLang="zh-CN" sz="2000" dirty="0" smtClean="0">
                <a:hlinkClick r:id="rId3"/>
              </a:rPr>
              <a:t>www.luogu.com.cn/problem/P3960</a:t>
            </a:r>
            <a:r>
              <a:rPr lang="en-US" altLang="zh-CN" sz="2000" dirty="0" smtClean="0"/>
              <a:t>(</a:t>
            </a:r>
            <a:r>
              <a:rPr lang="zh-CN" altLang="en-US" sz="2000" dirty="0" smtClean="0"/>
              <a:t>列队</a:t>
            </a:r>
            <a:r>
              <a:rPr lang="en-US" altLang="zh-CN" sz="2000" dirty="0" smtClean="0"/>
              <a:t>,</a:t>
            </a:r>
            <a:r>
              <a:rPr lang="zh-CN" altLang="en-US" sz="2000" dirty="0" smtClean="0"/>
              <a:t>动态开点或</a:t>
            </a:r>
            <a:r>
              <a:rPr lang="en-US" altLang="zh-CN" sz="2000" dirty="0" smtClean="0"/>
              <a:t>splay,</a:t>
            </a:r>
            <a:r>
              <a:rPr lang="zh-CN" altLang="en-US" sz="2000" dirty="0" smtClean="0"/>
              <a:t>难题</a:t>
            </a:r>
            <a:r>
              <a:rPr lang="en-US" altLang="zh-CN" sz="2000" dirty="0" smtClean="0"/>
              <a:t>)</a:t>
            </a:r>
          </a:p>
          <a:p>
            <a:r>
              <a:rPr lang="en-US" altLang="zh-CN" sz="2000" dirty="0">
                <a:hlinkClick r:id="rId4"/>
              </a:rPr>
              <a:t>https://</a:t>
            </a:r>
            <a:r>
              <a:rPr lang="en-US" altLang="zh-CN" sz="2000" dirty="0" smtClean="0">
                <a:hlinkClick r:id="rId4"/>
              </a:rPr>
              <a:t>codeforces.com/problemset/problem/1354/D(</a:t>
            </a:r>
            <a:r>
              <a:rPr lang="zh-CN" altLang="en-US" sz="2000" dirty="0" smtClean="0">
                <a:hlinkClick r:id="rId4"/>
              </a:rPr>
              <a:t>权值线段树</a:t>
            </a:r>
            <a:r>
              <a:rPr lang="en-US" altLang="zh-CN" sz="2000" dirty="0" smtClean="0">
                <a:hlinkClick r:id="rId4"/>
              </a:rPr>
              <a:t>/</a:t>
            </a:r>
            <a:r>
              <a:rPr lang="zh-CN" altLang="en-US" sz="2000" dirty="0" smtClean="0"/>
              <a:t>树状数组第</a:t>
            </a:r>
            <a:r>
              <a:rPr lang="en-US" altLang="zh-CN" sz="2000" dirty="0" smtClean="0"/>
              <a:t>k</a:t>
            </a:r>
            <a:r>
              <a:rPr lang="zh-CN" altLang="en-US" sz="2000" dirty="0" smtClean="0"/>
              <a:t>小</a:t>
            </a:r>
            <a:r>
              <a:rPr lang="en-US" altLang="zh-CN" sz="2000" dirty="0" smtClean="0"/>
              <a:t>,</a:t>
            </a:r>
            <a:r>
              <a:rPr lang="zh-CN" altLang="en-US" sz="2000" dirty="0" smtClean="0"/>
              <a:t>简单题</a:t>
            </a:r>
            <a:r>
              <a:rPr lang="en-US" altLang="zh-CN" sz="2000" dirty="0" smtClean="0"/>
              <a:t>)</a:t>
            </a:r>
          </a:p>
          <a:p>
            <a:r>
              <a:rPr lang="en-US" altLang="zh-CN" sz="2000" dirty="0">
                <a:hlinkClick r:id="rId5"/>
              </a:rPr>
              <a:t>https://</a:t>
            </a:r>
            <a:r>
              <a:rPr lang="en-US" altLang="zh-CN" sz="2000" dirty="0" smtClean="0">
                <a:hlinkClick r:id="rId5"/>
              </a:rPr>
              <a:t>www.luogu.com.cn/problem/P1972(hh</a:t>
            </a:r>
            <a:r>
              <a:rPr lang="zh-CN" altLang="en-US" sz="2000" dirty="0" smtClean="0"/>
              <a:t>的项链</a:t>
            </a:r>
            <a:r>
              <a:rPr lang="en-US" altLang="zh-CN" sz="2000" dirty="0" smtClean="0"/>
              <a:t>,</a:t>
            </a:r>
            <a:r>
              <a:rPr lang="zh-CN" altLang="en-US" sz="2000" dirty="0" smtClean="0"/>
              <a:t>离线或可持久化</a:t>
            </a:r>
            <a:r>
              <a:rPr lang="en-US" altLang="zh-CN" sz="2000" dirty="0" smtClean="0"/>
              <a:t>,</a:t>
            </a:r>
            <a:r>
              <a:rPr lang="zh-CN" altLang="en-US" sz="2000" dirty="0" smtClean="0"/>
              <a:t>简单题</a:t>
            </a:r>
            <a:r>
              <a:rPr lang="en-US" altLang="zh-CN" sz="2000" dirty="0" smtClean="0"/>
              <a:t>)</a:t>
            </a:r>
          </a:p>
          <a:p>
            <a:r>
              <a:rPr lang="en-US" altLang="zh-CN" sz="2000" dirty="0">
                <a:hlinkClick r:id="rId6"/>
              </a:rPr>
              <a:t>https://</a:t>
            </a:r>
            <a:r>
              <a:rPr lang="en-US" altLang="zh-CN" sz="2000" dirty="0" smtClean="0">
                <a:hlinkClick r:id="rId6"/>
              </a:rPr>
              <a:t>www.luogu.com.cn/problem/P3834</a:t>
            </a:r>
            <a:r>
              <a:rPr lang="en-US" altLang="zh-CN" sz="2000" dirty="0" smtClean="0"/>
              <a:t>(</a:t>
            </a:r>
            <a:r>
              <a:rPr lang="zh-CN" altLang="en-US" sz="2000" dirty="0" smtClean="0"/>
              <a:t>主席树</a:t>
            </a:r>
            <a:r>
              <a:rPr lang="en-US" altLang="zh-CN" sz="2000" dirty="0" smtClean="0"/>
              <a:t>,</a:t>
            </a:r>
            <a:r>
              <a:rPr lang="zh-CN" altLang="en-US" sz="2000" dirty="0" smtClean="0"/>
              <a:t>模板题</a:t>
            </a:r>
            <a:r>
              <a:rPr lang="en-US" altLang="zh-CN" sz="2000" dirty="0" smtClean="0"/>
              <a:t>)</a:t>
            </a:r>
          </a:p>
          <a:p>
            <a:r>
              <a:rPr lang="en-US" altLang="zh-CN" sz="2000" dirty="0">
                <a:hlinkClick r:id="rId7"/>
              </a:rPr>
              <a:t>https://</a:t>
            </a:r>
            <a:r>
              <a:rPr lang="en-US" altLang="zh-CN" sz="2000" dirty="0" smtClean="0">
                <a:hlinkClick r:id="rId7"/>
              </a:rPr>
              <a:t>codeforces.com/contest/1422/problem/F</a:t>
            </a:r>
            <a:r>
              <a:rPr lang="en-US" altLang="zh-CN" sz="2000" dirty="0" smtClean="0"/>
              <a:t>(</a:t>
            </a:r>
            <a:r>
              <a:rPr lang="zh-CN" altLang="en-US" sz="2000" dirty="0" smtClean="0"/>
              <a:t>区间</a:t>
            </a:r>
            <a:r>
              <a:rPr lang="en-US" altLang="zh-CN" sz="2000" dirty="0" smtClean="0"/>
              <a:t>lcm,</a:t>
            </a:r>
            <a:r>
              <a:rPr lang="zh-CN" altLang="en-US" sz="2000" dirty="0" smtClean="0"/>
              <a:t>可持久化</a:t>
            </a:r>
            <a:r>
              <a:rPr lang="en-US" altLang="zh-CN" sz="2000" dirty="0" smtClean="0"/>
              <a:t>,</a:t>
            </a:r>
            <a:r>
              <a:rPr lang="zh-CN" altLang="en-US" sz="2000" dirty="0" smtClean="0"/>
              <a:t>难题</a:t>
            </a:r>
            <a:r>
              <a:rPr lang="en-US" altLang="zh-CN" sz="2000" dirty="0" smtClean="0"/>
              <a:t>)</a:t>
            </a:r>
          </a:p>
          <a:p>
            <a:r>
              <a:rPr lang="en-US" altLang="zh-CN" sz="2000" dirty="0">
                <a:hlinkClick r:id="rId8"/>
              </a:rPr>
              <a:t>https://</a:t>
            </a:r>
            <a:r>
              <a:rPr lang="en-US" altLang="zh-CN" sz="2000" dirty="0" smtClean="0">
                <a:hlinkClick r:id="rId8"/>
              </a:rPr>
              <a:t>www.luogu.com.cn/problem/P2048</a:t>
            </a:r>
            <a:r>
              <a:rPr lang="en-US" altLang="zh-CN" sz="2000" dirty="0" smtClean="0"/>
              <a:t>(</a:t>
            </a:r>
            <a:r>
              <a:rPr lang="zh-CN" altLang="en-US" sz="2000" dirty="0" smtClean="0"/>
              <a:t>超级钢琴</a:t>
            </a:r>
            <a:r>
              <a:rPr lang="en-US" altLang="zh-CN" sz="2000" dirty="0" smtClean="0"/>
              <a:t>,</a:t>
            </a:r>
            <a:r>
              <a:rPr lang="zh-CN" altLang="en-US" sz="2000" dirty="0" smtClean="0"/>
              <a:t>可持久化</a:t>
            </a:r>
            <a:r>
              <a:rPr lang="en-US" altLang="zh-CN" sz="2000" dirty="0" smtClean="0"/>
              <a:t>,</a:t>
            </a:r>
            <a:r>
              <a:rPr lang="zh-CN" altLang="en-US" sz="2000" dirty="0" smtClean="0"/>
              <a:t>中档题</a:t>
            </a:r>
            <a:r>
              <a:rPr lang="en-US" altLang="zh-CN" sz="2000" dirty="0" smtClean="0"/>
              <a:t>)</a:t>
            </a:r>
          </a:p>
          <a:p>
            <a:r>
              <a:rPr lang="en-US" altLang="zh-CN" sz="2000" dirty="0">
                <a:hlinkClick r:id="rId9"/>
              </a:rPr>
              <a:t>https://</a:t>
            </a:r>
            <a:r>
              <a:rPr lang="en-US" altLang="zh-CN" sz="2000" dirty="0" smtClean="0">
                <a:hlinkClick r:id="rId9"/>
              </a:rPr>
              <a:t>codeforces.com/contest/1284/problem/D</a:t>
            </a:r>
            <a:r>
              <a:rPr lang="en-US" altLang="zh-CN" sz="2000" dirty="0" smtClean="0"/>
              <a:t>(</a:t>
            </a:r>
            <a:r>
              <a:rPr lang="zh-CN" altLang="en-US" sz="2000" dirty="0" smtClean="0"/>
              <a:t>类扫描线</a:t>
            </a:r>
            <a:r>
              <a:rPr lang="en-US" altLang="zh-CN" sz="2000" dirty="0" smtClean="0"/>
              <a:t>,</a:t>
            </a:r>
            <a:r>
              <a:rPr lang="zh-CN" altLang="en-US" sz="2000" dirty="0" smtClean="0"/>
              <a:t>中档题</a:t>
            </a:r>
            <a:r>
              <a:rPr lang="en-US" altLang="zh-CN" sz="2000" dirty="0" smtClean="0"/>
              <a:t>)</a:t>
            </a:r>
          </a:p>
          <a:p>
            <a:r>
              <a:rPr lang="en-US" altLang="zh-CN" sz="2000" dirty="0" smtClean="0"/>
              <a:t>Poj2482 (</a:t>
            </a:r>
            <a:r>
              <a:rPr lang="zh-CN" altLang="en-US" sz="2000" dirty="0" smtClean="0"/>
              <a:t>窗边的星星</a:t>
            </a:r>
            <a:r>
              <a:rPr lang="en-US" altLang="zh-CN" sz="2000" dirty="0" smtClean="0"/>
              <a:t>,</a:t>
            </a:r>
            <a:r>
              <a:rPr lang="zh-CN" altLang="en-US" sz="2000" dirty="0" smtClean="0"/>
              <a:t>读题时候配上孟庭苇的</a:t>
            </a:r>
            <a:r>
              <a:rPr lang="en-US" altLang="zh-CN" sz="2000" dirty="0" smtClean="0">
                <a:hlinkClick r:id="rId10"/>
              </a:rPr>
              <a:t>https</a:t>
            </a:r>
            <a:r>
              <a:rPr lang="en-US" altLang="zh-CN" sz="2000" dirty="0">
                <a:hlinkClick r:id="rId10"/>
              </a:rPr>
              <a:t>://</a:t>
            </a:r>
            <a:r>
              <a:rPr lang="en-US" altLang="zh-CN" sz="2000" dirty="0" smtClean="0">
                <a:hlinkClick r:id="rId10"/>
              </a:rPr>
              <a:t>www.bilibili.com/video/BV1x5411j7ee?from=search&amp;seid=17998188279012674103</a:t>
            </a:r>
            <a:r>
              <a:rPr lang="en-US" altLang="zh-CN" sz="2000" dirty="0" smtClean="0"/>
              <a:t>&lt;</a:t>
            </a:r>
            <a:r>
              <a:rPr lang="zh-CN" altLang="en-US" sz="2000" dirty="0" smtClean="0"/>
              <a:t>白天的星星</a:t>
            </a:r>
            <a:r>
              <a:rPr lang="en-US" altLang="zh-CN" sz="2000" dirty="0" smtClean="0"/>
              <a:t>&gt;</a:t>
            </a:r>
            <a:r>
              <a:rPr lang="zh-CN" altLang="en-US" sz="2000" dirty="0" smtClean="0"/>
              <a:t>非常感人</a:t>
            </a:r>
            <a:r>
              <a:rPr lang="en-US" altLang="zh-CN" sz="2000" dirty="0" smtClean="0"/>
              <a:t>!</a:t>
            </a:r>
            <a:r>
              <a:rPr lang="zh-CN" altLang="en-US" sz="2000" dirty="0" smtClean="0"/>
              <a:t>扫描线</a:t>
            </a:r>
            <a:r>
              <a:rPr lang="en-US" altLang="zh-CN" sz="2000" dirty="0" smtClean="0"/>
              <a:t>,</a:t>
            </a:r>
            <a:r>
              <a:rPr lang="zh-CN" altLang="en-US" sz="2000" dirty="0"/>
              <a:t>简单</a:t>
            </a:r>
            <a:r>
              <a:rPr lang="zh-CN" altLang="en-US" sz="2000" dirty="0" smtClean="0"/>
              <a:t>题</a:t>
            </a:r>
            <a:r>
              <a:rPr lang="en-US" altLang="zh-CN" sz="2000" dirty="0" smtClean="0"/>
              <a:t>,</a:t>
            </a:r>
            <a:r>
              <a:rPr lang="zh-CN" altLang="en-US" sz="2000" dirty="0" smtClean="0"/>
              <a:t>题面不认真看不是中国人</a:t>
            </a:r>
            <a:r>
              <a:rPr lang="en-US" altLang="zh-CN" sz="2000" dirty="0" smtClean="0"/>
              <a:t>!)</a:t>
            </a:r>
          </a:p>
          <a:p>
            <a:r>
              <a:rPr lang="en-US" altLang="zh-CN" sz="2000" dirty="0">
                <a:hlinkClick r:id="rId11"/>
              </a:rPr>
              <a:t>https://www.acwing.com/problem/content/description/264</a:t>
            </a:r>
            <a:r>
              <a:rPr lang="en-US" altLang="zh-CN" sz="2000" dirty="0" smtClean="0">
                <a:hlinkClick r:id="rId11"/>
              </a:rPr>
              <a:t>/</a:t>
            </a:r>
            <a:r>
              <a:rPr lang="en-US" altLang="zh-CN" sz="2000" dirty="0" smtClean="0"/>
              <a:t>(</a:t>
            </a:r>
            <a:r>
              <a:rPr lang="zh-CN" altLang="en-US" sz="2000" dirty="0" smtClean="0"/>
              <a:t>海报</a:t>
            </a:r>
            <a:r>
              <a:rPr lang="en-US" altLang="zh-CN" sz="2000" dirty="0" smtClean="0"/>
              <a:t>,</a:t>
            </a:r>
            <a:r>
              <a:rPr lang="zh-CN" altLang="en-US" sz="2000" dirty="0" smtClean="0"/>
              <a:t>扫描线</a:t>
            </a:r>
            <a:r>
              <a:rPr lang="en-US" altLang="zh-CN" sz="2000" dirty="0" smtClean="0"/>
              <a:t>,</a:t>
            </a:r>
            <a:r>
              <a:rPr lang="zh-CN" altLang="en-US" sz="2000" dirty="0"/>
              <a:t>中档</a:t>
            </a:r>
            <a:r>
              <a:rPr lang="zh-CN" altLang="en-US" sz="2000" dirty="0" smtClean="0"/>
              <a:t>题</a:t>
            </a:r>
            <a:r>
              <a:rPr lang="en-US" altLang="zh-CN" sz="2000" dirty="0" smtClean="0"/>
              <a:t>)</a:t>
            </a:r>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dirty="0" smtClean="0"/>
          </a:p>
        </p:txBody>
      </p:sp>
    </p:spTree>
    <p:extLst>
      <p:ext uri="{BB962C8B-B14F-4D97-AF65-F5344CB8AC3E}">
        <p14:creationId xmlns:p14="http://schemas.microsoft.com/office/powerpoint/2010/main" val="4030041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感谢同学们的听讲</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由于</a:t>
            </a:r>
            <a:r>
              <a:rPr lang="en-US" altLang="zh-CN" dirty="0" err="1" smtClean="0"/>
              <a:t>icpc</a:t>
            </a:r>
            <a:r>
              <a:rPr lang="zh-CN" altLang="en-US" dirty="0" smtClean="0"/>
              <a:t>和</a:t>
            </a:r>
            <a:r>
              <a:rPr lang="en-US" altLang="zh-CN" dirty="0" err="1" smtClean="0"/>
              <a:t>codeforces</a:t>
            </a:r>
            <a:r>
              <a:rPr lang="zh-CN" altLang="en-US" dirty="0" smtClean="0"/>
              <a:t>允许携带模板</a:t>
            </a:r>
            <a:r>
              <a:rPr lang="en-US" altLang="zh-CN" dirty="0" smtClean="0"/>
              <a:t>,</a:t>
            </a:r>
            <a:r>
              <a:rPr lang="zh-CN" altLang="en-US" dirty="0" smtClean="0"/>
              <a:t>所以数据结构的题目很少出现在中档题中</a:t>
            </a:r>
            <a:r>
              <a:rPr lang="en-US" altLang="zh-CN" dirty="0" smtClean="0"/>
              <a:t>,</a:t>
            </a:r>
            <a:r>
              <a:rPr lang="zh-CN" altLang="en-US" dirty="0"/>
              <a:t>除非</a:t>
            </a:r>
            <a:r>
              <a:rPr lang="zh-CN" altLang="en-US" dirty="0" smtClean="0"/>
              <a:t>是出题人想让你签个到</a:t>
            </a:r>
            <a:r>
              <a:rPr lang="en-US" altLang="zh-CN" dirty="0" smtClean="0"/>
              <a:t>,</a:t>
            </a:r>
            <a:r>
              <a:rPr lang="zh-CN" altLang="en-US" dirty="0"/>
              <a:t>都是</a:t>
            </a:r>
            <a:r>
              <a:rPr lang="zh-CN" altLang="en-US" dirty="0" smtClean="0"/>
              <a:t>难到你自闭</a:t>
            </a:r>
            <a:r>
              <a:rPr lang="en-US" altLang="zh-CN" dirty="0" smtClean="0"/>
              <a:t>. </a:t>
            </a:r>
            <a:r>
              <a:rPr lang="en-US" altLang="zh-CN" dirty="0" err="1" smtClean="0"/>
              <a:t>Codeforces</a:t>
            </a:r>
            <a:r>
              <a:rPr lang="zh-CN" altLang="en-US" dirty="0" smtClean="0"/>
              <a:t>经常用数据结构来做防</a:t>
            </a:r>
            <a:r>
              <a:rPr lang="en-US" altLang="zh-CN" dirty="0" err="1" smtClean="0"/>
              <a:t>ak</a:t>
            </a:r>
            <a:r>
              <a:rPr lang="zh-CN" altLang="en-US" dirty="0" smtClean="0"/>
              <a:t>题</a:t>
            </a:r>
            <a:r>
              <a:rPr lang="en-US" altLang="zh-CN" dirty="0" smtClean="0"/>
              <a:t>,</a:t>
            </a:r>
            <a:r>
              <a:rPr lang="zh-CN" altLang="en-US" dirty="0" smtClean="0"/>
              <a:t>所以数据结构真的需要个人爱好的推动才能学的好</a:t>
            </a:r>
            <a:r>
              <a:rPr lang="en-US" altLang="zh-CN" dirty="0" smtClean="0"/>
              <a:t>! </a:t>
            </a:r>
            <a:r>
              <a:rPr lang="zh-CN" altLang="en-US" dirty="0" smtClean="0"/>
              <a:t>数据结构应该也是</a:t>
            </a:r>
            <a:r>
              <a:rPr lang="en-US" altLang="zh-CN" dirty="0" err="1" smtClean="0"/>
              <a:t>oi</a:t>
            </a:r>
            <a:r>
              <a:rPr lang="en-US" altLang="zh-CN" dirty="0" smtClean="0"/>
              <a:t>/</a:t>
            </a:r>
            <a:r>
              <a:rPr lang="en-US" altLang="zh-CN" dirty="0" err="1" smtClean="0"/>
              <a:t>acm</a:t>
            </a:r>
            <a:r>
              <a:rPr lang="zh-CN" altLang="en-US" dirty="0" smtClean="0"/>
              <a:t>中最容易让人上瘾的考点内容了</a:t>
            </a:r>
            <a:r>
              <a:rPr lang="en-US" altLang="zh-CN" dirty="0" smtClean="0"/>
              <a:t>!</a:t>
            </a:r>
            <a:r>
              <a:rPr lang="zh-CN" altLang="en-US" dirty="0" smtClean="0"/>
              <a:t>如果同学们对线段树还有兴趣的话</a:t>
            </a:r>
            <a:r>
              <a:rPr lang="en-US" altLang="zh-CN" dirty="0" smtClean="0"/>
              <a:t>,</a:t>
            </a:r>
            <a:r>
              <a:rPr lang="zh-CN" altLang="en-US" dirty="0" smtClean="0"/>
              <a:t>请尝试自学吉司机线段树</a:t>
            </a:r>
            <a:r>
              <a:rPr lang="en-US" altLang="zh-CN" dirty="0" smtClean="0"/>
              <a:t>(</a:t>
            </a:r>
            <a:r>
              <a:rPr lang="en-US" altLang="zh-CN" dirty="0" err="1" smtClean="0"/>
              <a:t>luogu</a:t>
            </a:r>
            <a:r>
              <a:rPr lang="zh-CN" altLang="en-US" dirty="0" smtClean="0"/>
              <a:t>模板</a:t>
            </a:r>
            <a:r>
              <a:rPr lang="en-US" altLang="zh-CN" dirty="0" smtClean="0"/>
              <a:t>:</a:t>
            </a:r>
            <a:r>
              <a:rPr lang="zh-CN" altLang="en-US" dirty="0" smtClean="0"/>
              <a:t>线段树</a:t>
            </a:r>
            <a:r>
              <a:rPr lang="en-US" altLang="zh-CN" dirty="0" smtClean="0"/>
              <a:t>3)</a:t>
            </a:r>
            <a:r>
              <a:rPr lang="zh-CN" altLang="en-US" dirty="0" smtClean="0"/>
              <a:t>和线段树合并</a:t>
            </a:r>
            <a:r>
              <a:rPr lang="en-US" altLang="zh-CN" dirty="0" smtClean="0"/>
              <a:t>(</a:t>
            </a:r>
            <a:r>
              <a:rPr lang="zh-CN" altLang="en-US" dirty="0" smtClean="0"/>
              <a:t>雨天的尾巴</a:t>
            </a:r>
            <a:r>
              <a:rPr lang="en-US" altLang="zh-CN" dirty="0" smtClean="0"/>
              <a:t>), </a:t>
            </a:r>
            <a:r>
              <a:rPr lang="zh-CN" altLang="en-US" dirty="0" smtClean="0"/>
              <a:t>以及与线段树相关的树套树</a:t>
            </a:r>
            <a:endParaRPr lang="zh-CN" altLang="en-US" dirty="0"/>
          </a:p>
        </p:txBody>
      </p:sp>
    </p:spTree>
    <p:extLst>
      <p:ext uri="{BB962C8B-B14F-4D97-AF65-F5344CB8AC3E}">
        <p14:creationId xmlns:p14="http://schemas.microsoft.com/office/powerpoint/2010/main" val="91631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817160"/>
          </a:xfrm>
        </p:spPr>
        <p:txBody>
          <a:bodyPr/>
          <a:lstStyle/>
          <a:p>
            <a:r>
              <a:rPr lang="zh-CN" altLang="en-US" dirty="0" smtClean="0"/>
              <a:t>概述</a:t>
            </a:r>
            <a:endParaRPr lang="zh-CN" altLang="en-US" dirty="0"/>
          </a:p>
        </p:txBody>
      </p:sp>
      <p:sp>
        <p:nvSpPr>
          <p:cNvPr id="3" name="内容占位符 2"/>
          <p:cNvSpPr>
            <a:spLocks noGrp="1"/>
          </p:cNvSpPr>
          <p:nvPr>
            <p:ph idx="1"/>
          </p:nvPr>
        </p:nvSpPr>
        <p:spPr>
          <a:xfrm>
            <a:off x="1043492" y="1988840"/>
            <a:ext cx="6777317" cy="3843789"/>
          </a:xfrm>
        </p:spPr>
        <p:txBody>
          <a:bodyPr/>
          <a:lstStyle/>
          <a:p>
            <a:r>
              <a:rPr lang="zh-CN" altLang="en-US" dirty="0" smtClean="0"/>
              <a:t>本次我们着重谈论的内容是可持久化线段树和扫描线算法</a:t>
            </a:r>
            <a:r>
              <a:rPr lang="en-US" altLang="zh-CN" dirty="0" smtClean="0"/>
              <a:t>,</a:t>
            </a:r>
            <a:r>
              <a:rPr lang="zh-CN" altLang="en-US" dirty="0" smtClean="0"/>
              <a:t>这些内容大部分与动态开点</a:t>
            </a:r>
            <a:r>
              <a:rPr lang="en-US" altLang="zh-CN" dirty="0" smtClean="0"/>
              <a:t>,”</a:t>
            </a:r>
            <a:r>
              <a:rPr lang="zh-CN" altLang="en-US" dirty="0" smtClean="0"/>
              <a:t>离线</a:t>
            </a:r>
            <a:r>
              <a:rPr lang="en-US" altLang="zh-CN" dirty="0" smtClean="0"/>
              <a:t>”</a:t>
            </a:r>
            <a:r>
              <a:rPr lang="zh-CN" altLang="en-US" dirty="0" smtClean="0"/>
              <a:t>和</a:t>
            </a:r>
            <a:r>
              <a:rPr lang="en-US" altLang="zh-CN" dirty="0" smtClean="0"/>
              <a:t>”</a:t>
            </a:r>
            <a:r>
              <a:rPr lang="zh-CN" altLang="en-US" dirty="0" smtClean="0"/>
              <a:t>时间维度</a:t>
            </a:r>
            <a:r>
              <a:rPr lang="en-US" altLang="zh-CN" dirty="0" smtClean="0"/>
              <a:t>”</a:t>
            </a:r>
            <a:r>
              <a:rPr lang="zh-CN" altLang="en-US" dirty="0" smtClean="0"/>
              <a:t>相关</a:t>
            </a:r>
            <a:r>
              <a:rPr lang="en-US" altLang="zh-CN" dirty="0" smtClean="0"/>
              <a:t>.</a:t>
            </a:r>
            <a:r>
              <a:rPr lang="zh-CN" altLang="en-US" dirty="0" smtClean="0"/>
              <a:t>所以在介绍这些技巧前</a:t>
            </a:r>
            <a:r>
              <a:rPr lang="en-US" altLang="zh-CN" dirty="0" smtClean="0"/>
              <a:t>,</a:t>
            </a:r>
            <a:r>
              <a:rPr lang="zh-CN" altLang="en-US" dirty="0" smtClean="0"/>
              <a:t>我们先引用一些内容来作为介绍</a:t>
            </a:r>
            <a:r>
              <a:rPr lang="en-US" altLang="zh-CN" dirty="0" smtClean="0"/>
              <a:t>.</a:t>
            </a:r>
          </a:p>
          <a:p>
            <a:endParaRPr lang="en-US" altLang="zh-CN" dirty="0" smtClean="0"/>
          </a:p>
        </p:txBody>
      </p:sp>
    </p:spTree>
    <p:extLst>
      <p:ext uri="{BB962C8B-B14F-4D97-AF65-F5344CB8AC3E}">
        <p14:creationId xmlns:p14="http://schemas.microsoft.com/office/powerpoint/2010/main" val="129662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21" y="908720"/>
            <a:ext cx="8566150"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57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745152"/>
          </a:xfrm>
        </p:spPr>
        <p:txBody>
          <a:bodyPr/>
          <a:lstStyle/>
          <a:p>
            <a:r>
              <a:rPr lang="zh-CN" altLang="en-US" dirty="0" smtClean="0"/>
              <a:t>线段树的动态开点</a:t>
            </a:r>
            <a:endParaRPr lang="zh-CN" altLang="en-US" dirty="0"/>
          </a:p>
        </p:txBody>
      </p:sp>
      <p:sp>
        <p:nvSpPr>
          <p:cNvPr id="3" name="内容占位符 2"/>
          <p:cNvSpPr>
            <a:spLocks noGrp="1"/>
          </p:cNvSpPr>
          <p:nvPr>
            <p:ph idx="1"/>
          </p:nvPr>
        </p:nvSpPr>
        <p:spPr>
          <a:xfrm>
            <a:off x="1043492" y="1916832"/>
            <a:ext cx="6777317" cy="3915797"/>
          </a:xfrm>
        </p:spPr>
        <p:txBody>
          <a:bodyPr/>
          <a:lstStyle/>
          <a:p>
            <a:r>
              <a:rPr lang="zh-CN" altLang="en-US" dirty="0" smtClean="0"/>
              <a:t>通常情况下</a:t>
            </a:r>
            <a:r>
              <a:rPr lang="en-US" altLang="zh-CN" dirty="0" smtClean="0"/>
              <a:t>,</a:t>
            </a:r>
            <a:r>
              <a:rPr lang="zh-CN" altLang="en-US" dirty="0" smtClean="0"/>
              <a:t>如果值域是</a:t>
            </a:r>
            <a:r>
              <a:rPr lang="en-US" altLang="zh-CN" dirty="0" smtClean="0"/>
              <a:t>[1,N],</a:t>
            </a:r>
            <a:r>
              <a:rPr lang="zh-CN" altLang="en-US" dirty="0" smtClean="0"/>
              <a:t>我们直接使用</a:t>
            </a:r>
            <a:r>
              <a:rPr lang="en-US" altLang="zh-CN" dirty="0" smtClean="0"/>
              <a:t>4*N</a:t>
            </a:r>
            <a:r>
              <a:rPr lang="zh-CN" altLang="en-US" dirty="0" smtClean="0"/>
              <a:t>的空间来建立一颗线段树</a:t>
            </a:r>
            <a:r>
              <a:rPr lang="en-US" altLang="zh-CN" dirty="0" smtClean="0"/>
              <a:t>,</a:t>
            </a:r>
            <a:r>
              <a:rPr lang="zh-CN" altLang="en-US" dirty="0" smtClean="0"/>
              <a:t>这在某些情况下是极其不合理的</a:t>
            </a:r>
            <a:r>
              <a:rPr lang="en-US" altLang="zh-CN" dirty="0" smtClean="0"/>
              <a:t>,</a:t>
            </a:r>
            <a:r>
              <a:rPr lang="zh-CN" altLang="en-US" dirty="0" smtClean="0"/>
              <a:t>暂时搁置区间修改的问题</a:t>
            </a:r>
            <a:r>
              <a:rPr lang="en-US" altLang="zh-CN" dirty="0" smtClean="0"/>
              <a:t>,</a:t>
            </a:r>
            <a:r>
              <a:rPr lang="zh-CN" altLang="en-US" dirty="0" smtClean="0"/>
              <a:t>我们只看单点修改</a:t>
            </a:r>
            <a:r>
              <a:rPr lang="en-US" altLang="zh-CN" dirty="0" smtClean="0"/>
              <a:t>, </a:t>
            </a:r>
            <a:r>
              <a:rPr lang="zh-CN" altLang="en-US" dirty="0" smtClean="0"/>
              <a:t>单点修每次只涉及到</a:t>
            </a:r>
            <a:r>
              <a:rPr lang="en-US" altLang="zh-CN" dirty="0" smtClean="0"/>
              <a:t>log2N</a:t>
            </a:r>
            <a:r>
              <a:rPr lang="zh-CN" altLang="en-US" dirty="0" smtClean="0"/>
              <a:t>个节点的内容</a:t>
            </a:r>
            <a:r>
              <a:rPr lang="en-US" altLang="zh-CN" dirty="0" smtClean="0"/>
              <a:t>.</a:t>
            </a:r>
            <a:r>
              <a:rPr lang="zh-CN" altLang="en-US" dirty="0" smtClean="0"/>
              <a:t>我们都知道</a:t>
            </a:r>
            <a:r>
              <a:rPr lang="en-US" altLang="zh-CN" dirty="0" smtClean="0"/>
              <a:t>,</a:t>
            </a:r>
            <a:r>
              <a:rPr lang="zh-CN" altLang="en-US" dirty="0" smtClean="0"/>
              <a:t>在</a:t>
            </a:r>
            <a:r>
              <a:rPr lang="zh-CN" altLang="en-US" dirty="0"/>
              <a:t>偷懒</a:t>
            </a:r>
            <a:r>
              <a:rPr lang="zh-CN" altLang="en-US" dirty="0" smtClean="0"/>
              <a:t>的情况下</a:t>
            </a:r>
            <a:r>
              <a:rPr lang="en-US" altLang="zh-CN" dirty="0" smtClean="0"/>
              <a:t>,</a:t>
            </a:r>
            <a:r>
              <a:rPr lang="zh-CN" altLang="en-US" dirty="0" smtClean="0"/>
              <a:t>我们不必用</a:t>
            </a:r>
            <a:r>
              <a:rPr lang="en-US" altLang="zh-CN" dirty="0" smtClean="0"/>
              <a:t>build()</a:t>
            </a:r>
            <a:r>
              <a:rPr lang="zh-CN" altLang="en-US" dirty="0" smtClean="0"/>
              <a:t>初始化线段树</a:t>
            </a:r>
            <a:r>
              <a:rPr lang="en-US" altLang="zh-CN" dirty="0" smtClean="0"/>
              <a:t>,</a:t>
            </a:r>
            <a:r>
              <a:rPr lang="zh-CN" altLang="en-US" dirty="0" smtClean="0"/>
              <a:t>而只需要进行</a:t>
            </a:r>
            <a:r>
              <a:rPr lang="en-US" altLang="zh-CN" dirty="0" smtClean="0"/>
              <a:t>1-n</a:t>
            </a:r>
            <a:r>
              <a:rPr lang="zh-CN" altLang="en-US" dirty="0" smtClean="0"/>
              <a:t>次单点更新就可在</a:t>
            </a:r>
            <a:r>
              <a:rPr lang="en-US" altLang="zh-CN" dirty="0" smtClean="0"/>
              <a:t>n*log2N</a:t>
            </a:r>
            <a:r>
              <a:rPr lang="zh-CN" altLang="en-US" dirty="0" smtClean="0"/>
              <a:t>的时间内初始化线段树</a:t>
            </a:r>
            <a:r>
              <a:rPr lang="en-US" altLang="zh-CN" dirty="0" smtClean="0"/>
              <a:t>.</a:t>
            </a:r>
          </a:p>
          <a:p>
            <a:pPr marL="68580" indent="0">
              <a:buNone/>
            </a:pPr>
            <a:endParaRPr lang="zh-CN" altLang="en-US" dirty="0"/>
          </a:p>
        </p:txBody>
      </p:sp>
    </p:spTree>
    <p:extLst>
      <p:ext uri="{BB962C8B-B14F-4D97-AF65-F5344CB8AC3E}">
        <p14:creationId xmlns:p14="http://schemas.microsoft.com/office/powerpoint/2010/main" val="355420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764704"/>
            <a:ext cx="6777317" cy="5067925"/>
          </a:xfrm>
        </p:spPr>
        <p:txBody>
          <a:bodyPr/>
          <a:lstStyle/>
          <a:p>
            <a:r>
              <a:rPr lang="zh-CN" altLang="en-US" dirty="0" smtClean="0"/>
              <a:t>我们用</a:t>
            </a:r>
            <a:r>
              <a:rPr lang="en-US" altLang="zh-CN" dirty="0" smtClean="0"/>
              <a:t>build(),</a:t>
            </a:r>
            <a:r>
              <a:rPr lang="zh-CN" altLang="en-US" dirty="0" smtClean="0"/>
              <a:t>在线性时间内</a:t>
            </a:r>
            <a:r>
              <a:rPr lang="en-US" altLang="zh-CN" dirty="0" smtClean="0"/>
              <a:t>,</a:t>
            </a:r>
            <a:r>
              <a:rPr lang="zh-CN" altLang="en-US" dirty="0" smtClean="0"/>
              <a:t>而不是</a:t>
            </a:r>
            <a:r>
              <a:rPr lang="en-US" altLang="zh-CN" dirty="0" err="1" smtClean="0"/>
              <a:t>NlogN</a:t>
            </a:r>
            <a:r>
              <a:rPr lang="zh-CN" altLang="en-US" dirty="0" smtClean="0"/>
              <a:t>完成了初始化</a:t>
            </a:r>
            <a:r>
              <a:rPr lang="en-US" altLang="zh-CN" dirty="0" smtClean="0"/>
              <a:t>,</a:t>
            </a:r>
            <a:r>
              <a:rPr lang="zh-CN" altLang="en-US" dirty="0" smtClean="0"/>
              <a:t>这是因为</a:t>
            </a:r>
            <a:r>
              <a:rPr lang="en-US" altLang="zh-CN" dirty="0" smtClean="0"/>
              <a:t>,</a:t>
            </a:r>
            <a:r>
              <a:rPr lang="zh-CN" altLang="en-US" dirty="0" smtClean="0"/>
              <a:t>每个结点只访问了一次</a:t>
            </a:r>
            <a:r>
              <a:rPr lang="en-US" altLang="zh-CN" dirty="0" smtClean="0"/>
              <a:t>,</a:t>
            </a:r>
            <a:r>
              <a:rPr lang="zh-CN" altLang="en-US" dirty="0" smtClean="0"/>
              <a:t>但是从</a:t>
            </a:r>
            <a:r>
              <a:rPr lang="en-US" altLang="zh-CN" dirty="0" smtClean="0"/>
              <a:t>1</a:t>
            </a:r>
            <a:r>
              <a:rPr lang="zh-CN" altLang="en-US" dirty="0" smtClean="0"/>
              <a:t>到</a:t>
            </a:r>
            <a:r>
              <a:rPr lang="en-US" altLang="zh-CN" dirty="0" smtClean="0"/>
              <a:t>n</a:t>
            </a:r>
            <a:r>
              <a:rPr lang="zh-CN" altLang="en-US" dirty="0" smtClean="0"/>
              <a:t>多次更新时存在某些结点累积访问了多次</a:t>
            </a:r>
            <a:r>
              <a:rPr lang="en-US" altLang="zh-CN" dirty="0" smtClean="0"/>
              <a:t>,</a:t>
            </a:r>
            <a:r>
              <a:rPr lang="zh-CN" altLang="en-US" dirty="0" smtClean="0"/>
              <a:t>例如</a:t>
            </a:r>
            <a:r>
              <a:rPr lang="en-US" altLang="zh-CN" dirty="0" smtClean="0"/>
              <a:t>t[1]</a:t>
            </a:r>
            <a:r>
              <a:rPr lang="zh-CN" altLang="en-US" dirty="0" smtClean="0"/>
              <a:t>每次都会被更新</a:t>
            </a:r>
            <a:r>
              <a:rPr lang="en-US" altLang="zh-CN" dirty="0" smtClean="0"/>
              <a:t>.</a:t>
            </a:r>
          </a:p>
          <a:p>
            <a:r>
              <a:rPr lang="zh-CN" altLang="en-US" dirty="0" smtClean="0"/>
              <a:t>但</a:t>
            </a:r>
            <a:r>
              <a:rPr lang="en-US" altLang="zh-CN" dirty="0" smtClean="0"/>
              <a:t>build()</a:t>
            </a:r>
            <a:r>
              <a:rPr lang="zh-CN" altLang="en-US" dirty="0" smtClean="0"/>
              <a:t>更优的前提是</a:t>
            </a:r>
            <a:r>
              <a:rPr lang="en-US" altLang="zh-CN" dirty="0" smtClean="0"/>
              <a:t>,</a:t>
            </a:r>
            <a:r>
              <a:rPr lang="zh-CN" altLang="en-US" dirty="0" smtClean="0"/>
              <a:t>我们做了</a:t>
            </a:r>
            <a:r>
              <a:rPr lang="en-US" altLang="zh-CN" dirty="0" smtClean="0"/>
              <a:t>n</a:t>
            </a:r>
            <a:r>
              <a:rPr lang="zh-CN" altLang="en-US" dirty="0" smtClean="0"/>
              <a:t>次修改</a:t>
            </a:r>
            <a:r>
              <a:rPr lang="en-US" altLang="zh-CN" dirty="0" smtClean="0"/>
              <a:t>, </a:t>
            </a:r>
            <a:r>
              <a:rPr lang="zh-CN" altLang="en-US" dirty="0" smtClean="0"/>
              <a:t>有些时候</a:t>
            </a:r>
            <a:r>
              <a:rPr lang="en-US" altLang="zh-CN" dirty="0" smtClean="0"/>
              <a:t>, </a:t>
            </a:r>
            <a:r>
              <a:rPr lang="zh-CN" altLang="en-US" dirty="0" smtClean="0"/>
              <a:t>我们的修改次数</a:t>
            </a:r>
            <a:r>
              <a:rPr lang="en-US" altLang="zh-CN" dirty="0" smtClean="0"/>
              <a:t>m ,</a:t>
            </a:r>
            <a:r>
              <a:rPr lang="zh-CN" altLang="en-US" dirty="0" smtClean="0"/>
              <a:t>远小于值域</a:t>
            </a:r>
            <a:r>
              <a:rPr lang="en-US" altLang="zh-CN" dirty="0" smtClean="0"/>
              <a:t>[1,N]</a:t>
            </a:r>
            <a:r>
              <a:rPr lang="zh-CN" altLang="en-US" dirty="0" smtClean="0"/>
              <a:t>的最大值</a:t>
            </a:r>
            <a:r>
              <a:rPr lang="en-US" altLang="zh-CN" dirty="0" smtClean="0"/>
              <a:t>N,</a:t>
            </a:r>
            <a:r>
              <a:rPr lang="zh-CN" altLang="en-US" dirty="0" smtClean="0"/>
              <a:t>以至于</a:t>
            </a:r>
            <a:r>
              <a:rPr lang="en-US" altLang="zh-CN" dirty="0" smtClean="0"/>
              <a:t>m*</a:t>
            </a:r>
            <a:r>
              <a:rPr lang="en-US" altLang="zh-CN" dirty="0" err="1" smtClean="0"/>
              <a:t>logN</a:t>
            </a:r>
            <a:r>
              <a:rPr lang="en-US" altLang="zh-CN" dirty="0" smtClean="0"/>
              <a:t>&lt;4*N</a:t>
            </a:r>
            <a:r>
              <a:rPr lang="zh-CN" altLang="en-US" dirty="0" smtClean="0"/>
              <a:t>那么这时候用</a:t>
            </a:r>
            <a:r>
              <a:rPr lang="en-US" altLang="zh-CN" dirty="0" smtClean="0"/>
              <a:t>m</a:t>
            </a:r>
            <a:r>
              <a:rPr lang="zh-CN" altLang="en-US" dirty="0" smtClean="0"/>
              <a:t>次</a:t>
            </a:r>
            <a:r>
              <a:rPr lang="en-US" altLang="zh-CN" dirty="0" smtClean="0"/>
              <a:t>update()</a:t>
            </a:r>
            <a:r>
              <a:rPr lang="zh-CN" altLang="en-US" dirty="0" smtClean="0"/>
              <a:t>是比</a:t>
            </a:r>
            <a:r>
              <a:rPr lang="en-US" altLang="zh-CN" dirty="0" smtClean="0"/>
              <a:t>build()</a:t>
            </a:r>
            <a:r>
              <a:rPr lang="zh-CN" altLang="en-US" dirty="0" smtClean="0"/>
              <a:t>的复杂度更优的</a:t>
            </a:r>
            <a:r>
              <a:rPr lang="en-US" altLang="zh-CN" dirty="0" smtClean="0"/>
              <a:t>.</a:t>
            </a:r>
          </a:p>
          <a:p>
            <a:r>
              <a:rPr lang="zh-CN" altLang="en-US" dirty="0" smtClean="0"/>
              <a:t>另外</a:t>
            </a:r>
            <a:r>
              <a:rPr lang="en-US" altLang="zh-CN" dirty="0" smtClean="0"/>
              <a:t>,</a:t>
            </a:r>
            <a:r>
              <a:rPr lang="zh-CN" altLang="en-US" dirty="0" smtClean="0"/>
              <a:t>只是这样也是错的</a:t>
            </a:r>
            <a:r>
              <a:rPr lang="en-US" altLang="zh-CN" dirty="0" smtClean="0"/>
              <a:t>,</a:t>
            </a:r>
            <a:r>
              <a:rPr lang="zh-CN" altLang="en-US" dirty="0" smtClean="0"/>
              <a:t>因为申请</a:t>
            </a:r>
            <a:r>
              <a:rPr lang="en-US" altLang="zh-CN" dirty="0" smtClean="0"/>
              <a:t>4*N</a:t>
            </a:r>
            <a:r>
              <a:rPr lang="zh-CN" altLang="en-US" dirty="0" smtClean="0"/>
              <a:t>的空间也是需要时间的</a:t>
            </a:r>
            <a:r>
              <a:rPr lang="en-US" altLang="zh-CN" dirty="0" smtClean="0"/>
              <a:t>,</a:t>
            </a:r>
            <a:r>
              <a:rPr lang="zh-CN" altLang="en-US" dirty="0" smtClean="0"/>
              <a:t>所以启发我们使用动态开点的线段树来解决问题</a:t>
            </a:r>
            <a:endParaRPr lang="en-US" altLang="zh-CN" dirty="0" smtClean="0"/>
          </a:p>
        </p:txBody>
      </p:sp>
    </p:spTree>
    <p:extLst>
      <p:ext uri="{BB962C8B-B14F-4D97-AF65-F5344CB8AC3E}">
        <p14:creationId xmlns:p14="http://schemas.microsoft.com/office/powerpoint/2010/main" val="142698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836712"/>
            <a:ext cx="6777317" cy="4995917"/>
          </a:xfrm>
        </p:spPr>
        <p:txBody>
          <a:bodyPr/>
          <a:lstStyle/>
          <a:p>
            <a:r>
              <a:rPr lang="zh-CN" altLang="en-US" dirty="0" smtClean="0"/>
              <a:t>我们考虑原本的线段树为什么是固定的</a:t>
            </a:r>
            <a:r>
              <a:rPr lang="en-US" altLang="zh-CN" dirty="0" smtClean="0"/>
              <a:t>4</a:t>
            </a:r>
            <a:r>
              <a:rPr lang="zh-CN" altLang="en-US" dirty="0" smtClean="0"/>
              <a:t>*</a:t>
            </a:r>
            <a:r>
              <a:rPr lang="en-US" altLang="zh-CN" dirty="0" smtClean="0"/>
              <a:t>N</a:t>
            </a:r>
            <a:r>
              <a:rPr lang="zh-CN" altLang="en-US" dirty="0" smtClean="0"/>
              <a:t>的空间</a:t>
            </a:r>
            <a:r>
              <a:rPr lang="en-US" altLang="zh-CN" dirty="0" smtClean="0"/>
              <a:t>.</a:t>
            </a:r>
            <a:r>
              <a:rPr lang="zh-CN" altLang="en-US" dirty="0" smtClean="0"/>
              <a:t>为了偷懒</a:t>
            </a:r>
            <a:r>
              <a:rPr lang="en-US" altLang="zh-CN" dirty="0" smtClean="0"/>
              <a:t>,</a:t>
            </a:r>
            <a:r>
              <a:rPr lang="zh-CN" altLang="en-US" dirty="0" smtClean="0"/>
              <a:t>我们直接使用了完全二叉树的方法</a:t>
            </a:r>
            <a:r>
              <a:rPr lang="en-US" altLang="zh-CN" dirty="0" smtClean="0"/>
              <a:t>,1</a:t>
            </a:r>
            <a:r>
              <a:rPr lang="zh-CN" altLang="en-US" dirty="0" smtClean="0"/>
              <a:t>下标为例</a:t>
            </a:r>
            <a:r>
              <a:rPr lang="en-US" altLang="zh-CN" dirty="0" smtClean="0"/>
              <a:t>,</a:t>
            </a:r>
            <a:r>
              <a:rPr lang="zh-CN" altLang="en-US" dirty="0" smtClean="0"/>
              <a:t>当前节点为</a:t>
            </a:r>
            <a:r>
              <a:rPr lang="en-US" altLang="zh-CN" dirty="0" smtClean="0"/>
              <a:t>p</a:t>
            </a:r>
            <a:r>
              <a:rPr lang="zh-CN" altLang="en-US" dirty="0" smtClean="0"/>
              <a:t>左儿子为</a:t>
            </a:r>
            <a:r>
              <a:rPr lang="en-US" altLang="zh-CN" dirty="0" smtClean="0"/>
              <a:t>2</a:t>
            </a:r>
            <a:r>
              <a:rPr lang="zh-CN" altLang="en-US" dirty="0" smtClean="0"/>
              <a:t>*</a:t>
            </a:r>
            <a:r>
              <a:rPr lang="en-US" altLang="zh-CN" dirty="0" smtClean="0"/>
              <a:t>p</a:t>
            </a:r>
          </a:p>
          <a:p>
            <a:pPr marL="68580" indent="0">
              <a:buNone/>
            </a:pPr>
            <a:r>
              <a:rPr lang="en-US" altLang="zh-CN" dirty="0" smtClean="0"/>
              <a:t>,</a:t>
            </a:r>
            <a:r>
              <a:rPr lang="zh-CN" altLang="en-US" dirty="0" smtClean="0"/>
              <a:t>右儿子为</a:t>
            </a:r>
            <a:r>
              <a:rPr lang="en-US" altLang="zh-CN" dirty="0" smtClean="0"/>
              <a:t>2</a:t>
            </a:r>
            <a:r>
              <a:rPr lang="zh-CN" altLang="en-US" dirty="0" smtClean="0"/>
              <a:t>*</a:t>
            </a:r>
            <a:r>
              <a:rPr lang="en-US" altLang="zh-CN" dirty="0" smtClean="0"/>
              <a:t>p+1, </a:t>
            </a:r>
            <a:r>
              <a:rPr lang="zh-CN" altLang="en-US" dirty="0" smtClean="0"/>
              <a:t>当前节点的父节点是</a:t>
            </a:r>
            <a:r>
              <a:rPr lang="en-US" altLang="zh-CN" dirty="0" smtClean="0"/>
              <a:t>p/2.</a:t>
            </a:r>
            <a:r>
              <a:rPr lang="zh-CN" altLang="en-US" dirty="0" smtClean="0"/>
              <a:t>那么在单点修改时</a:t>
            </a:r>
            <a:r>
              <a:rPr lang="en-US" altLang="zh-CN" dirty="0" smtClean="0"/>
              <a:t>,</a:t>
            </a:r>
            <a:r>
              <a:rPr lang="zh-CN" altLang="en-US" dirty="0" smtClean="0"/>
              <a:t>我们在递归时访问的下标可能是</a:t>
            </a:r>
            <a:r>
              <a:rPr lang="en-US" altLang="zh-CN" dirty="0" smtClean="0"/>
              <a:t>:</a:t>
            </a:r>
          </a:p>
          <a:p>
            <a:pPr marL="68580" indent="0">
              <a:buNone/>
            </a:pPr>
            <a:r>
              <a:rPr lang="en-US" altLang="zh-CN" dirty="0" smtClean="0"/>
              <a:t>1 3 7 11 30 100…. </a:t>
            </a:r>
            <a:r>
              <a:rPr lang="zh-CN" altLang="en-US" dirty="0" smtClean="0"/>
              <a:t>我们只用了</a:t>
            </a:r>
            <a:r>
              <a:rPr lang="en-US" altLang="zh-CN" dirty="0" smtClean="0"/>
              <a:t>6</a:t>
            </a:r>
            <a:r>
              <a:rPr lang="zh-CN" altLang="en-US" dirty="0" smtClean="0"/>
              <a:t>个结点</a:t>
            </a:r>
            <a:r>
              <a:rPr lang="en-US" altLang="zh-CN" dirty="0" smtClean="0"/>
              <a:t>,</a:t>
            </a:r>
            <a:r>
              <a:rPr lang="zh-CN" altLang="en-US" dirty="0" smtClean="0"/>
              <a:t>但是下标最大值为</a:t>
            </a:r>
            <a:r>
              <a:rPr lang="en-US" altLang="zh-CN" dirty="0" smtClean="0"/>
              <a:t>100,</a:t>
            </a:r>
            <a:r>
              <a:rPr lang="zh-CN" altLang="en-US" dirty="0" smtClean="0"/>
              <a:t>不得不开</a:t>
            </a:r>
            <a:r>
              <a:rPr lang="en-US" altLang="zh-CN" dirty="0" smtClean="0"/>
              <a:t>101</a:t>
            </a:r>
            <a:r>
              <a:rPr lang="zh-CN" altLang="en-US" dirty="0" smtClean="0"/>
              <a:t>个空间</a:t>
            </a:r>
            <a:r>
              <a:rPr lang="en-US" altLang="zh-CN" dirty="0" smtClean="0"/>
              <a:t>,</a:t>
            </a:r>
            <a:r>
              <a:rPr lang="zh-CN" altLang="en-US" dirty="0" smtClean="0"/>
              <a:t>这造成了很大的浪费</a:t>
            </a:r>
            <a:r>
              <a:rPr lang="en-US" altLang="zh-CN" dirty="0" smtClean="0"/>
              <a:t>.</a:t>
            </a:r>
          </a:p>
          <a:p>
            <a:pPr marL="68580" indent="0">
              <a:buNone/>
            </a:pPr>
            <a:r>
              <a:rPr lang="en-US" altLang="zh-CN" dirty="0" smtClean="0"/>
              <a:t>	</a:t>
            </a:r>
            <a:r>
              <a:rPr lang="zh-CN" altLang="en-US" dirty="0" smtClean="0"/>
              <a:t>让我们直接用指针域来规定左儿子和右儿子的下标</a:t>
            </a:r>
            <a:r>
              <a:rPr lang="en-US" altLang="zh-CN" dirty="0" smtClean="0"/>
              <a:t>,</a:t>
            </a:r>
            <a:r>
              <a:rPr lang="zh-CN" altLang="en-US" dirty="0" smtClean="0"/>
              <a:t>对于父节点</a:t>
            </a:r>
            <a:r>
              <a:rPr lang="en-US" altLang="zh-CN" dirty="0" smtClean="0"/>
              <a:t>,</a:t>
            </a:r>
            <a:r>
              <a:rPr lang="zh-CN" altLang="en-US" dirty="0" smtClean="0"/>
              <a:t>父节点</a:t>
            </a:r>
            <a:r>
              <a:rPr lang="en-US" altLang="zh-CN" dirty="0" smtClean="0"/>
              <a:t>=p/2</a:t>
            </a:r>
            <a:r>
              <a:rPr lang="zh-CN" altLang="en-US" dirty="0" smtClean="0"/>
              <a:t>的特征在使用递归实现线段树时并没有用处</a:t>
            </a:r>
            <a:r>
              <a:rPr lang="en-US" altLang="zh-CN" dirty="0" smtClean="0"/>
              <a:t>. </a:t>
            </a:r>
            <a:r>
              <a:rPr lang="zh-CN" altLang="en-US" dirty="0" smtClean="0"/>
              <a:t>同学们在代码中可以发现</a:t>
            </a:r>
            <a:r>
              <a:rPr lang="en-US" altLang="zh-CN" dirty="0" smtClean="0"/>
              <a:t>.</a:t>
            </a:r>
            <a:endParaRPr lang="en-US" altLang="zh-CN" dirty="0"/>
          </a:p>
          <a:p>
            <a:pPr marL="68580" indent="0">
              <a:buNone/>
            </a:pPr>
            <a:endParaRPr lang="en-US" altLang="zh-CN" dirty="0" smtClean="0"/>
          </a:p>
        </p:txBody>
      </p:sp>
    </p:spTree>
    <p:extLst>
      <p:ext uri="{BB962C8B-B14F-4D97-AF65-F5344CB8AC3E}">
        <p14:creationId xmlns:p14="http://schemas.microsoft.com/office/powerpoint/2010/main" val="322463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r>
            <a:br>
              <a:rPr lang="en-US" altLang="zh-CN" dirty="0"/>
            </a:br>
            <a:r>
              <a:rPr lang="en-US" altLang="zh-CN" dirty="0"/>
              <a:t>P3372 【</a:t>
            </a:r>
            <a:r>
              <a:rPr lang="zh-CN" altLang="en-US" dirty="0"/>
              <a:t>模板</a:t>
            </a:r>
            <a:r>
              <a:rPr lang="en-US" altLang="zh-CN" dirty="0"/>
              <a:t>】</a:t>
            </a:r>
            <a:r>
              <a:rPr lang="zh-CN" altLang="en-US" dirty="0"/>
              <a:t>线段树 </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smtClean="0"/>
              <a:t>众所周知中国选手普遍擅长数据结构</a:t>
            </a:r>
            <a:r>
              <a:rPr lang="en-US" altLang="zh-CN" dirty="0" smtClean="0"/>
              <a:t>,</a:t>
            </a:r>
            <a:r>
              <a:rPr lang="zh-CN" altLang="en-US" dirty="0"/>
              <a:t>所以</a:t>
            </a:r>
            <a:r>
              <a:rPr lang="zh-CN" altLang="en-US" dirty="0" smtClean="0"/>
              <a:t>线段树模板题是在普及组难度的题目</a:t>
            </a:r>
            <a:r>
              <a:rPr lang="en-US" altLang="zh-CN" dirty="0" smtClean="0"/>
              <a:t>(</a:t>
            </a:r>
            <a:r>
              <a:rPr lang="zh-CN" altLang="en-US" dirty="0" smtClean="0"/>
              <a:t>挠头</a:t>
            </a:r>
            <a:r>
              <a:rPr lang="en-US" altLang="zh-CN" dirty="0" smtClean="0"/>
              <a:t>~)</a:t>
            </a:r>
          </a:p>
          <a:p>
            <a:r>
              <a:rPr lang="zh-CN" altLang="en-US" dirty="0" smtClean="0"/>
              <a:t>我们用代码来解释</a:t>
            </a:r>
            <a:r>
              <a:rPr lang="en-US" altLang="zh-CN" dirty="0" smtClean="0"/>
              <a:t>,</a:t>
            </a:r>
            <a:r>
              <a:rPr lang="zh-CN" altLang="en-US" dirty="0" smtClean="0"/>
              <a:t>其实一切都很简单</a:t>
            </a:r>
            <a:r>
              <a:rPr lang="en-US" altLang="zh-CN" dirty="0" smtClean="0"/>
              <a:t>,</a:t>
            </a:r>
            <a:r>
              <a:rPr lang="zh-CN" altLang="en-US" dirty="0" smtClean="0"/>
              <a:t>简而言之</a:t>
            </a:r>
            <a:r>
              <a:rPr lang="en-US" altLang="zh-CN" dirty="0" smtClean="0"/>
              <a:t>,</a:t>
            </a:r>
            <a:r>
              <a:rPr lang="zh-CN" altLang="en-US" dirty="0" smtClean="0"/>
              <a:t>我们只有在实际访问到一个节点且该节点没有被分配空间时</a:t>
            </a:r>
            <a:r>
              <a:rPr lang="en-US" altLang="zh-CN" dirty="0" smtClean="0"/>
              <a:t>,</a:t>
            </a:r>
            <a:r>
              <a:rPr lang="zh-CN" altLang="en-US" dirty="0" smtClean="0"/>
              <a:t>我们才需要对该节点进行初始化</a:t>
            </a:r>
            <a:endParaRPr lang="en-US" altLang="zh-CN" dirty="0"/>
          </a:p>
          <a:p>
            <a:pPr marL="68580" indent="0">
              <a:buNone/>
            </a:pPr>
            <a:r>
              <a:rPr lang="en-US" altLang="zh-CN" dirty="0"/>
              <a:t>https://www.luogu.com.cn/paste/9buf2y4d</a:t>
            </a:r>
            <a:endParaRPr lang="zh-CN" altLang="en-US" dirty="0"/>
          </a:p>
          <a:p>
            <a:pPr marL="68580" indent="0">
              <a:buNone/>
            </a:pPr>
            <a:endParaRPr lang="zh-CN" altLang="en-US" dirty="0"/>
          </a:p>
        </p:txBody>
      </p:sp>
    </p:spTree>
    <p:extLst>
      <p:ext uri="{BB962C8B-B14F-4D97-AF65-F5344CB8AC3E}">
        <p14:creationId xmlns:p14="http://schemas.microsoft.com/office/powerpoint/2010/main" val="16473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908720"/>
            <a:ext cx="6777317" cy="4923909"/>
          </a:xfrm>
        </p:spPr>
        <p:txBody>
          <a:bodyPr>
            <a:normAutofit fontScale="62500" lnSpcReduction="20000"/>
          </a:bodyPr>
          <a:lstStyle/>
          <a:p>
            <a:r>
              <a:rPr lang="zh-CN" altLang="en-US" dirty="0" smtClean="0"/>
              <a:t>特别的</a:t>
            </a:r>
            <a:r>
              <a:rPr lang="en-US" altLang="zh-CN" dirty="0" smtClean="0"/>
              <a:t>,</a:t>
            </a:r>
            <a:r>
              <a:rPr lang="zh-CN" altLang="en-US" dirty="0" smtClean="0"/>
              <a:t>对于此题</a:t>
            </a:r>
            <a:r>
              <a:rPr lang="en-US" altLang="zh-CN" dirty="0" smtClean="0"/>
              <a:t>,</a:t>
            </a:r>
            <a:r>
              <a:rPr lang="zh-CN" altLang="en-US" dirty="0" smtClean="0"/>
              <a:t>我们将查询的结果分为两部分</a:t>
            </a:r>
            <a:r>
              <a:rPr lang="en-US" altLang="zh-CN" dirty="0" smtClean="0"/>
              <a:t>,</a:t>
            </a:r>
            <a:r>
              <a:rPr lang="zh-CN" altLang="en-US" dirty="0" smtClean="0"/>
              <a:t>一部分贡献来自于初始数列的区间和</a:t>
            </a:r>
            <a:r>
              <a:rPr lang="en-US" altLang="zh-CN" dirty="0" smtClean="0"/>
              <a:t>.</a:t>
            </a:r>
          </a:p>
          <a:p>
            <a:r>
              <a:rPr lang="zh-CN" altLang="en-US" dirty="0"/>
              <a:t>另</a:t>
            </a:r>
            <a:r>
              <a:rPr lang="zh-CN" altLang="en-US" dirty="0" smtClean="0"/>
              <a:t>一部分贡献来自于在全部为</a:t>
            </a:r>
            <a:r>
              <a:rPr lang="en-US" altLang="zh-CN" dirty="0" smtClean="0"/>
              <a:t>0</a:t>
            </a:r>
            <a:r>
              <a:rPr lang="zh-CN" altLang="en-US" dirty="0" smtClean="0"/>
              <a:t>的序列的基础上进行区间修改后的区间和</a:t>
            </a:r>
            <a:r>
              <a:rPr lang="en-US" altLang="zh-CN" dirty="0" smtClean="0"/>
              <a:t>,</a:t>
            </a:r>
            <a:r>
              <a:rPr lang="zh-CN" altLang="en-US" dirty="0" smtClean="0"/>
              <a:t>这样</a:t>
            </a:r>
            <a:r>
              <a:rPr lang="en-US" altLang="zh-CN" dirty="0" smtClean="0"/>
              <a:t>,</a:t>
            </a:r>
            <a:r>
              <a:rPr lang="zh-CN" altLang="en-US" dirty="0"/>
              <a:t>节点</a:t>
            </a:r>
            <a:r>
              <a:rPr lang="zh-CN" altLang="en-US" dirty="0" smtClean="0"/>
              <a:t>没被修改过</a:t>
            </a:r>
            <a:r>
              <a:rPr lang="en-US" altLang="zh-CN" dirty="0" smtClean="0"/>
              <a:t>,</a:t>
            </a:r>
            <a:r>
              <a:rPr lang="zh-CN" altLang="en-US" dirty="0" smtClean="0"/>
              <a:t>说明该节点等于</a:t>
            </a:r>
            <a:r>
              <a:rPr lang="en-US" altLang="zh-CN" dirty="0" smtClean="0"/>
              <a:t>0.</a:t>
            </a:r>
            <a:r>
              <a:rPr lang="zh-CN" altLang="en-US" dirty="0" smtClean="0"/>
              <a:t>不需要另外申请空间存储该节点为</a:t>
            </a:r>
            <a:r>
              <a:rPr lang="en-US" altLang="zh-CN" dirty="0" smtClean="0"/>
              <a:t>0</a:t>
            </a:r>
            <a:r>
              <a:rPr lang="zh-CN" altLang="en-US" dirty="0" smtClean="0"/>
              <a:t>的特征</a:t>
            </a:r>
            <a:r>
              <a:rPr lang="en-US" altLang="zh-CN" dirty="0" smtClean="0"/>
              <a:t>.</a:t>
            </a:r>
          </a:p>
          <a:p>
            <a:r>
              <a:rPr lang="zh-CN" altLang="en-US" dirty="0" smtClean="0"/>
              <a:t>前者我们用</a:t>
            </a:r>
            <a:r>
              <a:rPr lang="en-US" altLang="zh-CN" dirty="0" smtClean="0"/>
              <a:t>pre[r]-pre[l-1]</a:t>
            </a:r>
            <a:r>
              <a:rPr lang="zh-CN" altLang="en-US" dirty="0" smtClean="0"/>
              <a:t>表示即可</a:t>
            </a:r>
            <a:endParaRPr lang="en-US" altLang="zh-CN" dirty="0" smtClean="0"/>
          </a:p>
          <a:p>
            <a:r>
              <a:rPr lang="zh-CN" altLang="en-US" dirty="0" smtClean="0"/>
              <a:t>后者我们用动态开点</a:t>
            </a:r>
            <a:r>
              <a:rPr lang="en-US" altLang="zh-CN" dirty="0" smtClean="0"/>
              <a:t>.</a:t>
            </a:r>
          </a:p>
          <a:p>
            <a:pPr marL="68580" indent="0">
              <a:buNone/>
            </a:pPr>
            <a:r>
              <a:rPr lang="zh-CN" altLang="en-US" dirty="0" smtClean="0"/>
              <a:t>因为此题有</a:t>
            </a:r>
            <a:r>
              <a:rPr lang="en-US" altLang="zh-CN" dirty="0" smtClean="0"/>
              <a:t>n</a:t>
            </a:r>
            <a:r>
              <a:rPr lang="zh-CN" altLang="en-US" dirty="0" smtClean="0"/>
              <a:t>个初始值和</a:t>
            </a:r>
            <a:r>
              <a:rPr lang="en-US" altLang="zh-CN" dirty="0" smtClean="0"/>
              <a:t>m</a:t>
            </a:r>
            <a:r>
              <a:rPr lang="zh-CN" altLang="en-US" dirty="0" smtClean="0"/>
              <a:t>个修改</a:t>
            </a:r>
            <a:r>
              <a:rPr lang="en-US" altLang="zh-CN" dirty="0" smtClean="0"/>
              <a:t>,</a:t>
            </a:r>
            <a:r>
              <a:rPr lang="zh-CN" altLang="en-US" dirty="0" smtClean="0"/>
              <a:t>所以我们需要</a:t>
            </a:r>
            <a:r>
              <a:rPr lang="en-US" altLang="zh-CN" dirty="0"/>
              <a:t> </a:t>
            </a:r>
            <a:r>
              <a:rPr lang="en-US" altLang="zh-CN" dirty="0" smtClean="0"/>
              <a:t>n</a:t>
            </a:r>
            <a:r>
              <a:rPr lang="zh-CN" altLang="en-US" dirty="0" smtClean="0"/>
              <a:t>*</a:t>
            </a:r>
            <a:r>
              <a:rPr lang="en-US" altLang="zh-CN" dirty="0" err="1" smtClean="0"/>
              <a:t>logn</a:t>
            </a:r>
            <a:r>
              <a:rPr lang="zh-CN" altLang="en-US" dirty="0" smtClean="0"/>
              <a:t>的 空间</a:t>
            </a:r>
            <a:r>
              <a:rPr lang="en-US" altLang="zh-CN" dirty="0" smtClean="0"/>
              <a:t>, </a:t>
            </a:r>
            <a:r>
              <a:rPr lang="zh-CN" altLang="en-US" dirty="0" smtClean="0"/>
              <a:t>这里直接申请了</a:t>
            </a:r>
            <a:r>
              <a:rPr lang="en-US" altLang="zh-CN" dirty="0" smtClean="0"/>
              <a:t>40</a:t>
            </a:r>
            <a:r>
              <a:rPr lang="zh-CN" altLang="en-US" dirty="0" smtClean="0"/>
              <a:t>*</a:t>
            </a:r>
            <a:r>
              <a:rPr lang="en-US" altLang="zh-CN" dirty="0" smtClean="0"/>
              <a:t>n</a:t>
            </a:r>
            <a:r>
              <a:rPr lang="zh-CN" altLang="en-US" dirty="0" smtClean="0"/>
              <a:t>的空间</a:t>
            </a:r>
            <a:endParaRPr lang="en-US" altLang="zh-CN" dirty="0" smtClean="0"/>
          </a:p>
          <a:p>
            <a:r>
              <a:rPr lang="zh-CN" altLang="en-US" dirty="0"/>
              <a:t>核心</a:t>
            </a:r>
            <a:r>
              <a:rPr lang="zh-CN" altLang="en-US" dirty="0" smtClean="0"/>
              <a:t>代码</a:t>
            </a:r>
            <a:endParaRPr lang="en-US" altLang="zh-CN" dirty="0" smtClean="0"/>
          </a:p>
          <a:p>
            <a:r>
              <a:rPr lang="en-US" altLang="zh-CN" dirty="0" err="1"/>
              <a:t>int</a:t>
            </a:r>
            <a:r>
              <a:rPr lang="en-US" altLang="zh-CN" dirty="0"/>
              <a:t> </a:t>
            </a:r>
            <a:r>
              <a:rPr lang="en-US" altLang="zh-CN" dirty="0" err="1"/>
              <a:t>ls</a:t>
            </a:r>
            <a:r>
              <a:rPr lang="en-US" altLang="zh-CN" dirty="0"/>
              <a:t>(</a:t>
            </a:r>
            <a:r>
              <a:rPr lang="en-US" altLang="zh-CN" dirty="0" err="1"/>
              <a:t>int</a:t>
            </a:r>
            <a:r>
              <a:rPr lang="en-US" altLang="zh-CN" dirty="0"/>
              <a:t> p){</a:t>
            </a:r>
          </a:p>
          <a:p>
            <a:r>
              <a:rPr lang="en-US" altLang="zh-CN" dirty="0"/>
              <a:t>  if(t[p].</a:t>
            </a:r>
            <a:r>
              <a:rPr lang="en-US" altLang="zh-CN" dirty="0" err="1"/>
              <a:t>ls</a:t>
            </a:r>
            <a:r>
              <a:rPr lang="en-US" altLang="zh-CN" dirty="0"/>
              <a:t>!=0) return t[p].</a:t>
            </a:r>
            <a:r>
              <a:rPr lang="en-US" altLang="zh-CN" dirty="0" err="1"/>
              <a:t>ls</a:t>
            </a:r>
            <a:r>
              <a:rPr lang="en-US" altLang="zh-CN" dirty="0"/>
              <a:t>;</a:t>
            </a:r>
          </a:p>
          <a:p>
            <a:r>
              <a:rPr lang="en-US" altLang="zh-CN" dirty="0"/>
              <a:t>  else{</a:t>
            </a:r>
          </a:p>
          <a:p>
            <a:r>
              <a:rPr lang="en-US" altLang="zh-CN" dirty="0"/>
              <a:t>    if(t[p].l==t[p].r) return 0;</a:t>
            </a:r>
          </a:p>
          <a:p>
            <a:r>
              <a:rPr lang="en-US" altLang="zh-CN" dirty="0"/>
              <a:t>    else{</a:t>
            </a:r>
          </a:p>
          <a:p>
            <a:r>
              <a:rPr lang="en-US" altLang="zh-CN" dirty="0"/>
              <a:t>      </a:t>
            </a:r>
            <a:r>
              <a:rPr lang="en-US" altLang="zh-CN" dirty="0" err="1"/>
              <a:t>int</a:t>
            </a:r>
            <a:r>
              <a:rPr lang="en-US" altLang="zh-CN" dirty="0"/>
              <a:t> m=(t[p].</a:t>
            </a:r>
            <a:r>
              <a:rPr lang="en-US" altLang="zh-CN" dirty="0" err="1"/>
              <a:t>l+t</a:t>
            </a:r>
            <a:r>
              <a:rPr lang="en-US" altLang="zh-CN" dirty="0"/>
              <a:t>[p].r)/2;</a:t>
            </a:r>
          </a:p>
          <a:p>
            <a:r>
              <a:rPr lang="en-US" altLang="zh-CN" dirty="0"/>
              <a:t>      t[p].</a:t>
            </a:r>
            <a:r>
              <a:rPr lang="en-US" altLang="zh-CN" dirty="0" err="1"/>
              <a:t>ls</a:t>
            </a:r>
            <a:r>
              <a:rPr lang="en-US" altLang="zh-CN" dirty="0"/>
              <a:t>=++tot;</a:t>
            </a:r>
          </a:p>
          <a:p>
            <a:r>
              <a:rPr lang="en-US" altLang="zh-CN" dirty="0"/>
              <a:t>      t[tot]={t[p].l,m,0,0,0,0};</a:t>
            </a:r>
          </a:p>
          <a:p>
            <a:r>
              <a:rPr lang="en-US" altLang="zh-CN" dirty="0"/>
              <a:t>      return t[p].</a:t>
            </a:r>
            <a:r>
              <a:rPr lang="en-US" altLang="zh-CN" dirty="0" err="1"/>
              <a:t>ls</a:t>
            </a:r>
            <a:r>
              <a:rPr lang="en-US" altLang="zh-CN" dirty="0"/>
              <a:t>;</a:t>
            </a:r>
          </a:p>
          <a:p>
            <a:r>
              <a:rPr lang="en-US" altLang="zh-CN" dirty="0"/>
              <a:t>    }</a:t>
            </a:r>
          </a:p>
          <a:p>
            <a:r>
              <a:rPr lang="en-US" altLang="zh-CN" dirty="0"/>
              <a:t>  }</a:t>
            </a:r>
          </a:p>
          <a:p>
            <a:r>
              <a:rPr lang="en-US" altLang="zh-CN" dirty="0" smtClean="0"/>
              <a:t>}</a:t>
            </a:r>
          </a:p>
          <a:p>
            <a:endParaRPr lang="zh-CN" altLang="en-US" dirty="0"/>
          </a:p>
        </p:txBody>
      </p:sp>
    </p:spTree>
    <p:extLst>
      <p:ext uri="{BB962C8B-B14F-4D97-AF65-F5344CB8AC3E}">
        <p14:creationId xmlns:p14="http://schemas.microsoft.com/office/powerpoint/2010/main" val="1211490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220</TotalTime>
  <Words>2374</Words>
  <Application>Microsoft Office PowerPoint</Application>
  <PresentationFormat>全屏显示(4:3)</PresentationFormat>
  <Paragraphs>146</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奥斯汀</vt:lpstr>
      <vt:lpstr>线段树以及树状数组的进阶应用</vt:lpstr>
      <vt:lpstr>回顾</vt:lpstr>
      <vt:lpstr>概述</vt:lpstr>
      <vt:lpstr>PowerPoint 演示文稿</vt:lpstr>
      <vt:lpstr>线段树的动态开点</vt:lpstr>
      <vt:lpstr>PowerPoint 演示文稿</vt:lpstr>
      <vt:lpstr>PowerPoint 演示文稿</vt:lpstr>
      <vt:lpstr> P3372 【模板】线段树 1</vt:lpstr>
      <vt:lpstr>PowerPoint 演示文稿</vt:lpstr>
      <vt:lpstr>可持久化数据结构</vt:lpstr>
      <vt:lpstr>PowerPoint 演示文稿</vt:lpstr>
      <vt:lpstr>PowerPoint 演示文稿</vt:lpstr>
      <vt:lpstr>离散化</vt:lpstr>
      <vt:lpstr>PowerPoint 演示文稿</vt:lpstr>
      <vt:lpstr>权值线段树求第k大 二分法</vt:lpstr>
      <vt:lpstr>权值线段树求第k大  非二分</vt:lpstr>
      <vt:lpstr>PowerPoint 演示文稿</vt:lpstr>
      <vt:lpstr>Hh的项链,静态区间不同数字个数</vt:lpstr>
      <vt:lpstr>实战</vt:lpstr>
      <vt:lpstr>无修改区间第k大</vt:lpstr>
      <vt:lpstr>超级钢琴</vt:lpstr>
      <vt:lpstr>扫描线法</vt:lpstr>
      <vt:lpstr>PowerPoint 演示文稿</vt:lpstr>
      <vt:lpstr>关键代码</vt:lpstr>
      <vt:lpstr>时间维小贴士</vt:lpstr>
      <vt:lpstr>扫描线求面积并</vt:lpstr>
      <vt:lpstr>扫描线求周长并</vt:lpstr>
      <vt:lpstr>习题</vt:lpstr>
      <vt:lpstr>感谢同学们的听讲!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线段树以及树状数组的进阶应用</dc:title>
  <dc:creator>Administrator</dc:creator>
  <cp:lastModifiedBy>xbany</cp:lastModifiedBy>
  <cp:revision>57</cp:revision>
  <dcterms:created xsi:type="dcterms:W3CDTF">2021-01-05T14:18:37Z</dcterms:created>
  <dcterms:modified xsi:type="dcterms:W3CDTF">2021-01-06T03:46:35Z</dcterms:modified>
</cp:coreProperties>
</file>