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31"/>
  </p:notesMasterIdLst>
  <p:sldIdLst>
    <p:sldId id="256" r:id="rId2"/>
    <p:sldId id="483" r:id="rId3"/>
    <p:sldId id="488" r:id="rId4"/>
    <p:sldId id="407" r:id="rId5"/>
    <p:sldId id="461" r:id="rId6"/>
    <p:sldId id="484" r:id="rId7"/>
    <p:sldId id="410" r:id="rId8"/>
    <p:sldId id="485" r:id="rId9"/>
    <p:sldId id="417" r:id="rId10"/>
    <p:sldId id="478" r:id="rId11"/>
    <p:sldId id="468" r:id="rId12"/>
    <p:sldId id="420" r:id="rId13"/>
    <p:sldId id="257" r:id="rId14"/>
    <p:sldId id="314" r:id="rId15"/>
    <p:sldId id="442" r:id="rId16"/>
    <p:sldId id="444" r:id="rId17"/>
    <p:sldId id="486" r:id="rId18"/>
    <p:sldId id="487" r:id="rId19"/>
    <p:sldId id="489" r:id="rId20"/>
    <p:sldId id="490" r:id="rId21"/>
    <p:sldId id="491" r:id="rId22"/>
    <p:sldId id="492" r:id="rId23"/>
    <p:sldId id="493" r:id="rId24"/>
    <p:sldId id="494" r:id="rId25"/>
    <p:sldId id="495" r:id="rId26"/>
    <p:sldId id="496" r:id="rId27"/>
    <p:sldId id="498" r:id="rId28"/>
    <p:sldId id="497" r:id="rId29"/>
    <p:sldId id="499" r:id="rId30"/>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32" autoAdjust="0"/>
    <p:restoredTop sz="94517" autoAdjust="0"/>
  </p:normalViewPr>
  <p:slideViewPr>
    <p:cSldViewPr>
      <p:cViewPr>
        <p:scale>
          <a:sx n="75" d="100"/>
          <a:sy n="75" d="100"/>
        </p:scale>
        <p:origin x="-972" y="-48"/>
      </p:cViewPr>
      <p:guideLst>
        <p:guide orient="horz" pos="2160"/>
        <p:guide pos="2880"/>
      </p:guideLst>
    </p:cSldViewPr>
  </p:slideViewPr>
  <p:outlineViewPr>
    <p:cViewPr>
      <p:scale>
        <a:sx n="33" d="100"/>
        <a:sy n="33" d="100"/>
      </p:scale>
      <p:origin x="0" y="21344"/>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smtClean="0">
                <a:latin typeface="Arial" panose="020B0604020202020204" pitchFamily="34" charset="0"/>
              </a:defRPr>
            </a:lvl1pPr>
          </a:lstStyle>
          <a:p>
            <a:pPr>
              <a:defRPr/>
            </a:pPr>
            <a:fld id="{D9368291-B050-405D-B130-C581B691C560}" type="datetimeFigureOut">
              <a:rPr lang="zh-CN" altLang="en-US"/>
              <a:pPr>
                <a:defRPr/>
              </a:pPr>
              <a:t>2020/12/30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0D63A4C0-755F-4B35-B58D-7C8857EF2D7B}" type="slidenum">
              <a:rPr lang="zh-CN" altLang="en-US"/>
              <a:pPr/>
              <a:t>‹#›</a:t>
            </a:fld>
            <a:endParaRPr lang="zh-CN" altLang="en-US"/>
          </a:p>
        </p:txBody>
      </p:sp>
    </p:spTree>
    <p:extLst>
      <p:ext uri="{BB962C8B-B14F-4D97-AF65-F5344CB8AC3E}">
        <p14:creationId xmlns:p14="http://schemas.microsoft.com/office/powerpoint/2010/main" val="316768244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8579F3C5-3329-4764-A90E-9C246F8E56CF}" type="slidenum">
              <a:rPr lang="en-US" altLang="zh-CN"/>
              <a:pPr/>
              <a:t>13</a:t>
            </a:fld>
            <a:endParaRPr lang="en-US" altLang="zh-CN"/>
          </a:p>
        </p:txBody>
      </p:sp>
      <p:sp>
        <p:nvSpPr>
          <p:cNvPr id="29699"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9DFEBFCE-DFF7-46AD-A5FA-014C076F6232}" type="slidenum">
              <a:rPr lang="en-US" altLang="zh-CN"/>
              <a:pPr/>
              <a:t>14</a:t>
            </a:fld>
            <a:endParaRPr lang="en-US" altLang="zh-CN"/>
          </a:p>
        </p:txBody>
      </p:sp>
      <p:sp>
        <p:nvSpPr>
          <p:cNvPr id="31747"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46" name="Rectangle 2"/>
          <p:cNvSpPr>
            <a:spLocks noGrp="1" noChangeArrowheads="1"/>
          </p:cNvSpPr>
          <p:nvPr>
            <p:ph type="ctrTitle"/>
          </p:nvPr>
        </p:nvSpPr>
        <p:spPr>
          <a:xfrm>
            <a:off x="914400" y="1524000"/>
            <a:ext cx="7623175" cy="1752600"/>
          </a:xfrm>
        </p:spPr>
        <p:txBody>
          <a:bodyPr/>
          <a:lstStyle>
            <a:lvl1pPr>
              <a:defRPr sz="5000"/>
            </a:lvl1pPr>
          </a:lstStyle>
          <a:p>
            <a:pPr lvl="0"/>
            <a:r>
              <a:rPr lang="zh-CN" altLang="en-US" noProof="0"/>
              <a:t>单击此处编辑母版标题样式</a:t>
            </a:r>
          </a:p>
        </p:txBody>
      </p:sp>
      <p:sp>
        <p:nvSpPr>
          <p:cNvPr id="31747"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pPr lvl="0"/>
            <a:r>
              <a:rPr lang="zh-CN" altLang="en-US" noProof="0"/>
              <a:t>单击此处编辑母版副标题样式</a:t>
            </a:r>
          </a:p>
        </p:txBody>
      </p:sp>
      <p:sp>
        <p:nvSpPr>
          <p:cNvPr id="6" name="Rectangle 4">
            <a:extLst>
              <a:ext uri="{FF2B5EF4-FFF2-40B4-BE49-F238E27FC236}">
                <a16:creationId xmlns:a16="http://schemas.microsoft.com/office/drawing/2014/main" xmlns="" id="{997245C6-39F2-4CFE-9044-465025C79B2E}"/>
              </a:ext>
            </a:extLst>
          </p:cNvPr>
          <p:cNvSpPr>
            <a:spLocks noGrp="1" noChangeArrowheads="1"/>
          </p:cNvSpPr>
          <p:nvPr>
            <p:ph type="dt" sz="half" idx="10"/>
          </p:nvPr>
        </p:nvSpPr>
        <p:spPr/>
        <p:txBody>
          <a:bodyPr/>
          <a:lstStyle>
            <a:lvl1pPr>
              <a:defRPr/>
            </a:lvl1pPr>
          </a:lstStyle>
          <a:p>
            <a:pPr>
              <a:defRPr/>
            </a:pPr>
            <a:endParaRPr lang="en-US" altLang="zh-CN"/>
          </a:p>
        </p:txBody>
      </p:sp>
      <p:sp>
        <p:nvSpPr>
          <p:cNvPr id="7" name="Rectangle 5">
            <a:extLst>
              <a:ext uri="{FF2B5EF4-FFF2-40B4-BE49-F238E27FC236}">
                <a16:creationId xmlns:a16="http://schemas.microsoft.com/office/drawing/2014/main" xmlns="" id="{14E068F9-3720-46DA-9A98-82F400370E05}"/>
              </a:ext>
            </a:extLst>
          </p:cNvPr>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zh-CN"/>
          </a:p>
        </p:txBody>
      </p:sp>
      <p:sp>
        <p:nvSpPr>
          <p:cNvPr id="8" name="Rectangle 6">
            <a:extLst>
              <a:ext uri="{FF2B5EF4-FFF2-40B4-BE49-F238E27FC236}">
                <a16:creationId xmlns:a16="http://schemas.microsoft.com/office/drawing/2014/main" xmlns="" id="{02E5CC6A-FA2F-4E86-92ED-A79C88E6AC4A}"/>
              </a:ext>
            </a:extLst>
          </p:cNvPr>
          <p:cNvSpPr>
            <a:spLocks noGrp="1" noChangeArrowheads="1"/>
          </p:cNvSpPr>
          <p:nvPr>
            <p:ph type="sldNum" sz="quarter" idx="12"/>
          </p:nvPr>
        </p:nvSpPr>
        <p:spPr/>
        <p:txBody>
          <a:bodyPr/>
          <a:lstStyle>
            <a:lvl1pPr>
              <a:defRPr/>
            </a:lvl1pPr>
          </a:lstStyle>
          <a:p>
            <a:fld id="{FFFD268C-D791-4D1D-ADC0-FAF4ECCDC3DC}" type="slidenum">
              <a:rPr lang="en-US" altLang="zh-CN"/>
              <a:pPr/>
              <a:t>‹#›</a:t>
            </a:fld>
            <a:endParaRPr lang="en-US" altLang="zh-CN"/>
          </a:p>
        </p:txBody>
      </p:sp>
    </p:spTree>
    <p:extLst>
      <p:ext uri="{BB962C8B-B14F-4D97-AF65-F5344CB8AC3E}">
        <p14:creationId xmlns:p14="http://schemas.microsoft.com/office/powerpoint/2010/main" val="150048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xmlns="" id="{75B50227-4BB7-4032-85CA-456D482B8B3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xmlns="" id="{E5F1473E-A846-4DF1-A5B3-A60F63CA8FC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xmlns="" id="{8115EEE2-ABB1-459E-B5EB-E2D00C0D4D90}"/>
              </a:ext>
            </a:extLst>
          </p:cNvPr>
          <p:cNvSpPr>
            <a:spLocks noGrp="1" noChangeArrowheads="1"/>
          </p:cNvSpPr>
          <p:nvPr>
            <p:ph type="sldNum" sz="quarter" idx="12"/>
          </p:nvPr>
        </p:nvSpPr>
        <p:spPr>
          <a:ln/>
        </p:spPr>
        <p:txBody>
          <a:bodyPr/>
          <a:lstStyle>
            <a:lvl1pPr>
              <a:defRPr/>
            </a:lvl1pPr>
          </a:lstStyle>
          <a:p>
            <a:fld id="{4C0933BE-7761-4C9C-93EB-2FE1CB45F1F0}" type="slidenum">
              <a:rPr lang="en-US" altLang="zh-CN"/>
              <a:pPr/>
              <a:t>‹#›</a:t>
            </a:fld>
            <a:endParaRPr lang="en-US" altLang="zh-CN"/>
          </a:p>
        </p:txBody>
      </p:sp>
    </p:spTree>
    <p:extLst>
      <p:ext uri="{BB962C8B-B14F-4D97-AF65-F5344CB8AC3E}">
        <p14:creationId xmlns:p14="http://schemas.microsoft.com/office/powerpoint/2010/main" val="1292188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xmlns="" id="{75B50227-4BB7-4032-85CA-456D482B8B3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xmlns="" id="{E5F1473E-A846-4DF1-A5B3-A60F63CA8FC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xmlns="" id="{8115EEE2-ABB1-459E-B5EB-E2D00C0D4D90}"/>
              </a:ext>
            </a:extLst>
          </p:cNvPr>
          <p:cNvSpPr>
            <a:spLocks noGrp="1" noChangeArrowheads="1"/>
          </p:cNvSpPr>
          <p:nvPr>
            <p:ph type="sldNum" sz="quarter" idx="12"/>
          </p:nvPr>
        </p:nvSpPr>
        <p:spPr>
          <a:ln/>
        </p:spPr>
        <p:txBody>
          <a:bodyPr/>
          <a:lstStyle>
            <a:lvl1pPr>
              <a:defRPr/>
            </a:lvl1pPr>
          </a:lstStyle>
          <a:p>
            <a:fld id="{C15E7F4B-B666-4527-AABD-FD90A01C4598}" type="slidenum">
              <a:rPr lang="en-US" altLang="zh-CN"/>
              <a:pPr/>
              <a:t>‹#›</a:t>
            </a:fld>
            <a:endParaRPr lang="en-US" altLang="zh-CN"/>
          </a:p>
        </p:txBody>
      </p:sp>
    </p:spTree>
    <p:extLst>
      <p:ext uri="{BB962C8B-B14F-4D97-AF65-F5344CB8AC3E}">
        <p14:creationId xmlns:p14="http://schemas.microsoft.com/office/powerpoint/2010/main" val="3027266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xmlns="" id="{75B50227-4BB7-4032-85CA-456D482B8B3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xmlns="" id="{E5F1473E-A846-4DF1-A5B3-A60F63CA8FC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xmlns="" id="{8115EEE2-ABB1-459E-B5EB-E2D00C0D4D90}"/>
              </a:ext>
            </a:extLst>
          </p:cNvPr>
          <p:cNvSpPr>
            <a:spLocks noGrp="1" noChangeArrowheads="1"/>
          </p:cNvSpPr>
          <p:nvPr>
            <p:ph type="sldNum" sz="quarter" idx="12"/>
          </p:nvPr>
        </p:nvSpPr>
        <p:spPr>
          <a:ln/>
        </p:spPr>
        <p:txBody>
          <a:bodyPr/>
          <a:lstStyle>
            <a:lvl1pPr>
              <a:defRPr/>
            </a:lvl1pPr>
          </a:lstStyle>
          <a:p>
            <a:fld id="{23BD059D-6E8D-4D48-9EB5-A273EC04B8D4}" type="slidenum">
              <a:rPr lang="en-US" altLang="zh-CN"/>
              <a:pPr/>
              <a:t>‹#›</a:t>
            </a:fld>
            <a:endParaRPr lang="en-US" altLang="zh-CN"/>
          </a:p>
        </p:txBody>
      </p:sp>
    </p:spTree>
    <p:extLst>
      <p:ext uri="{BB962C8B-B14F-4D97-AF65-F5344CB8AC3E}">
        <p14:creationId xmlns:p14="http://schemas.microsoft.com/office/powerpoint/2010/main" val="30988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xmlns="" id="{75B50227-4BB7-4032-85CA-456D482B8B3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xmlns="" id="{E5F1473E-A846-4DF1-A5B3-A60F63CA8FC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xmlns="" id="{8115EEE2-ABB1-459E-B5EB-E2D00C0D4D90}"/>
              </a:ext>
            </a:extLst>
          </p:cNvPr>
          <p:cNvSpPr>
            <a:spLocks noGrp="1" noChangeArrowheads="1"/>
          </p:cNvSpPr>
          <p:nvPr>
            <p:ph type="sldNum" sz="quarter" idx="12"/>
          </p:nvPr>
        </p:nvSpPr>
        <p:spPr>
          <a:ln/>
        </p:spPr>
        <p:txBody>
          <a:bodyPr/>
          <a:lstStyle>
            <a:lvl1pPr>
              <a:defRPr/>
            </a:lvl1pPr>
          </a:lstStyle>
          <a:p>
            <a:fld id="{26B4C7F3-435B-4E6C-8BE9-E936BB80C7D9}" type="slidenum">
              <a:rPr lang="en-US" altLang="zh-CN"/>
              <a:pPr/>
              <a:t>‹#›</a:t>
            </a:fld>
            <a:endParaRPr lang="en-US" altLang="zh-CN"/>
          </a:p>
        </p:txBody>
      </p:sp>
    </p:spTree>
    <p:extLst>
      <p:ext uri="{BB962C8B-B14F-4D97-AF65-F5344CB8AC3E}">
        <p14:creationId xmlns:p14="http://schemas.microsoft.com/office/powerpoint/2010/main" val="1870651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xmlns="" id="{75B50227-4BB7-4032-85CA-456D482B8B3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xmlns="" id="{E5F1473E-A846-4DF1-A5B3-A60F63CA8FC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xmlns="" id="{8115EEE2-ABB1-459E-B5EB-E2D00C0D4D90}"/>
              </a:ext>
            </a:extLst>
          </p:cNvPr>
          <p:cNvSpPr>
            <a:spLocks noGrp="1" noChangeArrowheads="1"/>
          </p:cNvSpPr>
          <p:nvPr>
            <p:ph type="sldNum" sz="quarter" idx="12"/>
          </p:nvPr>
        </p:nvSpPr>
        <p:spPr>
          <a:ln/>
        </p:spPr>
        <p:txBody>
          <a:bodyPr/>
          <a:lstStyle>
            <a:lvl1pPr>
              <a:defRPr/>
            </a:lvl1pPr>
          </a:lstStyle>
          <a:p>
            <a:fld id="{A1DC54A7-9610-4BDC-91A7-DE4B34A7DEB7}" type="slidenum">
              <a:rPr lang="en-US" altLang="zh-CN"/>
              <a:pPr/>
              <a:t>‹#›</a:t>
            </a:fld>
            <a:endParaRPr lang="en-US" altLang="zh-CN"/>
          </a:p>
        </p:txBody>
      </p:sp>
    </p:spTree>
    <p:extLst>
      <p:ext uri="{BB962C8B-B14F-4D97-AF65-F5344CB8AC3E}">
        <p14:creationId xmlns:p14="http://schemas.microsoft.com/office/powerpoint/2010/main" val="2803798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xmlns="" id="{75B50227-4BB7-4032-85CA-456D482B8B3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xmlns="" id="{E5F1473E-A846-4DF1-A5B3-A60F63CA8FC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xmlns="" id="{8115EEE2-ABB1-459E-B5EB-E2D00C0D4D90}"/>
              </a:ext>
            </a:extLst>
          </p:cNvPr>
          <p:cNvSpPr>
            <a:spLocks noGrp="1" noChangeArrowheads="1"/>
          </p:cNvSpPr>
          <p:nvPr>
            <p:ph type="sldNum" sz="quarter" idx="12"/>
          </p:nvPr>
        </p:nvSpPr>
        <p:spPr>
          <a:ln/>
        </p:spPr>
        <p:txBody>
          <a:bodyPr/>
          <a:lstStyle>
            <a:lvl1pPr>
              <a:defRPr/>
            </a:lvl1pPr>
          </a:lstStyle>
          <a:p>
            <a:fld id="{21B7B5FE-5696-4B0B-BFE2-1141359FD6CA}" type="slidenum">
              <a:rPr lang="en-US" altLang="zh-CN"/>
              <a:pPr/>
              <a:t>‹#›</a:t>
            </a:fld>
            <a:endParaRPr lang="en-US" altLang="zh-CN"/>
          </a:p>
        </p:txBody>
      </p:sp>
    </p:spTree>
    <p:extLst>
      <p:ext uri="{BB962C8B-B14F-4D97-AF65-F5344CB8AC3E}">
        <p14:creationId xmlns:p14="http://schemas.microsoft.com/office/powerpoint/2010/main" val="1945324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xmlns="" id="{75B50227-4BB7-4032-85CA-456D482B8B3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xmlns="" id="{E5F1473E-A846-4DF1-A5B3-A60F63CA8FC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xmlns="" id="{8115EEE2-ABB1-459E-B5EB-E2D00C0D4D90}"/>
              </a:ext>
            </a:extLst>
          </p:cNvPr>
          <p:cNvSpPr>
            <a:spLocks noGrp="1" noChangeArrowheads="1"/>
          </p:cNvSpPr>
          <p:nvPr>
            <p:ph type="sldNum" sz="quarter" idx="12"/>
          </p:nvPr>
        </p:nvSpPr>
        <p:spPr>
          <a:ln/>
        </p:spPr>
        <p:txBody>
          <a:bodyPr/>
          <a:lstStyle>
            <a:lvl1pPr>
              <a:defRPr/>
            </a:lvl1pPr>
          </a:lstStyle>
          <a:p>
            <a:fld id="{FC3C63F0-C7D6-49AB-9018-EDF741BA8E5D}" type="slidenum">
              <a:rPr lang="en-US" altLang="zh-CN"/>
              <a:pPr/>
              <a:t>‹#›</a:t>
            </a:fld>
            <a:endParaRPr lang="en-US" altLang="zh-CN"/>
          </a:p>
        </p:txBody>
      </p:sp>
    </p:spTree>
    <p:extLst>
      <p:ext uri="{BB962C8B-B14F-4D97-AF65-F5344CB8AC3E}">
        <p14:creationId xmlns:p14="http://schemas.microsoft.com/office/powerpoint/2010/main" val="4042953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xmlns="" id="{75B50227-4BB7-4032-85CA-456D482B8B3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xmlns="" id="{E5F1473E-A846-4DF1-A5B3-A60F63CA8FC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xmlns="" id="{8115EEE2-ABB1-459E-B5EB-E2D00C0D4D90}"/>
              </a:ext>
            </a:extLst>
          </p:cNvPr>
          <p:cNvSpPr>
            <a:spLocks noGrp="1" noChangeArrowheads="1"/>
          </p:cNvSpPr>
          <p:nvPr>
            <p:ph type="sldNum" sz="quarter" idx="12"/>
          </p:nvPr>
        </p:nvSpPr>
        <p:spPr>
          <a:ln/>
        </p:spPr>
        <p:txBody>
          <a:bodyPr/>
          <a:lstStyle>
            <a:lvl1pPr>
              <a:defRPr/>
            </a:lvl1pPr>
          </a:lstStyle>
          <a:p>
            <a:fld id="{4AEEB335-8D7F-4D1B-8CF6-CC9E735F4E88}" type="slidenum">
              <a:rPr lang="en-US" altLang="zh-CN"/>
              <a:pPr/>
              <a:t>‹#›</a:t>
            </a:fld>
            <a:endParaRPr lang="en-US" altLang="zh-CN"/>
          </a:p>
        </p:txBody>
      </p:sp>
    </p:spTree>
    <p:extLst>
      <p:ext uri="{BB962C8B-B14F-4D97-AF65-F5344CB8AC3E}">
        <p14:creationId xmlns:p14="http://schemas.microsoft.com/office/powerpoint/2010/main" val="601010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xmlns="" id="{75B50227-4BB7-4032-85CA-456D482B8B3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xmlns="" id="{E5F1473E-A846-4DF1-A5B3-A60F63CA8FC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xmlns="" id="{8115EEE2-ABB1-459E-B5EB-E2D00C0D4D90}"/>
              </a:ext>
            </a:extLst>
          </p:cNvPr>
          <p:cNvSpPr>
            <a:spLocks noGrp="1" noChangeArrowheads="1"/>
          </p:cNvSpPr>
          <p:nvPr>
            <p:ph type="sldNum" sz="quarter" idx="12"/>
          </p:nvPr>
        </p:nvSpPr>
        <p:spPr>
          <a:ln/>
        </p:spPr>
        <p:txBody>
          <a:bodyPr/>
          <a:lstStyle>
            <a:lvl1pPr>
              <a:defRPr/>
            </a:lvl1pPr>
          </a:lstStyle>
          <a:p>
            <a:fld id="{24F4E6DE-C3B9-44B7-8E50-633320F1C76C}" type="slidenum">
              <a:rPr lang="en-US" altLang="zh-CN"/>
              <a:pPr/>
              <a:t>‹#›</a:t>
            </a:fld>
            <a:endParaRPr lang="en-US" altLang="zh-CN"/>
          </a:p>
        </p:txBody>
      </p:sp>
    </p:spTree>
    <p:extLst>
      <p:ext uri="{BB962C8B-B14F-4D97-AF65-F5344CB8AC3E}">
        <p14:creationId xmlns:p14="http://schemas.microsoft.com/office/powerpoint/2010/main" val="4160887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xmlns="" id="{75B50227-4BB7-4032-85CA-456D482B8B3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xmlns="" id="{E5F1473E-A846-4DF1-A5B3-A60F63CA8FC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xmlns="" id="{8115EEE2-ABB1-459E-B5EB-E2D00C0D4D90}"/>
              </a:ext>
            </a:extLst>
          </p:cNvPr>
          <p:cNvSpPr>
            <a:spLocks noGrp="1" noChangeArrowheads="1"/>
          </p:cNvSpPr>
          <p:nvPr>
            <p:ph type="sldNum" sz="quarter" idx="12"/>
          </p:nvPr>
        </p:nvSpPr>
        <p:spPr>
          <a:ln/>
        </p:spPr>
        <p:txBody>
          <a:bodyPr/>
          <a:lstStyle>
            <a:lvl1pPr>
              <a:defRPr/>
            </a:lvl1pPr>
          </a:lstStyle>
          <a:p>
            <a:fld id="{8CCC2384-5B3F-4858-9ECF-6F8D312525A2}" type="slidenum">
              <a:rPr lang="en-US" altLang="zh-CN"/>
              <a:pPr/>
              <a:t>‹#›</a:t>
            </a:fld>
            <a:endParaRPr lang="en-US" altLang="zh-CN"/>
          </a:p>
        </p:txBody>
      </p:sp>
    </p:spTree>
    <p:extLst>
      <p:ext uri="{BB962C8B-B14F-4D97-AF65-F5344CB8AC3E}">
        <p14:creationId xmlns:p14="http://schemas.microsoft.com/office/powerpoint/2010/main" val="575557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724" name="Rectangle 4">
            <a:extLst>
              <a:ext uri="{FF2B5EF4-FFF2-40B4-BE49-F238E27FC236}">
                <a16:creationId xmlns:a16="http://schemas.microsoft.com/office/drawing/2014/main" xmlns="" id="{75B50227-4BB7-4032-85CA-456D482B8B31}"/>
              </a:ext>
            </a:extLst>
          </p:cNvPr>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mj-lt"/>
              </a:defRPr>
            </a:lvl1pPr>
          </a:lstStyle>
          <a:p>
            <a:pPr>
              <a:defRPr/>
            </a:pPr>
            <a:endParaRPr lang="en-US" altLang="zh-CN"/>
          </a:p>
        </p:txBody>
      </p:sp>
      <p:sp>
        <p:nvSpPr>
          <p:cNvPr id="30725" name="Rectangle 5">
            <a:extLst>
              <a:ext uri="{FF2B5EF4-FFF2-40B4-BE49-F238E27FC236}">
                <a16:creationId xmlns:a16="http://schemas.microsoft.com/office/drawing/2014/main" xmlns="" id="{E5F1473E-A846-4DF1-A5B3-A60F63CA8FC0}"/>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atin typeface="+mj-lt"/>
              </a:defRPr>
            </a:lvl1pPr>
          </a:lstStyle>
          <a:p>
            <a:pPr>
              <a:defRPr/>
            </a:pPr>
            <a:endParaRPr lang="en-US" altLang="zh-CN"/>
          </a:p>
        </p:txBody>
      </p:sp>
      <p:sp>
        <p:nvSpPr>
          <p:cNvPr id="30726" name="Rectangle 6">
            <a:extLst>
              <a:ext uri="{FF2B5EF4-FFF2-40B4-BE49-F238E27FC236}">
                <a16:creationId xmlns:a16="http://schemas.microsoft.com/office/drawing/2014/main" xmlns="" id="{8115EEE2-ABB1-459E-B5EB-E2D00C0D4D90}"/>
              </a:ext>
            </a:extLst>
          </p:cNvPr>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Garamond" pitchFamily="18" charset="0"/>
              </a:defRPr>
            </a:lvl1pPr>
          </a:lstStyle>
          <a:p>
            <a:fld id="{6535B456-C995-4FD0-AF39-9B691288786E}" type="slidenum">
              <a:rPr lang="en-US" altLang="zh-CN"/>
              <a:pPr/>
              <a:t>‹#›</a:t>
            </a:fld>
            <a:endParaRPr lang="en-US" altLang="zh-CN"/>
          </a:p>
        </p:txBody>
      </p:sp>
      <p:sp>
        <p:nvSpPr>
          <p:cNvPr id="1031" name="Freeform 7"/>
          <p:cNvSpPr>
            <a:spLocks noChangeArrowheads="1"/>
          </p:cNvSpPr>
          <p:nvPr/>
        </p:nvSpPr>
        <p:spPr bwMode="auto">
          <a:xfrm>
            <a:off x="381000" y="228600"/>
            <a:ext cx="82296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722"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iming>
    <p:tnLst>
      <p:par>
        <p:cTn id="1" dur="indefinite" restart="never" nodeType="tmRoot"/>
      </p:par>
    </p:tnLst>
  </p:timing>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ea typeface="宋体" pitchFamily="2" charset="-122"/>
        </a:defRPr>
      </a:lvl2pPr>
      <a:lvl3pPr algn="l" rtl="0" eaLnBrk="0" fontAlgn="base" hangingPunct="0">
        <a:spcBef>
          <a:spcPct val="0"/>
        </a:spcBef>
        <a:spcAft>
          <a:spcPct val="0"/>
        </a:spcAft>
        <a:defRPr sz="4200">
          <a:solidFill>
            <a:schemeClr val="tx2"/>
          </a:solidFill>
          <a:latin typeface="Garamond" pitchFamily="18" charset="0"/>
          <a:ea typeface="宋体" pitchFamily="2" charset="-122"/>
        </a:defRPr>
      </a:lvl3pPr>
      <a:lvl4pPr algn="l" rtl="0" eaLnBrk="0" fontAlgn="base" hangingPunct="0">
        <a:spcBef>
          <a:spcPct val="0"/>
        </a:spcBef>
        <a:spcAft>
          <a:spcPct val="0"/>
        </a:spcAft>
        <a:defRPr sz="4200">
          <a:solidFill>
            <a:schemeClr val="tx2"/>
          </a:solidFill>
          <a:latin typeface="Garamond" pitchFamily="18" charset="0"/>
          <a:ea typeface="宋体" pitchFamily="2" charset="-122"/>
        </a:defRPr>
      </a:lvl4pPr>
      <a:lvl5pPr algn="l" rtl="0" eaLnBrk="0" fontAlgn="base" hangingPunct="0">
        <a:spcBef>
          <a:spcPct val="0"/>
        </a:spcBef>
        <a:spcAft>
          <a:spcPct val="0"/>
        </a:spcAft>
        <a:defRPr sz="4200">
          <a:solidFill>
            <a:schemeClr val="tx2"/>
          </a:solidFill>
          <a:latin typeface="Garamond" pitchFamily="18" charset="0"/>
          <a:ea typeface="宋体" pitchFamily="2" charset="-122"/>
        </a:defRPr>
      </a:lvl5pPr>
      <a:lvl6pPr marL="457200" algn="l" rtl="0" fontAlgn="base">
        <a:spcBef>
          <a:spcPct val="0"/>
        </a:spcBef>
        <a:spcAft>
          <a:spcPct val="0"/>
        </a:spcAft>
        <a:defRPr sz="4200">
          <a:solidFill>
            <a:schemeClr val="tx2"/>
          </a:solidFill>
          <a:latin typeface="Garamond" pitchFamily="18" charset="0"/>
          <a:ea typeface="宋体" pitchFamily="2" charset="-122"/>
        </a:defRPr>
      </a:lvl6pPr>
      <a:lvl7pPr marL="914400" algn="l" rtl="0" fontAlgn="base">
        <a:spcBef>
          <a:spcPct val="0"/>
        </a:spcBef>
        <a:spcAft>
          <a:spcPct val="0"/>
        </a:spcAft>
        <a:defRPr sz="4200">
          <a:solidFill>
            <a:schemeClr val="tx2"/>
          </a:solidFill>
          <a:latin typeface="Garamond" pitchFamily="18" charset="0"/>
          <a:ea typeface="宋体" pitchFamily="2" charset="-122"/>
        </a:defRPr>
      </a:lvl7pPr>
      <a:lvl8pPr marL="1371600" algn="l" rtl="0" fontAlgn="base">
        <a:spcBef>
          <a:spcPct val="0"/>
        </a:spcBef>
        <a:spcAft>
          <a:spcPct val="0"/>
        </a:spcAft>
        <a:defRPr sz="4200">
          <a:solidFill>
            <a:schemeClr val="tx2"/>
          </a:solidFill>
          <a:latin typeface="Garamond" pitchFamily="18" charset="0"/>
          <a:ea typeface="宋体" pitchFamily="2" charset="-122"/>
        </a:defRPr>
      </a:lvl8pPr>
      <a:lvl9pPr marL="1828800" algn="l" rtl="0" fontAlgn="base">
        <a:spcBef>
          <a:spcPct val="0"/>
        </a:spcBef>
        <a:spcAft>
          <a:spcPct val="0"/>
        </a:spcAft>
        <a:defRPr sz="4200">
          <a:solidFill>
            <a:schemeClr val="tx2"/>
          </a:solidFill>
          <a:latin typeface="Garamond" pitchFamily="18" charset="0"/>
          <a:ea typeface="宋体"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1.bin"/><Relationship Id="rId4" Type="http://schemas.openxmlformats.org/officeDocument/2006/relationships/notesSlide" Target="../notesSlides/notesSlid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codeforces.com/problemset/problem/1214/D"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luogu.com.cn/paste/di0axlx5"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eaLnBrk="1" hangingPunct="1"/>
            <a:r>
              <a:rPr lang="zh-CN" altLang="en-US" dirty="0" smtClean="0"/>
              <a:t>网络流入门</a:t>
            </a:r>
          </a:p>
        </p:txBody>
      </p:sp>
      <p:sp>
        <p:nvSpPr>
          <p:cNvPr id="4099" name="Rectangle 3"/>
          <p:cNvSpPr>
            <a:spLocks noGrp="1" noChangeArrowheads="1"/>
          </p:cNvSpPr>
          <p:nvPr>
            <p:ph type="subTitle" idx="1"/>
          </p:nvPr>
        </p:nvSpPr>
        <p:spPr/>
        <p:txBody>
          <a:bodyPr/>
          <a:lstStyle/>
          <a:p>
            <a:pPr eaLnBrk="1" hangingPunct="1"/>
            <a:r>
              <a:rPr lang="zh-CN" altLang="en-US" sz="1000" dirty="0" smtClean="0"/>
              <a:t>东北林业大学    方</a:t>
            </a:r>
            <a:r>
              <a:rPr lang="zh-CN" altLang="en-US" sz="1000" dirty="0"/>
              <a:t>震</a:t>
            </a:r>
            <a:endParaRPr lang="en-US" altLang="zh-CN" sz="10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noChangeArrowheads="1"/>
          </p:cNvSpPr>
          <p:nvPr>
            <p:ph type="title"/>
          </p:nvPr>
        </p:nvSpPr>
        <p:spPr/>
        <p:txBody>
          <a:bodyPr/>
          <a:lstStyle/>
          <a:p>
            <a:endParaRPr lang="zh-CN" altLang="en-US" smtClean="0"/>
          </a:p>
        </p:txBody>
      </p:sp>
      <p:pic>
        <p:nvPicPr>
          <p:cNvPr id="22531" name="内容占位符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620713"/>
            <a:ext cx="9320213" cy="4176712"/>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zh-CN" altLang="en-US" smtClean="0"/>
              <a:t>最大流</a:t>
            </a:r>
          </a:p>
        </p:txBody>
      </p:sp>
      <p:sp>
        <p:nvSpPr>
          <p:cNvPr id="24579" name="Rectangle 3"/>
          <p:cNvSpPr>
            <a:spLocks noGrp="1" noChangeArrowheads="1"/>
          </p:cNvSpPr>
          <p:nvPr>
            <p:ph type="body" idx="1"/>
          </p:nvPr>
        </p:nvSpPr>
        <p:spPr/>
        <p:txBody>
          <a:bodyPr/>
          <a:lstStyle/>
          <a:p>
            <a:pPr eaLnBrk="1" hangingPunct="1">
              <a:lnSpc>
                <a:spcPct val="130000"/>
              </a:lnSpc>
            </a:pPr>
            <a:r>
              <a:rPr lang="zh-CN" altLang="en-US" sz="1400" dirty="0" smtClean="0"/>
              <a:t>增广路算法的特点是找到增广路后，立即沿增广路对网络流进行增广。</a:t>
            </a:r>
          </a:p>
          <a:p>
            <a:pPr eaLnBrk="1" hangingPunct="1">
              <a:lnSpc>
                <a:spcPct val="130000"/>
              </a:lnSpc>
            </a:pPr>
            <a:r>
              <a:rPr lang="zh-CN" altLang="en-US" sz="1400" dirty="0" smtClean="0"/>
              <a:t>每一次增广可能需要对最多</a:t>
            </a:r>
            <a:r>
              <a:rPr lang="en-US" altLang="zh-CN" sz="1400" dirty="0" smtClean="0"/>
              <a:t>n-1</a:t>
            </a:r>
            <a:r>
              <a:rPr lang="zh-CN" altLang="en-US" sz="1400" dirty="0" smtClean="0"/>
              <a:t>条边进行操作。</a:t>
            </a:r>
          </a:p>
          <a:p>
            <a:pPr eaLnBrk="1" hangingPunct="1">
              <a:lnSpc>
                <a:spcPct val="130000"/>
              </a:lnSpc>
            </a:pPr>
            <a:r>
              <a:rPr lang="zh-CN" altLang="en-US" sz="1400" dirty="0" smtClean="0"/>
              <a:t>最坏情况下，每一次增广需要</a:t>
            </a:r>
            <a:r>
              <a:rPr lang="en-US" altLang="zh-CN" sz="1400" i="1" dirty="0" smtClean="0"/>
              <a:t>O</a:t>
            </a:r>
            <a:r>
              <a:rPr lang="en-US" altLang="zh-CN" sz="1400" dirty="0" smtClean="0"/>
              <a:t>(n)</a:t>
            </a:r>
            <a:r>
              <a:rPr lang="zh-CN" altLang="en-US" sz="1400" dirty="0" smtClean="0"/>
              <a:t>计算时间。</a:t>
            </a:r>
          </a:p>
          <a:p>
            <a:pPr eaLnBrk="1" hangingPunct="1">
              <a:lnSpc>
                <a:spcPct val="130000"/>
              </a:lnSpc>
            </a:pPr>
            <a:r>
              <a:rPr lang="zh-CN" altLang="en-US" sz="1400" dirty="0" smtClean="0"/>
              <a:t>有些情况下，这个代价是很高的</a:t>
            </a:r>
            <a:r>
              <a:rPr lang="en-US" altLang="zh-CN" sz="1400" dirty="0" smtClean="0"/>
              <a:t>. </a:t>
            </a:r>
            <a:r>
              <a:rPr lang="zh-CN" altLang="en-US" sz="1400" dirty="0" smtClean="0"/>
              <a:t>这种数据 很容易构造</a:t>
            </a:r>
            <a:r>
              <a:rPr lang="en-US" altLang="zh-CN" sz="1400" dirty="0" smtClean="0"/>
              <a:t>,</a:t>
            </a:r>
            <a:r>
              <a:rPr lang="zh-CN" altLang="en-US" sz="1400" dirty="0" smtClean="0"/>
              <a:t>请同学自己思考</a:t>
            </a:r>
            <a:r>
              <a:rPr lang="en-US" altLang="zh-CN" sz="1400" dirty="0" smtClean="0"/>
              <a:t>.</a:t>
            </a:r>
            <a:endParaRPr lang="zh-CN" altLang="en-US" sz="14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dirty="0" smtClean="0"/>
              <a:t>最大流建图实现的基本拓展</a:t>
            </a:r>
          </a:p>
        </p:txBody>
      </p:sp>
      <p:sp>
        <p:nvSpPr>
          <p:cNvPr id="26627" name="Rectangle 3"/>
          <p:cNvSpPr>
            <a:spLocks noGrp="1" noChangeArrowheads="1"/>
          </p:cNvSpPr>
          <p:nvPr>
            <p:ph type="body" idx="1"/>
          </p:nvPr>
        </p:nvSpPr>
        <p:spPr>
          <a:xfrm>
            <a:off x="395536" y="1052737"/>
            <a:ext cx="5904656" cy="1008112"/>
          </a:xfrm>
        </p:spPr>
        <p:txBody>
          <a:bodyPr/>
          <a:lstStyle/>
          <a:p>
            <a:pPr marL="0" indent="0" eaLnBrk="1" hangingPunct="1">
              <a:buNone/>
            </a:pPr>
            <a:r>
              <a:rPr lang="en-US" altLang="zh-CN" sz="1600" dirty="0" smtClean="0"/>
              <a:t>1.</a:t>
            </a:r>
            <a:r>
              <a:rPr lang="zh-CN" altLang="en-US" sz="1600" dirty="0" smtClean="0"/>
              <a:t>无向图</a:t>
            </a:r>
            <a:r>
              <a:rPr lang="en-US" altLang="zh-CN" sz="1600" dirty="0" smtClean="0"/>
              <a:t>,</a:t>
            </a:r>
            <a:r>
              <a:rPr lang="zh-CN" altLang="en-US" sz="1600" dirty="0" smtClean="0"/>
              <a:t>把双向边变为两条有向边即可</a:t>
            </a:r>
            <a:r>
              <a:rPr lang="en-US" altLang="zh-CN" sz="1600" dirty="0" smtClean="0"/>
              <a:t>,</a:t>
            </a:r>
            <a:r>
              <a:rPr lang="zh-CN" altLang="en-US" sz="1600" dirty="0"/>
              <a:t>解释</a:t>
            </a:r>
            <a:r>
              <a:rPr lang="zh-CN" altLang="en-US" sz="1600" dirty="0" smtClean="0"/>
              <a:t>参考白书</a:t>
            </a:r>
            <a:endParaRPr lang="en-US" altLang="zh-CN" sz="1600" dirty="0" smtClean="0"/>
          </a:p>
          <a:p>
            <a:pPr marL="0" indent="0" eaLnBrk="1" hangingPunct="1">
              <a:buNone/>
            </a:pPr>
            <a:r>
              <a:rPr lang="en-US" altLang="zh-CN" sz="1600" dirty="0" smtClean="0"/>
              <a:t>2.</a:t>
            </a:r>
            <a:r>
              <a:rPr lang="zh-CN" altLang="en-US" sz="1600" dirty="0" smtClean="0"/>
              <a:t>点上有流量限制</a:t>
            </a:r>
            <a:r>
              <a:rPr lang="en-US" altLang="zh-CN" sz="1600" dirty="0" smtClean="0"/>
              <a:t>,</a:t>
            </a:r>
            <a:r>
              <a:rPr lang="zh-CN" altLang="en-US" sz="1600" dirty="0" smtClean="0"/>
              <a:t>非常常见常用</a:t>
            </a:r>
            <a:r>
              <a:rPr lang="en-US" altLang="zh-CN" sz="1600" dirty="0" smtClean="0"/>
              <a:t>,</a:t>
            </a:r>
            <a:r>
              <a:rPr lang="zh-CN" altLang="en-US" sz="1600" dirty="0" smtClean="0"/>
              <a:t>利用拆点</a:t>
            </a:r>
            <a:r>
              <a:rPr lang="en-US" altLang="zh-CN" sz="1600" dirty="0" smtClean="0"/>
              <a:t>,</a:t>
            </a:r>
            <a:r>
              <a:rPr lang="zh-CN" altLang="en-US" sz="1600" dirty="0" smtClean="0"/>
              <a:t>不懂拆点就没办法了</a:t>
            </a:r>
            <a:endParaRPr lang="en-US" altLang="zh-CN" sz="1600" dirty="0" smtClean="0"/>
          </a:p>
        </p:txBody>
      </p:sp>
      <p:sp>
        <p:nvSpPr>
          <p:cNvPr id="4" name="Rectangle 2"/>
          <p:cNvSpPr txBox="1">
            <a:spLocks noChangeArrowheads="1"/>
          </p:cNvSpPr>
          <p:nvPr/>
        </p:nvSpPr>
        <p:spPr bwMode="auto">
          <a:xfrm>
            <a:off x="390476" y="1825129"/>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ea typeface="宋体" pitchFamily="2" charset="-122"/>
              </a:defRPr>
            </a:lvl2pPr>
            <a:lvl3pPr algn="l" rtl="0" eaLnBrk="0" fontAlgn="base" hangingPunct="0">
              <a:spcBef>
                <a:spcPct val="0"/>
              </a:spcBef>
              <a:spcAft>
                <a:spcPct val="0"/>
              </a:spcAft>
              <a:defRPr sz="4200">
                <a:solidFill>
                  <a:schemeClr val="tx2"/>
                </a:solidFill>
                <a:latin typeface="Garamond" pitchFamily="18" charset="0"/>
                <a:ea typeface="宋体" pitchFamily="2" charset="-122"/>
              </a:defRPr>
            </a:lvl3pPr>
            <a:lvl4pPr algn="l" rtl="0" eaLnBrk="0" fontAlgn="base" hangingPunct="0">
              <a:spcBef>
                <a:spcPct val="0"/>
              </a:spcBef>
              <a:spcAft>
                <a:spcPct val="0"/>
              </a:spcAft>
              <a:defRPr sz="4200">
                <a:solidFill>
                  <a:schemeClr val="tx2"/>
                </a:solidFill>
                <a:latin typeface="Garamond" pitchFamily="18" charset="0"/>
                <a:ea typeface="宋体" pitchFamily="2" charset="-122"/>
              </a:defRPr>
            </a:lvl4pPr>
            <a:lvl5pPr algn="l" rtl="0" eaLnBrk="0" fontAlgn="base" hangingPunct="0">
              <a:spcBef>
                <a:spcPct val="0"/>
              </a:spcBef>
              <a:spcAft>
                <a:spcPct val="0"/>
              </a:spcAft>
              <a:defRPr sz="4200">
                <a:solidFill>
                  <a:schemeClr val="tx2"/>
                </a:solidFill>
                <a:latin typeface="Garamond" pitchFamily="18" charset="0"/>
                <a:ea typeface="宋体" pitchFamily="2" charset="-122"/>
              </a:defRPr>
            </a:lvl5pPr>
            <a:lvl6pPr marL="457200" algn="l" rtl="0" fontAlgn="base">
              <a:spcBef>
                <a:spcPct val="0"/>
              </a:spcBef>
              <a:spcAft>
                <a:spcPct val="0"/>
              </a:spcAft>
              <a:defRPr sz="4200">
                <a:solidFill>
                  <a:schemeClr val="tx2"/>
                </a:solidFill>
                <a:latin typeface="Garamond" pitchFamily="18" charset="0"/>
                <a:ea typeface="宋体" pitchFamily="2" charset="-122"/>
              </a:defRPr>
            </a:lvl6pPr>
            <a:lvl7pPr marL="914400" algn="l" rtl="0" fontAlgn="base">
              <a:spcBef>
                <a:spcPct val="0"/>
              </a:spcBef>
              <a:spcAft>
                <a:spcPct val="0"/>
              </a:spcAft>
              <a:defRPr sz="4200">
                <a:solidFill>
                  <a:schemeClr val="tx2"/>
                </a:solidFill>
                <a:latin typeface="Garamond" pitchFamily="18" charset="0"/>
                <a:ea typeface="宋体" pitchFamily="2" charset="-122"/>
              </a:defRPr>
            </a:lvl7pPr>
            <a:lvl8pPr marL="1371600" algn="l" rtl="0" fontAlgn="base">
              <a:spcBef>
                <a:spcPct val="0"/>
              </a:spcBef>
              <a:spcAft>
                <a:spcPct val="0"/>
              </a:spcAft>
              <a:defRPr sz="4200">
                <a:solidFill>
                  <a:schemeClr val="tx2"/>
                </a:solidFill>
                <a:latin typeface="Garamond" pitchFamily="18" charset="0"/>
                <a:ea typeface="宋体" pitchFamily="2" charset="-122"/>
              </a:defRPr>
            </a:lvl8pPr>
            <a:lvl9pPr marL="1828800" algn="l" rtl="0" fontAlgn="base">
              <a:spcBef>
                <a:spcPct val="0"/>
              </a:spcBef>
              <a:spcAft>
                <a:spcPct val="0"/>
              </a:spcAft>
              <a:defRPr sz="4200">
                <a:solidFill>
                  <a:schemeClr val="tx2"/>
                </a:solidFill>
                <a:latin typeface="Garamond" pitchFamily="18" charset="0"/>
                <a:ea typeface="宋体" pitchFamily="2" charset="-122"/>
              </a:defRPr>
            </a:lvl9pPr>
          </a:lstStyle>
          <a:p>
            <a:pPr eaLnBrk="1" hangingPunct="1"/>
            <a:r>
              <a:rPr lang="zh-CN" altLang="en-US" dirty="0" smtClean="0"/>
              <a:t>最大流建图实现的高级拓展</a:t>
            </a:r>
          </a:p>
        </p:txBody>
      </p:sp>
      <p:sp>
        <p:nvSpPr>
          <p:cNvPr id="5" name="Rectangle 3"/>
          <p:cNvSpPr txBox="1">
            <a:spLocks noChangeArrowheads="1"/>
          </p:cNvSpPr>
          <p:nvPr/>
        </p:nvSpPr>
        <p:spPr bwMode="auto">
          <a:xfrm>
            <a:off x="519088" y="2636912"/>
            <a:ext cx="5904656" cy="1368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0" indent="0" eaLnBrk="1" hangingPunct="1">
              <a:buFont typeface="Wingdings" pitchFamily="2" charset="2"/>
              <a:buNone/>
            </a:pPr>
            <a:r>
              <a:rPr lang="en-US" altLang="zh-CN" sz="1600" dirty="0" smtClean="0"/>
              <a:t>1.</a:t>
            </a:r>
            <a:r>
              <a:rPr lang="zh-CN" altLang="en-US" sz="1600" dirty="0" smtClean="0"/>
              <a:t>流量有下限</a:t>
            </a:r>
            <a:endParaRPr lang="en-US" altLang="zh-CN" sz="1600" dirty="0" smtClean="0"/>
          </a:p>
          <a:p>
            <a:pPr marL="0" indent="0" eaLnBrk="1" hangingPunct="1">
              <a:buFont typeface="Wingdings" pitchFamily="2" charset="2"/>
              <a:buNone/>
            </a:pPr>
            <a:r>
              <a:rPr lang="en-US" altLang="zh-CN" sz="1600" dirty="0" smtClean="0"/>
              <a:t>2.</a:t>
            </a:r>
            <a:r>
              <a:rPr lang="zh-CN" altLang="en-US" sz="1600" dirty="0" smtClean="0"/>
              <a:t>容量为负数</a:t>
            </a:r>
            <a:endParaRPr lang="en-US" altLang="zh-CN" sz="1600" dirty="0" smtClean="0"/>
          </a:p>
          <a:p>
            <a:pPr marL="0" indent="0" eaLnBrk="1" hangingPunct="1">
              <a:buFont typeface="Wingdings" pitchFamily="2" charset="2"/>
              <a:buNone/>
            </a:pPr>
            <a:r>
              <a:rPr lang="en-US" altLang="zh-CN" sz="1600" dirty="0" smtClean="0"/>
              <a:t>3.</a:t>
            </a:r>
            <a:r>
              <a:rPr lang="zh-CN" altLang="en-US" sz="1600" dirty="0" smtClean="0"/>
              <a:t>图发生变化</a:t>
            </a:r>
            <a:endParaRPr lang="en-US" altLang="zh-CN" sz="16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zh-CN" altLang="en-US" smtClean="0"/>
              <a:t>最小割定义</a:t>
            </a:r>
          </a:p>
        </p:txBody>
      </p:sp>
      <p:sp>
        <p:nvSpPr>
          <p:cNvPr id="7171" name="Rectangle 3"/>
          <p:cNvSpPr>
            <a:spLocks noGrp="1" noChangeArrowheads="1"/>
          </p:cNvSpPr>
          <p:nvPr>
            <p:ph type="body" idx="1"/>
          </p:nvPr>
        </p:nvSpPr>
        <p:spPr>
          <a:xfrm>
            <a:off x="611188" y="1304925"/>
            <a:ext cx="7921625" cy="2590800"/>
          </a:xfrm>
        </p:spPr>
        <p:txBody>
          <a:bodyPr/>
          <a:lstStyle/>
          <a:p>
            <a:pPr>
              <a:lnSpc>
                <a:spcPct val="90000"/>
              </a:lnSpc>
              <a:buFont typeface="Arial" charset="0"/>
              <a:buChar char="▪"/>
            </a:pPr>
            <a:r>
              <a:rPr lang="zh-CN" altLang="en-US" b="1" dirty="0" smtClean="0">
                <a:ea typeface="黑体" pitchFamily="49" charset="-122"/>
              </a:rPr>
              <a:t>网络的割</a:t>
            </a:r>
            <a:r>
              <a:rPr lang="en-US" altLang="zh-CN" b="1" dirty="0" smtClean="0"/>
              <a:t>[</a:t>
            </a:r>
            <a:r>
              <a:rPr lang="en-US" altLang="zh-CN" b="1" i="1" dirty="0" smtClean="0"/>
              <a:t>S,T</a:t>
            </a:r>
            <a:r>
              <a:rPr lang="en-US" altLang="zh-CN" b="1" dirty="0" smtClean="0"/>
              <a:t>]  </a:t>
            </a:r>
            <a:r>
              <a:rPr lang="en-US" altLang="zh-CN" b="1" dirty="0" smtClean="0">
                <a:ea typeface="黑体" pitchFamily="49" charset="-122"/>
              </a:rPr>
              <a:t>——  </a:t>
            </a:r>
            <a:r>
              <a:rPr lang="zh-CN" altLang="en-US" dirty="0" smtClean="0"/>
              <a:t>将点集</a:t>
            </a:r>
            <a:r>
              <a:rPr lang="en-US" altLang="zh-CN" i="1" dirty="0" smtClean="0"/>
              <a:t>V</a:t>
            </a:r>
            <a:r>
              <a:rPr lang="zh-CN" altLang="en-US" dirty="0" smtClean="0"/>
              <a:t>划分为</a:t>
            </a:r>
            <a:r>
              <a:rPr lang="en-US" altLang="zh-CN" i="1" dirty="0" smtClean="0"/>
              <a:t>S</a:t>
            </a:r>
            <a:r>
              <a:rPr lang="zh-CN" altLang="en-US" dirty="0" smtClean="0"/>
              <a:t>和</a:t>
            </a:r>
            <a:r>
              <a:rPr lang="en-US" altLang="zh-CN" i="1" dirty="0" smtClean="0"/>
              <a:t>T</a:t>
            </a:r>
            <a:r>
              <a:rPr lang="zh-CN" altLang="en-US" dirty="0" smtClean="0"/>
              <a:t>两部分，</a:t>
            </a:r>
            <a:r>
              <a:rPr lang="en-US" altLang="zh-CN" dirty="0" smtClean="0"/>
              <a:t>(</a:t>
            </a:r>
            <a:r>
              <a:rPr lang="zh-CN" altLang="en-US" dirty="0" smtClean="0"/>
              <a:t>其中源</a:t>
            </a:r>
            <a:r>
              <a:rPr lang="en-US" altLang="zh-CN" i="1" dirty="0" smtClean="0"/>
              <a:t>s</a:t>
            </a:r>
            <a:r>
              <a:rPr lang="zh-CN" altLang="en-US" dirty="0" smtClean="0"/>
              <a:t>属于</a:t>
            </a:r>
            <a:r>
              <a:rPr lang="en-US" altLang="zh-CN" i="1" dirty="0" smtClean="0"/>
              <a:t>S</a:t>
            </a:r>
            <a:r>
              <a:rPr lang="zh-CN" altLang="en-US" dirty="0" smtClean="0"/>
              <a:t>且汇</a:t>
            </a:r>
            <a:r>
              <a:rPr lang="en-US" altLang="zh-CN" i="1" dirty="0" smtClean="0"/>
              <a:t>t</a:t>
            </a:r>
            <a:r>
              <a:rPr lang="zh-CN" altLang="en-US" dirty="0" smtClean="0"/>
              <a:t>属于</a:t>
            </a:r>
            <a:r>
              <a:rPr lang="en-US" altLang="zh-CN" i="1" dirty="0" smtClean="0"/>
              <a:t>T</a:t>
            </a:r>
            <a:r>
              <a:rPr lang="en-US" altLang="zh-CN" dirty="0" smtClean="0"/>
              <a:t>)</a:t>
            </a:r>
            <a:r>
              <a:rPr lang="zh-CN" altLang="en-US" dirty="0" smtClean="0"/>
              <a:t>，而从</a:t>
            </a:r>
            <a:r>
              <a:rPr lang="en-US" altLang="zh-CN" i="1" dirty="0" smtClean="0"/>
              <a:t>S</a:t>
            </a:r>
            <a:r>
              <a:rPr lang="zh-CN" altLang="en-US" dirty="0" smtClean="0"/>
              <a:t>指向</a:t>
            </a:r>
            <a:r>
              <a:rPr lang="en-US" altLang="zh-CN" i="1" dirty="0" smtClean="0"/>
              <a:t>T</a:t>
            </a:r>
            <a:r>
              <a:rPr lang="zh-CN" altLang="en-US" dirty="0" smtClean="0"/>
              <a:t>的边组成割</a:t>
            </a:r>
          </a:p>
          <a:p>
            <a:pPr>
              <a:lnSpc>
                <a:spcPct val="90000"/>
              </a:lnSpc>
              <a:buFont typeface="Arial" charset="0"/>
              <a:buChar char="▪"/>
            </a:pPr>
            <a:r>
              <a:rPr lang="zh-CN" altLang="en-US" b="1" dirty="0" smtClean="0">
                <a:ea typeface="黑体" pitchFamily="49" charset="-122"/>
              </a:rPr>
              <a:t>割容量  </a:t>
            </a:r>
            <a:r>
              <a:rPr lang="en-US" altLang="zh-CN" b="1" dirty="0" smtClean="0">
                <a:ea typeface="黑体" pitchFamily="49" charset="-122"/>
              </a:rPr>
              <a:t>——  </a:t>
            </a:r>
            <a:r>
              <a:rPr lang="zh-CN" altLang="en-US" dirty="0" smtClean="0"/>
              <a:t>割中所有边的容量和</a:t>
            </a:r>
          </a:p>
          <a:p>
            <a:pPr>
              <a:lnSpc>
                <a:spcPct val="90000"/>
              </a:lnSpc>
              <a:buFont typeface="Arial" charset="0"/>
              <a:buChar char="▪"/>
            </a:pPr>
            <a:r>
              <a:rPr lang="zh-CN" altLang="en-US" b="1" dirty="0" smtClean="0">
                <a:ea typeface="黑体" pitchFamily="49" charset="-122"/>
              </a:rPr>
              <a:t>最小割  </a:t>
            </a:r>
            <a:r>
              <a:rPr lang="en-US" altLang="zh-CN" b="1" dirty="0" smtClean="0">
                <a:ea typeface="黑体" pitchFamily="49" charset="-122"/>
              </a:rPr>
              <a:t>——  </a:t>
            </a:r>
            <a:r>
              <a:rPr lang="zh-CN" altLang="en-US" dirty="0" smtClean="0"/>
              <a:t>容量最小的割</a:t>
            </a:r>
          </a:p>
          <a:p>
            <a:pPr>
              <a:lnSpc>
                <a:spcPct val="90000"/>
              </a:lnSpc>
              <a:buFont typeface="Arial" charset="0"/>
              <a:buChar char="▪"/>
            </a:pPr>
            <a:endParaRPr lang="zh-CN" altLang="en-US" dirty="0" smtClean="0"/>
          </a:p>
          <a:p>
            <a:pPr>
              <a:lnSpc>
                <a:spcPct val="90000"/>
              </a:lnSpc>
              <a:buFont typeface="Arial" charset="0"/>
              <a:buChar char="▪"/>
            </a:pPr>
            <a:endParaRPr lang="en-US" altLang="zh-CN" dirty="0" smtClean="0"/>
          </a:p>
        </p:txBody>
      </p:sp>
      <p:sp>
        <p:nvSpPr>
          <p:cNvPr id="28676" name="Rectangle 5"/>
          <p:cNvSpPr>
            <a:spLocks noChangeArrowheads="1"/>
          </p:cNvSpPr>
          <p:nvPr/>
        </p:nvSpPr>
        <p:spPr bwMode="auto">
          <a:xfrm>
            <a:off x="0" y="2700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8677" name="Rectangle 7"/>
          <p:cNvSpPr>
            <a:spLocks noChangeArrowheads="1"/>
          </p:cNvSpPr>
          <p:nvPr/>
        </p:nvSpPr>
        <p:spPr bwMode="auto">
          <a:xfrm>
            <a:off x="0" y="3290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8678" name="Text Box 10"/>
          <p:cNvSpPr txBox="1">
            <a:spLocks noChangeArrowheads="1"/>
          </p:cNvSpPr>
          <p:nvPr/>
        </p:nvSpPr>
        <p:spPr bwMode="auto">
          <a:xfrm>
            <a:off x="4632325" y="490855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endParaRPr lang="zh-CN" altLang="zh-CN"/>
          </a:p>
        </p:txBody>
      </p:sp>
      <p:sp>
        <p:nvSpPr>
          <p:cNvPr id="7181" name="Oval 13"/>
          <p:cNvSpPr>
            <a:spLocks noChangeArrowheads="1"/>
          </p:cNvSpPr>
          <p:nvPr/>
        </p:nvSpPr>
        <p:spPr bwMode="auto">
          <a:xfrm>
            <a:off x="3371850" y="4014788"/>
            <a:ext cx="609600" cy="609600"/>
          </a:xfrm>
          <a:prstGeom prst="ellipse">
            <a:avLst/>
          </a:prstGeom>
          <a:solidFill>
            <a:schemeClr val="bg1"/>
          </a:solidFill>
          <a:ln w="2857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1</a:t>
            </a:r>
          </a:p>
        </p:txBody>
      </p:sp>
      <p:sp>
        <p:nvSpPr>
          <p:cNvPr id="7182" name="Oval 14"/>
          <p:cNvSpPr>
            <a:spLocks noChangeArrowheads="1"/>
          </p:cNvSpPr>
          <p:nvPr/>
        </p:nvSpPr>
        <p:spPr bwMode="auto">
          <a:xfrm>
            <a:off x="5276850" y="4014788"/>
            <a:ext cx="609600" cy="609600"/>
          </a:xfrm>
          <a:prstGeom prst="ellipse">
            <a:avLst/>
          </a:prstGeom>
          <a:solidFill>
            <a:schemeClr val="bg1"/>
          </a:solidFill>
          <a:ln w="2857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2</a:t>
            </a:r>
          </a:p>
        </p:txBody>
      </p:sp>
      <p:sp>
        <p:nvSpPr>
          <p:cNvPr id="7183" name="Oval 15"/>
          <p:cNvSpPr>
            <a:spLocks noChangeArrowheads="1"/>
          </p:cNvSpPr>
          <p:nvPr/>
        </p:nvSpPr>
        <p:spPr bwMode="auto">
          <a:xfrm>
            <a:off x="3371850" y="5843588"/>
            <a:ext cx="609600" cy="609600"/>
          </a:xfrm>
          <a:prstGeom prst="ellipse">
            <a:avLst/>
          </a:prstGeom>
          <a:solidFill>
            <a:schemeClr val="bg1"/>
          </a:solidFill>
          <a:ln w="2857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3</a:t>
            </a:r>
          </a:p>
        </p:txBody>
      </p:sp>
      <p:sp>
        <p:nvSpPr>
          <p:cNvPr id="7184" name="Oval 16"/>
          <p:cNvSpPr>
            <a:spLocks noChangeArrowheads="1"/>
          </p:cNvSpPr>
          <p:nvPr/>
        </p:nvSpPr>
        <p:spPr bwMode="auto">
          <a:xfrm>
            <a:off x="5276850" y="5843588"/>
            <a:ext cx="609600" cy="609600"/>
          </a:xfrm>
          <a:prstGeom prst="ellipse">
            <a:avLst/>
          </a:prstGeom>
          <a:solidFill>
            <a:schemeClr val="bg1"/>
          </a:solidFill>
          <a:ln w="2857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4</a:t>
            </a:r>
          </a:p>
        </p:txBody>
      </p:sp>
      <p:sp>
        <p:nvSpPr>
          <p:cNvPr id="7185" name="Oval 17"/>
          <p:cNvSpPr>
            <a:spLocks noChangeArrowheads="1"/>
          </p:cNvSpPr>
          <p:nvPr/>
        </p:nvSpPr>
        <p:spPr bwMode="auto">
          <a:xfrm>
            <a:off x="6267450" y="5005388"/>
            <a:ext cx="609600" cy="609600"/>
          </a:xfrm>
          <a:prstGeom prst="ellipse">
            <a:avLst/>
          </a:prstGeom>
          <a:solidFill>
            <a:schemeClr val="bg1"/>
          </a:solidFill>
          <a:ln w="2857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i="1"/>
              <a:t>t</a:t>
            </a:r>
          </a:p>
        </p:txBody>
      </p:sp>
      <p:sp>
        <p:nvSpPr>
          <p:cNvPr id="7186" name="Line 18"/>
          <p:cNvSpPr>
            <a:spLocks noChangeShapeType="1"/>
          </p:cNvSpPr>
          <p:nvPr/>
        </p:nvSpPr>
        <p:spPr bwMode="auto">
          <a:xfrm>
            <a:off x="3981450" y="4319588"/>
            <a:ext cx="1295400" cy="0"/>
          </a:xfrm>
          <a:prstGeom prst="line">
            <a:avLst/>
          </a:prstGeom>
          <a:noFill/>
          <a:ln w="571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87" name="Line 19"/>
          <p:cNvSpPr>
            <a:spLocks noChangeShapeType="1"/>
          </p:cNvSpPr>
          <p:nvPr/>
        </p:nvSpPr>
        <p:spPr bwMode="auto">
          <a:xfrm>
            <a:off x="5886450" y="4471988"/>
            <a:ext cx="685800" cy="533400"/>
          </a:xfrm>
          <a:prstGeom prst="line">
            <a:avLst/>
          </a:prstGeom>
          <a:noFill/>
          <a:ln w="571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88" name="Line 20"/>
          <p:cNvSpPr>
            <a:spLocks noChangeShapeType="1"/>
          </p:cNvSpPr>
          <p:nvPr/>
        </p:nvSpPr>
        <p:spPr bwMode="auto">
          <a:xfrm>
            <a:off x="3981450" y="6148388"/>
            <a:ext cx="1295400" cy="0"/>
          </a:xfrm>
          <a:prstGeom prst="line">
            <a:avLst/>
          </a:prstGeom>
          <a:noFill/>
          <a:ln w="571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89" name="Line 21"/>
          <p:cNvSpPr>
            <a:spLocks noChangeShapeType="1"/>
          </p:cNvSpPr>
          <p:nvPr/>
        </p:nvSpPr>
        <p:spPr bwMode="auto">
          <a:xfrm flipV="1">
            <a:off x="5886450" y="5614988"/>
            <a:ext cx="685800" cy="533400"/>
          </a:xfrm>
          <a:prstGeom prst="line">
            <a:avLst/>
          </a:prstGeom>
          <a:noFill/>
          <a:ln w="571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96" name="Oval 28"/>
          <p:cNvSpPr>
            <a:spLocks noChangeArrowheads="1"/>
          </p:cNvSpPr>
          <p:nvPr/>
        </p:nvSpPr>
        <p:spPr bwMode="auto">
          <a:xfrm>
            <a:off x="2292350" y="4976813"/>
            <a:ext cx="609600" cy="609600"/>
          </a:xfrm>
          <a:prstGeom prst="ellipse">
            <a:avLst/>
          </a:prstGeom>
          <a:solidFill>
            <a:schemeClr val="bg1"/>
          </a:solidFill>
          <a:ln w="2857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i="1"/>
              <a:t>s</a:t>
            </a:r>
          </a:p>
        </p:txBody>
      </p:sp>
      <p:sp>
        <p:nvSpPr>
          <p:cNvPr id="7197" name="Line 29"/>
          <p:cNvSpPr>
            <a:spLocks noChangeShapeType="1"/>
          </p:cNvSpPr>
          <p:nvPr/>
        </p:nvSpPr>
        <p:spPr bwMode="auto">
          <a:xfrm>
            <a:off x="2868613" y="5445125"/>
            <a:ext cx="576262" cy="539750"/>
          </a:xfrm>
          <a:prstGeom prst="line">
            <a:avLst/>
          </a:prstGeom>
          <a:noFill/>
          <a:ln w="571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98" name="Line 30"/>
          <p:cNvSpPr>
            <a:spLocks noChangeShapeType="1"/>
          </p:cNvSpPr>
          <p:nvPr/>
        </p:nvSpPr>
        <p:spPr bwMode="auto">
          <a:xfrm flipV="1">
            <a:off x="2797175" y="4437063"/>
            <a:ext cx="576263" cy="612775"/>
          </a:xfrm>
          <a:prstGeom prst="line">
            <a:avLst/>
          </a:prstGeom>
          <a:noFill/>
          <a:ln w="571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99" name="Line 31"/>
          <p:cNvSpPr>
            <a:spLocks noChangeShapeType="1"/>
          </p:cNvSpPr>
          <p:nvPr/>
        </p:nvSpPr>
        <p:spPr bwMode="auto">
          <a:xfrm>
            <a:off x="3697288" y="4652963"/>
            <a:ext cx="0" cy="1189037"/>
          </a:xfrm>
          <a:prstGeom prst="line">
            <a:avLst/>
          </a:prstGeom>
          <a:noFill/>
          <a:ln w="571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00" name="Line 32"/>
          <p:cNvSpPr>
            <a:spLocks noChangeShapeType="1"/>
          </p:cNvSpPr>
          <p:nvPr/>
        </p:nvSpPr>
        <p:spPr bwMode="auto">
          <a:xfrm>
            <a:off x="5568950" y="4652963"/>
            <a:ext cx="0" cy="1152525"/>
          </a:xfrm>
          <a:prstGeom prst="line">
            <a:avLst/>
          </a:prstGeom>
          <a:noFill/>
          <a:ln w="571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05" name="Line 37"/>
          <p:cNvSpPr>
            <a:spLocks noChangeShapeType="1"/>
          </p:cNvSpPr>
          <p:nvPr/>
        </p:nvSpPr>
        <p:spPr bwMode="auto">
          <a:xfrm flipV="1">
            <a:off x="3913188" y="4545013"/>
            <a:ext cx="1439862" cy="1368425"/>
          </a:xfrm>
          <a:prstGeom prst="line">
            <a:avLst/>
          </a:prstGeom>
          <a:noFill/>
          <a:ln w="571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02" name="Line 34"/>
          <p:cNvSpPr>
            <a:spLocks noChangeShapeType="1"/>
          </p:cNvSpPr>
          <p:nvPr/>
        </p:nvSpPr>
        <p:spPr bwMode="auto">
          <a:xfrm>
            <a:off x="2652713" y="4618038"/>
            <a:ext cx="4176712" cy="1331912"/>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ustDataLst>
      <p:tags r:id="rId1"/>
    </p:custData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slide(fromBottom)">
                                      <p:cBhvr>
                                        <p:cTn id="7" dur="500"/>
                                        <p:tgtEl>
                                          <p:spTgt spid="71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slide(fromBottom)">
                                      <p:cBhvr>
                                        <p:cTn id="12" dur="500"/>
                                        <p:tgtEl>
                                          <p:spTgt spid="71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7171">
                                            <p:txEl>
                                              <p:pRg st="2" end="2"/>
                                            </p:txEl>
                                          </p:spTgt>
                                        </p:tgtEl>
                                        <p:attrNameLst>
                                          <p:attrName>style.visibility</p:attrName>
                                        </p:attrNameLst>
                                      </p:cBhvr>
                                      <p:to>
                                        <p:strVal val="visible"/>
                                      </p:to>
                                    </p:set>
                                    <p:animEffect transition="in" filter="slide(fromBottom)">
                                      <p:cBhvr>
                                        <p:cTn id="17" dur="500"/>
                                        <p:tgtEl>
                                          <p:spTgt spid="71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196"/>
                                        </p:tgtEl>
                                        <p:attrNameLst>
                                          <p:attrName>style.visibility</p:attrName>
                                        </p:attrNameLst>
                                      </p:cBhvr>
                                      <p:to>
                                        <p:strVal val="visible"/>
                                      </p:to>
                                    </p:set>
                                    <p:animEffect transition="in" filter="blinds(horizontal)">
                                      <p:cBhvr>
                                        <p:cTn id="22" dur="500"/>
                                        <p:tgtEl>
                                          <p:spTgt spid="7196"/>
                                        </p:tgtEl>
                                      </p:cBhvr>
                                    </p:animEffect>
                                  </p:childTnLst>
                                </p:cTn>
                              </p:par>
                              <p:par>
                                <p:cTn id="23" presetID="3" presetClass="entr" presetSubtype="10" fill="hold" nodeType="withEffect">
                                  <p:stCondLst>
                                    <p:cond delay="0"/>
                                  </p:stCondLst>
                                  <p:childTnLst>
                                    <p:set>
                                      <p:cBhvr>
                                        <p:cTn id="24" dur="1" fill="hold">
                                          <p:stCondLst>
                                            <p:cond delay="0"/>
                                          </p:stCondLst>
                                        </p:cTn>
                                        <p:tgtEl>
                                          <p:spTgt spid="7198"/>
                                        </p:tgtEl>
                                        <p:attrNameLst>
                                          <p:attrName>style.visibility</p:attrName>
                                        </p:attrNameLst>
                                      </p:cBhvr>
                                      <p:to>
                                        <p:strVal val="visible"/>
                                      </p:to>
                                    </p:set>
                                    <p:animEffect transition="in" filter="blinds(horizontal)">
                                      <p:cBhvr>
                                        <p:cTn id="25" dur="500"/>
                                        <p:tgtEl>
                                          <p:spTgt spid="7198"/>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7181"/>
                                        </p:tgtEl>
                                        <p:attrNameLst>
                                          <p:attrName>style.visibility</p:attrName>
                                        </p:attrNameLst>
                                      </p:cBhvr>
                                      <p:to>
                                        <p:strVal val="visible"/>
                                      </p:to>
                                    </p:set>
                                    <p:animEffect transition="in" filter="blinds(horizontal)">
                                      <p:cBhvr>
                                        <p:cTn id="28" dur="500"/>
                                        <p:tgtEl>
                                          <p:spTgt spid="7181"/>
                                        </p:tgtEl>
                                      </p:cBhvr>
                                    </p:animEffect>
                                  </p:childTnLst>
                                </p:cTn>
                              </p:par>
                              <p:par>
                                <p:cTn id="29" presetID="3" presetClass="entr" presetSubtype="10" fill="hold" nodeType="withEffect">
                                  <p:stCondLst>
                                    <p:cond delay="0"/>
                                  </p:stCondLst>
                                  <p:childTnLst>
                                    <p:set>
                                      <p:cBhvr>
                                        <p:cTn id="30" dur="1" fill="hold">
                                          <p:stCondLst>
                                            <p:cond delay="0"/>
                                          </p:stCondLst>
                                        </p:cTn>
                                        <p:tgtEl>
                                          <p:spTgt spid="7197"/>
                                        </p:tgtEl>
                                        <p:attrNameLst>
                                          <p:attrName>style.visibility</p:attrName>
                                        </p:attrNameLst>
                                      </p:cBhvr>
                                      <p:to>
                                        <p:strVal val="visible"/>
                                      </p:to>
                                    </p:set>
                                    <p:animEffect transition="in" filter="blinds(horizontal)">
                                      <p:cBhvr>
                                        <p:cTn id="31" dur="500"/>
                                        <p:tgtEl>
                                          <p:spTgt spid="7197"/>
                                        </p:tgtEl>
                                      </p:cBhvr>
                                    </p:animEffect>
                                  </p:childTnLst>
                                </p:cTn>
                              </p:par>
                              <p:par>
                                <p:cTn id="32" presetID="3" presetClass="entr" presetSubtype="10" fill="hold" nodeType="withEffect">
                                  <p:stCondLst>
                                    <p:cond delay="0"/>
                                  </p:stCondLst>
                                  <p:childTnLst>
                                    <p:set>
                                      <p:cBhvr>
                                        <p:cTn id="33" dur="1" fill="hold">
                                          <p:stCondLst>
                                            <p:cond delay="0"/>
                                          </p:stCondLst>
                                        </p:cTn>
                                        <p:tgtEl>
                                          <p:spTgt spid="7199"/>
                                        </p:tgtEl>
                                        <p:attrNameLst>
                                          <p:attrName>style.visibility</p:attrName>
                                        </p:attrNameLst>
                                      </p:cBhvr>
                                      <p:to>
                                        <p:strVal val="visible"/>
                                      </p:to>
                                    </p:set>
                                    <p:animEffect transition="in" filter="blinds(horizontal)">
                                      <p:cBhvr>
                                        <p:cTn id="34" dur="500"/>
                                        <p:tgtEl>
                                          <p:spTgt spid="7199"/>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7183"/>
                                        </p:tgtEl>
                                        <p:attrNameLst>
                                          <p:attrName>style.visibility</p:attrName>
                                        </p:attrNameLst>
                                      </p:cBhvr>
                                      <p:to>
                                        <p:strVal val="visible"/>
                                      </p:to>
                                    </p:set>
                                    <p:animEffect transition="in" filter="blinds(horizontal)">
                                      <p:cBhvr>
                                        <p:cTn id="37" dur="500"/>
                                        <p:tgtEl>
                                          <p:spTgt spid="7183"/>
                                        </p:tgtEl>
                                      </p:cBhvr>
                                    </p:animEffect>
                                  </p:childTnLst>
                                </p:cTn>
                              </p:par>
                              <p:par>
                                <p:cTn id="38" presetID="3" presetClass="entr" presetSubtype="10" fill="hold" nodeType="withEffect">
                                  <p:stCondLst>
                                    <p:cond delay="0"/>
                                  </p:stCondLst>
                                  <p:childTnLst>
                                    <p:set>
                                      <p:cBhvr>
                                        <p:cTn id="39" dur="1" fill="hold">
                                          <p:stCondLst>
                                            <p:cond delay="0"/>
                                          </p:stCondLst>
                                        </p:cTn>
                                        <p:tgtEl>
                                          <p:spTgt spid="7205"/>
                                        </p:tgtEl>
                                        <p:attrNameLst>
                                          <p:attrName>style.visibility</p:attrName>
                                        </p:attrNameLst>
                                      </p:cBhvr>
                                      <p:to>
                                        <p:strVal val="visible"/>
                                      </p:to>
                                    </p:set>
                                    <p:animEffect transition="in" filter="blinds(horizontal)">
                                      <p:cBhvr>
                                        <p:cTn id="40" dur="500"/>
                                        <p:tgtEl>
                                          <p:spTgt spid="7205"/>
                                        </p:tgtEl>
                                      </p:cBhvr>
                                    </p:animEffect>
                                  </p:childTnLst>
                                </p:cTn>
                              </p:par>
                              <p:par>
                                <p:cTn id="41" presetID="3" presetClass="entr" presetSubtype="10" fill="hold" nodeType="withEffect">
                                  <p:stCondLst>
                                    <p:cond delay="0"/>
                                  </p:stCondLst>
                                  <p:childTnLst>
                                    <p:set>
                                      <p:cBhvr>
                                        <p:cTn id="42" dur="1" fill="hold">
                                          <p:stCondLst>
                                            <p:cond delay="0"/>
                                          </p:stCondLst>
                                        </p:cTn>
                                        <p:tgtEl>
                                          <p:spTgt spid="7188"/>
                                        </p:tgtEl>
                                        <p:attrNameLst>
                                          <p:attrName>style.visibility</p:attrName>
                                        </p:attrNameLst>
                                      </p:cBhvr>
                                      <p:to>
                                        <p:strVal val="visible"/>
                                      </p:to>
                                    </p:set>
                                    <p:animEffect transition="in" filter="blinds(horizontal)">
                                      <p:cBhvr>
                                        <p:cTn id="43" dur="500"/>
                                        <p:tgtEl>
                                          <p:spTgt spid="7188"/>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7184"/>
                                        </p:tgtEl>
                                        <p:attrNameLst>
                                          <p:attrName>style.visibility</p:attrName>
                                        </p:attrNameLst>
                                      </p:cBhvr>
                                      <p:to>
                                        <p:strVal val="visible"/>
                                      </p:to>
                                    </p:set>
                                    <p:animEffect transition="in" filter="blinds(horizontal)">
                                      <p:cBhvr>
                                        <p:cTn id="46" dur="500"/>
                                        <p:tgtEl>
                                          <p:spTgt spid="7184"/>
                                        </p:tgtEl>
                                      </p:cBhvr>
                                    </p:animEffect>
                                  </p:childTnLst>
                                </p:cTn>
                              </p:par>
                              <p:par>
                                <p:cTn id="47" presetID="3" presetClass="entr" presetSubtype="10" fill="hold" nodeType="withEffect">
                                  <p:stCondLst>
                                    <p:cond delay="0"/>
                                  </p:stCondLst>
                                  <p:childTnLst>
                                    <p:set>
                                      <p:cBhvr>
                                        <p:cTn id="48" dur="1" fill="hold">
                                          <p:stCondLst>
                                            <p:cond delay="0"/>
                                          </p:stCondLst>
                                        </p:cTn>
                                        <p:tgtEl>
                                          <p:spTgt spid="7189"/>
                                        </p:tgtEl>
                                        <p:attrNameLst>
                                          <p:attrName>style.visibility</p:attrName>
                                        </p:attrNameLst>
                                      </p:cBhvr>
                                      <p:to>
                                        <p:strVal val="visible"/>
                                      </p:to>
                                    </p:set>
                                    <p:animEffect transition="in" filter="blinds(horizontal)">
                                      <p:cBhvr>
                                        <p:cTn id="49" dur="500"/>
                                        <p:tgtEl>
                                          <p:spTgt spid="7189"/>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7185"/>
                                        </p:tgtEl>
                                        <p:attrNameLst>
                                          <p:attrName>style.visibility</p:attrName>
                                        </p:attrNameLst>
                                      </p:cBhvr>
                                      <p:to>
                                        <p:strVal val="visible"/>
                                      </p:to>
                                    </p:set>
                                    <p:animEffect transition="in" filter="blinds(horizontal)">
                                      <p:cBhvr>
                                        <p:cTn id="52" dur="500"/>
                                        <p:tgtEl>
                                          <p:spTgt spid="7185"/>
                                        </p:tgtEl>
                                      </p:cBhvr>
                                    </p:animEffect>
                                  </p:childTnLst>
                                </p:cTn>
                              </p:par>
                              <p:par>
                                <p:cTn id="53" presetID="3" presetClass="entr" presetSubtype="10" fill="hold" nodeType="withEffect">
                                  <p:stCondLst>
                                    <p:cond delay="0"/>
                                  </p:stCondLst>
                                  <p:childTnLst>
                                    <p:set>
                                      <p:cBhvr>
                                        <p:cTn id="54" dur="1" fill="hold">
                                          <p:stCondLst>
                                            <p:cond delay="0"/>
                                          </p:stCondLst>
                                        </p:cTn>
                                        <p:tgtEl>
                                          <p:spTgt spid="7200"/>
                                        </p:tgtEl>
                                        <p:attrNameLst>
                                          <p:attrName>style.visibility</p:attrName>
                                        </p:attrNameLst>
                                      </p:cBhvr>
                                      <p:to>
                                        <p:strVal val="visible"/>
                                      </p:to>
                                    </p:set>
                                    <p:animEffect transition="in" filter="blinds(horizontal)">
                                      <p:cBhvr>
                                        <p:cTn id="55" dur="500"/>
                                        <p:tgtEl>
                                          <p:spTgt spid="7200"/>
                                        </p:tgtEl>
                                      </p:cBhvr>
                                    </p:animEffect>
                                  </p:childTnLst>
                                </p:cTn>
                              </p:par>
                              <p:par>
                                <p:cTn id="56" presetID="3" presetClass="entr" presetSubtype="10" fill="hold" nodeType="withEffect">
                                  <p:stCondLst>
                                    <p:cond delay="0"/>
                                  </p:stCondLst>
                                  <p:childTnLst>
                                    <p:set>
                                      <p:cBhvr>
                                        <p:cTn id="57" dur="1" fill="hold">
                                          <p:stCondLst>
                                            <p:cond delay="0"/>
                                          </p:stCondLst>
                                        </p:cTn>
                                        <p:tgtEl>
                                          <p:spTgt spid="7187"/>
                                        </p:tgtEl>
                                        <p:attrNameLst>
                                          <p:attrName>style.visibility</p:attrName>
                                        </p:attrNameLst>
                                      </p:cBhvr>
                                      <p:to>
                                        <p:strVal val="visible"/>
                                      </p:to>
                                    </p:set>
                                    <p:animEffect transition="in" filter="blinds(horizontal)">
                                      <p:cBhvr>
                                        <p:cTn id="58" dur="500"/>
                                        <p:tgtEl>
                                          <p:spTgt spid="7187"/>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7182"/>
                                        </p:tgtEl>
                                        <p:attrNameLst>
                                          <p:attrName>style.visibility</p:attrName>
                                        </p:attrNameLst>
                                      </p:cBhvr>
                                      <p:to>
                                        <p:strVal val="visible"/>
                                      </p:to>
                                    </p:set>
                                    <p:animEffect transition="in" filter="blinds(horizontal)">
                                      <p:cBhvr>
                                        <p:cTn id="61" dur="500"/>
                                        <p:tgtEl>
                                          <p:spTgt spid="7182"/>
                                        </p:tgtEl>
                                      </p:cBhvr>
                                    </p:animEffect>
                                  </p:childTnLst>
                                </p:cTn>
                              </p:par>
                              <p:par>
                                <p:cTn id="62" presetID="3" presetClass="entr" presetSubtype="10" fill="hold" nodeType="withEffect">
                                  <p:stCondLst>
                                    <p:cond delay="0"/>
                                  </p:stCondLst>
                                  <p:childTnLst>
                                    <p:set>
                                      <p:cBhvr>
                                        <p:cTn id="63" dur="1" fill="hold">
                                          <p:stCondLst>
                                            <p:cond delay="0"/>
                                          </p:stCondLst>
                                        </p:cTn>
                                        <p:tgtEl>
                                          <p:spTgt spid="7186"/>
                                        </p:tgtEl>
                                        <p:attrNameLst>
                                          <p:attrName>style.visibility</p:attrName>
                                        </p:attrNameLst>
                                      </p:cBhvr>
                                      <p:to>
                                        <p:strVal val="visible"/>
                                      </p:to>
                                    </p:set>
                                    <p:animEffect transition="in" filter="blinds(horizontal)">
                                      <p:cBhvr>
                                        <p:cTn id="64" dur="500"/>
                                        <p:tgtEl>
                                          <p:spTgt spid="7186"/>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8" presetClass="entr" presetSubtype="16" fill="hold" nodeType="clickEffect">
                                  <p:stCondLst>
                                    <p:cond delay="0"/>
                                  </p:stCondLst>
                                  <p:childTnLst>
                                    <p:set>
                                      <p:cBhvr>
                                        <p:cTn id="68" dur="1" fill="hold">
                                          <p:stCondLst>
                                            <p:cond delay="0"/>
                                          </p:stCondLst>
                                        </p:cTn>
                                        <p:tgtEl>
                                          <p:spTgt spid="7202"/>
                                        </p:tgtEl>
                                        <p:attrNameLst>
                                          <p:attrName>style.visibility</p:attrName>
                                        </p:attrNameLst>
                                      </p:cBhvr>
                                      <p:to>
                                        <p:strVal val="visible"/>
                                      </p:to>
                                    </p:set>
                                    <p:animEffect transition="in" filter="diamond(in)">
                                      <p:cBhvr>
                                        <p:cTn id="69" dur="500"/>
                                        <p:tgtEl>
                                          <p:spTgt spid="7202"/>
                                        </p:tgtEl>
                                      </p:cBhvr>
                                    </p:animEffect>
                                  </p:childTnLst>
                                </p:cTn>
                              </p:par>
                              <p:par>
                                <p:cTn id="70" presetID="1" presetClass="emph" presetSubtype="2" fill="hold" nodeType="withEffect">
                                  <p:stCondLst>
                                    <p:cond delay="0"/>
                                  </p:stCondLst>
                                  <p:childTnLst>
                                    <p:animClr clrSpc="rgb" dir="cw">
                                      <p:cBhvr>
                                        <p:cTn id="71" dur="500" fill="hold"/>
                                        <p:tgtEl>
                                          <p:spTgt spid="7184"/>
                                        </p:tgtEl>
                                        <p:attrNameLst>
                                          <p:attrName>fillcolor</p:attrName>
                                        </p:attrNameLst>
                                      </p:cBhvr>
                                      <p:to>
                                        <a:schemeClr val="hlink"/>
                                      </p:to>
                                    </p:animClr>
                                    <p:set>
                                      <p:cBhvr>
                                        <p:cTn id="72" dur="500" fill="hold"/>
                                        <p:tgtEl>
                                          <p:spTgt spid="7184"/>
                                        </p:tgtEl>
                                        <p:attrNameLst>
                                          <p:attrName>fill.type</p:attrName>
                                        </p:attrNameLst>
                                      </p:cBhvr>
                                      <p:to>
                                        <p:strVal val="solid"/>
                                      </p:to>
                                    </p:set>
                                    <p:set>
                                      <p:cBhvr>
                                        <p:cTn id="73" dur="500" fill="hold"/>
                                        <p:tgtEl>
                                          <p:spTgt spid="7184"/>
                                        </p:tgtEl>
                                        <p:attrNameLst>
                                          <p:attrName>fill.on</p:attrName>
                                        </p:attrNameLst>
                                      </p:cBhvr>
                                      <p:to>
                                        <p:strVal val="true"/>
                                      </p:to>
                                    </p:set>
                                  </p:childTnLst>
                                </p:cTn>
                              </p:par>
                              <p:par>
                                <p:cTn id="74" presetID="1" presetClass="emph" presetSubtype="2" fill="hold" nodeType="withEffect">
                                  <p:stCondLst>
                                    <p:cond delay="0"/>
                                  </p:stCondLst>
                                  <p:childTnLst>
                                    <p:animClr clrSpc="rgb" dir="cw">
                                      <p:cBhvr>
                                        <p:cTn id="75" dur="500" fill="hold"/>
                                        <p:tgtEl>
                                          <p:spTgt spid="7183"/>
                                        </p:tgtEl>
                                        <p:attrNameLst>
                                          <p:attrName>fillcolor</p:attrName>
                                        </p:attrNameLst>
                                      </p:cBhvr>
                                      <p:to>
                                        <a:schemeClr val="hlink"/>
                                      </p:to>
                                    </p:animClr>
                                    <p:set>
                                      <p:cBhvr>
                                        <p:cTn id="76" dur="500" fill="hold"/>
                                        <p:tgtEl>
                                          <p:spTgt spid="7183"/>
                                        </p:tgtEl>
                                        <p:attrNameLst>
                                          <p:attrName>fill.type</p:attrName>
                                        </p:attrNameLst>
                                      </p:cBhvr>
                                      <p:to>
                                        <p:strVal val="solid"/>
                                      </p:to>
                                    </p:set>
                                    <p:set>
                                      <p:cBhvr>
                                        <p:cTn id="77" dur="500" fill="hold"/>
                                        <p:tgtEl>
                                          <p:spTgt spid="7183"/>
                                        </p:tgtEl>
                                        <p:attrNameLst>
                                          <p:attrName>fill.on</p:attrName>
                                        </p:attrNameLst>
                                      </p:cBhvr>
                                      <p:to>
                                        <p:strVal val="true"/>
                                      </p:to>
                                    </p:set>
                                  </p:childTnLst>
                                </p:cTn>
                              </p:par>
                              <p:par>
                                <p:cTn id="78" presetID="1" presetClass="emph" presetSubtype="2" fill="hold" nodeType="withEffect">
                                  <p:stCondLst>
                                    <p:cond delay="0"/>
                                  </p:stCondLst>
                                  <p:childTnLst>
                                    <p:animClr clrSpc="rgb" dir="cw">
                                      <p:cBhvr>
                                        <p:cTn id="79" dur="500" fill="hold"/>
                                        <p:tgtEl>
                                          <p:spTgt spid="7196"/>
                                        </p:tgtEl>
                                        <p:attrNameLst>
                                          <p:attrName>fillcolor</p:attrName>
                                        </p:attrNameLst>
                                      </p:cBhvr>
                                      <p:to>
                                        <a:schemeClr val="hlink"/>
                                      </p:to>
                                    </p:animClr>
                                    <p:set>
                                      <p:cBhvr>
                                        <p:cTn id="80" dur="500" fill="hold"/>
                                        <p:tgtEl>
                                          <p:spTgt spid="7196"/>
                                        </p:tgtEl>
                                        <p:attrNameLst>
                                          <p:attrName>fill.type</p:attrName>
                                        </p:attrNameLst>
                                      </p:cBhvr>
                                      <p:to>
                                        <p:strVal val="solid"/>
                                      </p:to>
                                    </p:set>
                                    <p:set>
                                      <p:cBhvr>
                                        <p:cTn id="81" dur="500" fill="hold"/>
                                        <p:tgtEl>
                                          <p:spTgt spid="7196"/>
                                        </p:tgtEl>
                                        <p:attrNameLst>
                                          <p:attrName>fill.on</p:attrName>
                                        </p:attrNameLst>
                                      </p:cBhvr>
                                      <p:to>
                                        <p:strVal val="true"/>
                                      </p:to>
                                    </p:set>
                                  </p:childTnLst>
                                </p:cTn>
                              </p:par>
                            </p:childTnLst>
                          </p:cTn>
                        </p:par>
                      </p:childTnLst>
                    </p:cTn>
                  </p:par>
                  <p:par>
                    <p:cTn id="82" fill="hold" nodeType="clickPar">
                      <p:stCondLst>
                        <p:cond delay="indefinite"/>
                      </p:stCondLst>
                      <p:childTnLst>
                        <p:par>
                          <p:cTn id="83" fill="hold" nodeType="withGroup">
                            <p:stCondLst>
                              <p:cond delay="0"/>
                            </p:stCondLst>
                            <p:childTnLst>
                              <p:par>
                                <p:cTn id="84" presetID="7" presetClass="emph" presetSubtype="2" fill="hold" nodeType="clickEffect">
                                  <p:stCondLst>
                                    <p:cond delay="0"/>
                                  </p:stCondLst>
                                  <p:childTnLst>
                                    <p:animClr clrSpc="rgb" dir="cw">
                                      <p:cBhvr>
                                        <p:cTn id="85" dur="500" fill="hold"/>
                                        <p:tgtEl>
                                          <p:spTgt spid="7205"/>
                                        </p:tgtEl>
                                        <p:attrNameLst>
                                          <p:attrName>stroke.color</p:attrName>
                                        </p:attrNameLst>
                                      </p:cBhvr>
                                      <p:to>
                                        <a:srgbClr val="FDA901"/>
                                      </p:to>
                                    </p:animClr>
                                    <p:set>
                                      <p:cBhvr>
                                        <p:cTn id="86" dur="500" fill="hold"/>
                                        <p:tgtEl>
                                          <p:spTgt spid="7205"/>
                                        </p:tgtEl>
                                        <p:attrNameLst>
                                          <p:attrName>stroke.on</p:attrName>
                                        </p:attrNameLst>
                                      </p:cBhvr>
                                      <p:to>
                                        <p:strVal val="true"/>
                                      </p:to>
                                    </p:set>
                                  </p:childTnLst>
                                </p:cTn>
                              </p:par>
                              <p:par>
                                <p:cTn id="87" presetID="7" presetClass="emph" presetSubtype="2" fill="hold" nodeType="withEffect">
                                  <p:stCondLst>
                                    <p:cond delay="0"/>
                                  </p:stCondLst>
                                  <p:childTnLst>
                                    <p:animClr clrSpc="rgb" dir="cw">
                                      <p:cBhvr>
                                        <p:cTn id="88" dur="500" fill="hold"/>
                                        <p:tgtEl>
                                          <p:spTgt spid="7189"/>
                                        </p:tgtEl>
                                        <p:attrNameLst>
                                          <p:attrName>stroke.color</p:attrName>
                                        </p:attrNameLst>
                                      </p:cBhvr>
                                      <p:to>
                                        <a:srgbClr val="FDA901"/>
                                      </p:to>
                                    </p:animClr>
                                    <p:set>
                                      <p:cBhvr>
                                        <p:cTn id="89" dur="500" fill="hold"/>
                                        <p:tgtEl>
                                          <p:spTgt spid="7189"/>
                                        </p:tgtEl>
                                        <p:attrNameLst>
                                          <p:attrName>stroke.on</p:attrName>
                                        </p:attrNameLst>
                                      </p:cBhvr>
                                      <p:to>
                                        <p:strVal val="true"/>
                                      </p:to>
                                    </p:set>
                                  </p:childTnLst>
                                </p:cTn>
                              </p:par>
                              <p:par>
                                <p:cTn id="90" presetID="7" presetClass="emph" presetSubtype="2" fill="hold" nodeType="withEffect">
                                  <p:stCondLst>
                                    <p:cond delay="0"/>
                                  </p:stCondLst>
                                  <p:childTnLst>
                                    <p:animClr clrSpc="rgb" dir="cw">
                                      <p:cBhvr>
                                        <p:cTn id="91" dur="500" fill="hold"/>
                                        <p:tgtEl>
                                          <p:spTgt spid="7198"/>
                                        </p:tgtEl>
                                        <p:attrNameLst>
                                          <p:attrName>stroke.color</p:attrName>
                                        </p:attrNameLst>
                                      </p:cBhvr>
                                      <p:to>
                                        <a:srgbClr val="FDA901"/>
                                      </p:to>
                                    </p:animClr>
                                    <p:set>
                                      <p:cBhvr>
                                        <p:cTn id="92" dur="500" fill="hold"/>
                                        <p:tgtEl>
                                          <p:spTgt spid="7198"/>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uiExpand="1" build="p"/>
      <p:bldP spid="7181" grpId="0" animBg="1"/>
      <p:bldP spid="7182" grpId="0" animBg="1"/>
      <p:bldP spid="7183" grpId="0" animBg="1"/>
      <p:bldP spid="7184" grpId="0" animBg="1"/>
      <p:bldP spid="7185" grpId="0" animBg="1"/>
      <p:bldP spid="7196"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zh-CN" altLang="en-US" smtClean="0"/>
              <a:t>最小割解法</a:t>
            </a:r>
          </a:p>
        </p:txBody>
      </p:sp>
      <p:sp>
        <p:nvSpPr>
          <p:cNvPr id="208899" name="Rectangle 3"/>
          <p:cNvSpPr>
            <a:spLocks noGrp="1" noChangeArrowheads="1"/>
          </p:cNvSpPr>
          <p:nvPr>
            <p:ph type="body" idx="1"/>
          </p:nvPr>
        </p:nvSpPr>
        <p:spPr/>
        <p:txBody>
          <a:bodyPr/>
          <a:lstStyle/>
          <a:p>
            <a:pPr>
              <a:buFont typeface="Arial" charset="0"/>
              <a:buChar char="▪"/>
            </a:pPr>
            <a:r>
              <a:rPr lang="zh-CN" altLang="en-US" dirty="0" smtClean="0">
                <a:ea typeface="黑体" pitchFamily="49" charset="-122"/>
              </a:rPr>
              <a:t>最大流最小割定理</a:t>
            </a:r>
            <a:r>
              <a:rPr lang="zh-CN" altLang="en-US" dirty="0" smtClean="0"/>
              <a:t/>
            </a:r>
            <a:br>
              <a:rPr lang="zh-CN" altLang="en-US" dirty="0" smtClean="0"/>
            </a:br>
            <a:r>
              <a:rPr lang="zh-CN" altLang="en-US" dirty="0" smtClean="0"/>
              <a:t>网络的最大流流值＝该网络的最小割容量</a:t>
            </a:r>
          </a:p>
          <a:p>
            <a:pPr lvl="1">
              <a:buFont typeface="Arial" charset="0"/>
              <a:buChar char="▪"/>
            </a:pPr>
            <a:r>
              <a:rPr lang="zh-CN" altLang="en-US" dirty="0" smtClean="0"/>
              <a:t>求解最小割的有力武器</a:t>
            </a:r>
          </a:p>
          <a:p>
            <a:pPr lvl="1">
              <a:buFont typeface="Arial" charset="0"/>
              <a:buChar char="▪"/>
            </a:pPr>
            <a:endParaRPr lang="zh-CN" altLang="en-US" dirty="0" smtClean="0"/>
          </a:p>
          <a:p>
            <a:pPr>
              <a:buFont typeface="Arial" charset="0"/>
              <a:buChar char="▪"/>
            </a:pPr>
            <a:r>
              <a:rPr lang="zh-CN" altLang="en-US" dirty="0" smtClean="0"/>
              <a:t>记</a:t>
            </a:r>
          </a:p>
          <a:p>
            <a:pPr>
              <a:buFont typeface="Arial" charset="0"/>
              <a:buChar char="▪"/>
            </a:pPr>
            <a:endParaRPr lang="zh-CN" altLang="en-US" dirty="0" smtClean="0"/>
          </a:p>
          <a:p>
            <a:pPr>
              <a:buFont typeface="Arial" charset="0"/>
              <a:buNone/>
            </a:pPr>
            <a:r>
              <a:rPr lang="zh-CN" altLang="en-US" dirty="0" smtClean="0"/>
              <a:t> 	表示在点数为</a:t>
            </a:r>
            <a:r>
              <a:rPr lang="en-US" altLang="zh-CN" i="1" dirty="0" smtClean="0"/>
              <a:t>n</a:t>
            </a:r>
            <a:r>
              <a:rPr lang="zh-CN" altLang="en-US" dirty="0" smtClean="0"/>
              <a:t>，边数为</a:t>
            </a:r>
            <a:r>
              <a:rPr lang="en-US" altLang="zh-CN" i="1" dirty="0" smtClean="0"/>
              <a:t>m</a:t>
            </a:r>
            <a:r>
              <a:rPr lang="zh-CN" altLang="en-US" dirty="0" smtClean="0"/>
              <a:t>的网络中求最大流</a:t>
            </a:r>
          </a:p>
        </p:txBody>
      </p:sp>
      <p:graphicFrame>
        <p:nvGraphicFramePr>
          <p:cNvPr id="208904" name="Object 8"/>
          <p:cNvGraphicFramePr>
            <a:graphicFrameLocks noChangeAspect="1"/>
          </p:cNvGraphicFramePr>
          <p:nvPr>
            <p:extLst>
              <p:ext uri="{D42A27DB-BD31-4B8C-83A1-F6EECF244321}">
                <p14:modId xmlns:p14="http://schemas.microsoft.com/office/powerpoint/2010/main" val="1705251500"/>
              </p:ext>
            </p:extLst>
          </p:nvPr>
        </p:nvGraphicFramePr>
        <p:xfrm>
          <a:off x="2267744" y="3645024"/>
          <a:ext cx="3298825" cy="555625"/>
        </p:xfrm>
        <a:graphic>
          <a:graphicData uri="http://schemas.openxmlformats.org/presentationml/2006/ole">
            <mc:AlternateContent xmlns:mc="http://schemas.openxmlformats.org/markup-compatibility/2006">
              <mc:Choice xmlns:v="urn:schemas-microsoft-com:vml" Requires="v">
                <p:oleObj spid="_x0000_s30730" name="Equation" r:id="rId5" imgW="1206500" imgH="203200" progId="Equation.DSMT4">
                  <p:embed/>
                </p:oleObj>
              </mc:Choice>
              <mc:Fallback>
                <p:oleObj name="Equation" r:id="rId5" imgW="1206500" imgH="2032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7744" y="3645024"/>
                        <a:ext cx="3298825" cy="55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ustDataLst>
      <p:tags r:id="rId2"/>
    </p:custData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08899">
                                            <p:txEl>
                                              <p:pRg st="0" end="0"/>
                                            </p:txEl>
                                          </p:spTgt>
                                        </p:tgtEl>
                                        <p:attrNameLst>
                                          <p:attrName>style.visibility</p:attrName>
                                        </p:attrNameLst>
                                      </p:cBhvr>
                                      <p:to>
                                        <p:strVal val="visible"/>
                                      </p:to>
                                    </p:set>
                                    <p:animEffect transition="in" filter="slide(fromBottom)">
                                      <p:cBhvr>
                                        <p:cTn id="7" dur="500"/>
                                        <p:tgtEl>
                                          <p:spTgt spid="2088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08899">
                                            <p:txEl>
                                              <p:pRg st="1" end="1"/>
                                            </p:txEl>
                                          </p:spTgt>
                                        </p:tgtEl>
                                        <p:attrNameLst>
                                          <p:attrName>style.visibility</p:attrName>
                                        </p:attrNameLst>
                                      </p:cBhvr>
                                      <p:to>
                                        <p:strVal val="visible"/>
                                      </p:to>
                                    </p:set>
                                    <p:animEffect transition="in" filter="slide(fromBottom)">
                                      <p:cBhvr>
                                        <p:cTn id="12" dur="500"/>
                                        <p:tgtEl>
                                          <p:spTgt spid="2088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08899">
                                            <p:txEl>
                                              <p:pRg st="3" end="3"/>
                                            </p:txEl>
                                          </p:spTgt>
                                        </p:tgtEl>
                                        <p:attrNameLst>
                                          <p:attrName>style.visibility</p:attrName>
                                        </p:attrNameLst>
                                      </p:cBhvr>
                                      <p:to>
                                        <p:strVal val="visible"/>
                                      </p:to>
                                    </p:set>
                                    <p:animEffect transition="in" filter="slide(fromBottom)">
                                      <p:cBhvr>
                                        <p:cTn id="17" dur="500"/>
                                        <p:tgtEl>
                                          <p:spTgt spid="208899">
                                            <p:txEl>
                                              <p:pRg st="3" end="3"/>
                                            </p:txEl>
                                          </p:spTgt>
                                        </p:tgtEl>
                                      </p:cBhvr>
                                    </p:animEffect>
                                  </p:childTnLst>
                                </p:cTn>
                              </p:par>
                              <p:par>
                                <p:cTn id="18" presetID="12" presetClass="entr" presetSubtype="4" fill="hold" grpId="0" nodeType="withEffect">
                                  <p:stCondLst>
                                    <p:cond delay="0"/>
                                  </p:stCondLst>
                                  <p:childTnLst>
                                    <p:set>
                                      <p:cBhvr>
                                        <p:cTn id="19" dur="1" fill="hold">
                                          <p:stCondLst>
                                            <p:cond delay="0"/>
                                          </p:stCondLst>
                                        </p:cTn>
                                        <p:tgtEl>
                                          <p:spTgt spid="208899">
                                            <p:txEl>
                                              <p:pRg st="5" end="5"/>
                                            </p:txEl>
                                          </p:spTgt>
                                        </p:tgtEl>
                                        <p:attrNameLst>
                                          <p:attrName>style.visibility</p:attrName>
                                        </p:attrNameLst>
                                      </p:cBhvr>
                                      <p:to>
                                        <p:strVal val="visible"/>
                                      </p:to>
                                    </p:set>
                                    <p:animEffect transition="in" filter="slide(fromBottom)">
                                      <p:cBhvr>
                                        <p:cTn id="20" dur="500"/>
                                        <p:tgtEl>
                                          <p:spTgt spid="208899">
                                            <p:txEl>
                                              <p:pRg st="5" end="5"/>
                                            </p:txEl>
                                          </p:spTgt>
                                        </p:tgtEl>
                                      </p:cBhvr>
                                    </p:animEffect>
                                  </p:childTnLst>
                                </p:cTn>
                              </p:par>
                              <p:par>
                                <p:cTn id="21" presetID="12" presetClass="entr" presetSubtype="4" fill="hold" nodeType="withEffect">
                                  <p:stCondLst>
                                    <p:cond delay="0"/>
                                  </p:stCondLst>
                                  <p:childTnLst>
                                    <p:set>
                                      <p:cBhvr>
                                        <p:cTn id="22" dur="1" fill="hold">
                                          <p:stCondLst>
                                            <p:cond delay="0"/>
                                          </p:stCondLst>
                                        </p:cTn>
                                        <p:tgtEl>
                                          <p:spTgt spid="208904"/>
                                        </p:tgtEl>
                                        <p:attrNameLst>
                                          <p:attrName>style.visibility</p:attrName>
                                        </p:attrNameLst>
                                      </p:cBhvr>
                                      <p:to>
                                        <p:strVal val="visible"/>
                                      </p:to>
                                    </p:set>
                                    <p:animEffect transition="in" filter="slide(fromBottom)">
                                      <p:cBhvr>
                                        <p:cTn id="23" dur="500"/>
                                        <p:tgtEl>
                                          <p:spTgt spid="2089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899"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CN" altLang="en-US" smtClean="0"/>
              <a:t>最小费用流</a:t>
            </a:r>
          </a:p>
        </p:txBody>
      </p:sp>
      <p:sp>
        <p:nvSpPr>
          <p:cNvPr id="32771" name="Rectangle 3"/>
          <p:cNvSpPr>
            <a:spLocks noGrp="1" noChangeArrowheads="1"/>
          </p:cNvSpPr>
          <p:nvPr>
            <p:ph type="body" idx="1"/>
          </p:nvPr>
        </p:nvSpPr>
        <p:spPr/>
        <p:txBody>
          <a:bodyPr/>
          <a:lstStyle/>
          <a:p>
            <a:pPr eaLnBrk="1" hangingPunct="1"/>
            <a:r>
              <a:rPr lang="zh-CN" altLang="en-US" sz="2000" dirty="0" smtClean="0"/>
              <a:t>在实际生活中，不仅要求流量最大，而且还要费用最小。求最小费用流就是在流量最大的前提下，求出费用最小的那一个最大流。</a:t>
            </a:r>
          </a:p>
          <a:p>
            <a:pPr eaLnBrk="1" hangingPunct="1"/>
            <a:r>
              <a:rPr lang="zh-CN" altLang="en-US" sz="2000" dirty="0" smtClean="0"/>
              <a:t>实质：更一般的网络流问题</a:t>
            </a:r>
          </a:p>
          <a:p>
            <a:pPr lvl="1" eaLnBrk="1" hangingPunct="1"/>
            <a:r>
              <a:rPr lang="zh-CN" altLang="en-US" sz="2000" dirty="0" smtClean="0"/>
              <a:t>当费用为</a:t>
            </a:r>
            <a:r>
              <a:rPr lang="en-US" altLang="zh-CN" sz="2000" dirty="0" smtClean="0"/>
              <a:t>0</a:t>
            </a:r>
            <a:r>
              <a:rPr lang="zh-CN" altLang="en-US" sz="2000" dirty="0" smtClean="0"/>
              <a:t>时，为最大流问题</a:t>
            </a:r>
          </a:p>
          <a:p>
            <a:pPr lvl="1" eaLnBrk="1" hangingPunct="1"/>
            <a:r>
              <a:rPr lang="zh-CN" altLang="en-US" sz="2000" dirty="0" smtClean="0"/>
              <a:t>当容量为</a:t>
            </a:r>
            <a:r>
              <a:rPr lang="en-US" altLang="zh-CN" sz="2000" dirty="0" smtClean="0"/>
              <a:t>1</a:t>
            </a:r>
            <a:r>
              <a:rPr lang="zh-CN" altLang="en-US" sz="2000" dirty="0" smtClean="0"/>
              <a:t>时，为最短路问题</a:t>
            </a:r>
          </a:p>
          <a:p>
            <a:pPr lvl="1" eaLnBrk="1" hangingPunct="1"/>
            <a:endParaRPr lang="en-US" altLang="zh-CN" sz="20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zh-CN" altLang="en-US" dirty="0" smtClean="0"/>
              <a:t>最小费用流</a:t>
            </a:r>
          </a:p>
        </p:txBody>
      </p:sp>
      <p:sp>
        <p:nvSpPr>
          <p:cNvPr id="33795" name="Rectangle 3"/>
          <p:cNvSpPr>
            <a:spLocks noGrp="1" noChangeArrowheads="1"/>
          </p:cNvSpPr>
          <p:nvPr>
            <p:ph type="body" idx="1"/>
          </p:nvPr>
        </p:nvSpPr>
        <p:spPr/>
        <p:txBody>
          <a:bodyPr/>
          <a:lstStyle/>
          <a:p>
            <a:pPr eaLnBrk="1" hangingPunct="1"/>
            <a:r>
              <a:rPr lang="zh-CN" altLang="en-US" sz="1400" dirty="0" smtClean="0"/>
              <a:t>最小费用增广路算法</a:t>
            </a:r>
            <a:endParaRPr lang="en-US" altLang="zh-CN" sz="1400" dirty="0" smtClean="0"/>
          </a:p>
          <a:p>
            <a:pPr lvl="1" eaLnBrk="1" hangingPunct="1"/>
            <a:r>
              <a:rPr lang="zh-CN" altLang="en-US" sz="1400" dirty="0" smtClean="0"/>
              <a:t>最小费用流有模仿</a:t>
            </a:r>
            <a:r>
              <a:rPr lang="en-US" altLang="zh-CN" sz="1400" dirty="0" err="1" smtClean="0"/>
              <a:t>dinic</a:t>
            </a:r>
            <a:r>
              <a:rPr lang="zh-CN" altLang="en-US" sz="1400" dirty="0" smtClean="0"/>
              <a:t>的类</a:t>
            </a:r>
            <a:r>
              <a:rPr lang="en-US" altLang="zh-CN" sz="1400" dirty="0" err="1" smtClean="0"/>
              <a:t>dinic</a:t>
            </a:r>
            <a:r>
              <a:rPr lang="zh-CN" altLang="en-US" sz="1400" dirty="0" smtClean="0"/>
              <a:t>算法</a:t>
            </a:r>
            <a:r>
              <a:rPr lang="en-US" altLang="zh-CN" sz="1400" dirty="0" smtClean="0"/>
              <a:t>,</a:t>
            </a:r>
            <a:r>
              <a:rPr lang="zh-CN" altLang="en-US" sz="1400" dirty="0" smtClean="0"/>
              <a:t>但是我不了解它的复杂度</a:t>
            </a:r>
            <a:r>
              <a:rPr lang="en-US" altLang="zh-CN" sz="1400" dirty="0" smtClean="0"/>
              <a:t>,</a:t>
            </a:r>
            <a:r>
              <a:rPr lang="zh-CN" altLang="en-US" sz="1400" dirty="0" smtClean="0"/>
              <a:t>所以我个人推荐同学们用</a:t>
            </a:r>
            <a:r>
              <a:rPr lang="en-US" altLang="zh-CN" sz="1400" dirty="0" smtClean="0"/>
              <a:t>EK</a:t>
            </a:r>
            <a:r>
              <a:rPr lang="zh-CN" altLang="en-US" sz="1400" dirty="0" smtClean="0"/>
              <a:t>算法实现费用流</a:t>
            </a:r>
            <a:r>
              <a:rPr lang="en-US" altLang="zh-CN" sz="1400" dirty="0" smtClean="0"/>
              <a:t>. </a:t>
            </a:r>
            <a:r>
              <a:rPr lang="zh-CN" altLang="en-US" sz="1400" dirty="0" smtClean="0"/>
              <a:t>实现方法是用队列优化的</a:t>
            </a:r>
            <a:r>
              <a:rPr lang="en-US" altLang="zh-CN" sz="1400" dirty="0" err="1" smtClean="0"/>
              <a:t>bellman_ford</a:t>
            </a:r>
            <a:r>
              <a:rPr lang="zh-CN" altLang="en-US" sz="1400" dirty="0" smtClean="0"/>
              <a:t>算法代替</a:t>
            </a:r>
            <a:r>
              <a:rPr lang="en-US" altLang="zh-CN" sz="1400" dirty="0" err="1" smtClean="0"/>
              <a:t>bfs</a:t>
            </a:r>
            <a:r>
              <a:rPr lang="zh-CN" altLang="en-US" sz="1400" dirty="0" smtClean="0"/>
              <a:t>寻求增广路</a:t>
            </a:r>
            <a:r>
              <a:rPr lang="en-US" altLang="zh-CN" sz="1400" dirty="0" smtClean="0"/>
              <a:t>,</a:t>
            </a:r>
            <a:r>
              <a:rPr lang="zh-CN" altLang="en-US" sz="1400" dirty="0" smtClean="0"/>
              <a:t>为什么不能用迪杰斯特拉呢</a:t>
            </a:r>
            <a:r>
              <a:rPr lang="en-US" altLang="zh-CN" sz="1400" dirty="0" smtClean="0"/>
              <a:t>,</a:t>
            </a:r>
            <a:r>
              <a:rPr lang="zh-CN" altLang="en-US" sz="1400" dirty="0" smtClean="0"/>
              <a:t>因为建图加边时候反向边是负权边</a:t>
            </a:r>
            <a:r>
              <a:rPr lang="en-US" altLang="zh-CN" sz="1400" dirty="0" smtClean="0"/>
              <a:t>.</a:t>
            </a:r>
          </a:p>
          <a:p>
            <a:pPr lvl="1" eaLnBrk="1" hangingPunct="1"/>
            <a:r>
              <a:rPr lang="zh-CN" altLang="en-US" sz="1400" dirty="0" smtClean="0"/>
              <a:t>但是并不意味着</a:t>
            </a:r>
            <a:r>
              <a:rPr lang="en-US" altLang="zh-CN" sz="1400" dirty="0" err="1" smtClean="0"/>
              <a:t>djkstra</a:t>
            </a:r>
            <a:r>
              <a:rPr lang="zh-CN" altLang="en-US" sz="1400" dirty="0" smtClean="0"/>
              <a:t>被</a:t>
            </a:r>
            <a:r>
              <a:rPr lang="en-US" altLang="zh-CN" sz="1400" dirty="0" err="1" smtClean="0"/>
              <a:t>bellman_ford</a:t>
            </a:r>
            <a:r>
              <a:rPr lang="zh-CN" altLang="en-US" sz="1400" dirty="0" smtClean="0"/>
              <a:t>打败了</a:t>
            </a:r>
            <a:r>
              <a:rPr lang="en-US" altLang="zh-CN" sz="1400" dirty="0" smtClean="0"/>
              <a:t>, </a:t>
            </a:r>
            <a:r>
              <a:rPr lang="zh-CN" altLang="en-US" sz="1400" dirty="0" smtClean="0"/>
              <a:t>实际上加入势的概念</a:t>
            </a:r>
            <a:r>
              <a:rPr lang="en-US" altLang="zh-CN" sz="1400" dirty="0" smtClean="0"/>
              <a:t>,</a:t>
            </a:r>
            <a:r>
              <a:rPr lang="zh-CN" altLang="en-US" sz="1400" dirty="0" smtClean="0"/>
              <a:t>加之网络流负权边初始剩余容量均为</a:t>
            </a:r>
            <a:r>
              <a:rPr lang="en-US" altLang="zh-CN" sz="1400" dirty="0" smtClean="0"/>
              <a:t>0</a:t>
            </a:r>
            <a:r>
              <a:rPr lang="zh-CN" altLang="en-US" sz="1400" dirty="0" smtClean="0"/>
              <a:t>的限制条件</a:t>
            </a:r>
            <a:r>
              <a:rPr lang="en-US" altLang="zh-CN" sz="1400" dirty="0" smtClean="0"/>
              <a:t>, </a:t>
            </a:r>
            <a:r>
              <a:rPr lang="en-US" altLang="zh-CN" sz="1400" dirty="0" err="1" smtClean="0"/>
              <a:t>djkstra</a:t>
            </a:r>
            <a:r>
              <a:rPr lang="zh-CN" altLang="en-US" sz="1400" dirty="0" smtClean="0"/>
              <a:t>是能用于计算费用流的</a:t>
            </a:r>
            <a:r>
              <a:rPr lang="en-US" altLang="zh-CN" sz="1400" dirty="0" smtClean="0"/>
              <a:t>.</a:t>
            </a:r>
            <a:r>
              <a:rPr lang="zh-CN" altLang="en-US" sz="1400" dirty="0" smtClean="0"/>
              <a:t>但是</a:t>
            </a:r>
            <a:r>
              <a:rPr lang="en-US" altLang="zh-CN" sz="1400" dirty="0" smtClean="0"/>
              <a:t>….</a:t>
            </a:r>
            <a:r>
              <a:rPr lang="zh-CN" altLang="en-US" sz="1400" dirty="0" smtClean="0"/>
              <a:t>代码实现非常非常的麻烦</a:t>
            </a:r>
            <a:r>
              <a:rPr lang="en-US" altLang="zh-CN" sz="1400" dirty="0" smtClean="0"/>
              <a:t>.</a:t>
            </a:r>
            <a:r>
              <a:rPr lang="zh-CN" altLang="en-US" sz="1400" dirty="0" smtClean="0"/>
              <a:t>所以就不在这里讲述了</a:t>
            </a:r>
            <a:r>
              <a:rPr lang="en-US" altLang="zh-CN" sz="1400" dirty="0" smtClean="0"/>
              <a:t>.</a:t>
            </a:r>
            <a:r>
              <a:rPr lang="zh-CN" altLang="en-US" sz="1400" dirty="0" smtClean="0"/>
              <a:t>有兴趣的同学请参阅白书</a:t>
            </a:r>
            <a:r>
              <a:rPr lang="en-US" altLang="zh-CN" sz="1400" dirty="0" smtClean="0"/>
              <a:t>.</a:t>
            </a:r>
            <a:endParaRPr lang="zh-CN" altLang="en-US" sz="1400" dirty="0" smtClean="0"/>
          </a:p>
          <a:p>
            <a:pPr lvl="1" eaLnBrk="1" hangingPunct="1"/>
            <a:endParaRPr lang="en-US" altLang="zh-CN" sz="14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上代码前推荐教材</a:t>
            </a:r>
            <a:endParaRPr lang="zh-CN" altLang="en-US" dirty="0"/>
          </a:p>
        </p:txBody>
      </p:sp>
      <p:sp>
        <p:nvSpPr>
          <p:cNvPr id="3" name="内容占位符 2"/>
          <p:cNvSpPr>
            <a:spLocks noGrp="1"/>
          </p:cNvSpPr>
          <p:nvPr>
            <p:ph idx="1"/>
          </p:nvPr>
        </p:nvSpPr>
        <p:spPr>
          <a:xfrm>
            <a:off x="457200" y="1340768"/>
            <a:ext cx="8229600" cy="4790157"/>
          </a:xfrm>
        </p:spPr>
        <p:txBody>
          <a:bodyPr/>
          <a:lstStyle/>
          <a:p>
            <a:pPr marL="0" indent="0">
              <a:buNone/>
            </a:pPr>
            <a:r>
              <a:rPr lang="zh-CN" altLang="en-US" sz="1400" dirty="0" smtClean="0"/>
              <a:t>      在学习网络流方面</a:t>
            </a:r>
            <a:r>
              <a:rPr lang="en-US" altLang="zh-CN" sz="1400" dirty="0" smtClean="0"/>
              <a:t>,</a:t>
            </a:r>
            <a:r>
              <a:rPr lang="zh-CN" altLang="en-US" sz="1400" dirty="0" smtClean="0"/>
              <a:t>我单一推荐同学们学习</a:t>
            </a:r>
            <a:r>
              <a:rPr lang="en-US" altLang="zh-CN" sz="1400" dirty="0" smtClean="0"/>
              <a:t>&lt;</a:t>
            </a:r>
            <a:r>
              <a:rPr lang="zh-CN" altLang="en-US" sz="1400" dirty="0" smtClean="0"/>
              <a:t>挑战程序设计竞赛</a:t>
            </a:r>
            <a:r>
              <a:rPr lang="en-US" altLang="zh-CN" sz="1400" dirty="0" smtClean="0"/>
              <a:t>&gt;(</a:t>
            </a:r>
            <a:r>
              <a:rPr lang="zh-CN" altLang="en-US" sz="1400" dirty="0" smtClean="0"/>
              <a:t>白书</a:t>
            </a:r>
            <a:r>
              <a:rPr lang="en-US" altLang="zh-CN" sz="1400" dirty="0" smtClean="0"/>
              <a:t>), </a:t>
            </a:r>
            <a:r>
              <a:rPr lang="zh-CN" altLang="en-US" sz="1400" dirty="0"/>
              <a:t>信</a:t>
            </a:r>
            <a:r>
              <a:rPr lang="zh-CN" altLang="en-US" sz="1400" dirty="0" smtClean="0"/>
              <a:t>我</a:t>
            </a:r>
            <a:r>
              <a:rPr lang="en-US" altLang="zh-CN" sz="1400" dirty="0" smtClean="0"/>
              <a:t>,</a:t>
            </a:r>
            <a:r>
              <a:rPr lang="zh-CN" altLang="en-US" sz="1400" dirty="0" smtClean="0"/>
              <a:t>陈宇老师微信头像是这本书</a:t>
            </a:r>
            <a:r>
              <a:rPr lang="en-US" altLang="zh-CN" sz="1400" dirty="0" smtClean="0"/>
              <a:t>,</a:t>
            </a:r>
            <a:r>
              <a:rPr lang="zh-CN" altLang="en-US" sz="1400" dirty="0" smtClean="0"/>
              <a:t>可见书之热门程度</a:t>
            </a:r>
            <a:r>
              <a:rPr lang="en-US" altLang="zh-CN" sz="1400" dirty="0" smtClean="0"/>
              <a:t>, </a:t>
            </a:r>
            <a:r>
              <a:rPr lang="zh-CN" altLang="en-US" sz="1400" dirty="0" smtClean="0"/>
              <a:t>虽然我不懂为什么 </a:t>
            </a:r>
            <a:r>
              <a:rPr lang="en-US" altLang="zh-CN" sz="1400" dirty="0" smtClean="0"/>
              <a:t>/</a:t>
            </a:r>
            <a:r>
              <a:rPr lang="en-US" altLang="zh-CN" sz="1400" dirty="0" err="1" smtClean="0"/>
              <a:t>o_O</a:t>
            </a:r>
            <a:r>
              <a:rPr lang="en-US" altLang="zh-CN" sz="1400" dirty="0" smtClean="0"/>
              <a:t>.\ </a:t>
            </a:r>
          </a:p>
          <a:p>
            <a:pPr marL="0" indent="0">
              <a:buNone/>
            </a:pPr>
            <a:r>
              <a:rPr lang="en-US" altLang="zh-CN" sz="1400" dirty="0" smtClean="0"/>
              <a:t>      </a:t>
            </a:r>
            <a:r>
              <a:rPr lang="zh-CN" altLang="en-US" sz="1400" dirty="0" smtClean="0"/>
              <a:t>这本书有诡异的难度跳跃</a:t>
            </a:r>
            <a:r>
              <a:rPr lang="en-US" altLang="zh-CN" sz="1400" dirty="0" smtClean="0"/>
              <a:t>,</a:t>
            </a:r>
            <a:r>
              <a:rPr lang="zh-CN" altLang="en-US" sz="1400" dirty="0" smtClean="0"/>
              <a:t>但是代码非常的规范</a:t>
            </a:r>
            <a:r>
              <a:rPr lang="en-US" altLang="zh-CN" sz="1400" dirty="0" smtClean="0"/>
              <a:t>(</a:t>
            </a:r>
            <a:r>
              <a:rPr lang="zh-CN" altLang="en-US" sz="1400" dirty="0" smtClean="0"/>
              <a:t>所有代码把数组全部改成</a:t>
            </a:r>
            <a:r>
              <a:rPr lang="en-US" altLang="zh-CN" sz="1400" dirty="0" smtClean="0"/>
              <a:t>vector</a:t>
            </a:r>
            <a:r>
              <a:rPr lang="zh-CN" altLang="en-US" sz="1400" dirty="0" smtClean="0"/>
              <a:t>就可以封装到类中</a:t>
            </a:r>
            <a:r>
              <a:rPr lang="en-US" altLang="zh-CN" sz="1400" dirty="0"/>
              <a:t>)</a:t>
            </a:r>
            <a:r>
              <a:rPr lang="zh-CN" altLang="en-US" sz="1400" dirty="0" smtClean="0"/>
              <a:t>除去网络流部分其实并不十分推荐</a:t>
            </a:r>
            <a:r>
              <a:rPr lang="en-US" altLang="zh-CN" sz="1400" dirty="0" smtClean="0"/>
              <a:t>.</a:t>
            </a:r>
          </a:p>
          <a:p>
            <a:pPr marL="0" indent="0">
              <a:buNone/>
            </a:pPr>
            <a:r>
              <a:rPr lang="zh-CN" altLang="en-US" sz="1400" dirty="0" smtClean="0"/>
              <a:t>所以建议同学学完网络流后就把这本书扔掉</a:t>
            </a:r>
            <a:r>
              <a:rPr lang="en-US" altLang="zh-CN" sz="1400" dirty="0" smtClean="0"/>
              <a:t>(</a:t>
            </a:r>
            <a:r>
              <a:rPr lang="zh-CN" altLang="en-US" sz="1400" dirty="0" smtClean="0"/>
              <a:t>极端主义</a:t>
            </a:r>
            <a:r>
              <a:rPr lang="en-US" altLang="zh-CN" sz="1400" dirty="0" smtClean="0"/>
              <a:t>!)</a:t>
            </a:r>
            <a:r>
              <a:rPr lang="en-US" altLang="zh-CN" sz="1400" dirty="0"/>
              <a:t> </a:t>
            </a:r>
          </a:p>
          <a:p>
            <a:pPr marL="0" indent="0">
              <a:buNone/>
            </a:pPr>
            <a:r>
              <a:rPr lang="en-US" altLang="zh-CN" sz="1400" dirty="0"/>
              <a:t> </a:t>
            </a:r>
            <a:r>
              <a:rPr lang="en-US" altLang="zh-CN" sz="1400" dirty="0" smtClean="0"/>
              <a:t>    </a:t>
            </a:r>
            <a:r>
              <a:rPr lang="zh-CN" altLang="en-US" sz="1400" dirty="0" smtClean="0"/>
              <a:t>本受害者的物证</a:t>
            </a:r>
            <a:r>
              <a:rPr lang="en-US" altLang="zh-CN" sz="1400" dirty="0" smtClean="0"/>
              <a:t>:</a:t>
            </a:r>
          </a:p>
          <a:p>
            <a:pPr marL="0" indent="0">
              <a:buNone/>
            </a:pPr>
            <a:r>
              <a:rPr lang="en-US" altLang="zh-CN" sz="1400" dirty="0" smtClean="0"/>
              <a:t>      1.</a:t>
            </a:r>
            <a:r>
              <a:rPr lang="zh-CN" altLang="en-US" sz="1400" dirty="0" smtClean="0"/>
              <a:t>此书在教学一般图匹配时放弃使用带花树而使用兔兔矩阵</a:t>
            </a:r>
            <a:r>
              <a:rPr lang="en-US" altLang="zh-CN" sz="1400" dirty="0" smtClean="0"/>
              <a:t>(</a:t>
            </a:r>
            <a:r>
              <a:rPr lang="en-US" altLang="zh-CN" sz="1400" dirty="0" err="1" smtClean="0"/>
              <a:t>tutte</a:t>
            </a:r>
            <a:r>
              <a:rPr lang="en-US" altLang="zh-CN" sz="1400" dirty="0" smtClean="0"/>
              <a:t>), </a:t>
            </a:r>
            <a:r>
              <a:rPr lang="zh-CN" altLang="en-US" sz="1400" dirty="0" smtClean="0"/>
              <a:t>而</a:t>
            </a:r>
            <a:r>
              <a:rPr lang="en-US" altLang="zh-CN" sz="1400" dirty="0" err="1" smtClean="0"/>
              <a:t>codeforces</a:t>
            </a:r>
            <a:r>
              <a:rPr lang="zh-CN" altLang="en-US" sz="1400" dirty="0" smtClean="0"/>
              <a:t>的黑名选手</a:t>
            </a:r>
            <a:r>
              <a:rPr lang="en-US" altLang="zh-CN" sz="1400" dirty="0" smtClean="0"/>
              <a:t>,</a:t>
            </a:r>
            <a:r>
              <a:rPr lang="en-US" altLang="zh-CN" sz="1400" dirty="0" err="1" smtClean="0"/>
              <a:t>noi</a:t>
            </a:r>
            <a:r>
              <a:rPr lang="en-US" altLang="zh-CN" sz="1400" dirty="0" smtClean="0"/>
              <a:t> </a:t>
            </a:r>
            <a:r>
              <a:rPr lang="zh-CN" altLang="en-US" sz="1400" dirty="0" smtClean="0"/>
              <a:t>金牌 </a:t>
            </a:r>
            <a:r>
              <a:rPr lang="en-US" altLang="zh-CN" sz="1400" dirty="0" smtClean="0"/>
              <a:t>LCA (W</a:t>
            </a:r>
            <a:r>
              <a:rPr lang="en-US" altLang="zh-CN" sz="1400" dirty="0" smtClean="0">
                <a:solidFill>
                  <a:srgbClr val="FF0000"/>
                </a:solidFill>
              </a:rPr>
              <a:t>ZYYN</a:t>
            </a:r>
            <a:r>
              <a:rPr lang="en-US" altLang="zh-CN" sz="1400" dirty="0" smtClean="0"/>
              <a:t>) </a:t>
            </a:r>
            <a:r>
              <a:rPr lang="zh-CN" altLang="en-US" sz="1400" dirty="0" smtClean="0"/>
              <a:t>在</a:t>
            </a:r>
            <a:r>
              <a:rPr lang="en-US" altLang="zh-CN" sz="1400" dirty="0" err="1" smtClean="0"/>
              <a:t>loj</a:t>
            </a:r>
            <a:r>
              <a:rPr lang="zh-CN" altLang="en-US" sz="1400" dirty="0" smtClean="0"/>
              <a:t>说过 实际情况 兔兔矩阵代码量比带花树还大</a:t>
            </a:r>
            <a:r>
              <a:rPr lang="en-US" altLang="zh-CN" sz="1400" dirty="0" smtClean="0"/>
              <a:t>,</a:t>
            </a:r>
            <a:r>
              <a:rPr lang="zh-CN" altLang="en-US" sz="1400" dirty="0" smtClean="0"/>
              <a:t>而且矩阵难调试</a:t>
            </a:r>
            <a:r>
              <a:rPr lang="en-US" altLang="zh-CN" sz="1400" dirty="0" smtClean="0"/>
              <a:t>,</a:t>
            </a:r>
          </a:p>
          <a:p>
            <a:pPr marL="0" indent="0">
              <a:buNone/>
            </a:pPr>
            <a:r>
              <a:rPr lang="zh-CN" altLang="en-US" sz="1400" dirty="0" smtClean="0"/>
              <a:t>输出具体方案的方法难以理解</a:t>
            </a:r>
            <a:r>
              <a:rPr lang="en-US" altLang="zh-CN" sz="1400" dirty="0" smtClean="0"/>
              <a:t>, </a:t>
            </a:r>
            <a:r>
              <a:rPr lang="zh-CN" altLang="en-US" sz="1400" dirty="0" smtClean="0"/>
              <a:t>最快的矩阵解法比带花树最慢的还慢</a:t>
            </a:r>
            <a:r>
              <a:rPr lang="en-US" altLang="zh-CN" sz="1400" dirty="0" smtClean="0"/>
              <a:t>3</a:t>
            </a:r>
            <a:r>
              <a:rPr lang="zh-CN" altLang="en-US" sz="1400" dirty="0" smtClean="0"/>
              <a:t>倍</a:t>
            </a:r>
            <a:r>
              <a:rPr lang="en-US" altLang="zh-CN" sz="1400" dirty="0" smtClean="0"/>
              <a:t>.</a:t>
            </a:r>
          </a:p>
          <a:p>
            <a:pPr marL="0" indent="0">
              <a:buNone/>
            </a:pPr>
            <a:r>
              <a:rPr lang="en-US" altLang="zh-CN" sz="1400" dirty="0"/>
              <a:t> </a:t>
            </a:r>
            <a:r>
              <a:rPr lang="en-US" altLang="zh-CN" sz="1400" dirty="0" smtClean="0"/>
              <a:t>    2.</a:t>
            </a:r>
            <a:r>
              <a:rPr lang="zh-CN" altLang="en-US" sz="1400" dirty="0" smtClean="0"/>
              <a:t>此书在教单点修改线段树时使用了</a:t>
            </a:r>
            <a:r>
              <a:rPr lang="en-US" altLang="zh-CN" sz="1400" dirty="0" err="1" smtClean="0"/>
              <a:t>zkw</a:t>
            </a:r>
            <a:r>
              <a:rPr lang="zh-CN" altLang="en-US" sz="1400" dirty="0" smtClean="0"/>
              <a:t>线段树的非递归法</a:t>
            </a:r>
            <a:r>
              <a:rPr lang="en-US" altLang="zh-CN" sz="1400" dirty="0" smtClean="0"/>
              <a:t>,</a:t>
            </a:r>
            <a:r>
              <a:rPr lang="zh-CN" altLang="en-US" sz="1400" dirty="0" smtClean="0"/>
              <a:t>但是 其在区间修改上的拓展标记永久化非常困难</a:t>
            </a:r>
            <a:r>
              <a:rPr lang="en-US" altLang="zh-CN" sz="1400" dirty="0" smtClean="0"/>
              <a:t>, </a:t>
            </a:r>
            <a:r>
              <a:rPr lang="zh-CN" altLang="en-US" sz="1400" dirty="0" smtClean="0"/>
              <a:t>新手不太可能用这个方法入门线段树</a:t>
            </a:r>
            <a:endParaRPr lang="en-US" altLang="zh-CN" sz="1400" dirty="0" smtClean="0"/>
          </a:p>
        </p:txBody>
      </p:sp>
    </p:spTree>
    <p:extLst>
      <p:ext uri="{BB962C8B-B14F-4D97-AF65-F5344CB8AC3E}">
        <p14:creationId xmlns:p14="http://schemas.microsoft.com/office/powerpoint/2010/main" val="1775742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网络流在解决问题上的拓展</a:t>
            </a:r>
            <a:endParaRPr lang="zh-CN" altLang="en-US" dirty="0"/>
          </a:p>
        </p:txBody>
      </p:sp>
      <p:sp>
        <p:nvSpPr>
          <p:cNvPr id="3" name="内容占位符 2"/>
          <p:cNvSpPr>
            <a:spLocks noGrp="1"/>
          </p:cNvSpPr>
          <p:nvPr>
            <p:ph idx="1"/>
          </p:nvPr>
        </p:nvSpPr>
        <p:spPr>
          <a:xfrm>
            <a:off x="395536" y="980728"/>
            <a:ext cx="8229600" cy="4530725"/>
          </a:xfrm>
        </p:spPr>
        <p:txBody>
          <a:bodyPr/>
          <a:lstStyle/>
          <a:p>
            <a:pPr marL="0" indent="0">
              <a:buNone/>
            </a:pPr>
            <a:r>
              <a:rPr lang="zh-CN" altLang="en-US" sz="1400" dirty="0" smtClean="0"/>
              <a:t>鉴于本人的网络流功力有限</a:t>
            </a:r>
            <a:r>
              <a:rPr lang="en-US" altLang="zh-CN" sz="1400" dirty="0" smtClean="0"/>
              <a:t>,</a:t>
            </a:r>
            <a:r>
              <a:rPr lang="zh-CN" altLang="en-US" sz="1400" dirty="0" smtClean="0"/>
              <a:t>只列举以下内容</a:t>
            </a:r>
            <a:endParaRPr lang="en-US" altLang="zh-CN" sz="1400" dirty="0" smtClean="0"/>
          </a:p>
          <a:p>
            <a:pPr marL="0" indent="0">
              <a:buNone/>
            </a:pPr>
            <a:r>
              <a:rPr lang="en-US" altLang="zh-CN" sz="1400" dirty="0" smtClean="0"/>
              <a:t>0.</a:t>
            </a:r>
            <a:r>
              <a:rPr lang="zh-CN" altLang="en-US" sz="1400" dirty="0" smtClean="0"/>
              <a:t>二分图的最大匹配</a:t>
            </a:r>
            <a:r>
              <a:rPr lang="en-US" altLang="zh-CN" sz="1400" dirty="0" smtClean="0"/>
              <a:t>, </a:t>
            </a:r>
            <a:r>
              <a:rPr lang="zh-CN" altLang="en-US" sz="1400" dirty="0" smtClean="0"/>
              <a:t>详情请看白书</a:t>
            </a:r>
            <a:r>
              <a:rPr lang="en-US" altLang="zh-CN" sz="1400" dirty="0" smtClean="0"/>
              <a:t>,</a:t>
            </a:r>
            <a:r>
              <a:rPr lang="zh-CN" altLang="en-US" sz="1400" dirty="0" smtClean="0"/>
              <a:t>必学</a:t>
            </a:r>
            <a:endParaRPr lang="en-US" altLang="zh-CN" sz="1400" dirty="0" smtClean="0"/>
          </a:p>
          <a:p>
            <a:pPr marL="0" indent="0">
              <a:buNone/>
            </a:pPr>
            <a:r>
              <a:rPr lang="en-US" altLang="zh-CN" sz="1400" dirty="0" smtClean="0"/>
              <a:t>1.</a:t>
            </a:r>
            <a:r>
              <a:rPr lang="zh-CN" altLang="en-US" sz="1400" dirty="0" smtClean="0"/>
              <a:t>二分图最大独立集和最小边覆盖</a:t>
            </a:r>
            <a:r>
              <a:rPr lang="en-US" altLang="zh-CN" sz="1400" dirty="0" smtClean="0"/>
              <a:t>,</a:t>
            </a:r>
            <a:r>
              <a:rPr lang="zh-CN" altLang="en-US" sz="1400" dirty="0" smtClean="0"/>
              <a:t>必学</a:t>
            </a:r>
            <a:endParaRPr lang="en-US" altLang="zh-CN" sz="1400" dirty="0" smtClean="0"/>
          </a:p>
          <a:p>
            <a:pPr marL="0" indent="0">
              <a:buNone/>
            </a:pPr>
            <a:r>
              <a:rPr lang="en-US" altLang="zh-CN" sz="1400" dirty="0" smtClean="0"/>
              <a:t>2.</a:t>
            </a:r>
            <a:r>
              <a:rPr lang="zh-CN" altLang="en-US" sz="1400" dirty="0" smtClean="0"/>
              <a:t>二分图最大团</a:t>
            </a:r>
            <a:r>
              <a:rPr lang="en-US" altLang="zh-CN" sz="1400" dirty="0" smtClean="0"/>
              <a:t>,</a:t>
            </a:r>
            <a:r>
              <a:rPr lang="zh-CN" altLang="en-US" sz="1400" dirty="0" smtClean="0"/>
              <a:t>必学</a:t>
            </a:r>
            <a:endParaRPr lang="en-US" altLang="zh-CN" sz="1400" dirty="0" smtClean="0"/>
          </a:p>
          <a:p>
            <a:pPr marL="0" indent="0">
              <a:buNone/>
            </a:pPr>
            <a:r>
              <a:rPr lang="en-US" altLang="zh-CN" sz="1400" dirty="0" smtClean="0"/>
              <a:t>3.1</a:t>
            </a:r>
            <a:r>
              <a:rPr lang="zh-CN" altLang="en-US" sz="1400" dirty="0" smtClean="0"/>
              <a:t>在</a:t>
            </a:r>
            <a:r>
              <a:rPr lang="en-US" altLang="zh-CN" sz="1400" dirty="0" smtClean="0"/>
              <a:t>1</a:t>
            </a:r>
            <a:r>
              <a:rPr lang="zh-CN" altLang="en-US" sz="1400" dirty="0" smtClean="0"/>
              <a:t>问题的基础上输出方案</a:t>
            </a:r>
            <a:r>
              <a:rPr lang="en-US" altLang="zh-CN" sz="1400" dirty="0" smtClean="0"/>
              <a:t>(</a:t>
            </a:r>
            <a:r>
              <a:rPr lang="zh-CN" altLang="en-US" sz="1400" dirty="0" smtClean="0"/>
              <a:t>可解</a:t>
            </a:r>
            <a:r>
              <a:rPr lang="en-US" altLang="zh-CN" sz="1400" dirty="0" smtClean="0"/>
              <a:t>,</a:t>
            </a:r>
            <a:r>
              <a:rPr lang="zh-CN" altLang="en-US" sz="1400" dirty="0" smtClean="0"/>
              <a:t>必学</a:t>
            </a:r>
            <a:r>
              <a:rPr lang="en-US" altLang="zh-CN" sz="1400" dirty="0" smtClean="0"/>
              <a:t>)</a:t>
            </a:r>
          </a:p>
          <a:p>
            <a:pPr marL="0" indent="0">
              <a:buNone/>
            </a:pPr>
            <a:r>
              <a:rPr lang="en-US" altLang="zh-CN" sz="1400" dirty="0" smtClean="0"/>
              <a:t>3.2</a:t>
            </a:r>
            <a:r>
              <a:rPr lang="zh-CN" altLang="en-US" sz="1400" dirty="0" smtClean="0"/>
              <a:t>在</a:t>
            </a:r>
            <a:r>
              <a:rPr lang="en-US" altLang="zh-CN" sz="1400" dirty="0"/>
              <a:t>2</a:t>
            </a:r>
            <a:r>
              <a:rPr lang="zh-CN" altLang="en-US" sz="1400" dirty="0" smtClean="0"/>
              <a:t>问题的基础上输出方案</a:t>
            </a:r>
            <a:r>
              <a:rPr lang="en-US" altLang="zh-CN" sz="1400" dirty="0" smtClean="0"/>
              <a:t>(</a:t>
            </a:r>
            <a:r>
              <a:rPr lang="zh-CN" altLang="en-US" sz="1400" dirty="0" smtClean="0"/>
              <a:t>困难但是可解</a:t>
            </a:r>
            <a:r>
              <a:rPr lang="en-US" altLang="zh-CN" sz="1400" dirty="0" smtClean="0"/>
              <a:t>)</a:t>
            </a:r>
          </a:p>
          <a:p>
            <a:pPr marL="0" indent="0">
              <a:buNone/>
            </a:pPr>
            <a:r>
              <a:rPr lang="en-US" altLang="zh-CN" sz="1400" dirty="0" smtClean="0"/>
              <a:t>4.</a:t>
            </a:r>
            <a:r>
              <a:rPr lang="zh-CN" altLang="en-US" sz="1400" dirty="0" smtClean="0"/>
              <a:t>二分图的</a:t>
            </a:r>
            <a:r>
              <a:rPr lang="zh-CN" altLang="en-US" sz="1400" smtClean="0"/>
              <a:t>最大匹配</a:t>
            </a:r>
            <a:endParaRPr lang="en-US" altLang="zh-CN" sz="1400" dirty="0" smtClean="0"/>
          </a:p>
          <a:p>
            <a:pPr marL="0" indent="0">
              <a:buNone/>
            </a:pPr>
            <a:r>
              <a:rPr lang="en-US" altLang="zh-CN" sz="1400" dirty="0" smtClean="0"/>
              <a:t>5.</a:t>
            </a:r>
            <a:r>
              <a:rPr lang="zh-CN" altLang="en-US" sz="1400" dirty="0" smtClean="0"/>
              <a:t>平面图最小割转对偶图最短路</a:t>
            </a:r>
            <a:r>
              <a:rPr lang="en-US" altLang="zh-CN" sz="1400" dirty="0" smtClean="0"/>
              <a:t>(</a:t>
            </a:r>
            <a:r>
              <a:rPr lang="zh-CN" altLang="en-US" sz="1400" dirty="0" smtClean="0"/>
              <a:t>狼抓兔子</a:t>
            </a:r>
            <a:r>
              <a:rPr lang="en-US" altLang="zh-CN" sz="1400" dirty="0" smtClean="0"/>
              <a:t>) </a:t>
            </a:r>
            <a:r>
              <a:rPr lang="en-US" altLang="zh-CN" sz="1400" dirty="0" smtClean="0">
                <a:hlinkClick r:id="rId2"/>
              </a:rPr>
              <a:t>https://codeforces.com/problemset/problem/1214/D</a:t>
            </a:r>
            <a:endParaRPr lang="en-US" altLang="zh-CN" sz="1400" dirty="0" smtClean="0"/>
          </a:p>
          <a:p>
            <a:pPr marL="0" indent="0">
              <a:buNone/>
            </a:pPr>
            <a:r>
              <a:rPr lang="en-US" altLang="zh-CN" sz="1400" dirty="0" smtClean="0"/>
              <a:t>6.</a:t>
            </a:r>
            <a:r>
              <a:rPr lang="zh-CN" altLang="en-US" sz="1400" dirty="0" smtClean="0"/>
              <a:t>最小路径覆盖问题 </a:t>
            </a:r>
            <a:r>
              <a:rPr lang="en-US" altLang="zh-CN" sz="1400" dirty="0"/>
              <a:t> </a:t>
            </a:r>
            <a:r>
              <a:rPr lang="en-US" altLang="zh-CN" sz="1400" dirty="0" err="1" smtClean="0"/>
              <a:t>luogu</a:t>
            </a:r>
            <a:r>
              <a:rPr lang="en-US" altLang="zh-CN" sz="1400" dirty="0" smtClean="0"/>
              <a:t> P2764</a:t>
            </a:r>
            <a:endParaRPr lang="zh-CN" altLang="en-US" sz="1400" dirty="0" smtClean="0"/>
          </a:p>
        </p:txBody>
      </p:sp>
    </p:spTree>
    <p:extLst>
      <p:ext uri="{BB962C8B-B14F-4D97-AF65-F5344CB8AC3E}">
        <p14:creationId xmlns:p14="http://schemas.microsoft.com/office/powerpoint/2010/main" val="7322501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后日谈   一起手写网络流</a:t>
            </a:r>
            <a:endParaRPr lang="zh-CN" altLang="en-US" dirty="0"/>
          </a:p>
        </p:txBody>
      </p:sp>
      <p:sp>
        <p:nvSpPr>
          <p:cNvPr id="5" name="内容占位符 4"/>
          <p:cNvSpPr>
            <a:spLocks noGrp="1"/>
          </p:cNvSpPr>
          <p:nvPr>
            <p:ph idx="1"/>
          </p:nvPr>
        </p:nvSpPr>
        <p:spPr>
          <a:xfrm>
            <a:off x="251520" y="908720"/>
            <a:ext cx="8229600" cy="5544616"/>
          </a:xfrm>
        </p:spPr>
        <p:txBody>
          <a:bodyPr/>
          <a:lstStyle/>
          <a:p>
            <a:pPr marL="0" indent="0">
              <a:buNone/>
            </a:pPr>
            <a:r>
              <a:rPr lang="zh-CN" altLang="en-US" sz="1600" dirty="0" smtClean="0"/>
              <a:t>首先说明两个误区和两个注意点</a:t>
            </a:r>
            <a:r>
              <a:rPr lang="en-US" altLang="zh-CN" sz="1600" dirty="0" smtClean="0"/>
              <a:t>. </a:t>
            </a:r>
          </a:p>
          <a:p>
            <a:pPr marL="0" indent="0">
              <a:buNone/>
            </a:pPr>
            <a:r>
              <a:rPr lang="zh-CN" altLang="en-US" sz="1600" dirty="0" smtClean="0"/>
              <a:t>一</a:t>
            </a:r>
            <a:r>
              <a:rPr lang="en-US" altLang="zh-CN" sz="1600" dirty="0" smtClean="0"/>
              <a:t>.</a:t>
            </a:r>
            <a:r>
              <a:rPr lang="zh-CN" altLang="en-US" sz="1600" dirty="0" smtClean="0"/>
              <a:t>在定义中我们对于一条弧</a:t>
            </a:r>
            <a:r>
              <a:rPr lang="en-US" altLang="zh-CN" sz="1600" dirty="0" smtClean="0"/>
              <a:t>E,</a:t>
            </a:r>
          </a:p>
          <a:p>
            <a:pPr marL="327025" lvl="1" indent="0">
              <a:buNone/>
            </a:pPr>
            <a:r>
              <a:rPr lang="zh-CN" altLang="en-US" sz="1050" dirty="0" smtClean="0"/>
              <a:t>定义有以下参数</a:t>
            </a:r>
            <a:r>
              <a:rPr lang="en-US" altLang="zh-CN" sz="1050" dirty="0" smtClean="0"/>
              <a:t>:</a:t>
            </a:r>
          </a:p>
          <a:p>
            <a:pPr marL="327025" lvl="1" indent="0">
              <a:buNone/>
            </a:pPr>
            <a:r>
              <a:rPr lang="en-US" altLang="zh-CN" sz="1050" dirty="0" err="1" smtClean="0"/>
              <a:t>Struct</a:t>
            </a:r>
            <a:r>
              <a:rPr lang="en-US" altLang="zh-CN" sz="1050" dirty="0" smtClean="0"/>
              <a:t> Arc{</a:t>
            </a:r>
          </a:p>
          <a:p>
            <a:pPr marL="327025" lvl="1" indent="0">
              <a:buNone/>
            </a:pPr>
            <a:r>
              <a:rPr lang="en-US" altLang="zh-CN" sz="1050" dirty="0" smtClean="0"/>
              <a:t>  </a:t>
            </a:r>
            <a:r>
              <a:rPr lang="en-US" altLang="zh-CN" sz="1050" dirty="0" err="1" smtClean="0"/>
              <a:t>int</a:t>
            </a:r>
            <a:r>
              <a:rPr lang="en-US" altLang="zh-CN" sz="1050" dirty="0" smtClean="0"/>
              <a:t> </a:t>
            </a:r>
            <a:r>
              <a:rPr lang="en-US" altLang="zh-CN" sz="1050" dirty="0" err="1" smtClean="0"/>
              <a:t>to,cap,flow,rev,cost</a:t>
            </a:r>
            <a:r>
              <a:rPr lang="en-US" altLang="zh-CN" sz="1050" dirty="0" smtClean="0"/>
              <a:t>;</a:t>
            </a:r>
            <a:endParaRPr lang="en-US" altLang="zh-CN" sz="1050" dirty="0"/>
          </a:p>
          <a:p>
            <a:pPr marL="327025" lvl="1" indent="0">
              <a:buNone/>
            </a:pPr>
            <a:r>
              <a:rPr lang="en-US" altLang="zh-CN" sz="1050" dirty="0" smtClean="0"/>
              <a:t>}</a:t>
            </a:r>
          </a:p>
          <a:p>
            <a:pPr marL="327025" lvl="1" indent="0">
              <a:buNone/>
            </a:pPr>
            <a:r>
              <a:rPr lang="en-US" altLang="zh-CN" sz="1050" dirty="0"/>
              <a:t>c</a:t>
            </a:r>
            <a:r>
              <a:rPr lang="en-US" altLang="zh-CN" sz="1050" dirty="0" smtClean="0"/>
              <a:t>ost</a:t>
            </a:r>
            <a:r>
              <a:rPr lang="zh-CN" altLang="en-US" sz="1050" dirty="0" smtClean="0"/>
              <a:t>是费用流才有的单位费用</a:t>
            </a:r>
            <a:endParaRPr lang="en-US" altLang="zh-CN" sz="1050" dirty="0" smtClean="0"/>
          </a:p>
          <a:p>
            <a:pPr marL="327025" lvl="1" indent="0">
              <a:buNone/>
            </a:pPr>
            <a:r>
              <a:rPr lang="zh-CN" altLang="en-US" sz="1050" dirty="0" smtClean="0"/>
              <a:t>但是实际上</a:t>
            </a:r>
            <a:r>
              <a:rPr lang="en-US" altLang="zh-CN" sz="1050" dirty="0" smtClean="0"/>
              <a:t>,cap</a:t>
            </a:r>
            <a:r>
              <a:rPr lang="zh-CN" altLang="en-US" sz="1050" dirty="0" smtClean="0"/>
              <a:t>和</a:t>
            </a:r>
            <a:r>
              <a:rPr lang="en-US" altLang="zh-CN" sz="1050" dirty="0" smtClean="0"/>
              <a:t>flow</a:t>
            </a:r>
            <a:r>
              <a:rPr lang="zh-CN" altLang="en-US" sz="1050" dirty="0" smtClean="0"/>
              <a:t>在实际代码实现是不记录的</a:t>
            </a:r>
            <a:r>
              <a:rPr lang="en-US" altLang="zh-CN" sz="1050" dirty="0" smtClean="0"/>
              <a:t>, </a:t>
            </a:r>
            <a:r>
              <a:rPr lang="zh-CN" altLang="en-US" sz="1050" dirty="0" smtClean="0"/>
              <a:t>我们直接记录</a:t>
            </a:r>
            <a:r>
              <a:rPr lang="en-US" altLang="zh-CN" sz="1050" dirty="0" smtClean="0"/>
              <a:t>cap’=cap-flow,</a:t>
            </a:r>
            <a:r>
              <a:rPr lang="zh-CN" altLang="en-US" sz="1050" dirty="0" smtClean="0"/>
              <a:t>即当前剩余容量</a:t>
            </a:r>
            <a:r>
              <a:rPr lang="en-US" altLang="zh-CN" sz="1050" dirty="0" smtClean="0"/>
              <a:t>. </a:t>
            </a:r>
            <a:r>
              <a:rPr lang="zh-CN" altLang="en-US" sz="1050" dirty="0" smtClean="0"/>
              <a:t>真正的容量</a:t>
            </a:r>
            <a:r>
              <a:rPr lang="en-US" altLang="zh-CN" sz="1050" dirty="0" smtClean="0"/>
              <a:t>,flow+=d</a:t>
            </a:r>
            <a:r>
              <a:rPr lang="zh-CN" altLang="en-US" sz="1050" dirty="0" smtClean="0"/>
              <a:t>时相当于将</a:t>
            </a:r>
            <a:r>
              <a:rPr lang="en-US" altLang="zh-CN" sz="1050" dirty="0" smtClean="0"/>
              <a:t>cap’-=d </a:t>
            </a:r>
          </a:p>
          <a:p>
            <a:pPr marL="327025" lvl="1" indent="0">
              <a:buNone/>
            </a:pPr>
            <a:r>
              <a:rPr lang="zh-CN" altLang="en-US" sz="1050" dirty="0" smtClean="0"/>
              <a:t>我们可以用正向边的剩余容量和反向边的剩余容量求和得到</a:t>
            </a:r>
            <a:r>
              <a:rPr lang="en-US" altLang="zh-CN" sz="1050" dirty="0" smtClean="0"/>
              <a:t>.</a:t>
            </a:r>
            <a:endParaRPr lang="en-US" altLang="zh-CN" sz="1050" dirty="0"/>
          </a:p>
          <a:p>
            <a:pPr marL="0" indent="0">
              <a:buNone/>
            </a:pPr>
            <a:r>
              <a:rPr lang="zh-CN" altLang="en-US" sz="1600" dirty="0" smtClean="0"/>
              <a:t>二</a:t>
            </a:r>
            <a:r>
              <a:rPr lang="en-US" altLang="zh-CN" sz="1600" dirty="0" smtClean="0"/>
              <a:t>.</a:t>
            </a:r>
            <a:r>
              <a:rPr lang="zh-CN" altLang="en-US" sz="1600" dirty="0" smtClean="0"/>
              <a:t>费用流比最大流难写</a:t>
            </a:r>
            <a:endParaRPr lang="en-US" altLang="zh-CN" sz="1600" dirty="0" smtClean="0"/>
          </a:p>
          <a:p>
            <a:pPr marL="327025" lvl="1" indent="0">
              <a:buNone/>
            </a:pPr>
            <a:r>
              <a:rPr lang="zh-CN" altLang="en-US" sz="1050" dirty="0" smtClean="0"/>
              <a:t>在我们的教学中</a:t>
            </a:r>
            <a:r>
              <a:rPr lang="en-US" altLang="zh-CN" sz="1050" dirty="0" smtClean="0"/>
              <a:t>,</a:t>
            </a:r>
            <a:r>
              <a:rPr lang="zh-CN" altLang="en-US" sz="1050" dirty="0" smtClean="0"/>
              <a:t>最大流比费用流难写</a:t>
            </a:r>
            <a:r>
              <a:rPr lang="en-US" altLang="zh-CN" sz="1050" dirty="0" smtClean="0"/>
              <a:t>,</a:t>
            </a:r>
            <a:r>
              <a:rPr lang="zh-CN" altLang="en-US" sz="1050" dirty="0" smtClean="0"/>
              <a:t>因为费用流本质是</a:t>
            </a:r>
            <a:r>
              <a:rPr lang="en-US" altLang="zh-CN" sz="1050" dirty="0" smtClean="0"/>
              <a:t>EK</a:t>
            </a:r>
            <a:r>
              <a:rPr lang="zh-CN" altLang="en-US" sz="1050" dirty="0" smtClean="0"/>
              <a:t>算法</a:t>
            </a:r>
            <a:r>
              <a:rPr lang="en-US" altLang="zh-CN" sz="1050" dirty="0" smtClean="0"/>
              <a:t>,</a:t>
            </a:r>
            <a:r>
              <a:rPr lang="zh-CN" altLang="en-US" sz="1050" dirty="0" smtClean="0"/>
              <a:t>最大流是加入了当前弧优化和双向宽度优先搜索的</a:t>
            </a:r>
            <a:r>
              <a:rPr lang="en-US" altLang="zh-CN" sz="1050" dirty="0" err="1" smtClean="0"/>
              <a:t>dinic</a:t>
            </a:r>
            <a:r>
              <a:rPr lang="zh-CN" altLang="en-US" sz="1050" dirty="0" smtClean="0"/>
              <a:t>算法</a:t>
            </a:r>
            <a:r>
              <a:rPr lang="en-US" altLang="zh-CN" sz="1050" dirty="0" smtClean="0"/>
              <a:t>,</a:t>
            </a:r>
            <a:r>
              <a:rPr lang="zh-CN" altLang="en-US" sz="1050" dirty="0" smtClean="0"/>
              <a:t>所以先尝试手写</a:t>
            </a:r>
            <a:r>
              <a:rPr lang="en-US" altLang="zh-CN" sz="1050" dirty="0" smtClean="0"/>
              <a:t>EK</a:t>
            </a:r>
            <a:r>
              <a:rPr lang="zh-CN" altLang="en-US" sz="1050" dirty="0" smtClean="0"/>
              <a:t>费用流最简单</a:t>
            </a:r>
            <a:r>
              <a:rPr lang="en-US" altLang="zh-CN" sz="1050" dirty="0" smtClean="0"/>
              <a:t>,</a:t>
            </a:r>
            <a:r>
              <a:rPr lang="zh-CN" altLang="en-US" sz="1050" dirty="0" smtClean="0"/>
              <a:t>然后直接就会写</a:t>
            </a:r>
            <a:r>
              <a:rPr lang="en-US" altLang="zh-CN" sz="1050" dirty="0" smtClean="0"/>
              <a:t>EK</a:t>
            </a:r>
            <a:r>
              <a:rPr lang="zh-CN" altLang="en-US" sz="1050" dirty="0" smtClean="0"/>
              <a:t>最大流</a:t>
            </a:r>
            <a:endParaRPr lang="en-US" altLang="zh-CN" sz="1050" dirty="0" smtClean="0"/>
          </a:p>
          <a:p>
            <a:pPr marL="327025" lvl="1" indent="0">
              <a:buNone/>
            </a:pPr>
            <a:r>
              <a:rPr lang="zh-CN" altLang="en-US" sz="1050" dirty="0" smtClean="0"/>
              <a:t>然后在</a:t>
            </a:r>
            <a:r>
              <a:rPr lang="en-US" altLang="zh-CN" sz="1050" dirty="0" smtClean="0"/>
              <a:t>EK</a:t>
            </a:r>
            <a:r>
              <a:rPr lang="zh-CN" altLang="en-US" sz="1050" dirty="0" smtClean="0"/>
              <a:t>最大流基础上写裸的</a:t>
            </a:r>
            <a:r>
              <a:rPr lang="en-US" altLang="zh-CN" sz="1050" dirty="0" err="1" smtClean="0"/>
              <a:t>dinic</a:t>
            </a:r>
            <a:r>
              <a:rPr lang="en-US" altLang="zh-CN" sz="1050" dirty="0" smtClean="0"/>
              <a:t>,</a:t>
            </a:r>
            <a:r>
              <a:rPr lang="zh-CN" altLang="en-US" sz="1050" dirty="0" smtClean="0"/>
              <a:t>然后加上当前弧优化和双向搜索</a:t>
            </a:r>
            <a:endParaRPr lang="en-US" altLang="zh-CN" sz="1050" dirty="0" smtClean="0"/>
          </a:p>
          <a:p>
            <a:pPr marL="0" indent="0">
              <a:buNone/>
            </a:pPr>
            <a:r>
              <a:rPr lang="zh-CN" altLang="en-US" sz="1600" dirty="0"/>
              <a:t>三</a:t>
            </a:r>
            <a:r>
              <a:rPr lang="en-US" altLang="zh-CN" sz="1600" dirty="0" smtClean="0"/>
              <a:t>.</a:t>
            </a:r>
            <a:r>
              <a:rPr lang="zh-CN" altLang="en-US" sz="1600" dirty="0" smtClean="0"/>
              <a:t>费用流的返回值有两个</a:t>
            </a:r>
            <a:r>
              <a:rPr lang="en-US" altLang="zh-CN" sz="1600" dirty="0" smtClean="0"/>
              <a:t>,</a:t>
            </a:r>
            <a:r>
              <a:rPr lang="zh-CN" altLang="en-US" sz="1600" dirty="0" smtClean="0"/>
              <a:t>一个是最大流</a:t>
            </a:r>
            <a:r>
              <a:rPr lang="en-US" altLang="zh-CN" sz="1600" dirty="0" smtClean="0"/>
              <a:t>,</a:t>
            </a:r>
            <a:r>
              <a:rPr lang="zh-CN" altLang="en-US" sz="1600" dirty="0" smtClean="0"/>
              <a:t>一个是最小费用</a:t>
            </a:r>
            <a:endParaRPr lang="en-US" altLang="zh-CN" sz="1600" dirty="0" smtClean="0"/>
          </a:p>
          <a:p>
            <a:pPr marL="0" indent="0">
              <a:buNone/>
            </a:pPr>
            <a:r>
              <a:rPr lang="zh-CN" altLang="en-US" sz="1800" b="1" dirty="0" smtClean="0">
                <a:solidFill>
                  <a:srgbClr val="FF0000"/>
                </a:solidFill>
              </a:rPr>
              <a:t>四</a:t>
            </a:r>
            <a:r>
              <a:rPr lang="en-US" altLang="zh-CN" sz="1800" b="1" dirty="0" smtClean="0">
                <a:solidFill>
                  <a:srgbClr val="FF0000"/>
                </a:solidFill>
              </a:rPr>
              <a:t>.</a:t>
            </a:r>
            <a:r>
              <a:rPr lang="zh-CN" altLang="en-US" sz="1800" b="1" dirty="0" smtClean="0">
                <a:solidFill>
                  <a:srgbClr val="FF0000"/>
                </a:solidFill>
              </a:rPr>
              <a:t>虽然我现在展示的代码是用</a:t>
            </a:r>
            <a:r>
              <a:rPr lang="en-US" altLang="zh-CN" sz="1800" b="1" dirty="0" smtClean="0">
                <a:solidFill>
                  <a:srgbClr val="FF0000"/>
                </a:solidFill>
              </a:rPr>
              <a:t>vector</a:t>
            </a:r>
            <a:r>
              <a:rPr lang="zh-CN" altLang="en-US" sz="1800" b="1" dirty="0" smtClean="0">
                <a:solidFill>
                  <a:srgbClr val="FF0000"/>
                </a:solidFill>
              </a:rPr>
              <a:t>邻接表 写的</a:t>
            </a:r>
            <a:r>
              <a:rPr lang="en-US" altLang="zh-CN" sz="1800" b="1" dirty="0" smtClean="0">
                <a:solidFill>
                  <a:srgbClr val="FF0000"/>
                </a:solidFill>
              </a:rPr>
              <a:t>,</a:t>
            </a:r>
            <a:r>
              <a:rPr lang="zh-CN" altLang="en-US" sz="1800" b="1" dirty="0" smtClean="0">
                <a:solidFill>
                  <a:srgbClr val="FF0000"/>
                </a:solidFill>
              </a:rPr>
              <a:t>但是</a:t>
            </a:r>
            <a:r>
              <a:rPr lang="en-US" altLang="zh-CN" sz="1800" b="1" dirty="0" smtClean="0">
                <a:solidFill>
                  <a:srgbClr val="FF0000"/>
                </a:solidFill>
              </a:rPr>
              <a:t>, </a:t>
            </a:r>
            <a:r>
              <a:rPr lang="zh-CN" altLang="en-US" sz="1800" b="1" dirty="0" smtClean="0">
                <a:solidFill>
                  <a:srgbClr val="FF0000"/>
                </a:solidFill>
              </a:rPr>
              <a:t>这是白书作者喜欢这么搞</a:t>
            </a:r>
            <a:r>
              <a:rPr lang="en-US" altLang="zh-CN" sz="1800" b="1" dirty="0" smtClean="0">
                <a:solidFill>
                  <a:srgbClr val="FF0000"/>
                </a:solidFill>
              </a:rPr>
              <a:t>,</a:t>
            </a:r>
            <a:r>
              <a:rPr lang="zh-CN" altLang="en-US" sz="1800" b="1" dirty="0" smtClean="0">
                <a:solidFill>
                  <a:srgbClr val="FF0000"/>
                </a:solidFill>
              </a:rPr>
              <a:t>我参考了大量白书内容不得不学他</a:t>
            </a:r>
            <a:r>
              <a:rPr lang="en-US" altLang="zh-CN" sz="1800" b="1" dirty="0" smtClean="0">
                <a:solidFill>
                  <a:srgbClr val="FF0000"/>
                </a:solidFill>
              </a:rPr>
              <a:t>,</a:t>
            </a:r>
            <a:r>
              <a:rPr lang="zh-CN" altLang="en-US" sz="1800" b="1" dirty="0" smtClean="0">
                <a:solidFill>
                  <a:srgbClr val="FF0000"/>
                </a:solidFill>
              </a:rPr>
              <a:t>其实用链式前向星的成对变换很方便也更好写</a:t>
            </a:r>
            <a:r>
              <a:rPr lang="en-US" altLang="zh-CN" sz="1800" b="1" dirty="0" smtClean="0">
                <a:solidFill>
                  <a:srgbClr val="FF0000"/>
                </a:solidFill>
              </a:rPr>
              <a:t>,  </a:t>
            </a:r>
          </a:p>
          <a:p>
            <a:pPr marL="0" indent="0">
              <a:buNone/>
            </a:pPr>
            <a:r>
              <a:rPr lang="zh-CN" altLang="en-US" sz="1800" b="1" dirty="0" smtClean="0">
                <a:solidFill>
                  <a:srgbClr val="FF0000"/>
                </a:solidFill>
              </a:rPr>
              <a:t>同学可以翻阅白书的部分章节确认作者的代码是不是让你看着就非常的难受</a:t>
            </a:r>
            <a:r>
              <a:rPr lang="en-US" altLang="zh-CN" sz="1800" b="1" dirty="0" smtClean="0">
                <a:solidFill>
                  <a:srgbClr val="FF0000"/>
                </a:solidFill>
              </a:rPr>
              <a:t>, </a:t>
            </a:r>
            <a:r>
              <a:rPr lang="zh-CN" altLang="en-US" sz="1800" b="1" dirty="0" smtClean="0">
                <a:solidFill>
                  <a:srgbClr val="FF0000"/>
                </a:solidFill>
              </a:rPr>
              <a:t>如果的确如此</a:t>
            </a:r>
            <a:r>
              <a:rPr lang="en-US" altLang="zh-CN" sz="1800" b="1" dirty="0" smtClean="0">
                <a:solidFill>
                  <a:srgbClr val="FF0000"/>
                </a:solidFill>
              </a:rPr>
              <a:t>,</a:t>
            </a:r>
            <a:r>
              <a:rPr lang="zh-CN" altLang="en-US" sz="1800" b="1" dirty="0" smtClean="0">
                <a:solidFill>
                  <a:srgbClr val="FF0000"/>
                </a:solidFill>
              </a:rPr>
              <a:t>请务必转战</a:t>
            </a:r>
            <a:r>
              <a:rPr lang="en-US" altLang="zh-CN" sz="1800" b="1" dirty="0" smtClean="0">
                <a:solidFill>
                  <a:srgbClr val="FF0000"/>
                </a:solidFill>
              </a:rPr>
              <a:t>&lt;</a:t>
            </a:r>
            <a:r>
              <a:rPr lang="zh-CN" altLang="en-US" sz="1800" b="1" dirty="0" smtClean="0">
                <a:solidFill>
                  <a:srgbClr val="FF0000"/>
                </a:solidFill>
              </a:rPr>
              <a:t>算法竞赛进阶指南</a:t>
            </a:r>
            <a:r>
              <a:rPr lang="en-US" altLang="zh-CN" sz="1800" b="1" dirty="0" smtClean="0">
                <a:solidFill>
                  <a:srgbClr val="FF0000"/>
                </a:solidFill>
              </a:rPr>
              <a:t>&gt;</a:t>
            </a:r>
            <a:r>
              <a:rPr lang="zh-CN" altLang="en-US" sz="1800" b="1" dirty="0" smtClean="0">
                <a:solidFill>
                  <a:srgbClr val="FF0000"/>
                </a:solidFill>
              </a:rPr>
              <a:t>的教学</a:t>
            </a:r>
            <a:r>
              <a:rPr lang="en-US" altLang="zh-CN" sz="1800" b="1" dirty="0" smtClean="0">
                <a:solidFill>
                  <a:srgbClr val="FF0000"/>
                </a:solidFill>
              </a:rPr>
              <a:t>!!!!!!!!!</a:t>
            </a:r>
          </a:p>
        </p:txBody>
      </p:sp>
    </p:spTree>
    <p:extLst>
      <p:ext uri="{BB962C8B-B14F-4D97-AF65-F5344CB8AC3E}">
        <p14:creationId xmlns:p14="http://schemas.microsoft.com/office/powerpoint/2010/main" val="3287772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dirty="0" smtClean="0"/>
              <a:t>网络与流</a:t>
            </a:r>
          </a:p>
        </p:txBody>
      </p:sp>
      <p:sp>
        <p:nvSpPr>
          <p:cNvPr id="5123" name="Rectangle 3"/>
          <p:cNvSpPr>
            <a:spLocks noGrp="1" noChangeArrowheads="1"/>
          </p:cNvSpPr>
          <p:nvPr>
            <p:ph type="body" idx="1"/>
          </p:nvPr>
        </p:nvSpPr>
        <p:spPr>
          <a:xfrm>
            <a:off x="395536" y="1124744"/>
            <a:ext cx="8229600" cy="4530725"/>
          </a:xfrm>
        </p:spPr>
        <p:txBody>
          <a:bodyPr/>
          <a:lstStyle/>
          <a:p>
            <a:pPr eaLnBrk="1" hangingPunct="1"/>
            <a:r>
              <a:rPr lang="zh-CN" altLang="en-US" sz="1800" dirty="0"/>
              <a:t>问题</a:t>
            </a:r>
            <a:r>
              <a:rPr lang="zh-CN" altLang="en-US" sz="1800" dirty="0" smtClean="0"/>
              <a:t>的起源</a:t>
            </a:r>
            <a:r>
              <a:rPr lang="en-US" altLang="zh-CN" sz="1800" dirty="0" smtClean="0"/>
              <a:t>:</a:t>
            </a:r>
          </a:p>
          <a:p>
            <a:pPr lvl="1" eaLnBrk="1" hangingPunct="1"/>
            <a:r>
              <a:rPr lang="zh-CN" altLang="en-US" sz="1400" dirty="0" smtClean="0"/>
              <a:t>和最小生成树</a:t>
            </a:r>
            <a:r>
              <a:rPr lang="en-US" altLang="zh-CN" sz="1400" dirty="0" smtClean="0"/>
              <a:t>,</a:t>
            </a:r>
            <a:r>
              <a:rPr lang="zh-CN" altLang="en-US" sz="1400" dirty="0" smtClean="0"/>
              <a:t>欧拉回路一样</a:t>
            </a:r>
            <a:r>
              <a:rPr lang="en-US" altLang="zh-CN" sz="1400" dirty="0" smtClean="0"/>
              <a:t>,</a:t>
            </a:r>
            <a:r>
              <a:rPr lang="zh-CN" altLang="en-US" sz="1400" dirty="0" smtClean="0"/>
              <a:t>网络流也有起始问题</a:t>
            </a:r>
            <a:r>
              <a:rPr lang="en-US" altLang="zh-CN" sz="1400" dirty="0" smtClean="0"/>
              <a:t>.</a:t>
            </a:r>
          </a:p>
          <a:p>
            <a:pPr lvl="1" eaLnBrk="1" hangingPunct="1"/>
            <a:r>
              <a:rPr lang="zh-CN" altLang="en-US" sz="1400" dirty="0" smtClean="0"/>
              <a:t>起始问题是在国家的交通运输网络上</a:t>
            </a:r>
            <a:r>
              <a:rPr lang="en-US" altLang="zh-CN" sz="1400" dirty="0" smtClean="0"/>
              <a:t>,</a:t>
            </a:r>
            <a:r>
              <a:rPr lang="zh-CN" altLang="en-US" sz="1400" dirty="0" smtClean="0"/>
              <a:t>确定起点城市</a:t>
            </a:r>
            <a:r>
              <a:rPr lang="en-US" altLang="zh-CN" sz="1400" dirty="0" smtClean="0"/>
              <a:t>s</a:t>
            </a:r>
            <a:r>
              <a:rPr lang="zh-CN" altLang="en-US" sz="1400" dirty="0" smtClean="0"/>
              <a:t>和终点城市</a:t>
            </a:r>
            <a:r>
              <a:rPr lang="en-US" altLang="zh-CN" sz="1400" dirty="0" smtClean="0"/>
              <a:t>t</a:t>
            </a:r>
            <a:r>
              <a:rPr lang="zh-CN" altLang="en-US" sz="1400" dirty="0" smtClean="0"/>
              <a:t>后</a:t>
            </a:r>
            <a:r>
              <a:rPr lang="en-US" altLang="zh-CN" sz="1400" dirty="0" smtClean="0"/>
              <a:t>, </a:t>
            </a:r>
            <a:r>
              <a:rPr lang="zh-CN" altLang="en-US" sz="1400" dirty="0"/>
              <a:t>求</a:t>
            </a:r>
            <a:r>
              <a:rPr lang="zh-CN" altLang="en-US" sz="1400" dirty="0" smtClean="0"/>
              <a:t>利用</a:t>
            </a:r>
            <a:r>
              <a:rPr lang="en-US" altLang="zh-CN" sz="1400" dirty="0" smtClean="0"/>
              <a:t>s</a:t>
            </a:r>
            <a:r>
              <a:rPr lang="zh-CN" altLang="en-US" sz="1400" dirty="0" smtClean="0"/>
              <a:t>到</a:t>
            </a:r>
            <a:r>
              <a:rPr lang="en-US" altLang="zh-CN" sz="1400" dirty="0" smtClean="0"/>
              <a:t>t</a:t>
            </a:r>
            <a:r>
              <a:rPr lang="zh-CN" altLang="en-US" sz="1400" dirty="0" smtClean="0"/>
              <a:t>间接或直接的交通线路运载能力</a:t>
            </a:r>
            <a:r>
              <a:rPr lang="en-US" altLang="zh-CN" sz="1400" dirty="0" smtClean="0"/>
              <a:t>,</a:t>
            </a:r>
            <a:r>
              <a:rPr lang="zh-CN" altLang="en-US" sz="1400" dirty="0" smtClean="0"/>
              <a:t>来计算</a:t>
            </a:r>
            <a:r>
              <a:rPr lang="en-US" altLang="zh-CN" sz="1400" dirty="0" smtClean="0"/>
              <a:t>,</a:t>
            </a:r>
            <a:r>
              <a:rPr lang="zh-CN" altLang="en-US" sz="1400" dirty="0" smtClean="0"/>
              <a:t>当只有</a:t>
            </a:r>
            <a:r>
              <a:rPr lang="en-US" altLang="zh-CN" sz="1400" dirty="0" smtClean="0"/>
              <a:t>s</a:t>
            </a:r>
            <a:r>
              <a:rPr lang="zh-CN" altLang="en-US" sz="1400" dirty="0" smtClean="0"/>
              <a:t>提供补给来源时</a:t>
            </a:r>
            <a:r>
              <a:rPr lang="en-US" altLang="zh-CN" sz="1400" dirty="0" smtClean="0"/>
              <a:t>,s</a:t>
            </a:r>
            <a:r>
              <a:rPr lang="zh-CN" altLang="en-US" sz="1400" dirty="0" smtClean="0"/>
              <a:t>到</a:t>
            </a:r>
            <a:r>
              <a:rPr lang="en-US" altLang="zh-CN" sz="1400" dirty="0" smtClean="0"/>
              <a:t>t</a:t>
            </a:r>
            <a:r>
              <a:rPr lang="zh-CN" altLang="en-US" sz="1400" dirty="0" smtClean="0"/>
              <a:t>每天最多能运输多少货物</a:t>
            </a:r>
            <a:r>
              <a:rPr lang="en-US" altLang="zh-CN" sz="1400" dirty="0" smtClean="0"/>
              <a:t>/</a:t>
            </a:r>
            <a:r>
              <a:rPr lang="zh-CN" altLang="en-US" sz="1400" dirty="0" smtClean="0"/>
              <a:t>补给</a:t>
            </a:r>
            <a:r>
              <a:rPr lang="en-US" altLang="zh-CN" sz="1400" dirty="0" smtClean="0"/>
              <a:t>.</a:t>
            </a:r>
          </a:p>
          <a:p>
            <a:pPr lvl="2" eaLnBrk="1" hangingPunct="1"/>
            <a:r>
              <a:rPr lang="zh-CN" altLang="en-US" sz="1400" dirty="0" smtClean="0"/>
              <a:t>城际道路的运载能力即为弧</a:t>
            </a:r>
            <a:r>
              <a:rPr lang="en-US" altLang="zh-CN" sz="1400" dirty="0" smtClean="0"/>
              <a:t>/</a:t>
            </a:r>
            <a:r>
              <a:rPr lang="zh-CN" altLang="en-US" sz="1400" dirty="0" smtClean="0"/>
              <a:t>边的容量</a:t>
            </a:r>
            <a:endParaRPr lang="en-US" altLang="zh-CN" sz="1400" dirty="0"/>
          </a:p>
          <a:p>
            <a:pPr lvl="2" eaLnBrk="1" hangingPunct="1"/>
            <a:r>
              <a:rPr lang="zh-CN" altLang="en-US" sz="1400" dirty="0" smtClean="0"/>
              <a:t>最大运载量就是最大流</a:t>
            </a:r>
            <a:endParaRPr lang="en-US" altLang="zh-CN" sz="1400" dirty="0" smtClean="0"/>
          </a:p>
          <a:p>
            <a:pPr lvl="2" eaLnBrk="1" hangingPunct="1"/>
            <a:endParaRPr lang="en-US" altLang="zh-CN" sz="1400" dirty="0" smtClean="0"/>
          </a:p>
          <a:p>
            <a:pPr eaLnBrk="1" hangingPunct="1"/>
            <a:r>
              <a:rPr lang="zh-CN" altLang="en-US" sz="1400" b="1" dirty="0" smtClean="0">
                <a:solidFill>
                  <a:srgbClr val="FF0000"/>
                </a:solidFill>
              </a:rPr>
              <a:t>网络流学习的前置条件</a:t>
            </a:r>
            <a:r>
              <a:rPr lang="en-US" altLang="zh-CN" sz="1400" b="1" dirty="0" smtClean="0">
                <a:solidFill>
                  <a:srgbClr val="FF0000"/>
                </a:solidFill>
              </a:rPr>
              <a:t>:</a:t>
            </a:r>
          </a:p>
          <a:p>
            <a:pPr eaLnBrk="1" hangingPunct="1"/>
            <a:r>
              <a:rPr lang="zh-CN" altLang="en-US" sz="1400" b="1" dirty="0" smtClean="0">
                <a:solidFill>
                  <a:srgbClr val="FF0000"/>
                </a:solidFill>
              </a:rPr>
              <a:t>网络流的增广路算法本质是多种图论简单算法的拼凑</a:t>
            </a:r>
            <a:r>
              <a:rPr lang="en-US" altLang="zh-CN" sz="1400" b="1" dirty="0" smtClean="0">
                <a:solidFill>
                  <a:srgbClr val="FF0000"/>
                </a:solidFill>
              </a:rPr>
              <a:t>,</a:t>
            </a:r>
            <a:r>
              <a:rPr lang="zh-CN" altLang="en-US" sz="1400" b="1" dirty="0" smtClean="0">
                <a:solidFill>
                  <a:srgbClr val="FF0000"/>
                </a:solidFill>
              </a:rPr>
              <a:t>所以在扎实的基础下</a:t>
            </a:r>
            <a:r>
              <a:rPr lang="en-US" altLang="zh-CN" sz="1400" b="1" dirty="0" smtClean="0">
                <a:solidFill>
                  <a:srgbClr val="FF0000"/>
                </a:solidFill>
              </a:rPr>
              <a:t>,</a:t>
            </a:r>
            <a:r>
              <a:rPr lang="zh-CN" altLang="en-US" sz="1400" b="1" dirty="0" smtClean="0">
                <a:solidFill>
                  <a:srgbClr val="FF0000"/>
                </a:solidFill>
              </a:rPr>
              <a:t>网络流毫无实现难度和理解难度</a:t>
            </a:r>
            <a:r>
              <a:rPr lang="en-US" altLang="zh-CN" sz="1400" b="1" dirty="0" smtClean="0">
                <a:solidFill>
                  <a:srgbClr val="FF0000"/>
                </a:solidFill>
              </a:rPr>
              <a:t>(</a:t>
            </a:r>
            <a:r>
              <a:rPr lang="zh-CN" altLang="en-US" sz="1400" b="1" dirty="0">
                <a:solidFill>
                  <a:srgbClr val="FF0000"/>
                </a:solidFill>
              </a:rPr>
              <a:t>与</a:t>
            </a:r>
            <a:r>
              <a:rPr lang="zh-CN" altLang="en-US" sz="1400" b="1" dirty="0" smtClean="0">
                <a:solidFill>
                  <a:srgbClr val="FF0000"/>
                </a:solidFill>
              </a:rPr>
              <a:t>后缀数组的基数排序相反</a:t>
            </a:r>
            <a:r>
              <a:rPr lang="en-US" altLang="zh-CN" sz="1400" b="1" dirty="0" smtClean="0">
                <a:solidFill>
                  <a:srgbClr val="FF0000"/>
                </a:solidFill>
              </a:rPr>
              <a:t>),</a:t>
            </a:r>
            <a:r>
              <a:rPr lang="zh-CN" altLang="en-US" sz="1400" b="1" dirty="0" smtClean="0">
                <a:solidFill>
                  <a:srgbClr val="FF0000"/>
                </a:solidFill>
              </a:rPr>
              <a:t>但是一旦有</a:t>
            </a:r>
            <a:r>
              <a:rPr lang="en-US" altLang="zh-CN" sz="1400" b="1" dirty="0" smtClean="0">
                <a:solidFill>
                  <a:srgbClr val="FF0000"/>
                </a:solidFill>
              </a:rPr>
              <a:t>2</a:t>
            </a:r>
            <a:r>
              <a:rPr lang="zh-CN" altLang="en-US" sz="1400" b="1" dirty="0" smtClean="0">
                <a:solidFill>
                  <a:srgbClr val="FF0000"/>
                </a:solidFill>
              </a:rPr>
              <a:t>个以上的前置知识不了解</a:t>
            </a:r>
            <a:r>
              <a:rPr lang="en-US" altLang="zh-CN" sz="1400" b="1" dirty="0" smtClean="0">
                <a:solidFill>
                  <a:srgbClr val="FF0000"/>
                </a:solidFill>
              </a:rPr>
              <a:t>, </a:t>
            </a:r>
            <a:r>
              <a:rPr lang="zh-CN" altLang="en-US" sz="1400" b="1" dirty="0" smtClean="0">
                <a:solidFill>
                  <a:srgbClr val="FF0000"/>
                </a:solidFill>
              </a:rPr>
              <a:t>在学网络流时很难同时现学学会</a:t>
            </a:r>
            <a:r>
              <a:rPr lang="en-US" altLang="zh-CN" sz="1400" b="1" dirty="0" smtClean="0">
                <a:solidFill>
                  <a:srgbClr val="FF0000"/>
                </a:solidFill>
              </a:rPr>
              <a:t>.</a:t>
            </a:r>
          </a:p>
          <a:p>
            <a:pPr lvl="1" eaLnBrk="1" hangingPunct="1"/>
            <a:r>
              <a:rPr lang="en-US" altLang="zh-CN" sz="1000" b="1" dirty="0" smtClean="0">
                <a:solidFill>
                  <a:srgbClr val="FF0000"/>
                </a:solidFill>
              </a:rPr>
              <a:t>1.</a:t>
            </a:r>
            <a:r>
              <a:rPr lang="zh-CN" altLang="en-US" sz="1000" b="1" dirty="0" smtClean="0">
                <a:solidFill>
                  <a:srgbClr val="FF0000"/>
                </a:solidFill>
              </a:rPr>
              <a:t>队列优化的</a:t>
            </a:r>
            <a:r>
              <a:rPr lang="en-US" altLang="zh-CN" sz="1000" b="1" dirty="0" err="1" smtClean="0">
                <a:solidFill>
                  <a:srgbClr val="FF0000"/>
                </a:solidFill>
              </a:rPr>
              <a:t>bellman_ford</a:t>
            </a:r>
            <a:r>
              <a:rPr lang="zh-CN" altLang="en-US" sz="1000" b="1" dirty="0" smtClean="0">
                <a:solidFill>
                  <a:srgbClr val="FF0000"/>
                </a:solidFill>
              </a:rPr>
              <a:t>算法</a:t>
            </a:r>
            <a:r>
              <a:rPr lang="en-US" altLang="zh-CN" sz="1000" b="1" dirty="0" smtClean="0">
                <a:solidFill>
                  <a:srgbClr val="FF0000"/>
                </a:solidFill>
              </a:rPr>
              <a:t>,</a:t>
            </a:r>
            <a:r>
              <a:rPr lang="zh-CN" altLang="en-US" sz="1000" b="1" dirty="0" smtClean="0">
                <a:solidFill>
                  <a:srgbClr val="FF0000"/>
                </a:solidFill>
              </a:rPr>
              <a:t>俗称</a:t>
            </a:r>
            <a:r>
              <a:rPr lang="en-US" altLang="zh-CN" sz="1000" b="1" dirty="0" err="1" smtClean="0">
                <a:solidFill>
                  <a:srgbClr val="FF0000"/>
                </a:solidFill>
              </a:rPr>
              <a:t>spfa</a:t>
            </a:r>
            <a:endParaRPr lang="en-US" altLang="zh-CN" sz="1000" b="1" dirty="0" smtClean="0">
              <a:solidFill>
                <a:srgbClr val="FF0000"/>
              </a:solidFill>
            </a:endParaRPr>
          </a:p>
          <a:p>
            <a:pPr lvl="1" eaLnBrk="1" hangingPunct="1"/>
            <a:r>
              <a:rPr lang="en-US" altLang="zh-CN" sz="1000" b="1" dirty="0" smtClean="0">
                <a:solidFill>
                  <a:srgbClr val="FF0000"/>
                </a:solidFill>
              </a:rPr>
              <a:t>2.</a:t>
            </a:r>
            <a:r>
              <a:rPr lang="zh-CN" altLang="en-US" sz="1000" b="1" dirty="0" smtClean="0">
                <a:solidFill>
                  <a:srgbClr val="FF0000"/>
                </a:solidFill>
              </a:rPr>
              <a:t>双向宽度优先搜索</a:t>
            </a:r>
            <a:r>
              <a:rPr lang="en-US" altLang="zh-CN" sz="1000" b="1" dirty="0" smtClean="0">
                <a:solidFill>
                  <a:srgbClr val="FF0000"/>
                </a:solidFill>
              </a:rPr>
              <a:t>(</a:t>
            </a:r>
            <a:r>
              <a:rPr lang="zh-CN" altLang="en-US" sz="1000" b="1" dirty="0" smtClean="0">
                <a:solidFill>
                  <a:srgbClr val="FF0000"/>
                </a:solidFill>
              </a:rPr>
              <a:t>可选</a:t>
            </a:r>
            <a:r>
              <a:rPr lang="en-US" altLang="zh-CN" sz="1000" b="1" dirty="0" smtClean="0">
                <a:solidFill>
                  <a:srgbClr val="FF0000"/>
                </a:solidFill>
              </a:rPr>
              <a:t>)</a:t>
            </a:r>
          </a:p>
          <a:p>
            <a:pPr lvl="1" eaLnBrk="1" hangingPunct="1"/>
            <a:r>
              <a:rPr lang="en-US" altLang="zh-CN" sz="1000" b="1" dirty="0" smtClean="0">
                <a:solidFill>
                  <a:srgbClr val="FF0000"/>
                </a:solidFill>
              </a:rPr>
              <a:t>4.djkstra</a:t>
            </a:r>
          </a:p>
          <a:p>
            <a:pPr lvl="1" eaLnBrk="1" hangingPunct="1"/>
            <a:r>
              <a:rPr lang="en-US" altLang="zh-CN" sz="1000" b="1" dirty="0" smtClean="0">
                <a:solidFill>
                  <a:srgbClr val="FF0000"/>
                </a:solidFill>
              </a:rPr>
              <a:t>5.bfs</a:t>
            </a:r>
            <a:r>
              <a:rPr lang="zh-CN" altLang="en-US" sz="1000" b="1" dirty="0" smtClean="0">
                <a:solidFill>
                  <a:srgbClr val="FF0000"/>
                </a:solidFill>
              </a:rPr>
              <a:t>与</a:t>
            </a:r>
            <a:r>
              <a:rPr lang="en-US" altLang="zh-CN" sz="1000" b="1" dirty="0" err="1" smtClean="0">
                <a:solidFill>
                  <a:srgbClr val="FF0000"/>
                </a:solidFill>
              </a:rPr>
              <a:t>dfs</a:t>
            </a:r>
            <a:endParaRPr lang="en-US" altLang="zh-CN" sz="1000" b="1" dirty="0" smtClean="0">
              <a:solidFill>
                <a:srgbClr val="FF0000"/>
              </a:solidFill>
            </a:endParaRPr>
          </a:p>
          <a:p>
            <a:pPr lvl="1" eaLnBrk="1" hangingPunct="1"/>
            <a:r>
              <a:rPr lang="en-US" altLang="zh-CN" sz="1000" b="1" dirty="0">
                <a:solidFill>
                  <a:srgbClr val="FF0000"/>
                </a:solidFill>
              </a:rPr>
              <a:t>6</a:t>
            </a:r>
            <a:r>
              <a:rPr lang="en-US" altLang="zh-CN" sz="1000" b="1" dirty="0" smtClean="0">
                <a:solidFill>
                  <a:srgbClr val="FF0000"/>
                </a:solidFill>
              </a:rPr>
              <a:t>.</a:t>
            </a:r>
            <a:r>
              <a:rPr lang="zh-CN" altLang="en-US" sz="1000" b="1" dirty="0" smtClean="0">
                <a:solidFill>
                  <a:srgbClr val="FF0000"/>
                </a:solidFill>
              </a:rPr>
              <a:t>最短路的输出</a:t>
            </a:r>
            <a:endParaRPr lang="en-US" altLang="zh-CN" sz="1000" b="1" dirty="0" smtClean="0">
              <a:solidFill>
                <a:srgbClr val="FF0000"/>
              </a:solidFill>
            </a:endParaRPr>
          </a:p>
          <a:p>
            <a:pPr lvl="1" eaLnBrk="1" hangingPunct="1"/>
            <a:r>
              <a:rPr lang="en-US" altLang="zh-CN" sz="1000" b="1" dirty="0">
                <a:solidFill>
                  <a:srgbClr val="FF0000"/>
                </a:solidFill>
              </a:rPr>
              <a:t>7</a:t>
            </a:r>
            <a:r>
              <a:rPr lang="en-US" altLang="zh-CN" sz="1000" b="1" dirty="0" smtClean="0">
                <a:solidFill>
                  <a:srgbClr val="FF0000"/>
                </a:solidFill>
              </a:rPr>
              <a:t>.</a:t>
            </a:r>
            <a:r>
              <a:rPr lang="zh-CN" altLang="en-US" sz="1000" b="1" dirty="0" smtClean="0">
                <a:solidFill>
                  <a:srgbClr val="FF0000"/>
                </a:solidFill>
              </a:rPr>
              <a:t>链式前向星的成对变换或是</a:t>
            </a:r>
            <a:r>
              <a:rPr lang="en-US" altLang="zh-CN" sz="1000" b="1" dirty="0" smtClean="0">
                <a:solidFill>
                  <a:srgbClr val="FF0000"/>
                </a:solidFill>
              </a:rPr>
              <a:t>vector</a:t>
            </a:r>
            <a:r>
              <a:rPr lang="zh-CN" altLang="en-US" sz="1000" b="1" dirty="0" smtClean="0">
                <a:solidFill>
                  <a:srgbClr val="FF0000"/>
                </a:solidFill>
              </a:rPr>
              <a:t>实现邻接表时附加反向边指针</a:t>
            </a:r>
            <a:endParaRPr lang="en-US" altLang="zh-CN" sz="1000" b="1" dirty="0" smtClean="0">
              <a:solidFill>
                <a:srgbClr val="FF0000"/>
              </a:solidFill>
            </a:endParaRPr>
          </a:p>
          <a:p>
            <a:pPr lvl="1" eaLnBrk="1" hangingPunct="1"/>
            <a:endParaRPr lang="en-US" altLang="zh-CN" sz="1000" b="1" dirty="0" smtClean="0">
              <a:solidFill>
                <a:srgbClr val="FF0000"/>
              </a:solidFill>
            </a:endParaRPr>
          </a:p>
        </p:txBody>
      </p:sp>
    </p:spTree>
    <p:extLst>
      <p:ext uri="{BB962C8B-B14F-4D97-AF65-F5344CB8AC3E}">
        <p14:creationId xmlns:p14="http://schemas.microsoft.com/office/powerpoint/2010/main" val="3808684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加边</a:t>
            </a:r>
            <a:r>
              <a:rPr lang="en-US" altLang="zh-CN" dirty="0" smtClean="0"/>
              <a:t>,</a:t>
            </a:r>
            <a:r>
              <a:rPr lang="zh-CN" altLang="en-US" dirty="0" smtClean="0"/>
              <a:t>请使用</a:t>
            </a:r>
            <a:r>
              <a:rPr lang="en-US" altLang="zh-CN" dirty="0" err="1" smtClean="0"/>
              <a:t>c++</a:t>
            </a:r>
            <a:r>
              <a:rPr lang="en-US" altLang="zh-CN" dirty="0" smtClean="0"/>
              <a:t>17</a:t>
            </a:r>
            <a:r>
              <a:rPr lang="zh-CN" altLang="en-US" dirty="0" smtClean="0"/>
              <a:t>编译器</a:t>
            </a:r>
            <a:endParaRPr lang="zh-CN" altLang="en-US" dirty="0"/>
          </a:p>
        </p:txBody>
      </p:sp>
      <p:sp>
        <p:nvSpPr>
          <p:cNvPr id="3" name="内容占位符 2"/>
          <p:cNvSpPr>
            <a:spLocks noGrp="1"/>
          </p:cNvSpPr>
          <p:nvPr>
            <p:ph idx="1"/>
          </p:nvPr>
        </p:nvSpPr>
        <p:spPr>
          <a:xfrm>
            <a:off x="323528" y="1124744"/>
            <a:ext cx="8229600" cy="4968552"/>
          </a:xfrm>
        </p:spPr>
        <p:txBody>
          <a:bodyPr/>
          <a:lstStyle/>
          <a:p>
            <a:pPr marL="0" indent="0">
              <a:buNone/>
            </a:pPr>
            <a:r>
              <a:rPr lang="en-US" altLang="zh-CN" sz="1400" dirty="0" smtClean="0"/>
              <a:t> void </a:t>
            </a:r>
            <a:r>
              <a:rPr lang="en-US" altLang="zh-CN" sz="1400" dirty="0" err="1" smtClean="0"/>
              <a:t>add_edge</a:t>
            </a:r>
            <a:r>
              <a:rPr lang="en-US" altLang="zh-CN" sz="1400" dirty="0" smtClean="0"/>
              <a:t>(</a:t>
            </a:r>
            <a:r>
              <a:rPr lang="en-US" altLang="zh-CN" sz="1400" dirty="0" err="1" smtClean="0"/>
              <a:t>int</a:t>
            </a:r>
            <a:r>
              <a:rPr lang="en-US" altLang="zh-CN" sz="1400" dirty="0" smtClean="0"/>
              <a:t> </a:t>
            </a:r>
            <a:r>
              <a:rPr lang="en-US" altLang="zh-CN" sz="1400" dirty="0" err="1" smtClean="0"/>
              <a:t>from,int</a:t>
            </a:r>
            <a:r>
              <a:rPr lang="en-US" altLang="zh-CN" sz="1400" dirty="0" smtClean="0"/>
              <a:t> </a:t>
            </a:r>
            <a:r>
              <a:rPr lang="en-US" altLang="zh-CN" sz="1400" dirty="0" err="1" smtClean="0"/>
              <a:t>to,Cap</a:t>
            </a:r>
            <a:r>
              <a:rPr lang="en-US" altLang="zh-CN" sz="1400" dirty="0" smtClean="0"/>
              <a:t> cap){</a:t>
            </a:r>
          </a:p>
          <a:p>
            <a:pPr marL="0" indent="0">
              <a:buNone/>
            </a:pPr>
            <a:r>
              <a:rPr lang="en-US" altLang="zh-CN" sz="1400" dirty="0" smtClean="0"/>
              <a:t>    </a:t>
            </a:r>
            <a:r>
              <a:rPr lang="en-US" altLang="zh-CN" sz="1400" dirty="0" err="1" smtClean="0"/>
              <a:t>int</a:t>
            </a:r>
            <a:r>
              <a:rPr lang="en-US" altLang="zh-CN" sz="1400" dirty="0" smtClean="0"/>
              <a:t> </a:t>
            </a:r>
            <a:r>
              <a:rPr lang="en-US" altLang="zh-CN" sz="1400" dirty="0" err="1" smtClean="0"/>
              <a:t>from_id</a:t>
            </a:r>
            <a:r>
              <a:rPr lang="en-US" altLang="zh-CN" sz="1400" dirty="0" smtClean="0"/>
              <a:t>=</a:t>
            </a:r>
            <a:r>
              <a:rPr lang="en-US" altLang="zh-CN" sz="1400" dirty="0" err="1" smtClean="0"/>
              <a:t>int</a:t>
            </a:r>
            <a:r>
              <a:rPr lang="en-US" altLang="zh-CN" sz="1400" dirty="0" smtClean="0"/>
              <a:t>(g[from].size());</a:t>
            </a:r>
          </a:p>
          <a:p>
            <a:pPr marL="0" indent="0">
              <a:buNone/>
            </a:pPr>
            <a:r>
              <a:rPr lang="en-US" altLang="zh-CN" sz="1400" dirty="0" smtClean="0"/>
              <a:t>    </a:t>
            </a:r>
            <a:r>
              <a:rPr lang="en-US" altLang="zh-CN" sz="1400" dirty="0" err="1" smtClean="0"/>
              <a:t>int</a:t>
            </a:r>
            <a:r>
              <a:rPr lang="en-US" altLang="zh-CN" sz="1400" dirty="0" smtClean="0"/>
              <a:t> </a:t>
            </a:r>
            <a:r>
              <a:rPr lang="en-US" altLang="zh-CN" sz="1400" dirty="0" err="1" smtClean="0"/>
              <a:t>to_id</a:t>
            </a:r>
            <a:r>
              <a:rPr lang="en-US" altLang="zh-CN" sz="1400" dirty="0" smtClean="0"/>
              <a:t>=</a:t>
            </a:r>
            <a:r>
              <a:rPr lang="en-US" altLang="zh-CN" sz="1400" dirty="0" err="1" smtClean="0"/>
              <a:t>int</a:t>
            </a:r>
            <a:r>
              <a:rPr lang="en-US" altLang="zh-CN" sz="1400" dirty="0" smtClean="0"/>
              <a:t>(g[to].size());</a:t>
            </a:r>
          </a:p>
          <a:p>
            <a:pPr marL="0" indent="0">
              <a:buNone/>
            </a:pPr>
            <a:r>
              <a:rPr lang="en-US" altLang="zh-CN" sz="1400" dirty="0" smtClean="0"/>
              <a:t>    if(from==to) </a:t>
            </a:r>
            <a:r>
              <a:rPr lang="en-US" altLang="zh-CN" sz="1400" dirty="0" err="1" smtClean="0"/>
              <a:t>to_id</a:t>
            </a:r>
            <a:r>
              <a:rPr lang="en-US" altLang="zh-CN" sz="1400" dirty="0" smtClean="0"/>
              <a:t>++;</a:t>
            </a:r>
          </a:p>
          <a:p>
            <a:pPr marL="0" indent="0">
              <a:buNone/>
            </a:pPr>
            <a:r>
              <a:rPr lang="en-US" altLang="zh-CN" sz="1400" dirty="0" smtClean="0"/>
              <a:t>    g[from].</a:t>
            </a:r>
            <a:r>
              <a:rPr lang="en-US" altLang="zh-CN" sz="1400" dirty="0" err="1" smtClean="0"/>
              <a:t>push_back</a:t>
            </a:r>
            <a:r>
              <a:rPr lang="en-US" altLang="zh-CN" sz="1400" dirty="0" smtClean="0"/>
              <a:t>(_edge{to, </a:t>
            </a:r>
            <a:r>
              <a:rPr lang="en-US" altLang="zh-CN" sz="1400" dirty="0" err="1" smtClean="0"/>
              <a:t>to_id</a:t>
            </a:r>
            <a:r>
              <a:rPr lang="en-US" altLang="zh-CN" sz="1400" dirty="0" smtClean="0"/>
              <a:t>, cap});</a:t>
            </a:r>
          </a:p>
          <a:p>
            <a:pPr marL="0" indent="0">
              <a:buNone/>
            </a:pPr>
            <a:r>
              <a:rPr lang="en-US" altLang="zh-CN" sz="1400" dirty="0" smtClean="0"/>
              <a:t>    g[to].</a:t>
            </a:r>
            <a:r>
              <a:rPr lang="en-US" altLang="zh-CN" sz="1400" dirty="0" err="1" smtClean="0"/>
              <a:t>push_back</a:t>
            </a:r>
            <a:r>
              <a:rPr lang="en-US" altLang="zh-CN" sz="1400" dirty="0" smtClean="0"/>
              <a:t>(_edge{from, </a:t>
            </a:r>
            <a:r>
              <a:rPr lang="en-US" altLang="zh-CN" sz="1400" dirty="0" err="1" smtClean="0"/>
              <a:t>from_id</a:t>
            </a:r>
            <a:r>
              <a:rPr lang="en-US" altLang="zh-CN" sz="1400" dirty="0" smtClean="0"/>
              <a:t>, 0});</a:t>
            </a:r>
          </a:p>
          <a:p>
            <a:pPr marL="0" indent="0">
              <a:buNone/>
            </a:pPr>
            <a:r>
              <a:rPr lang="en-US" altLang="zh-CN" sz="1400" dirty="0" smtClean="0"/>
              <a:t>  }//</a:t>
            </a:r>
            <a:r>
              <a:rPr lang="zh-CN" altLang="en-US" sz="1400" dirty="0" smtClean="0"/>
              <a:t>最大流</a:t>
            </a:r>
            <a:endParaRPr lang="en-US" altLang="zh-CN" sz="1400" dirty="0" smtClean="0"/>
          </a:p>
          <a:p>
            <a:pPr marL="0" indent="0">
              <a:buNone/>
            </a:pPr>
            <a:r>
              <a:rPr lang="en-US" altLang="zh-CN" sz="1400" dirty="0" err="1" smtClean="0"/>
              <a:t>int</a:t>
            </a:r>
            <a:r>
              <a:rPr lang="en-US" altLang="zh-CN" sz="1400" dirty="0" smtClean="0"/>
              <a:t> </a:t>
            </a:r>
            <a:r>
              <a:rPr lang="en-US" altLang="zh-CN" sz="1400" dirty="0" err="1" smtClean="0"/>
              <a:t>add_edge</a:t>
            </a:r>
            <a:r>
              <a:rPr lang="en-US" altLang="zh-CN" sz="1400" dirty="0" smtClean="0"/>
              <a:t>(</a:t>
            </a:r>
            <a:r>
              <a:rPr lang="en-US" altLang="zh-CN" sz="1400" dirty="0" err="1" smtClean="0"/>
              <a:t>int</a:t>
            </a:r>
            <a:r>
              <a:rPr lang="en-US" altLang="zh-CN" sz="1400" dirty="0" smtClean="0"/>
              <a:t> from, </a:t>
            </a:r>
            <a:r>
              <a:rPr lang="en-US" altLang="zh-CN" sz="1400" dirty="0" err="1" smtClean="0"/>
              <a:t>int</a:t>
            </a:r>
            <a:r>
              <a:rPr lang="en-US" altLang="zh-CN" sz="1400" dirty="0" smtClean="0"/>
              <a:t> to, Cap </a:t>
            </a:r>
            <a:r>
              <a:rPr lang="en-US" altLang="zh-CN" sz="1400" dirty="0" err="1" smtClean="0"/>
              <a:t>cap</a:t>
            </a:r>
            <a:r>
              <a:rPr lang="en-US" altLang="zh-CN" sz="1400" dirty="0" smtClean="0"/>
              <a:t>, Cost cost) {</a:t>
            </a:r>
          </a:p>
          <a:p>
            <a:pPr marL="0" indent="0">
              <a:buNone/>
            </a:pPr>
            <a:r>
              <a:rPr lang="en-US" altLang="zh-CN" sz="1400" dirty="0" smtClean="0"/>
              <a:t>  </a:t>
            </a:r>
            <a:r>
              <a:rPr lang="en-US" altLang="zh-CN" sz="1400" dirty="0" err="1" smtClean="0"/>
              <a:t>int</a:t>
            </a:r>
            <a:r>
              <a:rPr lang="en-US" altLang="zh-CN" sz="1400" dirty="0" smtClean="0"/>
              <a:t> m = </a:t>
            </a:r>
            <a:r>
              <a:rPr lang="en-US" altLang="zh-CN" sz="1400" dirty="0" err="1" smtClean="0"/>
              <a:t>pos.size</a:t>
            </a:r>
            <a:r>
              <a:rPr lang="en-US" altLang="zh-CN" sz="1400" dirty="0" smtClean="0"/>
              <a:t>();</a:t>
            </a:r>
          </a:p>
          <a:p>
            <a:pPr marL="0" indent="0">
              <a:buNone/>
            </a:pPr>
            <a:r>
              <a:rPr lang="en-US" altLang="zh-CN" sz="1400" dirty="0" smtClean="0"/>
              <a:t>  //</a:t>
            </a:r>
            <a:r>
              <a:rPr lang="en-US" altLang="zh-CN" sz="1400" dirty="0" err="1" smtClean="0"/>
              <a:t>pos.push_back</a:t>
            </a:r>
            <a:r>
              <a:rPr lang="en-US" altLang="zh-CN" sz="1400" dirty="0" smtClean="0"/>
              <a:t>( {from, </a:t>
            </a:r>
            <a:r>
              <a:rPr lang="en-US" altLang="zh-CN" sz="1400" dirty="0" err="1" smtClean="0"/>
              <a:t>int</a:t>
            </a:r>
            <a:r>
              <a:rPr lang="en-US" altLang="zh-CN" sz="1400" dirty="0" smtClean="0"/>
              <a:t>(g[from].size())});</a:t>
            </a:r>
          </a:p>
          <a:p>
            <a:pPr marL="0" indent="0">
              <a:buNone/>
            </a:pPr>
            <a:r>
              <a:rPr lang="en-US" altLang="zh-CN" sz="1400" dirty="0" smtClean="0"/>
              <a:t>  </a:t>
            </a:r>
            <a:r>
              <a:rPr lang="en-US" altLang="zh-CN" sz="1400" dirty="0" err="1" smtClean="0"/>
              <a:t>int</a:t>
            </a:r>
            <a:r>
              <a:rPr lang="en-US" altLang="zh-CN" sz="1400" dirty="0" smtClean="0"/>
              <a:t> </a:t>
            </a:r>
            <a:r>
              <a:rPr lang="en-US" altLang="zh-CN" sz="1400" dirty="0" err="1" smtClean="0"/>
              <a:t>from_id</a:t>
            </a:r>
            <a:r>
              <a:rPr lang="en-US" altLang="zh-CN" sz="1400" dirty="0" smtClean="0"/>
              <a:t> = g[from].size();</a:t>
            </a:r>
          </a:p>
          <a:p>
            <a:pPr marL="0" indent="0">
              <a:buNone/>
            </a:pPr>
            <a:r>
              <a:rPr lang="en-US" altLang="zh-CN" sz="1400" dirty="0" smtClean="0"/>
              <a:t>  </a:t>
            </a:r>
            <a:r>
              <a:rPr lang="en-US" altLang="zh-CN" sz="1400" dirty="0" err="1" smtClean="0"/>
              <a:t>int</a:t>
            </a:r>
            <a:r>
              <a:rPr lang="en-US" altLang="zh-CN" sz="1400" dirty="0" smtClean="0"/>
              <a:t> </a:t>
            </a:r>
            <a:r>
              <a:rPr lang="en-US" altLang="zh-CN" sz="1400" dirty="0" err="1" smtClean="0"/>
              <a:t>to_id</a:t>
            </a:r>
            <a:r>
              <a:rPr lang="en-US" altLang="zh-CN" sz="1400" dirty="0" smtClean="0"/>
              <a:t> = g[to].size();</a:t>
            </a:r>
          </a:p>
          <a:p>
            <a:pPr marL="0" indent="0">
              <a:buNone/>
            </a:pPr>
            <a:r>
              <a:rPr lang="en-US" altLang="zh-CN" sz="1400" dirty="0" smtClean="0"/>
              <a:t>  if(from == to) </a:t>
            </a:r>
            <a:r>
              <a:rPr lang="en-US" altLang="zh-CN" sz="1400" dirty="0" err="1" smtClean="0"/>
              <a:t>to_id</a:t>
            </a:r>
            <a:r>
              <a:rPr lang="en-US" altLang="zh-CN" sz="1400" dirty="0" smtClean="0"/>
              <a:t>++;</a:t>
            </a:r>
          </a:p>
          <a:p>
            <a:pPr marL="0" indent="0">
              <a:buNone/>
            </a:pPr>
            <a:r>
              <a:rPr lang="en-US" altLang="zh-CN" sz="1400" dirty="0" smtClean="0"/>
              <a:t>  g[from].</a:t>
            </a:r>
            <a:r>
              <a:rPr lang="en-US" altLang="zh-CN" sz="1400" dirty="0" err="1" smtClean="0"/>
              <a:t>push_back</a:t>
            </a:r>
            <a:r>
              <a:rPr lang="en-US" altLang="zh-CN" sz="1400" dirty="0" smtClean="0"/>
              <a:t>(_edge{to, </a:t>
            </a:r>
            <a:r>
              <a:rPr lang="en-US" altLang="zh-CN" sz="1400" dirty="0" err="1" smtClean="0"/>
              <a:t>to_id</a:t>
            </a:r>
            <a:r>
              <a:rPr lang="en-US" altLang="zh-CN" sz="1400" dirty="0" smtClean="0"/>
              <a:t>, cap, cost});</a:t>
            </a:r>
          </a:p>
          <a:p>
            <a:pPr marL="0" indent="0">
              <a:buNone/>
            </a:pPr>
            <a:r>
              <a:rPr lang="en-US" altLang="zh-CN" sz="1400" dirty="0" smtClean="0"/>
              <a:t>  g[to].</a:t>
            </a:r>
            <a:r>
              <a:rPr lang="en-US" altLang="zh-CN" sz="1400" dirty="0" err="1" smtClean="0"/>
              <a:t>push_back</a:t>
            </a:r>
            <a:r>
              <a:rPr lang="en-US" altLang="zh-CN" sz="1400" dirty="0" smtClean="0"/>
              <a:t>(_edge{from, </a:t>
            </a:r>
            <a:r>
              <a:rPr lang="en-US" altLang="zh-CN" sz="1400" dirty="0" err="1" smtClean="0"/>
              <a:t>from_id</a:t>
            </a:r>
            <a:r>
              <a:rPr lang="en-US" altLang="zh-CN" sz="1400" dirty="0" smtClean="0"/>
              <a:t>, 0, -cost});</a:t>
            </a:r>
          </a:p>
          <a:p>
            <a:pPr marL="0" indent="0">
              <a:buNone/>
            </a:pPr>
            <a:r>
              <a:rPr lang="en-US" altLang="zh-CN" sz="1400" dirty="0" smtClean="0"/>
              <a:t>  return m;</a:t>
            </a:r>
          </a:p>
          <a:p>
            <a:pPr marL="0" indent="0">
              <a:buNone/>
            </a:pPr>
            <a:r>
              <a:rPr lang="en-US" altLang="zh-CN" sz="1400" dirty="0" smtClean="0"/>
              <a:t>}//</a:t>
            </a:r>
            <a:r>
              <a:rPr lang="zh-CN" altLang="en-US" sz="1400" dirty="0" smtClean="0"/>
              <a:t>费用流</a:t>
            </a:r>
            <a:r>
              <a:rPr lang="en-US" altLang="zh-CN" sz="1400" dirty="0" smtClean="0"/>
              <a:t>,</a:t>
            </a:r>
            <a:r>
              <a:rPr lang="en-US" altLang="zh-CN" sz="1400" dirty="0" err="1" smtClean="0"/>
              <a:t>pos</a:t>
            </a:r>
            <a:r>
              <a:rPr lang="zh-CN" altLang="en-US" sz="1400" dirty="0" smtClean="0"/>
              <a:t>用于求二分图匹配输出方案</a:t>
            </a:r>
            <a:r>
              <a:rPr lang="en-US" altLang="zh-CN" sz="1400" dirty="0" smtClean="0"/>
              <a:t>,</a:t>
            </a:r>
            <a:r>
              <a:rPr lang="zh-CN" altLang="en-US" sz="1400" dirty="0" smtClean="0"/>
              <a:t>暂时不用</a:t>
            </a:r>
            <a:endParaRPr lang="en-US" altLang="zh-CN" sz="1400" dirty="0" smtClean="0"/>
          </a:p>
          <a:p>
            <a:pPr marL="0" indent="0">
              <a:buNone/>
            </a:pPr>
            <a:endParaRPr lang="en-US" altLang="zh-CN" sz="1400" dirty="0" smtClean="0"/>
          </a:p>
        </p:txBody>
      </p:sp>
    </p:spTree>
    <p:extLst>
      <p:ext uri="{BB962C8B-B14F-4D97-AF65-F5344CB8AC3E}">
        <p14:creationId xmlns:p14="http://schemas.microsoft.com/office/powerpoint/2010/main" val="11254909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Bellman_ford</a:t>
            </a:r>
            <a:r>
              <a:rPr lang="zh-CN" altLang="en-US" dirty="0" smtClean="0"/>
              <a:t>的路径输出</a:t>
            </a:r>
            <a:endParaRPr lang="zh-CN" altLang="en-US" dirty="0"/>
          </a:p>
        </p:txBody>
      </p:sp>
      <p:sp>
        <p:nvSpPr>
          <p:cNvPr id="3" name="内容占位符 2"/>
          <p:cNvSpPr>
            <a:spLocks noGrp="1"/>
          </p:cNvSpPr>
          <p:nvPr>
            <p:ph idx="1"/>
          </p:nvPr>
        </p:nvSpPr>
        <p:spPr>
          <a:xfrm>
            <a:off x="323528" y="1196752"/>
            <a:ext cx="8229600" cy="4530725"/>
          </a:xfrm>
        </p:spPr>
        <p:txBody>
          <a:bodyPr/>
          <a:lstStyle/>
          <a:p>
            <a:r>
              <a:rPr lang="zh-CN" altLang="en-US" dirty="0" smtClean="0"/>
              <a:t>添加数组</a:t>
            </a:r>
            <a:r>
              <a:rPr lang="en-US" altLang="zh-CN" dirty="0" err="1" smtClean="0"/>
              <a:t>prev_v</a:t>
            </a:r>
            <a:r>
              <a:rPr lang="zh-CN" altLang="en-US" dirty="0" smtClean="0"/>
              <a:t>和</a:t>
            </a:r>
            <a:r>
              <a:rPr lang="en-US" altLang="zh-CN" dirty="0" err="1" smtClean="0"/>
              <a:t>prev_e</a:t>
            </a:r>
            <a:r>
              <a:rPr lang="en-US" altLang="zh-CN" dirty="0" smtClean="0"/>
              <a:t>,</a:t>
            </a:r>
            <a:r>
              <a:rPr lang="zh-CN" altLang="en-US" dirty="0" smtClean="0"/>
              <a:t>分别表示当前点的前驱边和前驱点即可</a:t>
            </a:r>
            <a:r>
              <a:rPr lang="en-US" altLang="zh-CN" dirty="0" smtClean="0"/>
              <a:t>.</a:t>
            </a:r>
          </a:p>
          <a:p>
            <a:r>
              <a:rPr lang="en-US" altLang="zh-CN" sz="800" dirty="0" smtClean="0"/>
              <a:t>auto </a:t>
            </a:r>
            <a:r>
              <a:rPr lang="en-US" altLang="zh-CN" sz="800" dirty="0" err="1" smtClean="0"/>
              <a:t>bellman_ford</a:t>
            </a:r>
            <a:r>
              <a:rPr lang="en-US" altLang="zh-CN" sz="800" dirty="0" smtClean="0"/>
              <a:t> = [&amp;](</a:t>
            </a:r>
            <a:r>
              <a:rPr lang="en-US" altLang="zh-CN" sz="800" dirty="0" err="1" smtClean="0"/>
              <a:t>int</a:t>
            </a:r>
            <a:r>
              <a:rPr lang="en-US" altLang="zh-CN" sz="800" dirty="0" smtClean="0"/>
              <a:t> s) {</a:t>
            </a:r>
          </a:p>
          <a:p>
            <a:r>
              <a:rPr lang="en-US" altLang="zh-CN" sz="800" dirty="0" smtClean="0"/>
              <a:t>  </a:t>
            </a:r>
            <a:r>
              <a:rPr lang="en-US" altLang="zh-CN" sz="800" dirty="0" err="1" smtClean="0"/>
              <a:t>std</a:t>
            </a:r>
            <a:r>
              <a:rPr lang="en-US" altLang="zh-CN" sz="800" dirty="0" smtClean="0"/>
              <a:t>::fill(</a:t>
            </a:r>
            <a:r>
              <a:rPr lang="en-US" altLang="zh-CN" sz="800" dirty="0" err="1" smtClean="0"/>
              <a:t>dist.begin</a:t>
            </a:r>
            <a:r>
              <a:rPr lang="en-US" altLang="zh-CN" sz="800" dirty="0" smtClean="0"/>
              <a:t>(), </a:t>
            </a:r>
            <a:r>
              <a:rPr lang="en-US" altLang="zh-CN" sz="800" dirty="0" err="1" smtClean="0"/>
              <a:t>dist.end</a:t>
            </a:r>
            <a:r>
              <a:rPr lang="en-US" altLang="zh-CN" sz="800" dirty="0" smtClean="0"/>
              <a:t>(), </a:t>
            </a:r>
            <a:r>
              <a:rPr lang="en-US" altLang="zh-CN" sz="800" dirty="0" err="1" smtClean="0"/>
              <a:t>std</a:t>
            </a:r>
            <a:r>
              <a:rPr lang="en-US" altLang="zh-CN" sz="800" dirty="0" smtClean="0"/>
              <a:t>::</a:t>
            </a:r>
            <a:r>
              <a:rPr lang="en-US" altLang="zh-CN" sz="800" dirty="0" err="1" smtClean="0"/>
              <a:t>numeric_limits</a:t>
            </a:r>
            <a:r>
              <a:rPr lang="en-US" altLang="zh-CN" sz="800" dirty="0" smtClean="0"/>
              <a:t>&lt;Cost&gt;::max());</a:t>
            </a:r>
          </a:p>
          <a:p>
            <a:r>
              <a:rPr lang="en-US" altLang="zh-CN" sz="800" dirty="0" smtClean="0"/>
              <a:t>  </a:t>
            </a:r>
            <a:r>
              <a:rPr lang="en-US" altLang="zh-CN" sz="800" dirty="0" err="1" smtClean="0"/>
              <a:t>dist</a:t>
            </a:r>
            <a:r>
              <a:rPr lang="en-US" altLang="zh-CN" sz="800" dirty="0" smtClean="0"/>
              <a:t>[s] = 0;</a:t>
            </a:r>
          </a:p>
          <a:p>
            <a:r>
              <a:rPr lang="en-US" altLang="zh-CN" sz="800" dirty="0" smtClean="0"/>
              <a:t>  </a:t>
            </a:r>
            <a:r>
              <a:rPr lang="en-US" altLang="zh-CN" sz="800" dirty="0" err="1" smtClean="0"/>
              <a:t>std</a:t>
            </a:r>
            <a:r>
              <a:rPr lang="en-US" altLang="zh-CN" sz="800" dirty="0" smtClean="0"/>
              <a:t>::queue&lt;</a:t>
            </a:r>
            <a:r>
              <a:rPr lang="en-US" altLang="zh-CN" sz="800" dirty="0" err="1" smtClean="0"/>
              <a:t>int</a:t>
            </a:r>
            <a:r>
              <a:rPr lang="en-US" altLang="zh-CN" sz="800" dirty="0" smtClean="0"/>
              <a:t>&gt;q;</a:t>
            </a:r>
          </a:p>
          <a:p>
            <a:r>
              <a:rPr lang="en-US" altLang="zh-CN" sz="800" dirty="0" smtClean="0"/>
              <a:t>  </a:t>
            </a:r>
            <a:r>
              <a:rPr lang="en-US" altLang="zh-CN" sz="800" dirty="0" err="1" smtClean="0"/>
              <a:t>q.push</a:t>
            </a:r>
            <a:r>
              <a:rPr lang="en-US" altLang="zh-CN" sz="800" dirty="0" smtClean="0"/>
              <a:t>(s);</a:t>
            </a:r>
          </a:p>
          <a:p>
            <a:r>
              <a:rPr lang="en-US" altLang="zh-CN" sz="800" dirty="0" smtClean="0"/>
              <a:t>  visited[s] = 1;</a:t>
            </a:r>
          </a:p>
          <a:p>
            <a:r>
              <a:rPr lang="en-US" altLang="zh-CN" sz="800" dirty="0" smtClean="0"/>
              <a:t>  while(</a:t>
            </a:r>
            <a:r>
              <a:rPr lang="en-US" altLang="zh-CN" sz="800" dirty="0" err="1" smtClean="0"/>
              <a:t>q.size</a:t>
            </a:r>
            <a:r>
              <a:rPr lang="en-US" altLang="zh-CN" sz="800" dirty="0" smtClean="0"/>
              <a:t>()) {</a:t>
            </a:r>
          </a:p>
          <a:p>
            <a:r>
              <a:rPr lang="en-US" altLang="zh-CN" sz="800" dirty="0" smtClean="0"/>
              <a:t>    </a:t>
            </a:r>
            <a:r>
              <a:rPr lang="en-US" altLang="zh-CN" sz="800" dirty="0" err="1" smtClean="0"/>
              <a:t>int</a:t>
            </a:r>
            <a:r>
              <a:rPr lang="en-US" altLang="zh-CN" sz="800" dirty="0" smtClean="0"/>
              <a:t> v = </a:t>
            </a:r>
            <a:r>
              <a:rPr lang="en-US" altLang="zh-CN" sz="800" dirty="0" err="1" smtClean="0"/>
              <a:t>q.front</a:t>
            </a:r>
            <a:r>
              <a:rPr lang="en-US" altLang="zh-CN" sz="800" dirty="0" smtClean="0"/>
              <a:t>();</a:t>
            </a:r>
          </a:p>
          <a:p>
            <a:r>
              <a:rPr lang="en-US" altLang="zh-CN" sz="800" dirty="0" smtClean="0"/>
              <a:t>    visited[v] = 0;</a:t>
            </a:r>
          </a:p>
          <a:p>
            <a:r>
              <a:rPr lang="en-US" altLang="zh-CN" sz="800" dirty="0" smtClean="0"/>
              <a:t>    </a:t>
            </a:r>
            <a:r>
              <a:rPr lang="en-US" altLang="zh-CN" sz="800" dirty="0" err="1" smtClean="0"/>
              <a:t>q.pop</a:t>
            </a:r>
            <a:r>
              <a:rPr lang="en-US" altLang="zh-CN" sz="800" dirty="0" smtClean="0"/>
              <a:t>();</a:t>
            </a:r>
          </a:p>
          <a:p>
            <a:r>
              <a:rPr lang="en-US" altLang="zh-CN" sz="800" dirty="0" smtClean="0"/>
              <a:t>    for(</a:t>
            </a:r>
            <a:r>
              <a:rPr lang="en-US" altLang="zh-CN" sz="800" dirty="0" err="1" smtClean="0"/>
              <a:t>int</a:t>
            </a:r>
            <a:r>
              <a:rPr lang="en-US" altLang="zh-CN" sz="800" dirty="0" smtClean="0"/>
              <a:t> i = 0; i &lt; </a:t>
            </a:r>
            <a:r>
              <a:rPr lang="en-US" altLang="zh-CN" sz="800" dirty="0" err="1" smtClean="0"/>
              <a:t>int</a:t>
            </a:r>
            <a:r>
              <a:rPr lang="en-US" altLang="zh-CN" sz="800" dirty="0" smtClean="0"/>
              <a:t>(g[v].size()); ++i) {</a:t>
            </a:r>
          </a:p>
          <a:p>
            <a:r>
              <a:rPr lang="en-US" altLang="zh-CN" sz="800" dirty="0" smtClean="0"/>
              <a:t>      auto e = g[v][i];</a:t>
            </a:r>
          </a:p>
          <a:p>
            <a:r>
              <a:rPr lang="en-US" altLang="zh-CN" sz="800" dirty="0" smtClean="0"/>
              <a:t>      if(</a:t>
            </a:r>
            <a:r>
              <a:rPr lang="en-US" altLang="zh-CN" sz="800" dirty="0" err="1" smtClean="0"/>
              <a:t>e.cap</a:t>
            </a:r>
            <a:r>
              <a:rPr lang="en-US" altLang="zh-CN" sz="800" dirty="0" smtClean="0"/>
              <a:t> &gt; 0 &amp;&amp; </a:t>
            </a:r>
            <a:r>
              <a:rPr lang="en-US" altLang="zh-CN" sz="800" dirty="0" err="1" smtClean="0"/>
              <a:t>dist</a:t>
            </a:r>
            <a:r>
              <a:rPr lang="en-US" altLang="zh-CN" sz="800" dirty="0" smtClean="0"/>
              <a:t>[v] + </a:t>
            </a:r>
            <a:r>
              <a:rPr lang="en-US" altLang="zh-CN" sz="800" dirty="0" err="1" smtClean="0"/>
              <a:t>e.cost</a:t>
            </a:r>
            <a:r>
              <a:rPr lang="en-US" altLang="zh-CN" sz="800" dirty="0" smtClean="0"/>
              <a:t> &lt; </a:t>
            </a:r>
            <a:r>
              <a:rPr lang="en-US" altLang="zh-CN" sz="800" dirty="0" err="1" smtClean="0"/>
              <a:t>dist</a:t>
            </a:r>
            <a:r>
              <a:rPr lang="en-US" altLang="zh-CN" sz="800" dirty="0" smtClean="0"/>
              <a:t>[e.to]) {</a:t>
            </a:r>
          </a:p>
          <a:p>
            <a:r>
              <a:rPr lang="en-US" altLang="zh-CN" sz="800" dirty="0" smtClean="0"/>
              <a:t>        </a:t>
            </a:r>
            <a:r>
              <a:rPr lang="en-US" altLang="zh-CN" sz="800" dirty="0" err="1" smtClean="0"/>
              <a:t>dist</a:t>
            </a:r>
            <a:r>
              <a:rPr lang="en-US" altLang="zh-CN" sz="800" dirty="0" smtClean="0"/>
              <a:t>[e.to] = </a:t>
            </a:r>
            <a:r>
              <a:rPr lang="en-US" altLang="zh-CN" sz="800" dirty="0" err="1" smtClean="0"/>
              <a:t>dist</a:t>
            </a:r>
            <a:r>
              <a:rPr lang="en-US" altLang="zh-CN" sz="800" dirty="0" smtClean="0"/>
              <a:t>[v] + </a:t>
            </a:r>
            <a:r>
              <a:rPr lang="en-US" altLang="zh-CN" sz="800" dirty="0" err="1" smtClean="0"/>
              <a:t>e.cost</a:t>
            </a:r>
            <a:r>
              <a:rPr lang="en-US" altLang="zh-CN" sz="800" dirty="0" smtClean="0"/>
              <a:t>;</a:t>
            </a:r>
          </a:p>
          <a:p>
            <a:r>
              <a:rPr lang="en-US" altLang="zh-CN" sz="800" dirty="0" smtClean="0"/>
              <a:t>        </a:t>
            </a:r>
            <a:r>
              <a:rPr lang="en-US" altLang="zh-CN" sz="800" dirty="0" err="1" smtClean="0"/>
              <a:t>prevv</a:t>
            </a:r>
            <a:r>
              <a:rPr lang="en-US" altLang="zh-CN" sz="800" dirty="0" smtClean="0"/>
              <a:t>[e.to] = v;</a:t>
            </a:r>
          </a:p>
          <a:p>
            <a:r>
              <a:rPr lang="en-US" altLang="zh-CN" sz="800" dirty="0" smtClean="0"/>
              <a:t>        </a:t>
            </a:r>
            <a:r>
              <a:rPr lang="en-US" altLang="zh-CN" sz="800" dirty="0" err="1" smtClean="0"/>
              <a:t>preve</a:t>
            </a:r>
            <a:r>
              <a:rPr lang="en-US" altLang="zh-CN" sz="800" dirty="0" smtClean="0"/>
              <a:t>[e.to] = i;</a:t>
            </a:r>
          </a:p>
          <a:p>
            <a:r>
              <a:rPr lang="en-US" altLang="zh-CN" sz="800" dirty="0" smtClean="0"/>
              <a:t>        if(!visited[e.to]) {</a:t>
            </a:r>
          </a:p>
          <a:p>
            <a:r>
              <a:rPr lang="en-US" altLang="zh-CN" sz="800" dirty="0" smtClean="0"/>
              <a:t>          </a:t>
            </a:r>
            <a:r>
              <a:rPr lang="en-US" altLang="zh-CN" sz="800" dirty="0" err="1" smtClean="0"/>
              <a:t>q.push</a:t>
            </a:r>
            <a:r>
              <a:rPr lang="en-US" altLang="zh-CN" sz="800" dirty="0" smtClean="0"/>
              <a:t>(e.to);</a:t>
            </a:r>
          </a:p>
          <a:p>
            <a:r>
              <a:rPr lang="en-US" altLang="zh-CN" sz="800" dirty="0" smtClean="0"/>
              <a:t>          visited[e.to] = 1;</a:t>
            </a:r>
          </a:p>
          <a:p>
            <a:r>
              <a:rPr lang="en-US" altLang="zh-CN" sz="800" dirty="0" smtClean="0"/>
              <a:t>        }</a:t>
            </a:r>
          </a:p>
          <a:p>
            <a:r>
              <a:rPr lang="en-US" altLang="zh-CN" sz="800" dirty="0" smtClean="0"/>
              <a:t>      }</a:t>
            </a:r>
          </a:p>
          <a:p>
            <a:r>
              <a:rPr lang="en-US" altLang="zh-CN" sz="800" dirty="0" smtClean="0"/>
              <a:t>    }</a:t>
            </a:r>
          </a:p>
          <a:p>
            <a:r>
              <a:rPr lang="en-US" altLang="zh-CN" sz="800" dirty="0" smtClean="0"/>
              <a:t>  }</a:t>
            </a:r>
          </a:p>
          <a:p>
            <a:r>
              <a:rPr lang="en-US" altLang="zh-CN" sz="800" dirty="0" smtClean="0"/>
              <a:t>};</a:t>
            </a:r>
          </a:p>
          <a:p>
            <a:r>
              <a:rPr lang="en-US" altLang="zh-CN" sz="800" dirty="0" smtClean="0"/>
              <a:t>for(</a:t>
            </a:r>
            <a:r>
              <a:rPr lang="en-US" altLang="zh-CN" sz="800" dirty="0" err="1" smtClean="0"/>
              <a:t>int</a:t>
            </a:r>
            <a:r>
              <a:rPr lang="en-US" altLang="zh-CN" sz="800" dirty="0" smtClean="0"/>
              <a:t> v = t; v != s; v = </a:t>
            </a:r>
            <a:r>
              <a:rPr lang="en-US" altLang="zh-CN" sz="800" dirty="0" err="1" smtClean="0"/>
              <a:t>prevv</a:t>
            </a:r>
            <a:r>
              <a:rPr lang="en-US" altLang="zh-CN" sz="800" dirty="0" smtClean="0"/>
              <a:t>[v]) {</a:t>
            </a:r>
          </a:p>
          <a:p>
            <a:r>
              <a:rPr lang="en-US" altLang="zh-CN" sz="800" dirty="0" smtClean="0"/>
              <a:t>  d = min(d, g[</a:t>
            </a:r>
            <a:r>
              <a:rPr lang="en-US" altLang="zh-CN" sz="800" dirty="0" err="1" smtClean="0"/>
              <a:t>prevv</a:t>
            </a:r>
            <a:r>
              <a:rPr lang="en-US" altLang="zh-CN" sz="800" dirty="0" smtClean="0"/>
              <a:t>[v]][</a:t>
            </a:r>
            <a:r>
              <a:rPr lang="en-US" altLang="zh-CN" sz="800" dirty="0" err="1" smtClean="0"/>
              <a:t>preve</a:t>
            </a:r>
            <a:r>
              <a:rPr lang="en-US" altLang="zh-CN" sz="800" dirty="0" smtClean="0"/>
              <a:t>[v]].cap);</a:t>
            </a:r>
          </a:p>
          <a:p>
            <a:r>
              <a:rPr lang="en-US" altLang="zh-CN" sz="800" dirty="0" smtClean="0"/>
              <a:t>} </a:t>
            </a:r>
            <a:endParaRPr lang="zh-CN" altLang="en-US" sz="800" dirty="0"/>
          </a:p>
        </p:txBody>
      </p:sp>
    </p:spTree>
    <p:extLst>
      <p:ext uri="{BB962C8B-B14F-4D97-AF65-F5344CB8AC3E}">
        <p14:creationId xmlns:p14="http://schemas.microsoft.com/office/powerpoint/2010/main" val="13658081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EK</a:t>
            </a:r>
            <a:r>
              <a:rPr lang="zh-CN" altLang="en-US" dirty="0" smtClean="0"/>
              <a:t>费用流的代码</a:t>
            </a:r>
            <a:r>
              <a:rPr lang="zh-CN" altLang="en-US" dirty="0"/>
              <a:t>实现</a:t>
            </a:r>
          </a:p>
        </p:txBody>
      </p:sp>
      <p:sp>
        <p:nvSpPr>
          <p:cNvPr id="3" name="内容占位符 2"/>
          <p:cNvSpPr>
            <a:spLocks noGrp="1"/>
          </p:cNvSpPr>
          <p:nvPr>
            <p:ph idx="1"/>
          </p:nvPr>
        </p:nvSpPr>
        <p:spPr/>
        <p:txBody>
          <a:bodyPr/>
          <a:lstStyle/>
          <a:p>
            <a:r>
              <a:rPr lang="en-US" altLang="zh-CN" dirty="0" smtClean="0">
                <a:hlinkClick r:id="rId2"/>
              </a:rPr>
              <a:t>https://www.luogu.com.cn/paste/di0axlx5</a:t>
            </a:r>
            <a:endParaRPr lang="en-US" altLang="zh-CN" dirty="0" smtClean="0"/>
          </a:p>
        </p:txBody>
      </p:sp>
    </p:spTree>
    <p:extLst>
      <p:ext uri="{BB962C8B-B14F-4D97-AF65-F5344CB8AC3E}">
        <p14:creationId xmlns:p14="http://schemas.microsoft.com/office/powerpoint/2010/main" val="3042601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260648"/>
            <a:ext cx="8229600" cy="1139825"/>
          </a:xfrm>
        </p:spPr>
        <p:txBody>
          <a:bodyPr/>
          <a:lstStyle/>
          <a:p>
            <a:r>
              <a:rPr lang="en-US" altLang="zh-CN" dirty="0" smtClean="0"/>
              <a:t>EK</a:t>
            </a:r>
            <a:r>
              <a:rPr lang="zh-CN" altLang="en-US" dirty="0" smtClean="0"/>
              <a:t>最大流</a:t>
            </a:r>
            <a:endParaRPr lang="zh-CN" altLang="en-US" dirty="0"/>
          </a:p>
        </p:txBody>
      </p:sp>
      <p:sp>
        <p:nvSpPr>
          <p:cNvPr id="3" name="内容占位符 2"/>
          <p:cNvSpPr>
            <a:spLocks noGrp="1"/>
          </p:cNvSpPr>
          <p:nvPr>
            <p:ph idx="1"/>
          </p:nvPr>
        </p:nvSpPr>
        <p:spPr/>
        <p:txBody>
          <a:bodyPr/>
          <a:lstStyle/>
          <a:p>
            <a:r>
              <a:rPr lang="zh-CN" altLang="en-US" dirty="0" smtClean="0"/>
              <a:t>将费用流的</a:t>
            </a:r>
            <a:r>
              <a:rPr lang="en-US" altLang="zh-CN" dirty="0" err="1" smtClean="0"/>
              <a:t>spfa</a:t>
            </a:r>
            <a:r>
              <a:rPr lang="zh-CN" altLang="en-US" dirty="0" smtClean="0"/>
              <a:t>改为权值均为</a:t>
            </a:r>
            <a:r>
              <a:rPr lang="en-US" altLang="zh-CN" dirty="0" smtClean="0"/>
              <a:t>1</a:t>
            </a:r>
            <a:r>
              <a:rPr lang="zh-CN" altLang="en-US" dirty="0" smtClean="0"/>
              <a:t>的最短路即可</a:t>
            </a:r>
            <a:r>
              <a:rPr lang="en-US" altLang="zh-CN" dirty="0" smtClean="0"/>
              <a:t>,</a:t>
            </a:r>
            <a:r>
              <a:rPr lang="zh-CN" altLang="en-US" dirty="0" smtClean="0"/>
              <a:t>在边长均为</a:t>
            </a:r>
            <a:r>
              <a:rPr lang="en-US" altLang="zh-CN" dirty="0" smtClean="0"/>
              <a:t>1</a:t>
            </a:r>
            <a:r>
              <a:rPr lang="zh-CN" altLang="en-US" dirty="0" smtClean="0"/>
              <a:t>时</a:t>
            </a:r>
            <a:r>
              <a:rPr lang="en-US" altLang="zh-CN" dirty="0" smtClean="0"/>
              <a:t>,</a:t>
            </a:r>
            <a:r>
              <a:rPr lang="zh-CN" altLang="en-US" dirty="0" smtClean="0"/>
              <a:t>最短路等价于宽度优先搜索</a:t>
            </a:r>
            <a:r>
              <a:rPr lang="en-US" altLang="zh-CN" dirty="0" smtClean="0"/>
              <a:t>,</a:t>
            </a:r>
            <a:r>
              <a:rPr lang="zh-CN" altLang="en-US" dirty="0" smtClean="0"/>
              <a:t>就算你用堆优化迪杰斯特拉</a:t>
            </a:r>
            <a:r>
              <a:rPr lang="en-US" altLang="zh-CN" dirty="0" smtClean="0"/>
              <a:t>,</a:t>
            </a:r>
            <a:r>
              <a:rPr lang="zh-CN" altLang="en-US" dirty="0" smtClean="0"/>
              <a:t>时间复杂度也一样是</a:t>
            </a:r>
            <a:r>
              <a:rPr lang="en-US" altLang="zh-CN" dirty="0" smtClean="0"/>
              <a:t>O(n),</a:t>
            </a:r>
            <a:r>
              <a:rPr lang="zh-CN" altLang="en-US" dirty="0" smtClean="0"/>
              <a:t>哦不对是</a:t>
            </a:r>
            <a:r>
              <a:rPr lang="en-US" altLang="zh-CN" dirty="0" smtClean="0"/>
              <a:t>O(m),</a:t>
            </a:r>
            <a:r>
              <a:rPr lang="zh-CN" altLang="en-US" dirty="0" smtClean="0"/>
              <a:t>差不多</a:t>
            </a:r>
            <a:r>
              <a:rPr lang="en-US" altLang="zh-CN" dirty="0" smtClean="0"/>
              <a:t> ,</a:t>
            </a:r>
            <a:r>
              <a:rPr lang="zh-CN" altLang="en-US" dirty="0" smtClean="0"/>
              <a:t>只是常数大而已</a:t>
            </a:r>
            <a:r>
              <a:rPr lang="en-US" altLang="zh-CN" dirty="0" smtClean="0"/>
              <a:t>.</a:t>
            </a:r>
          </a:p>
        </p:txBody>
      </p:sp>
    </p:spTree>
    <p:extLst>
      <p:ext uri="{BB962C8B-B14F-4D97-AF65-F5344CB8AC3E}">
        <p14:creationId xmlns:p14="http://schemas.microsoft.com/office/powerpoint/2010/main" val="37358407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Dinic</a:t>
            </a:r>
            <a:r>
              <a:rPr lang="zh-CN" altLang="en-US" dirty="0" smtClean="0"/>
              <a:t>的当前弧优化</a:t>
            </a:r>
            <a:endParaRPr lang="zh-CN" altLang="en-US" dirty="0"/>
          </a:p>
        </p:txBody>
      </p:sp>
      <p:sp>
        <p:nvSpPr>
          <p:cNvPr id="3" name="内容占位符 2"/>
          <p:cNvSpPr>
            <a:spLocks noGrp="1"/>
          </p:cNvSpPr>
          <p:nvPr>
            <p:ph idx="1"/>
          </p:nvPr>
        </p:nvSpPr>
        <p:spPr/>
        <p:txBody>
          <a:bodyPr/>
          <a:lstStyle/>
          <a:p>
            <a:r>
              <a:rPr lang="zh-CN" altLang="en-US" dirty="0" smtClean="0"/>
              <a:t>白书说的很清楚了</a:t>
            </a:r>
            <a:endParaRPr lang="en-US" altLang="zh-CN" dirty="0" smtClean="0"/>
          </a:p>
          <a:p>
            <a:r>
              <a:rPr lang="zh-CN" altLang="en-US" dirty="0" smtClean="0"/>
              <a:t>一般你们会这么写</a:t>
            </a:r>
            <a:endParaRPr lang="en-US" altLang="zh-CN" dirty="0" smtClean="0"/>
          </a:p>
          <a:p>
            <a:r>
              <a:rPr lang="nn-NO" altLang="zh-CN" dirty="0" smtClean="0"/>
              <a:t>for(int i=</a:t>
            </a:r>
            <a:r>
              <a:rPr lang="en-US" altLang="zh-CN" dirty="0" smtClean="0"/>
              <a:t>0</a:t>
            </a:r>
            <a:r>
              <a:rPr lang="nn-NO" altLang="zh-CN" dirty="0" smtClean="0"/>
              <a:t>;i&lt;int(g[v].size());++i)</a:t>
            </a:r>
            <a:endParaRPr lang="en-US" altLang="zh-CN" dirty="0" smtClean="0"/>
          </a:p>
          <a:p>
            <a:r>
              <a:rPr lang="zh-CN" altLang="en-US" dirty="0" smtClean="0"/>
              <a:t>改成</a:t>
            </a:r>
            <a:endParaRPr lang="en-US" altLang="zh-CN" dirty="0" smtClean="0"/>
          </a:p>
          <a:p>
            <a:r>
              <a:rPr lang="nn-NO" altLang="zh-CN" dirty="0" smtClean="0"/>
              <a:t>for(int &amp;i=iter[v];i&lt;</a:t>
            </a:r>
            <a:r>
              <a:rPr lang="nn-NO" altLang="zh-CN" dirty="0"/>
              <a:t>int</a:t>
            </a:r>
            <a:r>
              <a:rPr lang="nn-NO" altLang="zh-CN" dirty="0" smtClean="0"/>
              <a:t>(g[v].size());++i)</a:t>
            </a:r>
            <a:r>
              <a:rPr lang="zh-CN" altLang="en-US" dirty="0" smtClean="0"/>
              <a:t>就行了</a:t>
            </a:r>
            <a:r>
              <a:rPr lang="en-US" altLang="zh-CN" dirty="0" smtClean="0"/>
              <a:t>,</a:t>
            </a:r>
          </a:p>
          <a:p>
            <a:r>
              <a:rPr lang="zh-CN" altLang="en-US" dirty="0"/>
              <a:t>别和</a:t>
            </a:r>
            <a:r>
              <a:rPr lang="zh-CN" altLang="en-US" dirty="0" smtClean="0"/>
              <a:t>我说你连</a:t>
            </a:r>
            <a:r>
              <a:rPr lang="en-US" altLang="zh-CN" dirty="0" err="1" smtClean="0"/>
              <a:t>c++</a:t>
            </a:r>
            <a:r>
              <a:rPr lang="zh-CN" altLang="en-US" dirty="0" smtClean="0"/>
              <a:t>的引用</a:t>
            </a:r>
            <a:r>
              <a:rPr lang="en-US" altLang="zh-CN" dirty="0" smtClean="0"/>
              <a:t>&amp;</a:t>
            </a:r>
            <a:r>
              <a:rPr lang="zh-CN" altLang="en-US" dirty="0" smtClean="0"/>
              <a:t>都不懂</a:t>
            </a:r>
            <a:endParaRPr lang="zh-CN" altLang="en-US" dirty="0"/>
          </a:p>
        </p:txBody>
      </p:sp>
    </p:spTree>
    <p:extLst>
      <p:ext uri="{BB962C8B-B14F-4D97-AF65-F5344CB8AC3E}">
        <p14:creationId xmlns:p14="http://schemas.microsoft.com/office/powerpoint/2010/main" val="8938311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Dinic</a:t>
            </a:r>
            <a:r>
              <a:rPr lang="zh-CN" altLang="en-US" dirty="0" smtClean="0"/>
              <a:t>的双向宽搜优化</a:t>
            </a:r>
            <a:endParaRPr lang="zh-CN" altLang="en-US" dirty="0"/>
          </a:p>
        </p:txBody>
      </p:sp>
      <p:sp>
        <p:nvSpPr>
          <p:cNvPr id="3" name="内容占位符 2"/>
          <p:cNvSpPr>
            <a:spLocks noGrp="1"/>
          </p:cNvSpPr>
          <p:nvPr>
            <p:ph idx="1"/>
          </p:nvPr>
        </p:nvSpPr>
        <p:spPr/>
        <p:txBody>
          <a:bodyPr/>
          <a:lstStyle/>
          <a:p>
            <a:r>
              <a:rPr lang="zh-CN" altLang="en-US" dirty="0" smtClean="0"/>
              <a:t>就是双向宽搜</a:t>
            </a:r>
            <a:r>
              <a:rPr lang="en-US" altLang="zh-CN" dirty="0" smtClean="0"/>
              <a:t>,</a:t>
            </a:r>
            <a:r>
              <a:rPr lang="zh-CN" altLang="en-US" dirty="0" smtClean="0"/>
              <a:t>你硬要解释我也没法解释</a:t>
            </a:r>
            <a:r>
              <a:rPr lang="en-US" altLang="zh-CN" dirty="0" smtClean="0"/>
              <a:t>,</a:t>
            </a:r>
            <a:r>
              <a:rPr lang="zh-CN" altLang="en-US" dirty="0" smtClean="0"/>
              <a:t>上代码</a:t>
            </a:r>
            <a:r>
              <a:rPr lang="en-US" altLang="zh-CN" dirty="0" smtClean="0"/>
              <a:t>,</a:t>
            </a:r>
            <a:r>
              <a:rPr lang="zh-CN" altLang="en-US" dirty="0" smtClean="0"/>
              <a:t>同学们来找不同吧</a:t>
            </a:r>
            <a:r>
              <a:rPr lang="en-US" altLang="zh-CN" dirty="0" smtClean="0"/>
              <a:t>,</a:t>
            </a:r>
            <a:r>
              <a:rPr lang="zh-CN" altLang="en-US" dirty="0" smtClean="0"/>
              <a:t>题目是</a:t>
            </a:r>
            <a:r>
              <a:rPr lang="en-US" altLang="zh-CN" dirty="0" err="1" smtClean="0"/>
              <a:t>luogu</a:t>
            </a:r>
            <a:r>
              <a:rPr lang="zh-CN" altLang="en-US" dirty="0" smtClean="0"/>
              <a:t>最大流模板题</a:t>
            </a:r>
            <a:endParaRPr lang="en-US" altLang="zh-CN" dirty="0" smtClean="0"/>
          </a:p>
          <a:p>
            <a:r>
              <a:rPr lang="zh-CN" altLang="en-US" dirty="0" smtClean="0"/>
              <a:t>优化前 </a:t>
            </a:r>
            <a:r>
              <a:rPr lang="en-US" altLang="zh-CN" dirty="0" smtClean="0"/>
              <a:t>https://www.luogu.com.cn/paste/wiyqzp4i</a:t>
            </a:r>
          </a:p>
          <a:p>
            <a:r>
              <a:rPr lang="zh-CN" altLang="en-US" dirty="0" smtClean="0"/>
              <a:t>优化后</a:t>
            </a:r>
            <a:endParaRPr lang="en-US" altLang="zh-CN" dirty="0" smtClean="0"/>
          </a:p>
          <a:p>
            <a:r>
              <a:rPr lang="en-US" altLang="zh-CN" dirty="0" smtClean="0"/>
              <a:t>https://www.luogu.com.cn/paste/hi3ogh9t</a:t>
            </a:r>
          </a:p>
          <a:p>
            <a:endParaRPr lang="zh-CN" altLang="en-US" dirty="0"/>
          </a:p>
        </p:txBody>
      </p:sp>
    </p:spTree>
    <p:extLst>
      <p:ext uri="{BB962C8B-B14F-4D97-AF65-F5344CB8AC3E}">
        <p14:creationId xmlns:p14="http://schemas.microsoft.com/office/powerpoint/2010/main" val="15954849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求当前弧的流和实际容量</a:t>
            </a:r>
            <a:r>
              <a:rPr lang="en-US" altLang="zh-CN" dirty="0" smtClean="0"/>
              <a:t/>
            </a:r>
            <a:br>
              <a:rPr lang="en-US" altLang="zh-CN" dirty="0" smtClean="0"/>
            </a:br>
            <a:r>
              <a:rPr lang="zh-CN" altLang="en-US" dirty="0" smtClean="0"/>
              <a:t>和修改图上边</a:t>
            </a:r>
            <a:endParaRPr lang="zh-CN" altLang="en-US" dirty="0"/>
          </a:p>
        </p:txBody>
      </p:sp>
      <p:sp>
        <p:nvSpPr>
          <p:cNvPr id="3" name="内容占位符 2"/>
          <p:cNvSpPr>
            <a:spLocks noGrp="1"/>
          </p:cNvSpPr>
          <p:nvPr>
            <p:ph idx="1"/>
          </p:nvPr>
        </p:nvSpPr>
        <p:spPr/>
        <p:txBody>
          <a:bodyPr/>
          <a:lstStyle/>
          <a:p>
            <a:r>
              <a:rPr lang="zh-CN" altLang="en-US" dirty="0" smtClean="0"/>
              <a:t>前面已经说过</a:t>
            </a:r>
            <a:r>
              <a:rPr lang="en-US" altLang="zh-CN" dirty="0" err="1" smtClean="0"/>
              <a:t>real_Cap</a:t>
            </a:r>
            <a:r>
              <a:rPr lang="en-US" altLang="zh-CN" dirty="0" smtClean="0"/>
              <a:t>=</a:t>
            </a:r>
            <a:r>
              <a:rPr lang="en-US" altLang="zh-CN" dirty="0" err="1" smtClean="0"/>
              <a:t>e.cap+rev_e.cap</a:t>
            </a:r>
            <a:endParaRPr lang="en-US" altLang="zh-CN" dirty="0" smtClean="0"/>
          </a:p>
          <a:p>
            <a:r>
              <a:rPr lang="en-US" altLang="zh-CN" dirty="0" smtClean="0"/>
              <a:t>Flow=</a:t>
            </a:r>
            <a:r>
              <a:rPr lang="en-US" altLang="zh-CN" dirty="0" err="1" smtClean="0"/>
              <a:t>rev_e.cap</a:t>
            </a:r>
            <a:endParaRPr lang="en-US" altLang="zh-CN" dirty="0" smtClean="0"/>
          </a:p>
          <a:p>
            <a:r>
              <a:rPr lang="zh-CN" altLang="en-US" dirty="0" smtClean="0"/>
              <a:t>修改时需要在加边时候就记录</a:t>
            </a:r>
            <a:r>
              <a:rPr lang="en-US" altLang="zh-CN" dirty="0" smtClean="0"/>
              <a:t>e</a:t>
            </a:r>
            <a:r>
              <a:rPr lang="zh-CN" altLang="en-US" dirty="0" smtClean="0"/>
              <a:t>和</a:t>
            </a:r>
            <a:r>
              <a:rPr lang="en-US" altLang="zh-CN" dirty="0" err="1" smtClean="0"/>
              <a:t>rev_e</a:t>
            </a:r>
            <a:r>
              <a:rPr lang="zh-CN" altLang="en-US" dirty="0" smtClean="0"/>
              <a:t>的下标位置</a:t>
            </a:r>
            <a:r>
              <a:rPr lang="en-US" altLang="zh-CN" dirty="0" smtClean="0"/>
              <a:t>,</a:t>
            </a:r>
            <a:r>
              <a:rPr lang="zh-CN" altLang="en-US" dirty="0" smtClean="0"/>
              <a:t>然后根据上述公式修改</a:t>
            </a:r>
            <a:endParaRPr lang="zh-CN" altLang="en-US" dirty="0"/>
          </a:p>
        </p:txBody>
      </p:sp>
    </p:spTree>
    <p:extLst>
      <p:ext uri="{BB962C8B-B14F-4D97-AF65-F5344CB8AC3E}">
        <p14:creationId xmlns:p14="http://schemas.microsoft.com/office/powerpoint/2010/main" val="40105577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求最小割点集</a:t>
            </a:r>
            <a:endParaRPr lang="zh-CN" altLang="en-US" dirty="0"/>
          </a:p>
        </p:txBody>
      </p:sp>
      <p:sp>
        <p:nvSpPr>
          <p:cNvPr id="3" name="内容占位符 2"/>
          <p:cNvSpPr>
            <a:spLocks noGrp="1"/>
          </p:cNvSpPr>
          <p:nvPr>
            <p:ph idx="1"/>
          </p:nvPr>
        </p:nvSpPr>
        <p:spPr/>
        <p:txBody>
          <a:bodyPr/>
          <a:lstStyle/>
          <a:p>
            <a:r>
              <a:rPr lang="zh-CN" altLang="en-US" dirty="0" smtClean="0"/>
              <a:t>注意</a:t>
            </a:r>
            <a:r>
              <a:rPr lang="en-US" altLang="zh-CN" dirty="0" smtClean="0"/>
              <a:t>,</a:t>
            </a:r>
            <a:r>
              <a:rPr lang="zh-CN" altLang="en-US" dirty="0" smtClean="0"/>
              <a:t>最小割首先是划分点集</a:t>
            </a:r>
            <a:r>
              <a:rPr lang="en-US" altLang="zh-CN" dirty="0" smtClean="0"/>
              <a:t>,</a:t>
            </a:r>
            <a:r>
              <a:rPr lang="zh-CN" altLang="en-US" dirty="0" smtClean="0"/>
              <a:t>然后才是求花费</a:t>
            </a:r>
            <a:r>
              <a:rPr lang="en-US" altLang="zh-CN" dirty="0" smtClean="0"/>
              <a:t>,</a:t>
            </a:r>
            <a:r>
              <a:rPr lang="zh-CN" altLang="en-US" dirty="0" smtClean="0"/>
              <a:t>得知最小费用等于最大流</a:t>
            </a:r>
            <a:r>
              <a:rPr lang="en-US" altLang="zh-CN" dirty="0" smtClean="0"/>
              <a:t>,</a:t>
            </a:r>
            <a:r>
              <a:rPr lang="zh-CN" altLang="en-US" dirty="0" smtClean="0"/>
              <a:t>但是方案是点集</a:t>
            </a:r>
            <a:r>
              <a:rPr lang="en-US" altLang="zh-CN" dirty="0" smtClean="0"/>
              <a:t>,</a:t>
            </a:r>
          </a:p>
          <a:p>
            <a:r>
              <a:rPr lang="zh-CN" altLang="en-US" dirty="0" smtClean="0"/>
              <a:t>我们用类似二分图染色的方法可以</a:t>
            </a:r>
            <a:r>
              <a:rPr lang="zh-CN" altLang="en-US" dirty="0" smtClean="0"/>
              <a:t>求得</a:t>
            </a:r>
            <a:r>
              <a:rPr lang="en-US" altLang="zh-CN" dirty="0" smtClean="0"/>
              <a:t>,</a:t>
            </a:r>
            <a:r>
              <a:rPr lang="zh-CN" altLang="en-US" dirty="0" smtClean="0"/>
              <a:t>参考最后一页</a:t>
            </a:r>
            <a:r>
              <a:rPr lang="en-US" altLang="zh-CN" dirty="0" err="1" smtClean="0"/>
              <a:t>ppt</a:t>
            </a:r>
            <a:endParaRPr lang="zh-CN" altLang="en-US" dirty="0"/>
          </a:p>
        </p:txBody>
      </p:sp>
    </p:spTree>
    <p:extLst>
      <p:ext uri="{BB962C8B-B14F-4D97-AF65-F5344CB8AC3E}">
        <p14:creationId xmlns:p14="http://schemas.microsoft.com/office/powerpoint/2010/main" val="4153557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推荐习题</a:t>
            </a:r>
            <a:endParaRPr lang="zh-CN" altLang="en-US" dirty="0"/>
          </a:p>
        </p:txBody>
      </p:sp>
      <p:sp>
        <p:nvSpPr>
          <p:cNvPr id="3" name="内容占位符 2"/>
          <p:cNvSpPr>
            <a:spLocks noGrp="1"/>
          </p:cNvSpPr>
          <p:nvPr>
            <p:ph idx="1"/>
          </p:nvPr>
        </p:nvSpPr>
        <p:spPr>
          <a:xfrm>
            <a:off x="395536" y="1196752"/>
            <a:ext cx="8229600" cy="4530725"/>
          </a:xfrm>
        </p:spPr>
        <p:txBody>
          <a:bodyPr/>
          <a:lstStyle/>
          <a:p>
            <a:r>
              <a:rPr lang="zh-CN" altLang="en-US" dirty="0" smtClean="0"/>
              <a:t>网络流</a:t>
            </a:r>
            <a:r>
              <a:rPr lang="en-US" altLang="zh-CN" dirty="0" smtClean="0"/>
              <a:t>24</a:t>
            </a:r>
            <a:r>
              <a:rPr lang="zh-CN" altLang="en-US" dirty="0" smtClean="0"/>
              <a:t>题</a:t>
            </a:r>
            <a:r>
              <a:rPr lang="en-US" altLang="zh-CN" dirty="0" smtClean="0"/>
              <a:t>(</a:t>
            </a:r>
            <a:r>
              <a:rPr lang="zh-CN" altLang="en-US" dirty="0" smtClean="0"/>
              <a:t>网络流</a:t>
            </a:r>
            <a:r>
              <a:rPr lang="en-US" altLang="zh-CN" dirty="0" smtClean="0"/>
              <a:t>24</a:t>
            </a:r>
            <a:r>
              <a:rPr lang="zh-CN" altLang="en-US" dirty="0" smtClean="0"/>
              <a:t>题并非所有题都是网络流来做的</a:t>
            </a:r>
            <a:r>
              <a:rPr lang="en-US" altLang="zh-CN" dirty="0" smtClean="0"/>
              <a:t>,</a:t>
            </a:r>
            <a:r>
              <a:rPr lang="zh-CN" altLang="en-US" dirty="0" smtClean="0"/>
              <a:t>切记</a:t>
            </a:r>
            <a:r>
              <a:rPr lang="en-US" altLang="zh-CN" dirty="0" smtClean="0"/>
              <a:t>!)</a:t>
            </a:r>
          </a:p>
          <a:p>
            <a:r>
              <a:rPr lang="en-US" altLang="zh-CN" dirty="0" err="1" smtClean="0"/>
              <a:t>Codeforces</a:t>
            </a:r>
            <a:r>
              <a:rPr lang="en-US" altLang="zh-CN" dirty="0" smtClean="0"/>
              <a:t> </a:t>
            </a:r>
            <a:r>
              <a:rPr lang="zh-CN" altLang="en-US" dirty="0" smtClean="0"/>
              <a:t>的日常积累</a:t>
            </a:r>
            <a:endParaRPr lang="en-US" altLang="zh-CN" dirty="0" smtClean="0"/>
          </a:p>
          <a:p>
            <a:r>
              <a:rPr lang="zh-CN" altLang="en-US" dirty="0" smtClean="0"/>
              <a:t>白书上的网络流</a:t>
            </a:r>
            <a:r>
              <a:rPr lang="zh-CN" altLang="en-US" dirty="0" smtClean="0"/>
              <a:t>题</a:t>
            </a:r>
            <a:r>
              <a:rPr lang="en-US" altLang="zh-CN" dirty="0" smtClean="0"/>
              <a:t>,</a:t>
            </a:r>
            <a:r>
              <a:rPr lang="zh-CN" altLang="en-US" dirty="0" smtClean="0"/>
              <a:t>很基础也很棒</a:t>
            </a:r>
            <a:r>
              <a:rPr lang="en-US" altLang="zh-CN" dirty="0" smtClean="0"/>
              <a:t>,</a:t>
            </a:r>
            <a:r>
              <a:rPr lang="zh-CN" altLang="en-US" dirty="0" smtClean="0"/>
              <a:t>推荐</a:t>
            </a:r>
            <a:r>
              <a:rPr lang="en-US" altLang="zh-CN" dirty="0" smtClean="0"/>
              <a:t>(</a:t>
            </a:r>
            <a:r>
              <a:rPr lang="en-US" altLang="zh-CN" dirty="0" err="1" smtClean="0"/>
              <a:t>poj</a:t>
            </a:r>
            <a:r>
              <a:rPr lang="zh-CN" altLang="en-US" dirty="0" smtClean="0"/>
              <a:t>能把刚入门的你找</a:t>
            </a:r>
            <a:r>
              <a:rPr lang="en-US" altLang="zh-CN" dirty="0" smtClean="0"/>
              <a:t>bug</a:t>
            </a:r>
            <a:r>
              <a:rPr lang="zh-CN" altLang="en-US" dirty="0" smtClean="0"/>
              <a:t>找到心态爆炸</a:t>
            </a:r>
            <a:r>
              <a:rPr lang="en-US" altLang="zh-CN" dirty="0" smtClean="0"/>
              <a:t>,</a:t>
            </a:r>
            <a:r>
              <a:rPr lang="zh-CN" altLang="en-US" dirty="0" smtClean="0"/>
              <a:t>而且你没法复制我的代码了</a:t>
            </a:r>
            <a:r>
              <a:rPr lang="en-US" altLang="zh-CN" dirty="0" smtClean="0"/>
              <a:t>233,</a:t>
            </a:r>
            <a:r>
              <a:rPr lang="zh-CN" altLang="en-US" dirty="0" smtClean="0"/>
              <a:t>因为</a:t>
            </a:r>
            <a:r>
              <a:rPr lang="en-US" altLang="zh-CN" dirty="0" err="1" smtClean="0"/>
              <a:t>poj</a:t>
            </a:r>
            <a:r>
              <a:rPr lang="zh-CN" altLang="en-US" dirty="0" smtClean="0"/>
              <a:t>的编译器太旧了</a:t>
            </a:r>
            <a:r>
              <a:rPr lang="en-US" altLang="zh-CN" dirty="0" smtClean="0"/>
              <a:t>,</a:t>
            </a:r>
            <a:r>
              <a:rPr lang="zh-CN" altLang="en-US" dirty="0" smtClean="0"/>
              <a:t>友情提示</a:t>
            </a:r>
            <a:r>
              <a:rPr lang="en-US" altLang="zh-CN" dirty="0" smtClean="0"/>
              <a:t>)</a:t>
            </a:r>
            <a:endParaRPr lang="en-US" altLang="zh-CN" dirty="0"/>
          </a:p>
          <a:p>
            <a:r>
              <a:rPr lang="zh-CN" altLang="en-US" dirty="0" smtClean="0"/>
              <a:t>话说</a:t>
            </a:r>
            <a:r>
              <a:rPr lang="en-US" altLang="zh-CN" dirty="0" smtClean="0"/>
              <a:t>&lt;</a:t>
            </a:r>
            <a:r>
              <a:rPr lang="zh-CN" altLang="en-US" dirty="0" smtClean="0"/>
              <a:t>进阶指南</a:t>
            </a:r>
            <a:r>
              <a:rPr lang="en-US" altLang="zh-CN" dirty="0" smtClean="0"/>
              <a:t>&gt;</a:t>
            </a:r>
            <a:r>
              <a:rPr lang="zh-CN" altLang="en-US" dirty="0" smtClean="0"/>
              <a:t>和</a:t>
            </a:r>
            <a:r>
              <a:rPr lang="en-US" altLang="zh-CN" dirty="0" smtClean="0"/>
              <a:t>&lt;</a:t>
            </a:r>
            <a:r>
              <a:rPr lang="zh-CN" altLang="en-US" dirty="0" smtClean="0"/>
              <a:t>挑战</a:t>
            </a:r>
            <a:r>
              <a:rPr lang="en-US" altLang="zh-CN" dirty="0" smtClean="0"/>
              <a:t>&gt;</a:t>
            </a:r>
            <a:r>
              <a:rPr lang="zh-CN" altLang="en-US" dirty="0" smtClean="0"/>
              <a:t>的基本</a:t>
            </a:r>
            <a:r>
              <a:rPr lang="en-US" altLang="zh-CN" dirty="0" err="1" smtClean="0"/>
              <a:t>oj</a:t>
            </a:r>
            <a:r>
              <a:rPr lang="zh-CN" altLang="en-US" smtClean="0"/>
              <a:t>都是远古编译器的</a:t>
            </a:r>
            <a:r>
              <a:rPr lang="en-US" altLang="zh-CN" dirty="0" err="1" smtClean="0"/>
              <a:t>poj</a:t>
            </a:r>
            <a:r>
              <a:rPr lang="en-US" altLang="zh-CN" dirty="0" smtClean="0"/>
              <a:t>, </a:t>
            </a:r>
            <a:r>
              <a:rPr lang="zh-CN" altLang="en-US" dirty="0" smtClean="0"/>
              <a:t>这真的好吗</a:t>
            </a:r>
            <a:r>
              <a:rPr lang="en-US" altLang="zh-CN" dirty="0" smtClean="0"/>
              <a:t>….. </a:t>
            </a:r>
          </a:p>
        </p:txBody>
      </p:sp>
    </p:spTree>
    <p:extLst>
      <p:ext uri="{BB962C8B-B14F-4D97-AF65-F5344CB8AC3E}">
        <p14:creationId xmlns:p14="http://schemas.microsoft.com/office/powerpoint/2010/main" val="37244042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飞行员配对</a:t>
            </a:r>
            <a:r>
              <a:rPr lang="zh-CN" altLang="en-US" dirty="0" smtClean="0"/>
              <a:t>问题</a:t>
            </a:r>
            <a:r>
              <a:rPr lang="en-US" altLang="zh-CN" dirty="0" smtClean="0"/>
              <a:t/>
            </a:r>
            <a:br>
              <a:rPr lang="en-US" altLang="zh-CN" dirty="0" smtClean="0"/>
            </a:br>
            <a:r>
              <a:rPr lang="zh-CN" altLang="en-US" dirty="0" smtClean="0"/>
              <a:t>较为完整的</a:t>
            </a:r>
            <a:r>
              <a:rPr lang="zh-CN" altLang="en-US" dirty="0" smtClean="0"/>
              <a:t>模板</a:t>
            </a:r>
            <a:r>
              <a:rPr lang="zh-CN" altLang="en-US" dirty="0" smtClean="0"/>
              <a:t>分享</a:t>
            </a:r>
            <a:endParaRPr lang="zh-CN" altLang="en-US" dirty="0"/>
          </a:p>
        </p:txBody>
      </p:sp>
      <p:sp>
        <p:nvSpPr>
          <p:cNvPr id="3" name="内容占位符 2"/>
          <p:cNvSpPr>
            <a:spLocks noGrp="1"/>
          </p:cNvSpPr>
          <p:nvPr>
            <p:ph idx="1"/>
          </p:nvPr>
        </p:nvSpPr>
        <p:spPr/>
        <p:txBody>
          <a:bodyPr/>
          <a:lstStyle/>
          <a:p>
            <a:r>
              <a:rPr lang="en-US" altLang="zh-CN" dirty="0" smtClean="0"/>
              <a:t>https://www.luogu.com.cn/paste/easxkgm5</a:t>
            </a:r>
            <a:endParaRPr lang="zh-CN" altLang="en-US" dirty="0"/>
          </a:p>
        </p:txBody>
      </p:sp>
    </p:spTree>
    <p:extLst>
      <p:ext uri="{BB962C8B-B14F-4D97-AF65-F5344CB8AC3E}">
        <p14:creationId xmlns:p14="http://schemas.microsoft.com/office/powerpoint/2010/main" val="1863197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为什么要学习网络流</a:t>
            </a:r>
            <a:endParaRPr lang="zh-CN" altLang="en-US" dirty="0"/>
          </a:p>
        </p:txBody>
      </p:sp>
      <p:sp>
        <p:nvSpPr>
          <p:cNvPr id="3" name="内容占位符 2"/>
          <p:cNvSpPr>
            <a:spLocks noGrp="1"/>
          </p:cNvSpPr>
          <p:nvPr>
            <p:ph idx="1"/>
          </p:nvPr>
        </p:nvSpPr>
        <p:spPr>
          <a:xfrm>
            <a:off x="395536" y="1196752"/>
            <a:ext cx="8229600" cy="4530725"/>
          </a:xfrm>
        </p:spPr>
        <p:txBody>
          <a:bodyPr/>
          <a:lstStyle/>
          <a:p>
            <a:r>
              <a:rPr lang="zh-CN" altLang="en-US" sz="1400" dirty="0" smtClean="0"/>
              <a:t>最小费用最大流是解决带有限制条件的线性规划问题的</a:t>
            </a:r>
            <a:r>
              <a:rPr lang="en-US" altLang="zh-CN" sz="1400" dirty="0" smtClean="0"/>
              <a:t>,</a:t>
            </a:r>
            <a:r>
              <a:rPr lang="zh-CN" altLang="en-US" sz="1400" dirty="0" smtClean="0"/>
              <a:t>比最短路更通用的解法</a:t>
            </a:r>
            <a:r>
              <a:rPr lang="en-US" altLang="zh-CN" sz="1400" dirty="0" smtClean="0"/>
              <a:t>,</a:t>
            </a:r>
            <a:r>
              <a:rPr lang="zh-CN" altLang="en-US" sz="1400" dirty="0" smtClean="0"/>
              <a:t>通常情况下</a:t>
            </a:r>
            <a:r>
              <a:rPr lang="en-US" altLang="zh-CN" sz="1400" dirty="0" smtClean="0"/>
              <a:t>,</a:t>
            </a:r>
            <a:r>
              <a:rPr lang="zh-CN" altLang="en-US" sz="1400" dirty="0" smtClean="0"/>
              <a:t>如果复杂度允许你用网络流做这题</a:t>
            </a:r>
            <a:r>
              <a:rPr lang="en-US" altLang="zh-CN" sz="1400" dirty="0" smtClean="0"/>
              <a:t>,</a:t>
            </a:r>
            <a:r>
              <a:rPr lang="zh-CN" altLang="en-US" sz="1400" dirty="0" smtClean="0"/>
              <a:t>你很有可能会</a:t>
            </a:r>
            <a:r>
              <a:rPr lang="en-US" altLang="zh-CN" sz="1400" dirty="0" smtClean="0"/>
              <a:t>”</a:t>
            </a:r>
            <a:r>
              <a:rPr lang="zh-CN" altLang="en-US" sz="1400" dirty="0" smtClean="0"/>
              <a:t>杀鸡用牛刀</a:t>
            </a:r>
            <a:r>
              <a:rPr lang="en-US" altLang="zh-CN" sz="1400" dirty="0" smtClean="0"/>
              <a:t>”</a:t>
            </a:r>
            <a:r>
              <a:rPr lang="zh-CN" altLang="en-US" sz="1400" dirty="0" smtClean="0"/>
              <a:t>地做出一道可能用贪心就能做的题目</a:t>
            </a:r>
            <a:r>
              <a:rPr lang="en-US" altLang="zh-CN" sz="1400" dirty="0" smtClean="0"/>
              <a:t>.</a:t>
            </a:r>
            <a:r>
              <a:rPr lang="zh-CN" altLang="en-US" sz="1400" dirty="0" smtClean="0"/>
              <a:t>但是你真的会贪心吗</a:t>
            </a:r>
            <a:r>
              <a:rPr lang="en-US" altLang="zh-CN" sz="1400" dirty="0" smtClean="0"/>
              <a:t>(</a:t>
            </a:r>
            <a:r>
              <a:rPr lang="zh-CN" altLang="en-US" sz="1400" dirty="0" smtClean="0"/>
              <a:t>发出灵魂的拷问</a:t>
            </a:r>
            <a:r>
              <a:rPr lang="en-US" altLang="zh-CN" sz="1400" dirty="0" smtClean="0"/>
              <a:t>). </a:t>
            </a:r>
            <a:r>
              <a:rPr lang="zh-CN" altLang="en-US" sz="1400" dirty="0" smtClean="0"/>
              <a:t>例题  </a:t>
            </a:r>
            <a:r>
              <a:rPr lang="en-US" altLang="zh-CN" sz="1400" dirty="0" smtClean="0"/>
              <a:t>https://codeforces.com/contest/1426/problem/E</a:t>
            </a:r>
          </a:p>
          <a:p>
            <a:r>
              <a:rPr lang="zh-CN" altLang="en-US" sz="1400" dirty="0"/>
              <a:t>二分</a:t>
            </a:r>
            <a:r>
              <a:rPr lang="zh-CN" altLang="en-US" sz="1400" dirty="0" smtClean="0"/>
              <a:t>图匹配在学会</a:t>
            </a:r>
            <a:r>
              <a:rPr lang="en-US" altLang="zh-CN" sz="1400" dirty="0" err="1" smtClean="0"/>
              <a:t>dinic</a:t>
            </a:r>
            <a:r>
              <a:rPr lang="zh-CN" altLang="en-US" sz="1400" dirty="0" smtClean="0"/>
              <a:t>后可以完爆匈牙利算法</a:t>
            </a:r>
            <a:endParaRPr lang="en-US" altLang="zh-CN" sz="1400" dirty="0" smtClean="0"/>
          </a:p>
          <a:p>
            <a:r>
              <a:rPr lang="zh-CN" altLang="en-US" sz="1400" dirty="0"/>
              <a:t>二分</a:t>
            </a:r>
            <a:r>
              <a:rPr lang="zh-CN" altLang="en-US" sz="1400" dirty="0" smtClean="0"/>
              <a:t>图最大权匹配学会</a:t>
            </a:r>
            <a:r>
              <a:rPr lang="en-US" altLang="zh-CN" sz="1400" dirty="0" smtClean="0"/>
              <a:t>EK</a:t>
            </a:r>
            <a:r>
              <a:rPr lang="zh-CN" altLang="en-US" sz="1400" dirty="0" smtClean="0"/>
              <a:t>算法后可以抢救</a:t>
            </a:r>
            <a:r>
              <a:rPr lang="zh-CN" altLang="en-US" sz="1400" dirty="0"/>
              <a:t>一</a:t>
            </a:r>
            <a:r>
              <a:rPr lang="zh-CN" altLang="en-US" sz="1400" dirty="0" smtClean="0"/>
              <a:t>下学不会</a:t>
            </a:r>
            <a:r>
              <a:rPr lang="en-US" altLang="zh-CN" sz="1400" dirty="0" smtClean="0"/>
              <a:t>KM</a:t>
            </a:r>
            <a:r>
              <a:rPr lang="zh-CN" altLang="en-US" sz="1400" dirty="0" smtClean="0"/>
              <a:t>算法的同学</a:t>
            </a:r>
            <a:r>
              <a:rPr lang="en-US" altLang="zh-CN" sz="1400" dirty="0" smtClean="0"/>
              <a:t>,</a:t>
            </a:r>
            <a:r>
              <a:rPr lang="zh-CN" altLang="en-US" sz="1400" dirty="0" smtClean="0"/>
              <a:t>尽管复杂度高于</a:t>
            </a:r>
            <a:r>
              <a:rPr lang="en-US" altLang="zh-CN" sz="1400" dirty="0" smtClean="0"/>
              <a:t>KM</a:t>
            </a:r>
            <a:r>
              <a:rPr lang="zh-CN" altLang="en-US" sz="1400" dirty="0" smtClean="0"/>
              <a:t>算法</a:t>
            </a:r>
            <a:r>
              <a:rPr lang="en-US" altLang="zh-CN" sz="1400" dirty="0" smtClean="0"/>
              <a:t>,</a:t>
            </a:r>
            <a:r>
              <a:rPr lang="zh-CN" altLang="en-US" sz="1400" dirty="0" smtClean="0"/>
              <a:t>但是</a:t>
            </a:r>
            <a:r>
              <a:rPr lang="en-US" altLang="zh-CN" sz="1400" dirty="0" smtClean="0"/>
              <a:t>ICPC</a:t>
            </a:r>
            <a:r>
              <a:rPr lang="zh-CN" altLang="en-US" sz="1400" dirty="0" smtClean="0"/>
              <a:t>大概也许是不卡的</a:t>
            </a:r>
            <a:r>
              <a:rPr lang="en-US" altLang="zh-CN" sz="1400" dirty="0" smtClean="0"/>
              <a:t>,</a:t>
            </a:r>
            <a:r>
              <a:rPr lang="zh-CN" altLang="en-US" sz="1400" dirty="0" smtClean="0"/>
              <a:t>据博客说有省选会卡</a:t>
            </a:r>
            <a:r>
              <a:rPr lang="en-US" altLang="zh-CN" sz="1400" dirty="0" smtClean="0"/>
              <a:t>,</a:t>
            </a:r>
            <a:r>
              <a:rPr lang="zh-CN" altLang="en-US" sz="1400" dirty="0" smtClean="0"/>
              <a:t>这我就不清楚了</a:t>
            </a:r>
            <a:endParaRPr lang="en-US" altLang="zh-CN" sz="1400" dirty="0" smtClean="0"/>
          </a:p>
          <a:p>
            <a:r>
              <a:rPr lang="zh-CN" altLang="en-US" sz="1400" dirty="0" smtClean="0"/>
              <a:t>网络流当然也有只有网络流能解决的问题</a:t>
            </a:r>
            <a:r>
              <a:rPr lang="en-US" altLang="zh-CN" sz="1400" dirty="0" smtClean="0"/>
              <a:t>. </a:t>
            </a:r>
            <a:r>
              <a:rPr lang="zh-CN" altLang="en-US" sz="1400" dirty="0" smtClean="0"/>
              <a:t>这些问题通常难点在于建图</a:t>
            </a:r>
            <a:endParaRPr lang="zh-CN" altLang="en-US" sz="1400" dirty="0"/>
          </a:p>
        </p:txBody>
      </p:sp>
    </p:spTree>
    <p:extLst>
      <p:ext uri="{BB962C8B-B14F-4D97-AF65-F5344CB8AC3E}">
        <p14:creationId xmlns:p14="http://schemas.microsoft.com/office/powerpoint/2010/main" val="3223642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mtClean="0"/>
              <a:t>网络与流</a:t>
            </a:r>
          </a:p>
        </p:txBody>
      </p:sp>
      <p:sp>
        <p:nvSpPr>
          <p:cNvPr id="5123" name="Rectangle 3"/>
          <p:cNvSpPr>
            <a:spLocks noGrp="1" noChangeArrowheads="1"/>
          </p:cNvSpPr>
          <p:nvPr>
            <p:ph type="body" idx="1"/>
          </p:nvPr>
        </p:nvSpPr>
        <p:spPr>
          <a:xfrm>
            <a:off x="395536" y="1124744"/>
            <a:ext cx="8229600" cy="4530725"/>
          </a:xfrm>
        </p:spPr>
        <p:txBody>
          <a:bodyPr/>
          <a:lstStyle/>
          <a:p>
            <a:pPr eaLnBrk="1" hangingPunct="1"/>
            <a:r>
              <a:rPr lang="zh-CN" altLang="en-US" sz="1400" dirty="0" smtClean="0"/>
              <a:t>基本概念和术语：</a:t>
            </a:r>
          </a:p>
          <a:p>
            <a:pPr lvl="1" eaLnBrk="1" hangingPunct="1"/>
            <a:r>
              <a:rPr lang="zh-CN" altLang="en-US" sz="1400" dirty="0" smtClean="0"/>
              <a:t>网络</a:t>
            </a:r>
          </a:p>
          <a:p>
            <a:pPr lvl="1" eaLnBrk="1" hangingPunct="1">
              <a:buFont typeface="Wingdings" pitchFamily="2" charset="2"/>
              <a:buNone/>
            </a:pPr>
            <a:r>
              <a:rPr lang="zh-CN" altLang="en-US" sz="1400" dirty="0" smtClean="0"/>
              <a:t>	设</a:t>
            </a:r>
            <a:r>
              <a:rPr lang="en-US" altLang="zh-CN" sz="1400" dirty="0" smtClean="0"/>
              <a:t>G</a:t>
            </a:r>
            <a:r>
              <a:rPr lang="zh-CN" altLang="en-US" sz="1400" dirty="0" smtClean="0"/>
              <a:t>是一个简单有向图，</a:t>
            </a:r>
            <a:r>
              <a:rPr lang="en-US" altLang="zh-CN" sz="1400" dirty="0" smtClean="0"/>
              <a:t>G=(V,E)</a:t>
            </a:r>
            <a:r>
              <a:rPr lang="zh-CN" altLang="en-US" sz="1400" dirty="0" smtClean="0"/>
              <a:t>，</a:t>
            </a:r>
            <a:r>
              <a:rPr lang="en-US" altLang="zh-CN" sz="1400" dirty="0" smtClean="0"/>
              <a:t>V={1,2,…,n}</a:t>
            </a:r>
            <a:r>
              <a:rPr lang="zh-CN" altLang="en-US" sz="1400" dirty="0" smtClean="0"/>
              <a:t>。再</a:t>
            </a:r>
            <a:r>
              <a:rPr lang="en-US" altLang="zh-CN" sz="1400" dirty="0" smtClean="0"/>
              <a:t>V</a:t>
            </a:r>
            <a:r>
              <a:rPr lang="zh-CN" altLang="en-US" sz="1400" dirty="0" smtClean="0"/>
              <a:t>中指定一个顶点</a:t>
            </a:r>
            <a:r>
              <a:rPr lang="en-US" altLang="zh-CN" sz="1400" dirty="0" smtClean="0"/>
              <a:t>s</a:t>
            </a:r>
            <a:r>
              <a:rPr lang="zh-CN" altLang="en-US" sz="1400" dirty="0" smtClean="0"/>
              <a:t>，称为源，指定另一个顶点</a:t>
            </a:r>
            <a:r>
              <a:rPr lang="en-US" altLang="zh-CN" sz="1400" dirty="0" smtClean="0"/>
              <a:t>t</a:t>
            </a:r>
            <a:r>
              <a:rPr lang="zh-CN" altLang="en-US" sz="1400" dirty="0" smtClean="0"/>
              <a:t>，称为汇。对于有向图</a:t>
            </a:r>
            <a:r>
              <a:rPr lang="en-US" altLang="zh-CN" sz="1400" dirty="0" smtClean="0"/>
              <a:t>G</a:t>
            </a:r>
            <a:r>
              <a:rPr lang="zh-CN" altLang="en-US" sz="1400" dirty="0" smtClean="0"/>
              <a:t>的每一条边</a:t>
            </a:r>
            <a:r>
              <a:rPr lang="en-US" altLang="zh-CN" sz="1400" dirty="0" smtClean="0"/>
              <a:t>(</a:t>
            </a:r>
            <a:r>
              <a:rPr lang="en-US" altLang="zh-CN" sz="1400" dirty="0" err="1" smtClean="0"/>
              <a:t>v,w</a:t>
            </a:r>
            <a:r>
              <a:rPr lang="en-US" altLang="zh-CN" sz="1400" dirty="0" smtClean="0"/>
              <a:t>)∈E</a:t>
            </a:r>
            <a:r>
              <a:rPr lang="zh-CN" altLang="en-US" sz="1400" dirty="0" smtClean="0"/>
              <a:t>，对应有一个值</a:t>
            </a:r>
            <a:r>
              <a:rPr lang="en-US" altLang="zh-CN" sz="1400" dirty="0" smtClean="0"/>
              <a:t>cap(</a:t>
            </a:r>
            <a:r>
              <a:rPr lang="en-US" altLang="zh-CN" sz="1400" dirty="0" err="1" smtClean="0"/>
              <a:t>v,w</a:t>
            </a:r>
            <a:r>
              <a:rPr lang="en-US" altLang="zh-CN" sz="1400" dirty="0" smtClean="0"/>
              <a:t>)&gt;=0</a:t>
            </a:r>
            <a:r>
              <a:rPr lang="zh-CN" altLang="en-US" sz="1400" dirty="0" smtClean="0"/>
              <a:t>，称它为边的容量。通常把这样的有向图</a:t>
            </a:r>
            <a:r>
              <a:rPr lang="en-US" altLang="zh-CN" sz="1400" dirty="0" smtClean="0"/>
              <a:t>G</a:t>
            </a:r>
            <a:r>
              <a:rPr lang="zh-CN" altLang="en-US" sz="1400" dirty="0" smtClean="0"/>
              <a:t>称为一个网络。</a:t>
            </a:r>
            <a:endParaRPr lang="en-US" altLang="zh-CN" sz="1400" dirty="0" smtClean="0"/>
          </a:p>
          <a:p>
            <a:pPr lvl="1" eaLnBrk="1" hangingPunct="1"/>
            <a:r>
              <a:rPr lang="zh-CN" altLang="en-US" sz="1400" dirty="0" smtClean="0"/>
              <a:t>网络流</a:t>
            </a:r>
          </a:p>
          <a:p>
            <a:pPr lvl="1" eaLnBrk="1" hangingPunct="1">
              <a:buNone/>
            </a:pPr>
            <a:r>
              <a:rPr lang="zh-CN" altLang="en-US" sz="1400" dirty="0" smtClean="0"/>
              <a:t>	网络上的流是定义在网络的边的集合</a:t>
            </a:r>
            <a:r>
              <a:rPr lang="en-US" altLang="zh-CN" sz="1400" dirty="0" smtClean="0"/>
              <a:t>E</a:t>
            </a:r>
            <a:r>
              <a:rPr lang="zh-CN" altLang="en-US" sz="1400" dirty="0" smtClean="0"/>
              <a:t>上的一个非负函数</a:t>
            </a:r>
            <a:r>
              <a:rPr lang="en-US" altLang="zh-CN" sz="1400" dirty="0" smtClean="0"/>
              <a:t>flow={flow(</a:t>
            </a:r>
            <a:r>
              <a:rPr lang="en-US" altLang="zh-CN" sz="1400" dirty="0" err="1" smtClean="0"/>
              <a:t>v,w</a:t>
            </a:r>
            <a:r>
              <a:rPr lang="en-US" altLang="zh-CN" sz="1400" dirty="0" smtClean="0"/>
              <a:t>)}</a:t>
            </a:r>
            <a:r>
              <a:rPr lang="zh-CN" altLang="en-US" sz="1400" dirty="0" smtClean="0"/>
              <a:t>，并称</a:t>
            </a:r>
            <a:r>
              <a:rPr lang="en-US" altLang="zh-CN" sz="1400" dirty="0" smtClean="0"/>
              <a:t>flow(</a:t>
            </a:r>
            <a:r>
              <a:rPr lang="en-US" altLang="zh-CN" sz="1400" dirty="0" err="1" smtClean="0"/>
              <a:t>v,w</a:t>
            </a:r>
            <a:r>
              <a:rPr lang="en-US" altLang="zh-CN" sz="1400" dirty="0" smtClean="0"/>
              <a:t>)</a:t>
            </a:r>
            <a:r>
              <a:rPr lang="zh-CN" altLang="en-US" sz="1400" dirty="0" smtClean="0"/>
              <a:t>为边</a:t>
            </a:r>
            <a:r>
              <a:rPr lang="en-US" altLang="zh-CN" sz="1400" dirty="0" smtClean="0"/>
              <a:t>(</a:t>
            </a:r>
            <a:r>
              <a:rPr lang="en-US" altLang="zh-CN" sz="1400" dirty="0" err="1" smtClean="0"/>
              <a:t>v,w</a:t>
            </a:r>
            <a:r>
              <a:rPr lang="en-US" altLang="zh-CN" sz="1400" dirty="0" smtClean="0"/>
              <a:t>)</a:t>
            </a:r>
            <a:r>
              <a:rPr lang="zh-CN" altLang="en-US" sz="1400" dirty="0" smtClean="0"/>
              <a:t>上的流量。</a:t>
            </a:r>
            <a:endParaRPr lang="en-US" altLang="zh-CN" sz="1400" dirty="0" smtClean="0"/>
          </a:p>
          <a:p>
            <a:pPr lvl="1" eaLnBrk="1" hangingPunct="1">
              <a:lnSpc>
                <a:spcPct val="90000"/>
              </a:lnSpc>
            </a:pPr>
            <a:r>
              <a:rPr lang="zh-CN" altLang="en-US" sz="1400" dirty="0" smtClean="0"/>
              <a:t>可行流</a:t>
            </a:r>
          </a:p>
          <a:p>
            <a:pPr lvl="1" eaLnBrk="1" hangingPunct="1">
              <a:lnSpc>
                <a:spcPct val="90000"/>
              </a:lnSpc>
              <a:buNone/>
            </a:pPr>
            <a:r>
              <a:rPr lang="zh-CN" altLang="en-US" sz="1400" dirty="0" smtClean="0"/>
              <a:t>	可行流满足两个约束条件：</a:t>
            </a:r>
          </a:p>
          <a:p>
            <a:pPr lvl="1" eaLnBrk="1" hangingPunct="1">
              <a:lnSpc>
                <a:spcPct val="90000"/>
              </a:lnSpc>
              <a:buNone/>
            </a:pPr>
            <a:r>
              <a:rPr lang="zh-CN" altLang="en-US" sz="1400" dirty="0" smtClean="0"/>
              <a:t>	       一是</a:t>
            </a:r>
            <a:r>
              <a:rPr lang="zh-CN" altLang="en-US" sz="1400" dirty="0" smtClean="0">
                <a:solidFill>
                  <a:srgbClr val="FF0000"/>
                </a:solidFill>
              </a:rPr>
              <a:t>每条弧上的流量必须是非负的</a:t>
            </a:r>
            <a:r>
              <a:rPr lang="zh-CN" altLang="en-US" sz="1400" dirty="0" smtClean="0"/>
              <a:t>且</a:t>
            </a:r>
            <a:r>
              <a:rPr lang="zh-CN" altLang="en-US" sz="1400" dirty="0" smtClean="0">
                <a:solidFill>
                  <a:srgbClr val="FF0000"/>
                </a:solidFill>
              </a:rPr>
              <a:t>不能超过该弧的容量</a:t>
            </a:r>
            <a:endParaRPr lang="zh-CN" altLang="en-US" sz="1400" dirty="0" smtClean="0"/>
          </a:p>
          <a:p>
            <a:pPr lvl="1" eaLnBrk="1" hangingPunct="1">
              <a:lnSpc>
                <a:spcPct val="90000"/>
              </a:lnSpc>
              <a:buNone/>
            </a:pPr>
            <a:r>
              <a:rPr lang="zh-CN" altLang="en-US" sz="1400" dirty="0" smtClean="0"/>
              <a:t>	       二是</a:t>
            </a:r>
            <a:r>
              <a:rPr lang="zh-CN" altLang="en-US" sz="1400" dirty="0" smtClean="0">
                <a:solidFill>
                  <a:srgbClr val="FF0000"/>
                </a:solidFill>
              </a:rPr>
              <a:t>起点发出的流的总和（称为流量），必须等于终点接收的流的总和</a:t>
            </a:r>
            <a:r>
              <a:rPr lang="zh-CN" altLang="en-US" sz="1400" dirty="0" smtClean="0"/>
              <a:t>，且</a:t>
            </a:r>
            <a:r>
              <a:rPr lang="zh-CN" altLang="en-US" sz="1400" dirty="0" smtClean="0">
                <a:solidFill>
                  <a:srgbClr val="FF0000"/>
                </a:solidFill>
              </a:rPr>
              <a:t>各中间点流入的流量之和必须等于从该点流出的流量之和</a:t>
            </a:r>
            <a:r>
              <a:rPr lang="zh-CN" altLang="en-US" sz="1400" dirty="0" smtClean="0"/>
              <a:t>，即流入的流量之和与流出的流量之和的差为零，也就是说各中间点只起转运作用，它既不产出新的物资，也不得截留过境的物资。</a:t>
            </a:r>
            <a:endParaRPr lang="en-US" altLang="zh-CN" sz="1400" dirty="0" smtClean="0"/>
          </a:p>
          <a:p>
            <a:pPr lvl="1" eaLnBrk="1" hangingPunct="1"/>
            <a:r>
              <a:rPr lang="zh-CN" altLang="en-US" sz="1400" dirty="0" smtClean="0"/>
              <a:t>最大流</a:t>
            </a:r>
          </a:p>
          <a:p>
            <a:pPr lvl="1" eaLnBrk="1" hangingPunct="1">
              <a:buNone/>
            </a:pPr>
            <a:r>
              <a:rPr lang="zh-CN" altLang="en-US" sz="1400" dirty="0" smtClean="0"/>
              <a:t>	最大流问题就是求网络</a:t>
            </a:r>
            <a:r>
              <a:rPr lang="en-US" altLang="zh-CN" sz="1400" dirty="0" smtClean="0"/>
              <a:t>G</a:t>
            </a:r>
            <a:r>
              <a:rPr lang="zh-CN" altLang="en-US" sz="1400" dirty="0" smtClean="0"/>
              <a:t>的一个可行流</a:t>
            </a:r>
            <a:r>
              <a:rPr lang="en-US" altLang="zh-CN" sz="1400" dirty="0" smtClean="0"/>
              <a:t>flow</a:t>
            </a:r>
            <a:r>
              <a:rPr lang="zh-CN" altLang="en-US" sz="1400" dirty="0" smtClean="0"/>
              <a:t>，使其流量</a:t>
            </a:r>
            <a:r>
              <a:rPr lang="en-US" altLang="zh-CN" sz="1400" dirty="0" smtClean="0"/>
              <a:t>f</a:t>
            </a:r>
            <a:r>
              <a:rPr lang="zh-CN" altLang="en-US" sz="1400" dirty="0" smtClean="0"/>
              <a:t>达到最大。</a:t>
            </a:r>
          </a:p>
          <a:p>
            <a:pPr lvl="1" eaLnBrk="1" hangingPunct="1">
              <a:lnSpc>
                <a:spcPct val="90000"/>
              </a:lnSpc>
              <a:buNone/>
            </a:pPr>
            <a:r>
              <a:rPr lang="en-US" altLang="zh-CN" sz="1400" dirty="0" smtClean="0"/>
              <a:t> </a:t>
            </a:r>
            <a:endParaRPr lang="zh-CN" altLang="en-US" sz="1400" dirty="0" smtClean="0"/>
          </a:p>
          <a:p>
            <a:pPr lvl="1" eaLnBrk="1" hangingPunct="1">
              <a:buNone/>
            </a:pPr>
            <a:endParaRPr lang="zh-CN" altLang="en-US" sz="1600" dirty="0" smtClean="0"/>
          </a:p>
          <a:p>
            <a:pPr lvl="1" eaLnBrk="1" hangingPunct="1">
              <a:buFont typeface="Wingdings" pitchFamily="2" charset="2"/>
              <a:buNone/>
            </a:pPr>
            <a:endParaRPr lang="zh-CN" altLang="en-US" sz="1800" dirty="0" smtClean="0"/>
          </a:p>
          <a:p>
            <a:pPr lvl="1" eaLnBrk="1" hangingPunct="1">
              <a:buFont typeface="Wingdings" pitchFamily="2" charset="2"/>
              <a:buNone/>
            </a:pPr>
            <a:r>
              <a:rPr lang="zh-CN" altLang="en-US" sz="1800" dirty="0" smtClean="0"/>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smtClean="0"/>
              <a:t>网络与流</a:t>
            </a:r>
          </a:p>
        </p:txBody>
      </p:sp>
      <p:sp>
        <p:nvSpPr>
          <p:cNvPr id="9219" name="Rectangle 3"/>
          <p:cNvSpPr>
            <a:spLocks noGrp="1" noChangeArrowheads="1"/>
          </p:cNvSpPr>
          <p:nvPr>
            <p:ph type="body" idx="1"/>
          </p:nvPr>
        </p:nvSpPr>
        <p:spPr/>
        <p:txBody>
          <a:bodyPr/>
          <a:lstStyle/>
          <a:p>
            <a:pPr eaLnBrk="1" hangingPunct="1"/>
            <a:r>
              <a:rPr lang="zh-CN" altLang="en-US" sz="1400" dirty="0" smtClean="0"/>
              <a:t>基本概念和术语：</a:t>
            </a:r>
          </a:p>
          <a:p>
            <a:pPr lvl="1" eaLnBrk="1" hangingPunct="1"/>
            <a:r>
              <a:rPr lang="zh-CN" altLang="en-US" sz="1400" dirty="0" smtClean="0"/>
              <a:t>流的费用</a:t>
            </a:r>
          </a:p>
          <a:p>
            <a:pPr lvl="1" eaLnBrk="1" hangingPunct="1">
              <a:buNone/>
            </a:pPr>
            <a:r>
              <a:rPr lang="zh-CN" altLang="en-US" sz="1400" dirty="0" smtClean="0"/>
              <a:t>	在实际应用中，与网络流有关的问题不仅设计流量，而且还有费用因素。此时，网络的每一条边</a:t>
            </a:r>
            <a:r>
              <a:rPr lang="en-US" altLang="zh-CN" sz="1400" dirty="0" smtClean="0"/>
              <a:t>(</a:t>
            </a:r>
            <a:r>
              <a:rPr lang="en-US" altLang="zh-CN" sz="1400" dirty="0" err="1" smtClean="0"/>
              <a:t>v,w</a:t>
            </a:r>
            <a:r>
              <a:rPr lang="en-US" altLang="zh-CN" sz="1400" dirty="0" smtClean="0"/>
              <a:t>)</a:t>
            </a:r>
            <a:r>
              <a:rPr lang="zh-CN" altLang="en-US" sz="1400" dirty="0" smtClean="0"/>
              <a:t>除了给定容量</a:t>
            </a:r>
            <a:r>
              <a:rPr lang="en-US" altLang="zh-CN" sz="1400" dirty="0" smtClean="0"/>
              <a:t>cap(</a:t>
            </a:r>
            <a:r>
              <a:rPr lang="en-US" altLang="zh-CN" sz="1400" dirty="0" err="1" smtClean="0"/>
              <a:t>v,w</a:t>
            </a:r>
            <a:r>
              <a:rPr lang="en-US" altLang="zh-CN" sz="1400" dirty="0" smtClean="0"/>
              <a:t>)</a:t>
            </a:r>
            <a:r>
              <a:rPr lang="zh-CN" altLang="en-US" sz="1400" dirty="0" smtClean="0"/>
              <a:t>外，还定义了一个</a:t>
            </a:r>
            <a:r>
              <a:rPr lang="zh-CN" altLang="en-US" sz="1400" dirty="0" smtClean="0">
                <a:solidFill>
                  <a:srgbClr val="FF0000"/>
                </a:solidFill>
              </a:rPr>
              <a:t>单位流量费用</a:t>
            </a:r>
            <a:r>
              <a:rPr lang="en-US" altLang="zh-CN" sz="1400" dirty="0" smtClean="0">
                <a:solidFill>
                  <a:srgbClr val="FF0000"/>
                </a:solidFill>
              </a:rPr>
              <a:t>cost(</a:t>
            </a:r>
            <a:r>
              <a:rPr lang="en-US" altLang="zh-CN" sz="1400" dirty="0" err="1" smtClean="0">
                <a:solidFill>
                  <a:srgbClr val="FF0000"/>
                </a:solidFill>
              </a:rPr>
              <a:t>v,w</a:t>
            </a:r>
            <a:r>
              <a:rPr lang="en-US" altLang="zh-CN" sz="1400" dirty="0" smtClean="0">
                <a:solidFill>
                  <a:srgbClr val="FF0000"/>
                </a:solidFill>
              </a:rPr>
              <a:t>)</a:t>
            </a:r>
            <a:r>
              <a:rPr lang="zh-CN" altLang="en-US" sz="1400" dirty="0" smtClean="0"/>
              <a:t>。对于网络中一个给定的可行流</a:t>
            </a:r>
            <a:r>
              <a:rPr lang="en-US" altLang="zh-CN" sz="1400" dirty="0" smtClean="0"/>
              <a:t>flow</a:t>
            </a:r>
            <a:r>
              <a:rPr lang="zh-CN" altLang="en-US" sz="1400" dirty="0" smtClean="0"/>
              <a:t>，其费用为可行流上</a:t>
            </a:r>
            <a:r>
              <a:rPr lang="en-US" altLang="zh-CN" sz="1400" dirty="0" smtClean="0"/>
              <a:t>,</a:t>
            </a:r>
            <a:r>
              <a:rPr lang="zh-CN" altLang="en-US" sz="1400" dirty="0" smtClean="0"/>
              <a:t>边的流量与单位费用乘积之和。</a:t>
            </a:r>
            <a:endParaRPr lang="en-US" altLang="zh-CN" sz="1400" dirty="0" smtClean="0"/>
          </a:p>
          <a:p>
            <a:pPr lvl="1" eaLnBrk="1" hangingPunct="1"/>
            <a:r>
              <a:rPr lang="zh-CN" altLang="en-US" sz="1400" dirty="0" smtClean="0"/>
              <a:t>残余网络</a:t>
            </a:r>
          </a:p>
          <a:p>
            <a:pPr lvl="1" eaLnBrk="1" hangingPunct="1">
              <a:buNone/>
            </a:pPr>
            <a:r>
              <a:rPr lang="zh-CN" altLang="en-US" sz="1400" dirty="0" smtClean="0"/>
              <a:t>	</a:t>
            </a:r>
            <a:r>
              <a:rPr lang="en-US" altLang="zh-CN" sz="1400" dirty="0" smtClean="0"/>
              <a:t>	</a:t>
            </a:r>
            <a:r>
              <a:rPr lang="zh-CN" altLang="en-US" sz="1400" dirty="0" smtClean="0"/>
              <a:t>对于给定的一个网络</a:t>
            </a:r>
            <a:r>
              <a:rPr lang="en-US" altLang="zh-CN" sz="1400" dirty="0" smtClean="0"/>
              <a:t>G</a:t>
            </a:r>
            <a:r>
              <a:rPr lang="zh-CN" altLang="en-US" sz="1400" dirty="0" smtClean="0"/>
              <a:t>及其上的一个流</a:t>
            </a:r>
            <a:r>
              <a:rPr lang="en-US" altLang="zh-CN" sz="1400" dirty="0" smtClean="0"/>
              <a:t>flow</a:t>
            </a:r>
            <a:r>
              <a:rPr lang="zh-CN" altLang="en-US" sz="1400" dirty="0" smtClean="0"/>
              <a:t>，网络</a:t>
            </a:r>
            <a:r>
              <a:rPr lang="en-US" altLang="zh-CN" sz="1400" dirty="0" smtClean="0"/>
              <a:t>G</a:t>
            </a:r>
            <a:r>
              <a:rPr lang="zh-CN" altLang="en-US" sz="1400" dirty="0" smtClean="0"/>
              <a:t>关于流</a:t>
            </a:r>
            <a:r>
              <a:rPr lang="en-US" altLang="zh-CN" sz="1400" dirty="0" smtClean="0"/>
              <a:t>flow</a:t>
            </a:r>
            <a:r>
              <a:rPr lang="zh-CN" altLang="en-US" sz="1400" dirty="0" smtClean="0"/>
              <a:t>的残余网络</a:t>
            </a:r>
            <a:r>
              <a:rPr lang="en-US" altLang="zh-CN" sz="1400" dirty="0" smtClean="0"/>
              <a:t>G*</a:t>
            </a:r>
            <a:r>
              <a:rPr lang="zh-CN" altLang="en-US" sz="1400" dirty="0" smtClean="0"/>
              <a:t>与</a:t>
            </a:r>
            <a:r>
              <a:rPr lang="en-US" altLang="zh-CN" sz="1400" dirty="0" smtClean="0"/>
              <a:t>G</a:t>
            </a:r>
            <a:r>
              <a:rPr lang="zh-CN" altLang="en-US" sz="1400" dirty="0" smtClean="0"/>
              <a:t>有相同的顶点集</a:t>
            </a:r>
            <a:r>
              <a:rPr lang="en-US" altLang="zh-CN" sz="1400" dirty="0" smtClean="0"/>
              <a:t>V</a:t>
            </a:r>
            <a:r>
              <a:rPr lang="zh-CN" altLang="en-US" sz="1400" dirty="0" smtClean="0"/>
              <a:t>，而网络</a:t>
            </a:r>
            <a:r>
              <a:rPr lang="en-US" altLang="zh-CN" sz="1400" dirty="0" smtClean="0"/>
              <a:t>G</a:t>
            </a:r>
            <a:r>
              <a:rPr lang="zh-CN" altLang="en-US" sz="1400" dirty="0" smtClean="0"/>
              <a:t>中的每一条边对应于</a:t>
            </a:r>
            <a:r>
              <a:rPr lang="en-US" altLang="zh-CN" sz="1400" dirty="0" smtClean="0"/>
              <a:t>G*</a:t>
            </a:r>
            <a:r>
              <a:rPr lang="zh-CN" altLang="en-US" sz="1400" dirty="0" smtClean="0"/>
              <a:t>中的一条边或两条边。设</a:t>
            </a:r>
            <a:r>
              <a:rPr lang="en-US" altLang="zh-CN" sz="1400" dirty="0" smtClean="0"/>
              <a:t>(</a:t>
            </a:r>
            <a:r>
              <a:rPr lang="en-US" altLang="zh-CN" sz="1400" dirty="0" err="1" smtClean="0"/>
              <a:t>v,w</a:t>
            </a:r>
            <a:r>
              <a:rPr lang="en-US" altLang="zh-CN" sz="1400" dirty="0" smtClean="0"/>
              <a:t>)</a:t>
            </a:r>
            <a:r>
              <a:rPr lang="zh-CN" altLang="en-US" sz="1400" dirty="0" smtClean="0"/>
              <a:t>是</a:t>
            </a:r>
            <a:r>
              <a:rPr lang="en-US" altLang="zh-CN" sz="1400" dirty="0" smtClean="0"/>
              <a:t>G</a:t>
            </a:r>
            <a:r>
              <a:rPr lang="zh-CN" altLang="en-US" sz="1400" dirty="0" smtClean="0"/>
              <a:t>的一条边。</a:t>
            </a:r>
            <a:endParaRPr lang="en-US" altLang="zh-CN" sz="1400" dirty="0" smtClean="0"/>
          </a:p>
          <a:p>
            <a:pPr lvl="1" eaLnBrk="1" hangingPunct="1">
              <a:buNone/>
            </a:pPr>
            <a:r>
              <a:rPr lang="en-US" altLang="zh-CN" sz="1400" dirty="0"/>
              <a:t>	</a:t>
            </a:r>
            <a:r>
              <a:rPr lang="zh-CN" altLang="en-US" sz="1400" dirty="0" smtClean="0"/>
              <a:t>残余网络的这个定义太过扯淡可以先无视</a:t>
            </a:r>
            <a:r>
              <a:rPr lang="en-US" altLang="zh-CN" sz="1400" dirty="0" smtClean="0"/>
              <a:t>,</a:t>
            </a:r>
            <a:r>
              <a:rPr lang="zh-CN" altLang="en-US" sz="1400" dirty="0" smtClean="0"/>
              <a:t>你可以朦胧的认为</a:t>
            </a:r>
            <a:r>
              <a:rPr lang="en-US" altLang="zh-CN" sz="1400" dirty="0" smtClean="0"/>
              <a:t>,</a:t>
            </a:r>
            <a:r>
              <a:rPr lang="zh-CN" altLang="en-US" sz="1400" dirty="0" smtClean="0"/>
              <a:t>就是跑了一次可行流后网络的形态发生了改变</a:t>
            </a:r>
            <a:r>
              <a:rPr lang="en-US" altLang="zh-CN" sz="1400" dirty="0" smtClean="0"/>
              <a:t>,</a:t>
            </a:r>
            <a:r>
              <a:rPr lang="zh-CN" altLang="en-US" sz="1400" dirty="0" smtClean="0"/>
              <a:t>当前的图</a:t>
            </a:r>
            <a:r>
              <a:rPr lang="en-US" altLang="zh-CN" sz="1400" dirty="0" smtClean="0"/>
              <a:t>G’</a:t>
            </a:r>
            <a:r>
              <a:rPr lang="zh-CN" altLang="en-US" sz="1400" dirty="0" smtClean="0"/>
              <a:t>叫残余网络</a:t>
            </a:r>
            <a:r>
              <a:rPr lang="en-US" altLang="zh-CN" sz="1400" dirty="0" smtClean="0"/>
              <a:t>,</a:t>
            </a:r>
            <a:r>
              <a:rPr lang="zh-CN" altLang="en-US" sz="1400" dirty="0" smtClean="0"/>
              <a:t>原来的</a:t>
            </a:r>
            <a:r>
              <a:rPr lang="en-US" altLang="zh-CN" sz="1400" dirty="0" smtClean="0"/>
              <a:t>G</a:t>
            </a:r>
            <a:r>
              <a:rPr lang="zh-CN" altLang="en-US" sz="1400" dirty="0" smtClean="0"/>
              <a:t>就是原网络</a:t>
            </a:r>
            <a:r>
              <a:rPr lang="en-US" altLang="zh-CN" sz="1400" dirty="0" smtClean="0"/>
              <a:t>.</a:t>
            </a:r>
            <a:endParaRPr lang="zh-CN" altLang="en-US" sz="1400" dirty="0" smtClean="0"/>
          </a:p>
          <a:p>
            <a:pPr eaLnBrk="1" hangingPunct="1"/>
            <a:endParaRPr lang="zh-CN" altLang="en-US" sz="1400" dirty="0" smtClean="0"/>
          </a:p>
          <a:p>
            <a:pPr eaLnBrk="1" hangingPunct="1"/>
            <a:endParaRPr lang="zh-CN" altLang="en-US" sz="1400" dirty="0" smtClean="0"/>
          </a:p>
          <a:p>
            <a:pPr eaLnBrk="1" hangingPunct="1"/>
            <a:endParaRPr lang="zh-CN" altLang="en-US" sz="14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628800"/>
            <a:ext cx="8229600" cy="1139825"/>
          </a:xfrm>
        </p:spPr>
        <p:txBody>
          <a:bodyPr/>
          <a:lstStyle/>
          <a:p>
            <a:r>
              <a:rPr lang="zh-CN" altLang="en-US" dirty="0" smtClean="0"/>
              <a:t>以下内容为网络流的实现教程</a:t>
            </a:r>
            <a:endParaRPr lang="zh-CN" altLang="en-US" dirty="0"/>
          </a:p>
        </p:txBody>
      </p:sp>
    </p:spTree>
    <p:extLst>
      <p:ext uri="{BB962C8B-B14F-4D97-AF65-F5344CB8AC3E}">
        <p14:creationId xmlns:p14="http://schemas.microsoft.com/office/powerpoint/2010/main" val="4061324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body" idx="1"/>
          </p:nvPr>
        </p:nvSpPr>
        <p:spPr>
          <a:xfrm>
            <a:off x="539552" y="764704"/>
            <a:ext cx="8229600" cy="4530725"/>
          </a:xfrm>
        </p:spPr>
        <p:txBody>
          <a:bodyPr/>
          <a:lstStyle/>
          <a:p>
            <a:pPr eaLnBrk="1" hangingPunct="1"/>
            <a:r>
              <a:rPr lang="zh-CN" altLang="en-US" sz="1400" dirty="0" smtClean="0"/>
              <a:t>网络流的实现方式非常的多</a:t>
            </a:r>
            <a:r>
              <a:rPr lang="en-US" altLang="zh-CN" sz="1400" dirty="0" smtClean="0"/>
              <a:t>,</a:t>
            </a:r>
            <a:r>
              <a:rPr lang="zh-CN" altLang="en-US" sz="1400" dirty="0" smtClean="0"/>
              <a:t>首先大的方向有两种</a:t>
            </a:r>
            <a:r>
              <a:rPr lang="en-US" altLang="zh-CN" sz="1400" dirty="0" smtClean="0"/>
              <a:t>:</a:t>
            </a:r>
          </a:p>
          <a:p>
            <a:pPr eaLnBrk="1" hangingPunct="1"/>
            <a:r>
              <a:rPr lang="en-US" altLang="zh-CN" sz="1400" dirty="0" smtClean="0"/>
              <a:t>1.</a:t>
            </a:r>
            <a:r>
              <a:rPr lang="zh-CN" altLang="en-US" sz="1400" dirty="0" smtClean="0"/>
              <a:t>增广路算法</a:t>
            </a:r>
            <a:r>
              <a:rPr lang="en-US" altLang="zh-CN" sz="1400" dirty="0" smtClean="0"/>
              <a:t>: </a:t>
            </a:r>
            <a:r>
              <a:rPr lang="zh-CN" altLang="en-US" sz="1400" dirty="0" smtClean="0"/>
              <a:t>通俗易懂</a:t>
            </a:r>
            <a:r>
              <a:rPr lang="en-US" altLang="zh-CN" sz="1400" dirty="0" smtClean="0"/>
              <a:t>,</a:t>
            </a:r>
            <a:r>
              <a:rPr lang="zh-CN" altLang="en-US" sz="1400" dirty="0" smtClean="0"/>
              <a:t>简单明了</a:t>
            </a:r>
            <a:r>
              <a:rPr lang="en-US" altLang="zh-CN" sz="1400" dirty="0" smtClean="0"/>
              <a:t>,</a:t>
            </a:r>
            <a:r>
              <a:rPr lang="zh-CN" altLang="en-US" sz="1400" dirty="0"/>
              <a:t>手写</a:t>
            </a:r>
            <a:r>
              <a:rPr lang="zh-CN" altLang="en-US" sz="1400" dirty="0" smtClean="0"/>
              <a:t>模板之必备佳品</a:t>
            </a:r>
            <a:r>
              <a:rPr lang="en-US" altLang="zh-CN" sz="1400" dirty="0" smtClean="0"/>
              <a:t>.</a:t>
            </a:r>
          </a:p>
          <a:p>
            <a:pPr lvl="1" eaLnBrk="1" hangingPunct="1"/>
            <a:r>
              <a:rPr lang="zh-CN" altLang="en-US" sz="1400" dirty="0" smtClean="0"/>
              <a:t>增广路就是可行流上实际经过的边集</a:t>
            </a:r>
            <a:r>
              <a:rPr lang="en-US" altLang="zh-CN" sz="1400" dirty="0" smtClean="0"/>
              <a:t>,</a:t>
            </a:r>
            <a:r>
              <a:rPr lang="zh-CN" altLang="en-US" sz="1400" dirty="0" smtClean="0"/>
              <a:t>或者就叫做路径</a:t>
            </a:r>
            <a:r>
              <a:rPr lang="en-US" altLang="zh-CN" sz="1400" dirty="0" smtClean="0"/>
              <a:t>, </a:t>
            </a:r>
            <a:r>
              <a:rPr lang="zh-CN" altLang="en-US" sz="1400" dirty="0" smtClean="0"/>
              <a:t>当然因为网络流的边额外有容量和当前流量的特征</a:t>
            </a:r>
            <a:r>
              <a:rPr lang="en-US" altLang="zh-CN" sz="1400" dirty="0" smtClean="0"/>
              <a:t>, </a:t>
            </a:r>
            <a:r>
              <a:rPr lang="zh-CN" altLang="en-US" sz="1400" dirty="0" smtClean="0"/>
              <a:t>增广路的边也都有流量</a:t>
            </a:r>
            <a:endParaRPr lang="en-US" altLang="zh-CN" sz="1400" dirty="0" smtClean="0"/>
          </a:p>
          <a:p>
            <a:pPr lvl="1" eaLnBrk="1" hangingPunct="1"/>
            <a:r>
              <a:rPr lang="zh-CN" altLang="en-US" sz="1400" dirty="0" smtClean="0"/>
              <a:t>不断在残余网络上寻找是否有增广路</a:t>
            </a:r>
            <a:r>
              <a:rPr lang="en-US" altLang="zh-CN" sz="1400" dirty="0" smtClean="0"/>
              <a:t>,</a:t>
            </a:r>
            <a:r>
              <a:rPr lang="zh-CN" altLang="en-US" sz="1400" dirty="0"/>
              <a:t>用</a:t>
            </a:r>
            <a:r>
              <a:rPr lang="zh-CN" altLang="en-US" sz="1400" dirty="0" smtClean="0"/>
              <a:t>当前增广路的流量</a:t>
            </a:r>
            <a:r>
              <a:rPr lang="en-US" altLang="zh-CN" sz="1400" dirty="0" smtClean="0"/>
              <a:t>f</a:t>
            </a:r>
            <a:r>
              <a:rPr lang="zh-CN" altLang="en-US" sz="1400" dirty="0" smtClean="0"/>
              <a:t>为总流量</a:t>
            </a:r>
            <a:r>
              <a:rPr lang="en-US" altLang="zh-CN" sz="1400" dirty="0" smtClean="0"/>
              <a:t>sum</a:t>
            </a:r>
            <a:r>
              <a:rPr lang="zh-CN" altLang="en-US" sz="1400" dirty="0" smtClean="0"/>
              <a:t>更新</a:t>
            </a:r>
            <a:r>
              <a:rPr lang="en-US" altLang="zh-CN" sz="1400" dirty="0" smtClean="0"/>
              <a:t>,</a:t>
            </a:r>
            <a:r>
              <a:rPr lang="zh-CN" altLang="en-US" sz="1400" dirty="0" smtClean="0"/>
              <a:t>并用增广路更新残余网络</a:t>
            </a:r>
            <a:r>
              <a:rPr lang="en-US" altLang="zh-CN" sz="1400" dirty="0" smtClean="0"/>
              <a:t>,</a:t>
            </a:r>
            <a:r>
              <a:rPr lang="zh-CN" altLang="en-US" sz="1400" dirty="0" smtClean="0"/>
              <a:t>直到没有增广路为止</a:t>
            </a:r>
            <a:r>
              <a:rPr lang="en-US" altLang="zh-CN" sz="1400" dirty="0" smtClean="0"/>
              <a:t>,sum</a:t>
            </a:r>
            <a:r>
              <a:rPr lang="zh-CN" altLang="en-US" sz="1400" dirty="0" smtClean="0"/>
              <a:t>即为最大流</a:t>
            </a:r>
            <a:endParaRPr lang="en-US" altLang="zh-CN" sz="1400" dirty="0" smtClean="0"/>
          </a:p>
          <a:p>
            <a:pPr eaLnBrk="1" hangingPunct="1"/>
            <a:r>
              <a:rPr lang="en-US" altLang="zh-CN" sz="1400" dirty="0" smtClean="0"/>
              <a:t>2.</a:t>
            </a:r>
            <a:r>
              <a:rPr lang="zh-CN" altLang="en-US" sz="1400" dirty="0" smtClean="0"/>
              <a:t>预流推进类算法</a:t>
            </a:r>
            <a:r>
              <a:rPr lang="en-US" altLang="zh-CN" sz="1400" dirty="0" smtClean="0"/>
              <a:t>: </a:t>
            </a:r>
          </a:p>
          <a:p>
            <a:pPr marL="344487" lvl="1" indent="0" eaLnBrk="1" hangingPunct="1">
              <a:buNone/>
            </a:pPr>
            <a:r>
              <a:rPr lang="zh-CN" altLang="en-US" sz="1400" dirty="0" smtClean="0"/>
              <a:t>       比较复杂</a:t>
            </a:r>
            <a:r>
              <a:rPr lang="en-US" altLang="zh-CN" sz="1400" dirty="0" smtClean="0"/>
              <a:t>(</a:t>
            </a:r>
            <a:r>
              <a:rPr lang="zh-CN" altLang="en-US" sz="1400" dirty="0" smtClean="0"/>
              <a:t>在</a:t>
            </a:r>
            <a:r>
              <a:rPr lang="en-US" altLang="zh-CN" sz="1400" dirty="0" smtClean="0"/>
              <a:t>&lt;</a:t>
            </a:r>
            <a:r>
              <a:rPr lang="zh-CN" altLang="en-US" sz="1400" dirty="0" smtClean="0"/>
              <a:t>挑战程序设计</a:t>
            </a:r>
            <a:r>
              <a:rPr lang="en-US" altLang="zh-CN" sz="1400" dirty="0" smtClean="0"/>
              <a:t>&gt;</a:t>
            </a:r>
            <a:r>
              <a:rPr lang="zh-CN" altLang="en-US" sz="1400" dirty="0" smtClean="0"/>
              <a:t>白书</a:t>
            </a:r>
            <a:r>
              <a:rPr lang="en-US" altLang="zh-CN" sz="1400" dirty="0" smtClean="0"/>
              <a:t>,&lt;</a:t>
            </a:r>
            <a:r>
              <a:rPr lang="zh-CN" altLang="en-US" sz="1400" dirty="0" smtClean="0"/>
              <a:t>算法竞赛进阶指南</a:t>
            </a:r>
            <a:r>
              <a:rPr lang="en-US" altLang="zh-CN" sz="1400" dirty="0" smtClean="0"/>
              <a:t>&gt;</a:t>
            </a:r>
            <a:r>
              <a:rPr lang="zh-CN" altLang="en-US" sz="1400" dirty="0" smtClean="0"/>
              <a:t>蓝书</a:t>
            </a:r>
            <a:r>
              <a:rPr lang="en-US" altLang="zh-CN" sz="1400" dirty="0" smtClean="0"/>
              <a:t>,&lt;</a:t>
            </a:r>
            <a:r>
              <a:rPr lang="zh-CN" altLang="en-US" sz="1400" dirty="0" smtClean="0"/>
              <a:t>算法艺术与信息学竞赛</a:t>
            </a:r>
            <a:r>
              <a:rPr lang="en-US" altLang="zh-CN" sz="1400" dirty="0" smtClean="0"/>
              <a:t>&gt;</a:t>
            </a:r>
            <a:r>
              <a:rPr lang="zh-CN" altLang="en-US" sz="1400" dirty="0" smtClean="0"/>
              <a:t>中</a:t>
            </a:r>
            <a:r>
              <a:rPr lang="en-US" altLang="zh-CN" sz="1400" dirty="0" smtClean="0"/>
              <a:t>,</a:t>
            </a:r>
            <a:r>
              <a:rPr lang="zh-CN" altLang="en-US" sz="1400" dirty="0" smtClean="0"/>
              <a:t>只有黑书略微提及</a:t>
            </a:r>
            <a:r>
              <a:rPr lang="en-US" altLang="zh-CN" sz="1400" dirty="0" smtClean="0"/>
              <a:t>,</a:t>
            </a:r>
            <a:r>
              <a:rPr lang="zh-CN" altLang="en-US" sz="1400" dirty="0" smtClean="0"/>
              <a:t>但是我没看懂</a:t>
            </a:r>
            <a:r>
              <a:rPr lang="en-US" altLang="zh-CN" sz="1400" dirty="0" smtClean="0"/>
              <a:t>,</a:t>
            </a:r>
            <a:r>
              <a:rPr lang="zh-CN" altLang="en-US" sz="1400" dirty="0" smtClean="0"/>
              <a:t>黑书的内容我一概看不懂</a:t>
            </a:r>
            <a:r>
              <a:rPr lang="en-US" altLang="zh-CN" sz="1400" dirty="0" smtClean="0"/>
              <a:t>).</a:t>
            </a:r>
          </a:p>
          <a:p>
            <a:pPr marL="344487" lvl="1" indent="0" eaLnBrk="1" hangingPunct="1">
              <a:buNone/>
            </a:pPr>
            <a:r>
              <a:rPr lang="zh-CN" altLang="en-US" sz="1400" dirty="0" smtClean="0"/>
              <a:t>暂时可以先跳过</a:t>
            </a:r>
            <a:r>
              <a:rPr lang="en-US" altLang="zh-CN" sz="1400" dirty="0" smtClean="0"/>
              <a:t>. </a:t>
            </a:r>
            <a:r>
              <a:rPr lang="zh-CN" altLang="en-US" sz="1400" dirty="0" smtClean="0"/>
              <a:t>网络流的实际耗时是随着图的特征而变化的</a:t>
            </a:r>
            <a:r>
              <a:rPr lang="en-US" altLang="zh-CN" sz="1400" dirty="0" smtClean="0"/>
              <a:t>,</a:t>
            </a:r>
            <a:r>
              <a:rPr lang="zh-CN" altLang="en-US" sz="1400" dirty="0" smtClean="0"/>
              <a:t>预流推进类算法可能被增广路适应的图卡</a:t>
            </a:r>
            <a:r>
              <a:rPr lang="en-US" altLang="zh-CN" sz="1400" dirty="0" smtClean="0"/>
              <a:t>,</a:t>
            </a:r>
            <a:r>
              <a:rPr lang="zh-CN" altLang="en-US" sz="1400" dirty="0"/>
              <a:t>预留推进</a:t>
            </a:r>
            <a:r>
              <a:rPr lang="zh-CN" altLang="en-US" sz="1400" dirty="0" smtClean="0"/>
              <a:t>适应的图也可能把增广路卡</a:t>
            </a:r>
            <a:r>
              <a:rPr lang="en-US" altLang="zh-CN" sz="1400" dirty="0" smtClean="0"/>
              <a:t>,</a:t>
            </a:r>
            <a:r>
              <a:rPr lang="zh-CN" altLang="en-US" sz="1400" dirty="0" smtClean="0"/>
              <a:t>所以可以暂时装鸵鸟</a:t>
            </a:r>
            <a:r>
              <a:rPr lang="en-US" altLang="zh-CN" sz="1400" dirty="0" smtClean="0"/>
              <a:t>.</a:t>
            </a:r>
          </a:p>
          <a:p>
            <a:pPr lvl="1" eaLnBrk="1" hangingPunct="1"/>
            <a:endParaRPr lang="en-US" altLang="zh-CN" sz="14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2060848"/>
            <a:ext cx="8229600" cy="1139825"/>
          </a:xfrm>
        </p:spPr>
        <p:txBody>
          <a:bodyPr/>
          <a:lstStyle/>
          <a:p>
            <a:r>
              <a:rPr lang="zh-CN" altLang="en-US" dirty="0" smtClean="0"/>
              <a:t>口胡代替证明环节</a:t>
            </a:r>
            <a:endParaRPr lang="zh-CN" altLang="en-US" dirty="0"/>
          </a:p>
        </p:txBody>
      </p:sp>
    </p:spTree>
    <p:extLst>
      <p:ext uri="{BB962C8B-B14F-4D97-AF65-F5344CB8AC3E}">
        <p14:creationId xmlns:p14="http://schemas.microsoft.com/office/powerpoint/2010/main" val="4252808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CN" altLang="en-US" smtClean="0"/>
              <a:t>最大流</a:t>
            </a:r>
          </a:p>
        </p:txBody>
      </p:sp>
      <p:sp>
        <p:nvSpPr>
          <p:cNvPr id="17411" name="Rectangle 3"/>
          <p:cNvSpPr>
            <a:spLocks noGrp="1" noChangeArrowheads="1"/>
          </p:cNvSpPr>
          <p:nvPr>
            <p:ph type="body" idx="1"/>
          </p:nvPr>
        </p:nvSpPr>
        <p:spPr>
          <a:xfrm>
            <a:off x="251520" y="980728"/>
            <a:ext cx="8229600" cy="4530725"/>
          </a:xfrm>
        </p:spPr>
        <p:txBody>
          <a:bodyPr/>
          <a:lstStyle/>
          <a:p>
            <a:pPr eaLnBrk="1" hangingPunct="1"/>
            <a:r>
              <a:rPr lang="zh-CN" altLang="en-US" sz="1400" dirty="0" smtClean="0"/>
              <a:t>现在的问题是</a:t>
            </a:r>
            <a:r>
              <a:rPr lang="en-US" altLang="zh-CN" sz="1400" dirty="0" smtClean="0"/>
              <a:t>: </a:t>
            </a:r>
            <a:r>
              <a:rPr lang="zh-CN" altLang="en-US" sz="1400" dirty="0" smtClean="0"/>
              <a:t>如何确定增广路使得效率最高</a:t>
            </a:r>
            <a:r>
              <a:rPr lang="en-US" altLang="zh-CN" sz="1400" dirty="0" smtClean="0"/>
              <a:t>?</a:t>
            </a:r>
          </a:p>
          <a:p>
            <a:pPr eaLnBrk="1" hangingPunct="1"/>
            <a:r>
              <a:rPr lang="zh-CN" altLang="en-US" sz="1400" dirty="0" smtClean="0"/>
              <a:t>原始的</a:t>
            </a:r>
            <a:r>
              <a:rPr lang="en-US" altLang="zh-CN" sz="1400" dirty="0" smtClean="0"/>
              <a:t>Ford-Fulkerson</a:t>
            </a:r>
            <a:r>
              <a:rPr lang="zh-CN" altLang="en-US" sz="1400" dirty="0" smtClean="0"/>
              <a:t>算法</a:t>
            </a:r>
          </a:p>
          <a:p>
            <a:pPr lvl="1" eaLnBrk="1" hangingPunct="1"/>
            <a:r>
              <a:rPr lang="zh-CN" altLang="en-US" sz="1400" dirty="0" smtClean="0"/>
              <a:t>随便找一条路增广</a:t>
            </a:r>
            <a:r>
              <a:rPr lang="en-US" altLang="zh-CN" sz="1400" dirty="0" smtClean="0"/>
              <a:t>,</a:t>
            </a:r>
            <a:r>
              <a:rPr lang="zh-CN" altLang="en-US" sz="1400" dirty="0" smtClean="0"/>
              <a:t>有可能会效率低下</a:t>
            </a:r>
            <a:endParaRPr lang="en-US" altLang="zh-CN" sz="1400" dirty="0" smtClean="0"/>
          </a:p>
          <a:p>
            <a:pPr eaLnBrk="1" hangingPunct="1"/>
            <a:r>
              <a:rPr lang="zh-CN" altLang="en-US" sz="1400" dirty="0" smtClean="0"/>
              <a:t>改进算法</a:t>
            </a:r>
            <a:r>
              <a:rPr lang="en-US" altLang="zh-CN" sz="1400" dirty="0" smtClean="0"/>
              <a:t>: Edmond-Karp</a:t>
            </a:r>
          </a:p>
          <a:p>
            <a:pPr eaLnBrk="1" hangingPunct="1"/>
            <a:r>
              <a:rPr lang="en-US" altLang="zh-CN" sz="1400" dirty="0" smtClean="0"/>
              <a:t>Edmond-Karp</a:t>
            </a:r>
            <a:r>
              <a:rPr lang="zh-CN" altLang="en-US" sz="1400" dirty="0" smtClean="0"/>
              <a:t>算法基本思路：每次用</a:t>
            </a:r>
            <a:r>
              <a:rPr lang="en-US" altLang="zh-CN" sz="1400" dirty="0" smtClean="0"/>
              <a:t>BFS</a:t>
            </a:r>
            <a:r>
              <a:rPr lang="zh-CN" altLang="en-US" sz="1400" dirty="0" smtClean="0"/>
              <a:t>找到一条最短可增广路进行增广。</a:t>
            </a:r>
            <a:r>
              <a:rPr lang="en-US" altLang="zh-CN" sz="1400" dirty="0" smtClean="0"/>
              <a:t>(</a:t>
            </a:r>
            <a:r>
              <a:rPr lang="zh-CN" altLang="en-US" sz="1400" dirty="0" smtClean="0"/>
              <a:t>这里的“最短路”是指边最少的路</a:t>
            </a:r>
            <a:r>
              <a:rPr lang="en-US" altLang="zh-CN" sz="1400" dirty="0" smtClean="0"/>
              <a:t>),</a:t>
            </a:r>
            <a:r>
              <a:rPr lang="zh-CN" altLang="en-US" sz="1400" dirty="0" smtClean="0"/>
              <a:t>这样就可以保证多项式时间内出解。</a:t>
            </a:r>
            <a:endParaRPr lang="en-US" altLang="zh-CN" sz="1400" dirty="0" smtClean="0"/>
          </a:p>
          <a:p>
            <a:pPr eaLnBrk="1" hangingPunct="1"/>
            <a:r>
              <a:rPr lang="zh-CN" altLang="en-US" sz="1400" dirty="0" smtClean="0"/>
              <a:t>可以证明，采用</a:t>
            </a:r>
            <a:r>
              <a:rPr lang="en-US" altLang="zh-CN" sz="1400" dirty="0" smtClean="0"/>
              <a:t>EK</a:t>
            </a:r>
            <a:r>
              <a:rPr lang="zh-CN" altLang="en-US" sz="1400" dirty="0" smtClean="0"/>
              <a:t>最短增广路算法，最多需要进行</a:t>
            </a:r>
            <a:r>
              <a:rPr lang="en-US" altLang="zh-CN" sz="1400" dirty="0" smtClean="0"/>
              <a:t>O(VE)</a:t>
            </a:r>
            <a:r>
              <a:rPr lang="zh-CN" altLang="en-US" sz="1400" dirty="0" smtClean="0"/>
              <a:t>次增广。</a:t>
            </a:r>
          </a:p>
          <a:p>
            <a:pPr eaLnBrk="1" hangingPunct="1"/>
            <a:r>
              <a:rPr lang="zh-CN" altLang="en-US" sz="1400" dirty="0" smtClean="0"/>
              <a:t>每次增广所需时间为</a:t>
            </a:r>
            <a:r>
              <a:rPr lang="en-US" altLang="zh-CN" sz="1400" dirty="0" smtClean="0"/>
              <a:t>O(E),</a:t>
            </a:r>
            <a:r>
              <a:rPr lang="zh-CN" altLang="en-US" sz="1400" dirty="0" smtClean="0"/>
              <a:t>因此总的时间复杂度为</a:t>
            </a:r>
            <a:r>
              <a:rPr lang="en-US" altLang="zh-CN" sz="1400" dirty="0" smtClean="0"/>
              <a:t>O(V*E*E)</a:t>
            </a:r>
          </a:p>
          <a:p>
            <a:r>
              <a:rPr lang="en-US" altLang="zh-CN" sz="1400" dirty="0" err="1" smtClean="0"/>
              <a:t>Dinic</a:t>
            </a:r>
            <a:r>
              <a:rPr lang="en-US" altLang="zh-CN" sz="1400" dirty="0" smtClean="0"/>
              <a:t> </a:t>
            </a:r>
            <a:r>
              <a:rPr lang="zh-CN" altLang="en-US" sz="1400" dirty="0" smtClean="0"/>
              <a:t>算法</a:t>
            </a:r>
          </a:p>
          <a:p>
            <a:r>
              <a:rPr lang="zh-CN" altLang="en-US" sz="1400" dirty="0" smtClean="0"/>
              <a:t>算法思想</a:t>
            </a:r>
          </a:p>
          <a:p>
            <a:r>
              <a:rPr lang="en-US" altLang="zh-CN" sz="1400" dirty="0" smtClean="0"/>
              <a:t>DINIC </a:t>
            </a:r>
            <a:r>
              <a:rPr lang="zh-CN" altLang="en-US" sz="1400" dirty="0" smtClean="0"/>
              <a:t>在找增广路的时候也是找的最短增广路</a:t>
            </a:r>
            <a:r>
              <a:rPr lang="en-US" altLang="zh-CN" sz="1400" dirty="0" smtClean="0"/>
              <a:t>, </a:t>
            </a:r>
            <a:r>
              <a:rPr lang="zh-CN" altLang="en-US" sz="1400" dirty="0" smtClean="0"/>
              <a:t>与 </a:t>
            </a:r>
            <a:r>
              <a:rPr lang="en-US" altLang="zh-CN" sz="1400" dirty="0" smtClean="0"/>
              <a:t>EK </a:t>
            </a:r>
            <a:r>
              <a:rPr lang="zh-CN" altLang="en-US" sz="1400" dirty="0" smtClean="0"/>
              <a:t>算法不同的是 </a:t>
            </a:r>
            <a:r>
              <a:rPr lang="en-US" altLang="zh-CN" sz="1400" dirty="0" smtClean="0"/>
              <a:t>DINIC </a:t>
            </a:r>
            <a:r>
              <a:rPr lang="zh-CN" altLang="en-US" sz="1400" dirty="0" smtClean="0"/>
              <a:t>算法并不是每次 </a:t>
            </a:r>
            <a:r>
              <a:rPr lang="en-US" altLang="zh-CN" sz="1400" dirty="0" err="1" smtClean="0"/>
              <a:t>bfs</a:t>
            </a:r>
            <a:r>
              <a:rPr lang="en-US" altLang="zh-CN" sz="1400" dirty="0" smtClean="0"/>
              <a:t> </a:t>
            </a:r>
            <a:r>
              <a:rPr lang="zh-CN" altLang="en-US" sz="1400" dirty="0" smtClean="0"/>
              <a:t>只找一个增广路</a:t>
            </a:r>
            <a:r>
              <a:rPr lang="en-US" altLang="zh-CN" sz="1400" dirty="0" smtClean="0"/>
              <a:t>, </a:t>
            </a:r>
            <a:r>
              <a:rPr lang="zh-CN" altLang="en-US" sz="1400" dirty="0" smtClean="0"/>
              <a:t>他会首先通过一次 </a:t>
            </a:r>
            <a:r>
              <a:rPr lang="en-US" altLang="zh-CN" sz="1400" dirty="0" err="1" smtClean="0"/>
              <a:t>bfs</a:t>
            </a:r>
            <a:r>
              <a:rPr lang="en-US" altLang="zh-CN" sz="1400" dirty="0" smtClean="0"/>
              <a:t> </a:t>
            </a:r>
            <a:r>
              <a:rPr lang="zh-CN" altLang="en-US" sz="1400" dirty="0" smtClean="0"/>
              <a:t>为所有点添加一个标号</a:t>
            </a:r>
            <a:r>
              <a:rPr lang="en-US" altLang="zh-CN" sz="1400" dirty="0" smtClean="0"/>
              <a:t>, </a:t>
            </a:r>
            <a:r>
              <a:rPr lang="zh-CN" altLang="en-US" sz="1400" dirty="0" smtClean="0"/>
              <a:t>构成一个层次图， 然后在层次图中寻找增广路进行更新</a:t>
            </a:r>
            <a:r>
              <a:rPr lang="en-US" altLang="zh-CN" sz="1400" dirty="0" smtClean="0"/>
              <a:t>. </a:t>
            </a:r>
            <a:r>
              <a:rPr lang="zh-CN" altLang="en-US" sz="1400" dirty="0" smtClean="0"/>
              <a:t>直到层次图上没有可行流</a:t>
            </a:r>
            <a:r>
              <a:rPr lang="en-US" altLang="zh-CN" sz="1400" dirty="0" smtClean="0"/>
              <a:t>,</a:t>
            </a:r>
            <a:r>
              <a:rPr lang="zh-CN" altLang="en-US" sz="1400" dirty="0" smtClean="0"/>
              <a:t>我们称之为得到了层次图上的阻塞流</a:t>
            </a:r>
            <a:r>
              <a:rPr lang="en-US" altLang="zh-CN" sz="1400" dirty="0" smtClean="0"/>
              <a:t>. </a:t>
            </a:r>
            <a:r>
              <a:rPr lang="zh-CN" altLang="en-US" sz="1400" dirty="0" smtClean="0"/>
              <a:t>这说明当前长度的增广路已经不再存在</a:t>
            </a:r>
            <a:r>
              <a:rPr lang="en-US" altLang="zh-CN" sz="1400" dirty="0" smtClean="0"/>
              <a:t>,</a:t>
            </a:r>
            <a:r>
              <a:rPr lang="zh-CN" altLang="en-US" sz="1400" dirty="0" smtClean="0"/>
              <a:t>但是并不意味着更长的增广路不存在</a:t>
            </a:r>
            <a:r>
              <a:rPr lang="en-US" altLang="zh-CN" sz="1400" dirty="0" smtClean="0"/>
              <a:t>,</a:t>
            </a:r>
            <a:r>
              <a:rPr lang="zh-CN" altLang="en-US" sz="1400" dirty="0" smtClean="0"/>
              <a:t>我们再一次根据</a:t>
            </a:r>
            <a:r>
              <a:rPr lang="en-US" altLang="zh-CN" sz="1400" dirty="0" smtClean="0"/>
              <a:t>E(cap&gt;0)</a:t>
            </a:r>
            <a:r>
              <a:rPr lang="zh-CN" altLang="en-US" sz="1400" dirty="0" smtClean="0"/>
              <a:t>得到新的层次图</a:t>
            </a:r>
            <a:r>
              <a:rPr lang="en-US" altLang="zh-CN" sz="1400" dirty="0" smtClean="0"/>
              <a:t>,</a:t>
            </a:r>
            <a:r>
              <a:rPr lang="zh-CN" altLang="en-US" sz="1400" dirty="0" smtClean="0"/>
              <a:t>反复迭代</a:t>
            </a:r>
            <a:r>
              <a:rPr lang="en-US" altLang="zh-CN" sz="1400" dirty="0" smtClean="0"/>
              <a:t>,</a:t>
            </a:r>
            <a:r>
              <a:rPr lang="zh-CN" altLang="en-US" sz="1400" dirty="0" smtClean="0"/>
              <a:t>直到</a:t>
            </a:r>
            <a:r>
              <a:rPr lang="en-US" altLang="zh-CN" sz="1400" dirty="0" smtClean="0"/>
              <a:t>s</a:t>
            </a:r>
            <a:r>
              <a:rPr lang="zh-CN" altLang="en-US" sz="1400" dirty="0" smtClean="0"/>
              <a:t>能到达汇点</a:t>
            </a:r>
            <a:r>
              <a:rPr lang="en-US" altLang="zh-CN" sz="1400" dirty="0" err="1" smtClean="0"/>
              <a:t>bfs</a:t>
            </a:r>
            <a:r>
              <a:rPr lang="zh-CN" altLang="en-US" sz="1400" dirty="0" smtClean="0"/>
              <a:t>层次图也不存在</a:t>
            </a:r>
            <a:r>
              <a:rPr lang="en-US" altLang="zh-CN" sz="1400" dirty="0" smtClean="0"/>
              <a:t>(s</a:t>
            </a:r>
            <a:r>
              <a:rPr lang="zh-CN" altLang="en-US" sz="1400" dirty="0" smtClean="0"/>
              <a:t>与</a:t>
            </a:r>
            <a:r>
              <a:rPr lang="en-US" altLang="zh-CN" sz="1400" dirty="0" smtClean="0"/>
              <a:t>t</a:t>
            </a:r>
            <a:r>
              <a:rPr lang="zh-CN" altLang="en-US" sz="1400" dirty="0" smtClean="0"/>
              <a:t>不再有正容量边连通</a:t>
            </a:r>
            <a:r>
              <a:rPr lang="en-US" altLang="zh-CN" sz="1400" dirty="0" smtClean="0"/>
              <a:t>,</a:t>
            </a:r>
            <a:r>
              <a:rPr lang="zh-CN" altLang="en-US" sz="1400" dirty="0" smtClean="0"/>
              <a:t>任意长度的增广路也不存在</a:t>
            </a:r>
            <a:r>
              <a:rPr lang="en-US" altLang="zh-CN" sz="1400" dirty="0" smtClean="0"/>
              <a:t>),</a:t>
            </a:r>
            <a:r>
              <a:rPr lang="zh-CN" altLang="en-US" sz="1400" dirty="0" smtClean="0"/>
              <a:t>我们求得了最大流</a:t>
            </a:r>
            <a:r>
              <a:rPr lang="en-US" altLang="zh-CN" sz="1400" dirty="0" smtClean="0"/>
              <a:t>, </a:t>
            </a:r>
            <a:r>
              <a:rPr lang="zh-CN" altLang="en-US" sz="1400" dirty="0" smtClean="0"/>
              <a:t>时间复杂度不会证</a:t>
            </a:r>
            <a:r>
              <a:rPr lang="en-US" altLang="zh-CN" sz="1400" dirty="0" smtClean="0"/>
              <a:t>,</a:t>
            </a:r>
            <a:r>
              <a:rPr lang="zh-CN" altLang="en-US" sz="1400" dirty="0" smtClean="0"/>
              <a:t>但是为</a:t>
            </a:r>
            <a:r>
              <a:rPr lang="en-US" altLang="zh-CN" sz="1400" dirty="0" smtClean="0"/>
              <a:t>O(V^2</a:t>
            </a:r>
            <a:r>
              <a:rPr lang="zh-CN" altLang="en-US" sz="1400" dirty="0"/>
              <a:t> </a:t>
            </a:r>
            <a:r>
              <a:rPr lang="en-US" altLang="zh-CN" sz="1400" dirty="0" smtClean="0"/>
              <a:t>E)</a:t>
            </a:r>
            <a:endParaRPr lang="zh-CN" altLang="en-US" sz="1400" dirty="0" smtClean="0"/>
          </a:p>
          <a:p>
            <a:pPr lvl="1" eaLnBrk="1" hangingPunct="1"/>
            <a:endParaRPr lang="zh-CN" altLang="en-US" sz="1400" dirty="0" smtClean="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5"/>
</p:tagLst>
</file>

<file path=ppt/tags/tag2.xml><?xml version="1.0" encoding="utf-8"?>
<p:tagLst xmlns:a="http://schemas.openxmlformats.org/drawingml/2006/main" xmlns:r="http://schemas.openxmlformats.org/officeDocument/2006/relationships" xmlns:p="http://schemas.openxmlformats.org/presentationml/2006/main">
  <p:tag name="TIMING" val="|1|6.1|0.7|3"/>
</p:tagLst>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Edge</Template>
  <TotalTime>6822</TotalTime>
  <Words>2696</Words>
  <Application>Microsoft Office PowerPoint</Application>
  <PresentationFormat>全屏显示(4:3)</PresentationFormat>
  <Paragraphs>217</Paragraphs>
  <Slides>29</Slides>
  <Notes>2</Notes>
  <HiddenSlides>3</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29</vt:i4>
      </vt:variant>
    </vt:vector>
  </HeadingPairs>
  <TitlesOfParts>
    <vt:vector size="31" baseType="lpstr">
      <vt:lpstr>Edge</vt:lpstr>
      <vt:lpstr>Equation</vt:lpstr>
      <vt:lpstr>网络流入门</vt:lpstr>
      <vt:lpstr>网络与流</vt:lpstr>
      <vt:lpstr>为什么要学习网络流</vt:lpstr>
      <vt:lpstr>网络与流</vt:lpstr>
      <vt:lpstr>网络与流</vt:lpstr>
      <vt:lpstr>以下内容为网络流的实现教程</vt:lpstr>
      <vt:lpstr>PowerPoint 演示文稿</vt:lpstr>
      <vt:lpstr>口胡代替证明环节</vt:lpstr>
      <vt:lpstr>最大流</vt:lpstr>
      <vt:lpstr>PowerPoint 演示文稿</vt:lpstr>
      <vt:lpstr>最大流</vt:lpstr>
      <vt:lpstr>最大流建图实现的基本拓展</vt:lpstr>
      <vt:lpstr>最小割定义</vt:lpstr>
      <vt:lpstr>最小割解法</vt:lpstr>
      <vt:lpstr>最小费用流</vt:lpstr>
      <vt:lpstr>最小费用流</vt:lpstr>
      <vt:lpstr>上代码前推荐教材</vt:lpstr>
      <vt:lpstr>网络流在解决问题上的拓展</vt:lpstr>
      <vt:lpstr>后日谈   一起手写网络流</vt:lpstr>
      <vt:lpstr>加边,请使用c++17编译器</vt:lpstr>
      <vt:lpstr>Bellman_ford的路径输出</vt:lpstr>
      <vt:lpstr>EK费用流的代码实现</vt:lpstr>
      <vt:lpstr>EK最大流</vt:lpstr>
      <vt:lpstr>Dinic的当前弧优化</vt:lpstr>
      <vt:lpstr>Dinic的双向宽搜优化</vt:lpstr>
      <vt:lpstr>求当前弧的流和实际容量 和修改图上边</vt:lpstr>
      <vt:lpstr>求最小割点集</vt:lpstr>
      <vt:lpstr>推荐习题</vt:lpstr>
      <vt:lpstr>飞行员配对问题 较为完整的模板分享</vt:lpstr>
    </vt:vector>
  </TitlesOfParts>
  <Company>TJU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图论初步 Graph Theory</dc:title>
  <dc:creator>RoBa</dc:creator>
  <cp:lastModifiedBy>xbany</cp:lastModifiedBy>
  <cp:revision>261</cp:revision>
  <dcterms:created xsi:type="dcterms:W3CDTF">2007-01-25T07:39:23Z</dcterms:created>
  <dcterms:modified xsi:type="dcterms:W3CDTF">2020-12-30T14:33:30Z</dcterms:modified>
</cp:coreProperties>
</file>