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256" r:id="rId3"/>
    <p:sldId id="293" r:id="rId5"/>
    <p:sldId id="263" r:id="rId6"/>
    <p:sldId id="297" r:id="rId7"/>
    <p:sldId id="294" r:id="rId8"/>
    <p:sldId id="298" r:id="rId9"/>
    <p:sldId id="301" r:id="rId10"/>
    <p:sldId id="300" r:id="rId11"/>
    <p:sldId id="299" r:id="rId12"/>
    <p:sldId id="296" r:id="rId13"/>
    <p:sldId id="302" r:id="rId14"/>
    <p:sldId id="303" r:id="rId15"/>
    <p:sldId id="304" r:id="rId16"/>
    <p:sldId id="305" r:id="rId17"/>
    <p:sldId id="289" r:id="rId18"/>
    <p:sldId id="290" r:id="rId19"/>
    <p:sldId id="291" r:id="rId20"/>
    <p:sldId id="306" r:id="rId21"/>
    <p:sldId id="292" r:id="rId22"/>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25" autoAdjust="0"/>
    <p:restoredTop sz="94660"/>
  </p:normalViewPr>
  <p:slideViewPr>
    <p:cSldViewPr snapToGrid="0">
      <p:cViewPr varScale="1">
        <p:scale>
          <a:sx n="150" d="100"/>
          <a:sy n="150" d="100"/>
        </p:scale>
        <p:origin x="184" y="4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18.wmf"/><Relationship Id="rId3" Type="http://schemas.openxmlformats.org/officeDocument/2006/relationships/oleObject" Target="../embeddings/oleObject2.bin"/><Relationship Id="rId2" Type="http://schemas.openxmlformats.org/officeDocument/2006/relationships/image" Target="../media/image17.w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2.xml"/><Relationship Id="rId6" Type="http://schemas.openxmlformats.org/officeDocument/2006/relationships/hyperlink" Target="https://www.luogu.com.cn/problem/P3455" TargetMode="External"/><Relationship Id="rId5" Type="http://schemas.openxmlformats.org/officeDocument/2006/relationships/hyperlink" Target="https://www.luogu.com.cn/problem/P3327" TargetMode="External"/><Relationship Id="rId4" Type="http://schemas.openxmlformats.org/officeDocument/2006/relationships/hyperlink" Target="https://www.luogu.com.cn/problem/P3312" TargetMode="External"/><Relationship Id="rId3" Type="http://schemas.openxmlformats.org/officeDocument/2006/relationships/hyperlink" Target="https://www.luogu.com.cn/problem/P3172" TargetMode="External"/><Relationship Id="rId2" Type="http://schemas.openxmlformats.org/officeDocument/2006/relationships/hyperlink" Target="https://www.luogu.com.cn/problem/P2522" TargetMode="External"/><Relationship Id="rId1" Type="http://schemas.openxmlformats.org/officeDocument/2006/relationships/hyperlink" Target="https://www.luogu.com.cn/problem/P2257"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700867" y="1944392"/>
            <a:ext cx="5986527" cy="807913"/>
          </a:xfrm>
          <a:prstGeom prst="rect">
            <a:avLst/>
          </a:prstGeom>
          <a:noFill/>
        </p:spPr>
        <p:txBody>
          <a:bodyPr wrap="square" lIns="68580" tIns="34290" rIns="68580" bIns="34290" rtlCol="0">
            <a:spAutoFit/>
          </a:bodyPr>
          <a:lstStyle/>
          <a:p>
            <a:r>
              <a:rPr lang="zh-CN" altLang="en-US" sz="4800" b="1" dirty="0">
                <a:solidFill>
                  <a:srgbClr val="1B4367"/>
                </a:solidFill>
                <a:cs typeface="+mn-ea"/>
                <a:sym typeface="+mn-lt"/>
              </a:rPr>
              <a:t>莫比乌斯反演</a:t>
            </a:r>
            <a:r>
              <a:rPr lang="en-US" altLang="zh-CN" sz="4800" b="1" dirty="0">
                <a:solidFill>
                  <a:srgbClr val="1B4367"/>
                </a:solidFill>
                <a:cs typeface="+mn-ea"/>
                <a:sym typeface="+mn-lt"/>
              </a:rPr>
              <a:t>/</a:t>
            </a:r>
            <a:r>
              <a:rPr lang="zh-CN" altLang="en-US" sz="4800" b="1" dirty="0">
                <a:solidFill>
                  <a:srgbClr val="1B4367"/>
                </a:solidFill>
                <a:cs typeface="+mn-ea"/>
                <a:sym typeface="+mn-lt"/>
              </a:rPr>
              <a:t>杜教筛</a:t>
            </a:r>
            <a:endParaRPr lang="zh-CN" altLang="en-US" sz="4800" b="1" dirty="0">
              <a:solidFill>
                <a:srgbClr val="1B4367"/>
              </a:solidFill>
              <a:cs typeface="+mn-ea"/>
              <a:sym typeface="+mn-lt"/>
            </a:endParaRPr>
          </a:p>
        </p:txBody>
      </p:sp>
      <p:sp>
        <p:nvSpPr>
          <p:cNvPr id="2" name="TextBox 1"/>
          <p:cNvSpPr txBox="1"/>
          <p:nvPr/>
        </p:nvSpPr>
        <p:spPr>
          <a:xfrm>
            <a:off x="7030269" y="3936644"/>
            <a:ext cx="800219" cy="338554"/>
          </a:xfrm>
          <a:prstGeom prst="rect">
            <a:avLst/>
          </a:prstGeom>
          <a:noFill/>
        </p:spPr>
        <p:txBody>
          <a:bodyPr wrap="none" rtlCol="0">
            <a:spAutoFit/>
          </a:bodyPr>
          <a:lstStyle/>
          <a:p>
            <a:r>
              <a:rPr lang="zh-CN" altLang="en-US" sz="1600" dirty="0"/>
              <a:t>张子龙</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dir="u"/>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狄利克雷卷积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矩形 1">
                <a:extLst>
                  <a:ext uri="{FF2B5EF4-FFF2-40B4-BE49-F238E27FC236}">
                    <ele attr="{7B83913D-EAA3-AA42-8891-AC31BFE1A787}"/>
                  </a:ext>
                </a:extLst>
              </p:cNvPr>
              <p:cNvSpPr/>
              <p:nvPr/>
            </p:nvSpPr>
            <p:spPr>
              <a:xfrm>
                <a:off x="859409" y="1595454"/>
                <a:ext cx="4572000" cy="923330"/>
              </a:xfrm>
              <a:prstGeom prst="rect">
                <a:avLst/>
              </a:prstGeom>
            </p:spPr>
            <p:txBody>
              <a:bodyPr>
                <a:spAutoFit/>
              </a:bodyPr>
              <a:lstStyle/>
              <a:p>
                <a14:m>
                  <m:oMath xmlns:m="http://schemas.openxmlformats.org/officeDocument/2006/math">
                    <m:r>
                      <a:rPr lang="zh-CN" altLang="en-US" sz="1800" i="1">
                        <a:latin typeface="Cambria Math"/>
                        <a:ea typeface="宋体" pitchFamily="2" charset="-122"/>
                      </a:rPr>
                      <m:t>𝜇</m:t>
                    </m:r>
                    <m:r>
                      <a:rPr lang="zh-CN" altLang="en-US" sz="1800" i="1">
                        <a:latin typeface="Cambria Math"/>
                        <a:ea typeface="宋体" pitchFamily="2" charset="-122"/>
                      </a:rPr>
                      <m:t>、</m:t>
                    </m:r>
                    <m:r>
                      <a:rPr lang="zh-CN" altLang="en-US" sz="1800" i="1">
                        <a:latin typeface="Cambria Math"/>
                        <a:ea typeface="Cambria Math"/>
                      </a:rPr>
                      <m:t>𝜑</m:t>
                    </m:r>
                  </m:oMath>
                </a14:m>
                <a:r>
                  <a:rPr lang="zh-CN" altLang="en-US" sz="1800" dirty="0">
                    <a:latin typeface="宋体" pitchFamily="2" charset="-122"/>
                    <a:ea typeface="宋体" pitchFamily="2" charset="-122"/>
                  </a:rPr>
                  <a:t>与卷积有关的两条性质</a:t>
                </a:r>
                <a:r>
                  <a:rPr lang="en-US" altLang="zh-CN" sz="1800" dirty="0">
                    <a:latin typeface="宋体" pitchFamily="2" charset="-122"/>
                    <a:ea typeface="宋体" pitchFamily="2" charset="-122"/>
                  </a:rPr>
                  <a:t>:</a:t>
                </a:r>
              </a:p>
              <a:p>
                <a:pPr/>
                <a14:m>
                  <m:oMathPara xmlns:m="http://schemas.openxmlformats.org/officeDocument/2006/math">
                    <m:oMathParaPr>
                      <m:jc m:val="centerGroup"/>
                    </m:oMathParaPr>
                    <m:oMath xmlns:m="http://schemas.openxmlformats.org/officeDocument/2006/math">
                      <m:r>
                        <a:rPr lang="en-US" altLang="zh-CN" sz="1800">
                          <a:latin typeface="Cambria Math"/>
                          <a:ea typeface="宋体" pitchFamily="2" charset="-122"/>
                        </a:rPr>
                        <m:t>    </m:t>
                      </m:r>
                      <m:r>
                        <a:rPr lang="zh-CN" altLang="en-US" sz="1800" i="1">
                          <a:latin typeface="Cambria Math"/>
                          <a:ea typeface="宋体" pitchFamily="2" charset="-122"/>
                        </a:rPr>
                        <m:t>𝜇</m:t>
                      </m:r>
                      <m:r>
                        <a:rPr lang="en-US" altLang="zh-CN" sz="1800" i="1">
                          <a:latin typeface="Cambria Math"/>
                          <a:ea typeface="宋体" pitchFamily="2" charset="-122"/>
                        </a:rPr>
                        <m:t>∗</m:t>
                      </m:r>
                      <m:r>
                        <a:rPr lang="en-US" altLang="zh-CN" sz="1800" i="1">
                          <a:latin typeface="Cambria Math"/>
                          <a:ea typeface="宋体" pitchFamily="2" charset="-122"/>
                        </a:rPr>
                        <m:t>𝐼</m:t>
                      </m:r>
                      <m:r>
                        <a:rPr lang="en-US" altLang="zh-CN" sz="1800" i="1">
                          <a:latin typeface="Cambria Math"/>
                          <a:ea typeface="宋体" pitchFamily="2" charset="-122"/>
                        </a:rPr>
                        <m:t>=∈</m:t>
                      </m:r>
                    </m:oMath>
                  </m:oMathPara>
                </a14:m>
                <a:endParaRPr lang="en-US" altLang="zh-CN" sz="1800" dirty="0">
                  <a:latin typeface="宋体" pitchFamily="2" charset="-122"/>
                  <a:ea typeface="Cambria Math"/>
                </a:endParaRPr>
              </a:p>
              <a:p>
                <a:r>
                  <a:rPr lang="en-US" altLang="zh-CN" sz="1800" dirty="0">
                    <a:latin typeface="宋体" pitchFamily="2" charset="-122"/>
                    <a:ea typeface="Cambria Math"/>
                  </a:rPr>
                  <a:t>                </a:t>
                </a:r>
                <a14:m>
                  <m:oMath xmlns:m="http://schemas.openxmlformats.org/officeDocument/2006/math">
                    <m:r>
                      <a:rPr lang="zh-CN" altLang="en-US" sz="1800" i="1">
                        <a:latin typeface="Cambria Math"/>
                        <a:ea typeface="Cambria Math"/>
                      </a:rPr>
                      <m:t>𝜑</m:t>
                    </m:r>
                    <m:r>
                      <a:rPr lang="en-US" altLang="zh-CN" sz="1800">
                        <a:latin typeface="Cambria Math"/>
                        <a:ea typeface="Cambria Math"/>
                      </a:rPr>
                      <m:t>∗</m:t>
                    </m:r>
                    <m:r>
                      <m:rPr>
                        <m:sty m:val="p"/>
                      </m:rPr>
                      <a:rPr lang="en-US" altLang="zh-CN" sz="1800">
                        <a:latin typeface="Cambria Math"/>
                        <a:ea typeface="Cambria Math"/>
                      </a:rPr>
                      <m:t>I</m:t>
                    </m:r>
                    <m:r>
                      <a:rPr lang="en-US" altLang="zh-CN" sz="1800">
                        <a:latin typeface="Cambria Math"/>
                        <a:ea typeface="Cambria Math"/>
                      </a:rPr>
                      <m:t>=</m:t>
                    </m:r>
                    <m:r>
                      <m:rPr>
                        <m:sty m:val="p"/>
                      </m:rPr>
                      <a:rPr lang="en-US" altLang="zh-CN" sz="1800">
                        <a:latin typeface="Cambria Math"/>
                        <a:ea typeface="Cambria Math"/>
                      </a:rPr>
                      <m:t>id</m:t>
                    </m:r>
                  </m:oMath>
                </a14:m>
                <a:endParaRPr lang="en-US" altLang="zh-CN" sz="1800" dirty="0">
                  <a:latin typeface="宋体" pitchFamily="2" charset="-122"/>
                  <a:ea typeface="Cambria Math"/>
                </a:endParaRPr>
              </a:p>
            </p:txBody>
          </p:sp>
        </mc:Choice>
        <mc:Fallback>
          <p:sp>
            <p:nvSpPr>
              <p:cNvPr id="2" name="矩形 1"/>
              <p:cNvSpPr>
                <a:spLocks noRot="1" noChangeAspect="1" noMove="1" noResize="1" noEditPoints="1" noAdjustHandles="1" noChangeArrowheads="1" noChangeShapeType="1" noTextEdit="1"/>
              </p:cNvSpPr>
              <p:nvPr/>
            </p:nvSpPr>
            <p:spPr>
              <a:xfrm>
                <a:off x="859409" y="1595454"/>
                <a:ext cx="4572000" cy="923330"/>
              </a:xfrm>
              <a:prstGeom prst="rect">
                <a:avLst/>
              </a:prstGeom>
              <a:blipFill rotWithShape="1">
                <a:blip r:embed="rId1"/>
                <a:stretch>
                  <a:fillRect t="-4054" b="-4054"/>
                </a:stretch>
              </a:blipFill>
            </p:spPr>
            <p:txBody>
              <a:bodyPr/>
              <a:lstStyle/>
              <a:p>
                <a:r>
                  <a:rPr lang="zh-CN" altLang="en-US">
                    <a:noFill/>
                  </a:rPr>
                  <a:t> </a:t>
                </a:r>
                <a:endParaRPr lang="zh-CN" altLang="en-US">
                  <a:noFill/>
                </a:endParaRP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1300" advClick="0" advTm="0">
        <p14:pan dir="u"/>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1210"/>
          <p:cNvSpPr/>
          <p:nvPr/>
        </p:nvSpPr>
        <p:spPr>
          <a:xfrm>
            <a:off x="5133553" y="1395420"/>
            <a:ext cx="157479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chemeClr val="bg1"/>
                </a:solidFill>
                <a:cs typeface="+mn-ea"/>
                <a:sym typeface="+mn-lt"/>
              </a:rPr>
              <a:t>点击此处添加标题</a:t>
            </a:r>
            <a:endParaRPr lang="zh-CN" altLang="en-US" b="1" dirty="0">
              <a:solidFill>
                <a:schemeClr val="bg1"/>
              </a:solidFill>
              <a:cs typeface="+mn-ea"/>
              <a:sym typeface="+mn-lt"/>
            </a:endParaRPr>
          </a:p>
        </p:txBody>
      </p:sp>
      <p:sp>
        <p:nvSpPr>
          <p:cNvPr id="12" name="文本框 11"/>
          <p:cNvSpPr txBox="1"/>
          <p:nvPr/>
        </p:nvSpPr>
        <p:spPr>
          <a:xfrm>
            <a:off x="5133552" y="1680611"/>
            <a:ext cx="3417595" cy="103105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bg1"/>
                </a:solidFill>
                <a:cs typeface="+mn-ea"/>
                <a:sym typeface="+mn-lt"/>
              </a:rPr>
              <a:t>在此输入相关文字，在此输入相关文字，在此输入相关文字在此输入相关文字，在此输入相关文字，在此输入相关文字， 在此输入相关文字，在此输入相关文字，在此输入相关文字在此输入相关文字，在此输入相关文字，在此输入相关文字， </a:t>
            </a:r>
            <a:endParaRPr lang="en-US" altLang="zh-CN" sz="1000" dirty="0">
              <a:solidFill>
                <a:schemeClr val="bg1"/>
              </a:solidFill>
              <a:cs typeface="+mn-ea"/>
              <a:sym typeface="+mn-lt"/>
            </a:endParaRPr>
          </a:p>
        </p:txBody>
      </p:sp>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莫比乌斯反演</a:t>
            </a:r>
            <a:endParaRPr lang="zh-CN" altLang="en-US" sz="1700" b="1" dirty="0">
              <a:solidFill>
                <a:srgbClr val="1B4367"/>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01161" y="685034"/>
            <a:ext cx="6726576" cy="538609"/>
          </a:xfrm>
          <a:prstGeom prst="rect">
            <a:avLst/>
          </a:prstGeom>
          <a:noFill/>
        </p:spPr>
        <p:txBody>
          <a:bodyPr wrap="square" rtlCol="0">
            <a:spAutoFit/>
          </a:bodyPr>
          <a:lstStyle/>
          <a:p>
            <a:endParaRPr lang="zh-CN" altLang="en-US" sz="1800" dirty="0">
              <a:latin typeface="宋体" panose="02010600030101010101" pitchFamily="2" charset="-122"/>
              <a:ea typeface="宋体" panose="02010600030101010101" pitchFamily="2" charset="-122"/>
            </a:endParaRPr>
          </a:p>
          <a:p>
            <a:endParaRPr lang="zh-CN" altLang="en-US" sz="1100" dirty="0"/>
          </a:p>
        </p:txBody>
      </p:sp>
      <p:pic>
        <p:nvPicPr>
          <p:cNvPr id="10" name="内容占位符 8"/>
          <p:cNvPicPr>
            <a:picLocks noChangeAspect="1"/>
          </p:cNvPicPr>
          <p:nvPr/>
        </p:nvPicPr>
        <p:blipFill>
          <a:blip r:embed="rId1"/>
          <a:stretch>
            <a:fillRect/>
          </a:stretch>
        </p:blipFill>
        <p:spPr>
          <a:xfrm>
            <a:off x="654517" y="695083"/>
            <a:ext cx="6343226" cy="1691066"/>
          </a:xfrm>
          <a:prstGeom prst="rect">
            <a:avLst/>
          </a:prstGeom>
        </p:spPr>
      </p:pic>
      <p:sp>
        <p:nvSpPr>
          <p:cNvPr id="17" name="标题 1"/>
          <p:cNvSpPr txBox="1"/>
          <p:nvPr/>
        </p:nvSpPr>
        <p:spPr>
          <a:xfrm>
            <a:off x="332740" y="2526665"/>
            <a:ext cx="1551940" cy="1146175"/>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zh-CN" altLang="en-US" sz="2000" dirty="0"/>
          </a:p>
        </p:txBody>
      </p:sp>
      <p:pic>
        <p:nvPicPr>
          <p:cNvPr id="18" name="图片 17"/>
          <p:cNvPicPr>
            <a:picLocks noChangeAspect="1"/>
          </p:cNvPicPr>
          <p:nvPr/>
        </p:nvPicPr>
        <p:blipFill>
          <a:blip r:embed="rId2"/>
          <a:stretch>
            <a:fillRect/>
          </a:stretch>
        </p:blipFill>
        <p:spPr>
          <a:xfrm>
            <a:off x="716110" y="2658743"/>
            <a:ext cx="2404789" cy="2449197"/>
          </a:xfrm>
          <a:prstGeom prst="rect">
            <a:avLst/>
          </a:prstGeom>
        </p:spPr>
      </p:pic>
      <p:pic>
        <p:nvPicPr>
          <p:cNvPr id="19" name="图片 18"/>
          <p:cNvPicPr>
            <a:picLocks noChangeAspect="1"/>
          </p:cNvPicPr>
          <p:nvPr/>
        </p:nvPicPr>
        <p:blipFill>
          <a:blip r:embed="rId3"/>
          <a:stretch>
            <a:fillRect/>
          </a:stretch>
        </p:blipFill>
        <p:spPr>
          <a:xfrm>
            <a:off x="4409647" y="2694304"/>
            <a:ext cx="2432702" cy="2449196"/>
          </a:xfrm>
          <a:prstGeom prst="rect">
            <a:avLst/>
          </a:prstGeom>
        </p:spPr>
      </p:pic>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1250"/>
                            </p:stCondLst>
                            <p:childTnLst>
                              <p:par>
                                <p:cTn id="17" presetID="1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p:tgtEl>
                                          <p:spTgt spid="25"/>
                                        </p:tgtEl>
                                        <p:attrNameLst>
                                          <p:attrName>ppt_y</p:attrName>
                                        </p:attrNameLst>
                                      </p:cBhvr>
                                      <p:tavLst>
                                        <p:tav tm="0">
                                          <p:val>
                                            <p:strVal val="#ppt_y-#ppt_h*1.125000"/>
                                          </p:val>
                                        </p:tav>
                                        <p:tav tm="100000">
                                          <p:val>
                                            <p:strVal val="#ppt_y"/>
                                          </p:val>
                                        </p:tav>
                                      </p:tavLst>
                                    </p:anim>
                                    <p:animEffect transition="in" filter="wipe(down)">
                                      <p:cBhvr>
                                        <p:cTn id="20" dur="500"/>
                                        <p:tgtEl>
                                          <p:spTgt spid="25"/>
                                        </p:tgtEl>
                                      </p:cBhvr>
                                    </p:animEffect>
                                  </p:childTnLst>
                                </p:cTn>
                              </p:par>
                            </p:childTnLst>
                          </p:cTn>
                        </p:par>
                        <p:par>
                          <p:cTn id="21" fill="hold">
                            <p:stCondLst>
                              <p:cond delay="1750"/>
                            </p:stCondLst>
                            <p:childTnLst>
                              <p:par>
                                <p:cTn id="22" presetID="2" presetClass="entr" presetSubtype="2"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1+#ppt_w/2"/>
                                          </p:val>
                                        </p:tav>
                                        <p:tav tm="100000">
                                          <p:val>
                                            <p:strVal val="#ppt_x"/>
                                          </p:val>
                                        </p:tav>
                                      </p:tavLst>
                                    </p:anim>
                                    <p:anim calcmode="lin" valueType="num">
                                      <p:cBhvr additive="base">
                                        <p:cTn id="25"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2"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1210"/>
          <p:cNvSpPr/>
          <p:nvPr/>
        </p:nvSpPr>
        <p:spPr>
          <a:xfrm>
            <a:off x="5133553" y="1395420"/>
            <a:ext cx="157479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chemeClr val="bg1"/>
                </a:solidFill>
                <a:cs typeface="+mn-ea"/>
                <a:sym typeface="+mn-lt"/>
              </a:rPr>
              <a:t>点击此处添加标题</a:t>
            </a:r>
            <a:endParaRPr lang="zh-CN" altLang="en-US" b="1" dirty="0">
              <a:solidFill>
                <a:schemeClr val="bg1"/>
              </a:solidFill>
              <a:cs typeface="+mn-ea"/>
              <a:sym typeface="+mn-lt"/>
            </a:endParaRPr>
          </a:p>
        </p:txBody>
      </p:sp>
      <p:sp>
        <p:nvSpPr>
          <p:cNvPr id="12" name="文本框 11"/>
          <p:cNvSpPr txBox="1"/>
          <p:nvPr/>
        </p:nvSpPr>
        <p:spPr>
          <a:xfrm>
            <a:off x="5133552" y="1680611"/>
            <a:ext cx="3417595" cy="103105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bg1"/>
                </a:solidFill>
                <a:cs typeface="+mn-ea"/>
                <a:sym typeface="+mn-lt"/>
              </a:rPr>
              <a:t>在此输入相关文字，在此输入相关文字，在此输入相关文字在此输入相关文字，在此输入相关文字，在此输入相关文字， 在此输入相关文字，在此输入相关文字，在此输入相关文字在此输入相关文字，在此输入相关文字，在此输入相关文字， </a:t>
            </a:r>
            <a:endParaRPr lang="en-US" altLang="zh-CN" sz="1000" dirty="0">
              <a:solidFill>
                <a:schemeClr val="bg1"/>
              </a:solidFill>
              <a:cs typeface="+mn-ea"/>
              <a:sym typeface="+mn-lt"/>
            </a:endParaRPr>
          </a:p>
        </p:txBody>
      </p:sp>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莫比乌斯反演</a:t>
            </a:r>
            <a:endParaRPr lang="zh-CN" altLang="en-US" sz="1700" b="1" dirty="0">
              <a:solidFill>
                <a:srgbClr val="1B4367"/>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01161" y="685034"/>
            <a:ext cx="6726576" cy="538609"/>
          </a:xfrm>
          <a:prstGeom prst="rect">
            <a:avLst/>
          </a:prstGeom>
          <a:noFill/>
        </p:spPr>
        <p:txBody>
          <a:bodyPr wrap="square" rtlCol="0">
            <a:spAutoFit/>
          </a:bodyPr>
          <a:lstStyle/>
          <a:p>
            <a:endParaRPr lang="zh-CN" altLang="en-US" sz="1800" dirty="0">
              <a:latin typeface="宋体" panose="02010600030101010101" pitchFamily="2" charset="-122"/>
              <a:ea typeface="宋体" panose="02010600030101010101" pitchFamily="2" charset="-122"/>
            </a:endParaRPr>
          </a:p>
          <a:p>
            <a:endParaRPr lang="zh-CN" altLang="en-US" sz="1100" dirty="0"/>
          </a:p>
        </p:txBody>
      </p:sp>
      <p:sp>
        <p:nvSpPr>
          <p:cNvPr id="17" name="标题 1"/>
          <p:cNvSpPr txBox="1"/>
          <p:nvPr/>
        </p:nvSpPr>
        <p:spPr>
          <a:xfrm>
            <a:off x="332740" y="2526665"/>
            <a:ext cx="1551940" cy="1146175"/>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zh-CN" altLang="en-US" sz="2000" dirty="0"/>
          </a:p>
        </p:txBody>
      </p:sp>
      <p:sp>
        <p:nvSpPr>
          <p:cNvPr id="2" name="矩形 1"/>
          <p:cNvSpPr/>
          <p:nvPr/>
        </p:nvSpPr>
        <p:spPr>
          <a:xfrm>
            <a:off x="771745" y="1017478"/>
            <a:ext cx="7669522" cy="2677656"/>
          </a:xfrm>
          <a:prstGeom prst="rect">
            <a:avLst/>
          </a:prstGeom>
        </p:spPr>
        <p:txBody>
          <a:bodyPr wrap="square">
            <a:spAutoFit/>
          </a:bodyPr>
          <a:lstStyle/>
          <a:p>
            <a:r>
              <a:rPr lang="zh-CN" altLang="en-US" dirty="0"/>
              <a:t>莫比乌斯反演的写法：</a:t>
            </a:r>
            <a:endParaRPr lang="zh-CN" altLang="en-US" dirty="0"/>
          </a:p>
          <a:p>
            <a:r>
              <a:rPr lang="en-US" altLang="zh-CN" dirty="0"/>
              <a:t>	</a:t>
            </a:r>
            <a:endParaRPr lang="en-US" altLang="zh-CN" dirty="0"/>
          </a:p>
          <a:p>
            <a:r>
              <a:rPr lang="en-US" altLang="zh-CN" dirty="0"/>
              <a:t>	</a:t>
            </a:r>
            <a:r>
              <a:rPr lang="zh-CN" altLang="en-US" dirty="0"/>
              <a:t>写法一：约数形式</a:t>
            </a:r>
            <a:endParaRPr lang="zh-CN" altLang="en-US" dirty="0"/>
          </a:p>
          <a:p>
            <a:r>
              <a:rPr lang="en-US" altLang="zh-CN" dirty="0"/>
              <a:t>	</a:t>
            </a:r>
            <a:endParaRPr lang="en-US" altLang="zh-CN" dirty="0"/>
          </a:p>
          <a:p>
            <a:r>
              <a:rPr lang="en-US" altLang="zh-CN" dirty="0"/>
              <a:t>	</a:t>
            </a:r>
            <a:endParaRPr lang="en-US" altLang="zh-CN" dirty="0"/>
          </a:p>
          <a:p>
            <a:r>
              <a:rPr lang="en-US" altLang="zh-CN" dirty="0"/>
              <a:t>	d</a:t>
            </a:r>
            <a:r>
              <a:rPr lang="zh-CN" altLang="en-US" dirty="0"/>
              <a:t>为</a:t>
            </a:r>
            <a:r>
              <a:rPr lang="en-US" altLang="zh-CN" dirty="0"/>
              <a:t>n</a:t>
            </a:r>
            <a:r>
              <a:rPr lang="zh-CN" altLang="en-US" dirty="0"/>
              <a:t>的约数，即</a:t>
            </a:r>
            <a:r>
              <a:rPr lang="en-US" altLang="zh-CN" dirty="0"/>
              <a:t>F(n)</a:t>
            </a:r>
            <a:r>
              <a:rPr lang="zh-CN" altLang="en-US" dirty="0"/>
              <a:t>为他的约数的</a:t>
            </a:r>
            <a:r>
              <a:rPr lang="en-US" altLang="zh-CN" dirty="0"/>
              <a:t>f(d)</a:t>
            </a:r>
            <a:r>
              <a:rPr lang="zh-CN" altLang="en-US" dirty="0"/>
              <a:t>之和则可以得到这样上述的式子</a:t>
            </a:r>
            <a:endParaRPr lang="zh-CN" altLang="en-US" dirty="0"/>
          </a:p>
          <a:p>
            <a:r>
              <a:rPr lang="en-US" altLang="zh-CN" dirty="0"/>
              <a:t>	</a:t>
            </a:r>
            <a:endParaRPr lang="en-US" altLang="zh-CN" dirty="0"/>
          </a:p>
          <a:p>
            <a:r>
              <a:rPr lang="en-US" altLang="zh-CN" dirty="0"/>
              <a:t>	</a:t>
            </a:r>
            <a:endParaRPr lang="en-US" altLang="zh-CN" dirty="0"/>
          </a:p>
          <a:p>
            <a:r>
              <a:rPr lang="en-US" altLang="zh-CN" dirty="0"/>
              <a:t>	</a:t>
            </a:r>
            <a:r>
              <a:rPr lang="zh-CN" altLang="en-US" dirty="0"/>
              <a:t>写法二：倍数形式</a:t>
            </a:r>
            <a:endParaRPr lang="zh-CN" altLang="en-US" dirty="0"/>
          </a:p>
          <a:p>
            <a:r>
              <a:rPr lang="en-US" altLang="zh-CN" dirty="0"/>
              <a:t>	</a:t>
            </a:r>
            <a:endParaRPr lang="en-US" altLang="zh-CN" dirty="0"/>
          </a:p>
          <a:p>
            <a:r>
              <a:rPr lang="en-US" altLang="zh-CN" dirty="0"/>
              <a:t>	</a:t>
            </a:r>
            <a:endParaRPr lang="en-US" altLang="zh-CN" dirty="0"/>
          </a:p>
          <a:p>
            <a:r>
              <a:rPr lang="en-US" altLang="zh-CN" dirty="0"/>
              <a:t>	d</a:t>
            </a:r>
            <a:r>
              <a:rPr lang="zh-CN" altLang="en-US" dirty="0"/>
              <a:t>为</a:t>
            </a:r>
            <a:r>
              <a:rPr lang="en-US" altLang="zh-CN" dirty="0"/>
              <a:t>n</a:t>
            </a:r>
            <a:r>
              <a:rPr lang="zh-CN" altLang="en-US" dirty="0"/>
              <a:t>的倍数，即</a:t>
            </a:r>
            <a:r>
              <a:rPr lang="en-US" altLang="zh-CN" dirty="0"/>
              <a:t>F(n)</a:t>
            </a:r>
            <a:r>
              <a:rPr lang="zh-CN" altLang="en-US" dirty="0"/>
              <a:t>为另一个函数</a:t>
            </a:r>
            <a:r>
              <a:rPr lang="en-US" altLang="zh-CN" dirty="0"/>
              <a:t>f(d)</a:t>
            </a:r>
            <a:r>
              <a:rPr lang="zh-CN" altLang="en-US" dirty="0"/>
              <a:t>的和，其中</a:t>
            </a:r>
            <a:r>
              <a:rPr lang="en-US" altLang="zh-CN" dirty="0"/>
              <a:t>d</a:t>
            </a:r>
            <a:r>
              <a:rPr lang="zh-CN" altLang="en-US" dirty="0"/>
              <a:t>为</a:t>
            </a:r>
            <a:r>
              <a:rPr lang="en-US" altLang="zh-CN" dirty="0"/>
              <a:t>n</a:t>
            </a:r>
            <a:r>
              <a:rPr lang="zh-CN" altLang="en-US" dirty="0"/>
              <a:t>的倍数，可反演到上述式子</a:t>
            </a:r>
            <a:endParaRPr lang="zh-CN" altLang="en-US" dirty="0"/>
          </a:p>
        </p:txBody>
      </p:sp>
      <p:graphicFrame>
        <p:nvGraphicFramePr>
          <p:cNvPr id="13" name="对象 12">
            <a:hlinkClick r:id="" action="ppaction://ole?verb=0"/>
          </p:cNvPr>
          <p:cNvGraphicFramePr>
            <a:graphicFrameLocks noChangeAspect="1"/>
          </p:cNvGraphicFramePr>
          <p:nvPr/>
        </p:nvGraphicFramePr>
        <p:xfrm>
          <a:off x="3057745" y="1173064"/>
          <a:ext cx="4824730" cy="841375"/>
        </p:xfrm>
        <a:graphic>
          <a:graphicData uri="http://schemas.openxmlformats.org/presentationml/2006/ole">
            <mc:AlternateContent xmlns:mc="http://schemas.openxmlformats.org/markup-compatibility/2006">
              <mc:Choice xmlns:v="urn:schemas-microsoft-com:vml" Requires="v">
                <p:oleObj spid="_x0000_s1053" name="" r:id="rId1" imgW="2476500" imgH="431800" progId="Equation.KSEE3">
                  <p:embed/>
                </p:oleObj>
              </mc:Choice>
              <mc:Fallback>
                <p:oleObj name="" r:id="rId1" imgW="2476500" imgH="431800" progId="Equation.KSEE3">
                  <p:embed/>
                  <p:pic>
                    <p:nvPicPr>
                      <p:cNvPr id="0" name="对象 8">
                        <a:hlinkClick r:id="" action="ppaction://ole?verb=0"/>
                      </p:cNvPr>
                      <p:cNvPicPr/>
                      <p:nvPr/>
                    </p:nvPicPr>
                    <p:blipFill>
                      <a:blip r:embed="rId2"/>
                      <a:stretch>
                        <a:fillRect/>
                      </a:stretch>
                    </p:blipFill>
                    <p:spPr>
                      <a:xfrm>
                        <a:off x="3057745" y="1173064"/>
                        <a:ext cx="4824730" cy="841375"/>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3099452" y="2471407"/>
          <a:ext cx="4826000" cy="841375"/>
        </p:xfrm>
        <a:graphic>
          <a:graphicData uri="http://schemas.openxmlformats.org/presentationml/2006/ole">
            <mc:AlternateContent xmlns:mc="http://schemas.openxmlformats.org/markup-compatibility/2006">
              <mc:Choice xmlns:v="urn:schemas-microsoft-com:vml" Requires="v">
                <p:oleObj spid="_x0000_s1054" name="" r:id="rId3" imgW="2476500" imgH="431800" progId="Equation.KSEE3">
                  <p:embed/>
                </p:oleObj>
              </mc:Choice>
              <mc:Fallback>
                <p:oleObj name="" r:id="rId3" imgW="2476500" imgH="431800" progId="Equation.KSEE3">
                  <p:embed/>
                  <p:pic>
                    <p:nvPicPr>
                      <p:cNvPr id="0" name="对象 10">
                        <a:hlinkClick r:id="" action="ppaction://ole?verb=0"/>
                      </p:cNvPr>
                      <p:cNvPicPr/>
                      <p:nvPr/>
                    </p:nvPicPr>
                    <p:blipFill>
                      <a:blip r:embed="rId4"/>
                      <a:stretch>
                        <a:fillRect/>
                      </a:stretch>
                    </p:blipFill>
                    <p:spPr>
                      <a:xfrm>
                        <a:off x="3099452" y="2471407"/>
                        <a:ext cx="4826000" cy="841375"/>
                      </a:xfrm>
                      <a:prstGeom prst="rect">
                        <a:avLst/>
                      </a:prstGeom>
                    </p:spPr>
                  </p:pic>
                </p:oleObj>
              </mc:Fallback>
            </mc:AlternateContent>
          </a:graphicData>
        </a:graphic>
      </p:graphicFrame>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1250"/>
                            </p:stCondLst>
                            <p:childTnLst>
                              <p:par>
                                <p:cTn id="17" presetID="1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p:tgtEl>
                                          <p:spTgt spid="25"/>
                                        </p:tgtEl>
                                        <p:attrNameLst>
                                          <p:attrName>ppt_y</p:attrName>
                                        </p:attrNameLst>
                                      </p:cBhvr>
                                      <p:tavLst>
                                        <p:tav tm="0">
                                          <p:val>
                                            <p:strVal val="#ppt_y-#ppt_h*1.125000"/>
                                          </p:val>
                                        </p:tav>
                                        <p:tav tm="100000">
                                          <p:val>
                                            <p:strVal val="#ppt_y"/>
                                          </p:val>
                                        </p:tav>
                                      </p:tavLst>
                                    </p:anim>
                                    <p:animEffect transition="in" filter="wipe(down)">
                                      <p:cBhvr>
                                        <p:cTn id="20" dur="500"/>
                                        <p:tgtEl>
                                          <p:spTgt spid="25"/>
                                        </p:tgtEl>
                                      </p:cBhvr>
                                    </p:animEffect>
                                  </p:childTnLst>
                                </p:cTn>
                              </p:par>
                            </p:childTnLst>
                          </p:cTn>
                        </p:par>
                        <p:par>
                          <p:cTn id="21" fill="hold">
                            <p:stCondLst>
                              <p:cond delay="1750"/>
                            </p:stCondLst>
                            <p:childTnLst>
                              <p:par>
                                <p:cTn id="22" presetID="2" presetClass="entr" presetSubtype="2"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1+#ppt_w/2"/>
                                          </p:val>
                                        </p:tav>
                                        <p:tav tm="100000">
                                          <p:val>
                                            <p:strVal val="#ppt_x"/>
                                          </p:val>
                                        </p:tav>
                                      </p:tavLst>
                                    </p:anim>
                                    <p:anim calcmode="lin" valueType="num">
                                      <p:cBhvr additive="base">
                                        <p:cTn id="25"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2"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5133552" y="1680611"/>
            <a:ext cx="3417595" cy="103105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bg1"/>
                </a:solidFill>
                <a:cs typeface="+mn-ea"/>
                <a:sym typeface="+mn-lt"/>
              </a:rPr>
              <a:t>在此输入相关文字，在此输入相关文字，在此输入相关文字在此输入相关文字，在此输入相关文字，在此输入相关文字， 在此输入相关文字，在此输入相关文字，在此输入相关文字在此输入相关文字，在此输入相关文字，在此输入相关文字， </a:t>
            </a:r>
            <a:endParaRPr lang="en-US" altLang="zh-CN" sz="1000" dirty="0">
              <a:solidFill>
                <a:schemeClr val="bg1"/>
              </a:solidFill>
              <a:cs typeface="+mn-ea"/>
              <a:sym typeface="+mn-lt"/>
            </a:endParaRPr>
          </a:p>
        </p:txBody>
      </p:sp>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莫比乌斯例题</a:t>
            </a:r>
            <a:endParaRPr lang="zh-CN" altLang="en-US" sz="1700" b="1" dirty="0">
              <a:solidFill>
                <a:srgbClr val="1B4367"/>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01161" y="685034"/>
            <a:ext cx="6726576" cy="538609"/>
          </a:xfrm>
          <a:prstGeom prst="rect">
            <a:avLst/>
          </a:prstGeom>
          <a:noFill/>
        </p:spPr>
        <p:txBody>
          <a:bodyPr wrap="square" rtlCol="0">
            <a:spAutoFit/>
          </a:bodyPr>
          <a:lstStyle/>
          <a:p>
            <a:endParaRPr lang="zh-CN" altLang="en-US" sz="1800" dirty="0">
              <a:latin typeface="宋体" panose="02010600030101010101" pitchFamily="2" charset="-122"/>
              <a:ea typeface="宋体" panose="02010600030101010101" pitchFamily="2" charset="-122"/>
            </a:endParaRPr>
          </a:p>
          <a:p>
            <a:endParaRPr lang="zh-CN" altLang="en-US" sz="1100" dirty="0"/>
          </a:p>
        </p:txBody>
      </p:sp>
      <p:sp>
        <p:nvSpPr>
          <p:cNvPr id="17" name="标题 1"/>
          <p:cNvSpPr txBox="1"/>
          <p:nvPr/>
        </p:nvSpPr>
        <p:spPr>
          <a:xfrm>
            <a:off x="332740" y="2526665"/>
            <a:ext cx="1551940" cy="1146175"/>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zh-CN" altLang="en-US" sz="2000" dirty="0"/>
          </a:p>
        </p:txBody>
      </p:sp>
      <p:sp>
        <p:nvSpPr>
          <p:cNvPr id="5" name="矩形 4"/>
          <p:cNvSpPr/>
          <p:nvPr/>
        </p:nvSpPr>
        <p:spPr>
          <a:xfrm>
            <a:off x="774478" y="765390"/>
            <a:ext cx="2931059" cy="369332"/>
          </a:xfrm>
          <a:prstGeom prst="rect">
            <a:avLst/>
          </a:prstGeom>
        </p:spPr>
        <p:txBody>
          <a:bodyPr wrap="none">
            <a:spAutoFit/>
          </a:bodyPr>
          <a:lstStyle/>
          <a:p>
            <a:r>
              <a:rPr lang="en-GB" altLang="zh-CN" sz="1800" b="1" dirty="0">
                <a:latin typeface="-apple-system"/>
              </a:rPr>
              <a:t>P2522 [HAOI2011]Problem b</a:t>
            </a:r>
            <a:endParaRPr lang="en-GB" altLang="zh-CN" sz="1800" b="1" i="0" dirty="0">
              <a:effectLst/>
              <a:latin typeface="-apple-system"/>
            </a:endParaRPr>
          </a:p>
        </p:txBody>
      </p:sp>
      <p:pic>
        <p:nvPicPr>
          <p:cNvPr id="7" name="图片 6" descr="图形用户界面, 文本, 应用程序, 电子邮件&#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13144" y="1134722"/>
            <a:ext cx="5248989" cy="3915066"/>
          </a:xfrm>
          <a:prstGeom prst="rect">
            <a:avLst/>
          </a:prstGeom>
        </p:spPr>
      </p:pic>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1250"/>
                            </p:stCondLst>
                            <p:childTnLst>
                              <p:par>
                                <p:cTn id="17" presetID="2" presetClass="entr" presetSubtype="2"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5133552" y="1680611"/>
            <a:ext cx="3417595" cy="103105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bg1"/>
                </a:solidFill>
                <a:cs typeface="+mn-ea"/>
                <a:sym typeface="+mn-lt"/>
              </a:rPr>
              <a:t>在此输入相关文字，在此输入相关文字，在此输入相关文字在此输入相关文字，在此输入相关文字，在此输入相关文字， 在此输入相关文字，在此输入相关文字，在此输入相关文字在此输入相关文字，在此输入相关文字，在此输入相关文字， </a:t>
            </a:r>
            <a:endParaRPr lang="en-US" altLang="zh-CN" sz="1000" dirty="0">
              <a:solidFill>
                <a:schemeClr val="bg1"/>
              </a:solidFill>
              <a:cs typeface="+mn-ea"/>
              <a:sym typeface="+mn-lt"/>
            </a:endParaRPr>
          </a:p>
        </p:txBody>
      </p:sp>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莫比乌斯例题</a:t>
            </a:r>
            <a:endParaRPr lang="zh-CN" altLang="en-US" sz="1700" b="1" dirty="0">
              <a:solidFill>
                <a:srgbClr val="1B4367"/>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01161" y="685034"/>
            <a:ext cx="6726576" cy="538609"/>
          </a:xfrm>
          <a:prstGeom prst="rect">
            <a:avLst/>
          </a:prstGeom>
          <a:noFill/>
        </p:spPr>
        <p:txBody>
          <a:bodyPr wrap="square" rtlCol="0">
            <a:spAutoFit/>
          </a:bodyPr>
          <a:lstStyle/>
          <a:p>
            <a:endParaRPr lang="zh-CN" altLang="en-US" sz="1800" dirty="0">
              <a:latin typeface="宋体" panose="02010600030101010101" pitchFamily="2" charset="-122"/>
              <a:ea typeface="宋体" panose="02010600030101010101" pitchFamily="2" charset="-122"/>
            </a:endParaRPr>
          </a:p>
          <a:p>
            <a:endParaRPr lang="zh-CN" altLang="en-US" sz="1100" dirty="0"/>
          </a:p>
        </p:txBody>
      </p:sp>
      <p:sp>
        <p:nvSpPr>
          <p:cNvPr id="17" name="标题 1"/>
          <p:cNvSpPr txBox="1"/>
          <p:nvPr/>
        </p:nvSpPr>
        <p:spPr>
          <a:xfrm>
            <a:off x="332740" y="2526665"/>
            <a:ext cx="1551940" cy="1146175"/>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zh-CN" altLang="en-US" sz="2000" dirty="0"/>
          </a:p>
        </p:txBody>
      </p:sp>
      <p:pic>
        <p:nvPicPr>
          <p:cNvPr id="9" name="内容占位符 3"/>
          <p:cNvPicPr>
            <a:picLocks noChangeAspect="1"/>
          </p:cNvPicPr>
          <p:nvPr/>
        </p:nvPicPr>
        <p:blipFill>
          <a:blip r:embed="rId1"/>
          <a:stretch>
            <a:fillRect/>
          </a:stretch>
        </p:blipFill>
        <p:spPr>
          <a:xfrm>
            <a:off x="745034" y="667466"/>
            <a:ext cx="6366966" cy="4434493"/>
          </a:xfrm>
          <a:prstGeom prst="rect">
            <a:avLst/>
          </a:prstGeom>
        </p:spPr>
      </p:pic>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1250"/>
                            </p:stCondLst>
                            <p:childTnLst>
                              <p:par>
                                <p:cTn id="17" presetID="2" presetClass="entr" presetSubtype="2"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杜教筛</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42856" y="657417"/>
            <a:ext cx="6640573" cy="338554"/>
          </a:xfrm>
          <a:prstGeom prst="rect">
            <a:avLst/>
          </a:prstGeom>
          <a:noFill/>
        </p:spPr>
        <p:txBody>
          <a:bodyPr wrap="square" rtlCol="0">
            <a:spAutoFit/>
          </a:bodyPr>
          <a:lstStyle/>
          <a:p>
            <a:r>
              <a:rPr lang="zh-CN" altLang="en-US" sz="1600" dirty="0"/>
              <a:t>杜教筛是以低于线性的时间复杂度来计算积性函数的前缀和的神奇筛法</a:t>
            </a:r>
            <a:endParaRPr lang="zh-CN" altLang="en-US" sz="1600" dirty="0"/>
          </a:p>
        </p:txBody>
      </p:sp>
      <mc:AlternateContent xmlns:mc="http://schemas.openxmlformats.org/markup-compatibility/2006">
        <mc:Choice xmlns:a14="http://schemas.microsoft.com/office/drawing/2010/main" Requires="a14">
          <p:sp>
            <p:nvSpPr>
              <p:cNvPr id="2" name="TextBox 1"/>
              <p:cNvSpPr txBox="1"/>
              <p:nvPr/>
            </p:nvSpPr>
            <p:spPr>
              <a:xfrm>
                <a:off x="842856" y="1083472"/>
                <a:ext cx="4291559" cy="370358"/>
              </a:xfrm>
              <a:prstGeom prst="rect">
                <a:avLst/>
              </a:prstGeom>
              <a:noFill/>
            </p:spPr>
            <p:txBody>
              <a:bodyPr wrap="none" rtlCol="0">
                <a:spAutoFit/>
              </a:bodyPr>
              <a:lstStyle/>
              <a:p>
                <a14:m>
                  <m:oMath xmlns:m="http://schemas.openxmlformats.org/officeDocument/2006/math">
                    <m:r>
                      <a:rPr lang="en-US" altLang="zh-CN" sz="1800" i="1" smtClean="0">
                        <a:latin typeface="Cambria Math"/>
                      </a:rPr>
                      <m:t>𝑓</m:t>
                    </m:r>
                    <m:d>
                      <m:dPr>
                        <m:ctrlPr>
                          <a:rPr lang="en-US" altLang="zh-CN" sz="1800" i="1">
                            <a:latin typeface="Cambria Math" panose="02040503050406030204" pitchFamily="18" charset="0"/>
                          </a:rPr>
                        </m:ctrlPr>
                      </m:dPr>
                      <m:e>
                        <m:r>
                          <a:rPr lang="en-US" altLang="zh-CN" sz="1800" i="1">
                            <a:latin typeface="Cambria Math"/>
                          </a:rPr>
                          <m:t>𝑖</m:t>
                        </m:r>
                      </m:e>
                    </m:d>
                    <m:r>
                      <a:rPr lang="zh-CN" altLang="en-US" sz="1800" i="1">
                        <a:latin typeface="Cambria Math"/>
                      </a:rPr>
                      <m:t>是积性函数</m:t>
                    </m:r>
                  </m:oMath>
                </a14:m>
                <a:r>
                  <a:rPr lang="zh-CN" altLang="en-US" sz="1800" dirty="0"/>
                  <a:t>，求</a:t>
                </a:r>
                <a14:m>
                  <m:oMath xmlns:m="http://schemas.openxmlformats.org/officeDocument/2006/math">
                    <m:r>
                      <a:rPr lang="en-US" altLang="zh-CN" sz="1800" b="0" i="0" smtClean="0">
                        <a:latin typeface="Cambria Math"/>
                      </a:rPr>
                      <m:t>   </m:t>
                    </m:r>
                    <m:r>
                      <a:rPr lang="en-US" altLang="zh-CN" sz="1800" b="0" i="1" smtClean="0">
                        <a:latin typeface="Cambria Math"/>
                      </a:rPr>
                      <m:t>𝑆</m:t>
                    </m:r>
                    <m:d>
                      <m:dPr>
                        <m:ctrlPr>
                          <a:rPr lang="en-US" altLang="zh-CN" sz="1800" b="0" i="1" smtClean="0">
                            <a:latin typeface="Cambria Math" panose="02040503050406030204" pitchFamily="18" charset="0"/>
                          </a:rPr>
                        </m:ctrlPr>
                      </m:dPr>
                      <m:e>
                        <m:r>
                          <a:rPr lang="en-US" altLang="zh-CN" sz="1800" b="0" i="1" smtClean="0">
                            <a:latin typeface="Cambria Math"/>
                          </a:rPr>
                          <m:t>𝑛</m:t>
                        </m:r>
                      </m:e>
                    </m:d>
                    <m:r>
                      <a:rPr lang="en-US" altLang="zh-CN" sz="1800" b="0" i="1" smtClean="0">
                        <a:latin typeface="Cambria Math"/>
                      </a:rPr>
                      <m:t>=</m:t>
                    </m:r>
                    <m:nary>
                      <m:naryPr>
                        <m:chr m:val="∑"/>
                        <m:ctrlPr>
                          <a:rPr lang="en-US" altLang="zh-CN" sz="1800" b="0" i="1" smtClean="0">
                            <a:latin typeface="Cambria Math" panose="02040503050406030204" pitchFamily="18" charset="0"/>
                          </a:rPr>
                        </m:ctrlPr>
                      </m:naryPr>
                      <m:sub>
                        <m:r>
                          <m:rPr>
                            <m:brk m:alnAt="23"/>
                          </m:rPr>
                          <a:rPr lang="en-US" altLang="zh-CN" sz="1800" b="0" i="1" smtClean="0">
                            <a:latin typeface="Cambria Math"/>
                          </a:rPr>
                          <m:t>𝑖</m:t>
                        </m:r>
                        <m:r>
                          <a:rPr lang="en-US" altLang="zh-CN" sz="1800" b="0" i="1" smtClean="0">
                            <a:latin typeface="Cambria Math"/>
                          </a:rPr>
                          <m:t>=1</m:t>
                        </m:r>
                      </m:sub>
                      <m:sup>
                        <m:r>
                          <a:rPr lang="en-US" altLang="zh-CN" sz="1800" b="0" i="1" smtClean="0">
                            <a:latin typeface="Cambria Math"/>
                          </a:rPr>
                          <m:t>𝑛</m:t>
                        </m:r>
                      </m:sup>
                      <m:e>
                        <m:r>
                          <a:rPr lang="en-US" altLang="zh-CN" sz="1800" b="0" i="1" smtClean="0">
                            <a:latin typeface="Cambria Math"/>
                          </a:rPr>
                          <m:t>𝑓</m:t>
                        </m:r>
                        <m:d>
                          <m:dPr>
                            <m:ctrlPr>
                              <a:rPr lang="en-US" altLang="zh-CN" sz="1800" b="0" i="1" smtClean="0">
                                <a:latin typeface="Cambria Math" panose="02040503050406030204" pitchFamily="18" charset="0"/>
                              </a:rPr>
                            </m:ctrlPr>
                          </m:dPr>
                          <m:e>
                            <m:r>
                              <a:rPr lang="en-US" altLang="zh-CN" sz="1800" b="0" i="1" smtClean="0">
                                <a:latin typeface="Cambria Math"/>
                              </a:rPr>
                              <m:t>𝑖</m:t>
                            </m:r>
                          </m:e>
                        </m:d>
                        <m:r>
                          <a:rPr lang="en-US" altLang="zh-CN" sz="1800" b="0" i="1" smtClean="0">
                            <a:latin typeface="Cambria Math"/>
                          </a:rPr>
                          <m:t> </m:t>
                        </m:r>
                        <m:r>
                          <a:rPr lang="zh-CN" altLang="en-US" sz="1800" b="0" i="1" smtClean="0">
                            <a:latin typeface="Cambria Math"/>
                          </a:rPr>
                          <m:t>：</m:t>
                        </m:r>
                      </m:e>
                    </m:nary>
                  </m:oMath>
                </a14:m>
                <a:endParaRPr lang="zh-CN" altLang="en-US" sz="1800" dirty="0"/>
              </a:p>
            </p:txBody>
          </p:sp>
        </mc:Choice>
        <mc:Fallback>
          <p:sp>
            <p:nvSpPr>
              <p:cNvPr id="2" name="TextBox 1"/>
              <p:cNvSpPr txBox="1">
                <a:spLocks noRot="1" noChangeAspect="1" noMove="1" noResize="1" noEditPoints="1" noAdjustHandles="1" noChangeArrowheads="1" noChangeShapeType="1" noTextEdit="1"/>
              </p:cNvSpPr>
              <p:nvPr/>
            </p:nvSpPr>
            <p:spPr>
              <a:xfrm>
                <a:off x="842856" y="1083472"/>
                <a:ext cx="4291559" cy="370358"/>
              </a:xfrm>
              <a:prstGeom prst="rect">
                <a:avLst/>
              </a:prstGeom>
              <a:blipFill rotWithShape="1">
                <a:blip r:embed="rId1"/>
                <a:stretch>
                  <a:fillRect l="-284" t="-120000" b="-19000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842856" y="1453830"/>
                <a:ext cx="5898666" cy="3504036"/>
              </a:xfrm>
              <a:prstGeom prst="rect">
                <a:avLst/>
              </a:prstGeom>
              <a:noFill/>
            </p:spPr>
            <p:txBody>
              <a:bodyPr wrap="none" rtlCol="0">
                <a:spAutoFit/>
              </a:bodyPr>
              <a:lstStyle/>
              <a:p>
                <a:r>
                  <a:rPr lang="zh-CN" altLang="en-US" sz="1600" dirty="0"/>
                  <a:t>为了解决这个问题，我们构造两个积性函数</a:t>
                </a:r>
                <a14:m>
                  <m:oMath xmlns:m="http://schemas.openxmlformats.org/officeDocument/2006/math">
                    <m:r>
                      <a:rPr lang="en-US" altLang="zh-CN" sz="1600" b="0" i="1" smtClean="0">
                        <a:latin typeface="Cambria Math"/>
                      </a:rPr>
                      <m:t>h</m:t>
                    </m:r>
                  </m:oMath>
                </a14:m>
                <a:r>
                  <a:rPr lang="zh-CN" altLang="en-US" sz="1600" dirty="0"/>
                  <a:t>和</a:t>
                </a:r>
                <a14:m>
                  <m:oMath xmlns:m="http://schemas.openxmlformats.org/officeDocument/2006/math">
                    <m:r>
                      <a:rPr lang="en-US" altLang="zh-CN" sz="1600" b="0" i="1" dirty="0" smtClean="0">
                        <a:latin typeface="Cambria Math"/>
                      </a:rPr>
                      <m:t>𝑔</m:t>
                    </m:r>
                    <m:r>
                      <a:rPr lang="en-US" altLang="zh-CN" sz="1600" b="0" i="0" dirty="0" smtClean="0">
                        <a:latin typeface="Cambria Math"/>
                      </a:rPr>
                      <m:t>,</m:t>
                    </m:r>
                  </m:oMath>
                </a14:m>
                <a:r>
                  <a:rPr lang="zh-CN" altLang="en-US" sz="1600" dirty="0"/>
                  <a:t>使得</a:t>
                </a:r>
                <a14:m>
                  <m:oMath xmlns:m="http://schemas.openxmlformats.org/officeDocument/2006/math">
                    <m:r>
                      <a:rPr lang="en-US" altLang="zh-CN" sz="1600" b="0" i="1" dirty="0" smtClean="0">
                        <a:latin typeface="Cambria Math"/>
                      </a:rPr>
                      <m:t>h</m:t>
                    </m:r>
                    <m:r>
                      <a:rPr lang="en-US" altLang="zh-CN" sz="1600" b="0" i="1" dirty="0" smtClean="0">
                        <a:latin typeface="Cambria Math"/>
                      </a:rPr>
                      <m:t>=</m:t>
                    </m:r>
                    <m:r>
                      <a:rPr lang="en-US" altLang="zh-CN" sz="1600" b="0" i="1" dirty="0" smtClean="0">
                        <a:latin typeface="Cambria Math"/>
                      </a:rPr>
                      <m:t>𝑓</m:t>
                    </m:r>
                    <m:r>
                      <a:rPr lang="en-US" altLang="zh-CN" sz="1600" b="0" i="1" dirty="0" smtClean="0">
                        <a:latin typeface="Cambria Math"/>
                      </a:rPr>
                      <m:t>∗</m:t>
                    </m:r>
                    <m:r>
                      <a:rPr lang="en-US" altLang="zh-CN" sz="1600" b="0" i="1" dirty="0" smtClean="0">
                        <a:latin typeface="Cambria Math"/>
                      </a:rPr>
                      <m:t>𝑔</m:t>
                    </m:r>
                    <m:r>
                      <a:rPr lang="en-US" altLang="zh-CN" sz="1600" b="0" i="1" dirty="0" smtClean="0">
                        <a:latin typeface="Cambria Math"/>
                      </a:rPr>
                      <m:t>  </m:t>
                    </m:r>
                  </m:oMath>
                </a14:m>
                <a:br>
                  <a:rPr lang="zh-CN" altLang="en-US" sz="1800" dirty="0"/>
                </a:br>
                <a:r>
                  <a:rPr lang="en-US" altLang="zh-CN" sz="1800" dirty="0"/>
                  <a:t>             </a:t>
                </a:r>
              </a:p>
              <a:p>
                <a:r>
                  <a:rPr lang="en-US" altLang="zh-CN" sz="1800" dirty="0"/>
                  <a:t>              </a:t>
                </a:r>
                <a14:m>
                  <m:oMath xmlns:m="http://schemas.openxmlformats.org/officeDocument/2006/math">
                    <m:nary>
                      <m:naryPr>
                        <m:chr m:val="∑"/>
                        <m:ctrlPr>
                          <a:rPr lang="zh-CN" altLang="en-US" sz="1800" i="1" smtClean="0">
                            <a:latin typeface="Cambria Math" panose="02040503050406030204" pitchFamily="18" charset="0"/>
                          </a:rPr>
                        </m:ctrlPr>
                      </m:naryPr>
                      <m:sub>
                        <m:r>
                          <m:rPr>
                            <m:brk m:alnAt="23"/>
                          </m:rPr>
                          <a:rPr lang="en-US" altLang="zh-CN" sz="1800" b="0" i="1" smtClean="0">
                            <a:latin typeface="Cambria Math"/>
                          </a:rPr>
                          <m:t>𝑖</m:t>
                        </m:r>
                        <m:r>
                          <a:rPr lang="en-US" altLang="zh-CN" sz="1800" b="0" i="1" smtClean="0">
                            <a:latin typeface="Cambria Math"/>
                          </a:rPr>
                          <m:t>=1</m:t>
                        </m:r>
                      </m:sub>
                      <m:sup>
                        <m:r>
                          <a:rPr lang="en-US" altLang="zh-CN" sz="1800" b="0" i="1" smtClean="0">
                            <a:latin typeface="Cambria Math"/>
                          </a:rPr>
                          <m:t>𝑛</m:t>
                        </m:r>
                      </m:sup>
                      <m:e>
                        <m:r>
                          <a:rPr lang="en-US" altLang="zh-CN" sz="1800" b="0" i="1" smtClean="0">
                            <a:latin typeface="Cambria Math"/>
                          </a:rPr>
                          <m:t>h</m:t>
                        </m:r>
                        <m:d>
                          <m:dPr>
                            <m:ctrlPr>
                              <a:rPr lang="en-US" altLang="zh-CN" sz="1800" b="0" i="1" smtClean="0">
                                <a:latin typeface="Cambria Math" panose="02040503050406030204" pitchFamily="18" charset="0"/>
                              </a:rPr>
                            </m:ctrlPr>
                          </m:dPr>
                          <m:e>
                            <m:r>
                              <a:rPr lang="en-US" altLang="zh-CN" sz="1800" b="0" i="1" smtClean="0">
                                <a:latin typeface="Cambria Math"/>
                              </a:rPr>
                              <m:t>𝑖</m:t>
                            </m:r>
                          </m:e>
                        </m:d>
                        <m:r>
                          <a:rPr lang="en-US" altLang="zh-CN" sz="1800" b="0" i="1" smtClean="0">
                            <a:latin typeface="Cambria Math"/>
                          </a:rPr>
                          <m:t>=</m:t>
                        </m:r>
                        <m:nary>
                          <m:naryPr>
                            <m:chr m:val="∑"/>
                            <m:ctrlPr>
                              <a:rPr lang="en-US" altLang="zh-CN" sz="1800" b="0" i="1" smtClean="0">
                                <a:latin typeface="Cambria Math" panose="02040503050406030204" pitchFamily="18" charset="0"/>
                              </a:rPr>
                            </m:ctrlPr>
                          </m:naryPr>
                          <m:sub>
                            <m:r>
                              <m:rPr>
                                <m:brk m:alnAt="23"/>
                              </m:rPr>
                              <a:rPr lang="en-US" altLang="zh-CN" sz="1800" b="0" i="1" smtClean="0">
                                <a:latin typeface="Cambria Math"/>
                              </a:rPr>
                              <m:t>𝑖</m:t>
                            </m:r>
                            <m:r>
                              <a:rPr lang="en-US" altLang="zh-CN" sz="1800" b="0" i="1" smtClean="0">
                                <a:latin typeface="Cambria Math"/>
                              </a:rPr>
                              <m:t>=1</m:t>
                            </m:r>
                          </m:sub>
                          <m:sup>
                            <m:r>
                              <a:rPr lang="en-US" altLang="zh-CN" sz="1800" b="0" i="1" smtClean="0">
                                <a:latin typeface="Cambria Math"/>
                              </a:rPr>
                              <m:t>𝑛</m:t>
                            </m:r>
                          </m:sup>
                          <m:e>
                            <m:nary>
                              <m:naryPr>
                                <m:chr m:val="∑"/>
                                <m:supHide m:val="on"/>
                                <m:ctrlPr>
                                  <a:rPr lang="en-US" altLang="zh-CN" sz="1800" b="0" i="1" smtClean="0">
                                    <a:latin typeface="Cambria Math" panose="02040503050406030204" pitchFamily="18" charset="0"/>
                                  </a:rPr>
                                </m:ctrlPr>
                              </m:naryPr>
                              <m:sub>
                                <m:r>
                                  <m:rPr>
                                    <m:brk m:alnAt="7"/>
                                  </m:rPr>
                                  <a:rPr lang="en-US" altLang="zh-CN" sz="1800" b="0" i="1" smtClean="0">
                                    <a:latin typeface="Cambria Math"/>
                                  </a:rPr>
                                  <m:t>𝑑</m:t>
                                </m:r>
                                <m:r>
                                  <a:rPr lang="en-US" altLang="zh-CN" sz="1800" b="0" i="1" smtClean="0">
                                    <a:latin typeface="Cambria Math"/>
                                  </a:rPr>
                                  <m:t>|</m:t>
                                </m:r>
                                <m:r>
                                  <a:rPr lang="en-US" altLang="zh-CN" sz="1800" b="0" i="1" smtClean="0">
                                    <a:latin typeface="Cambria Math"/>
                                  </a:rPr>
                                  <m:t>𝑖</m:t>
                                </m:r>
                              </m:sub>
                              <m:sup/>
                              <m:e>
                                <m:r>
                                  <a:rPr lang="en-US" altLang="zh-CN" sz="1800" b="0" i="1" smtClean="0">
                                    <a:latin typeface="Cambria Math"/>
                                  </a:rPr>
                                  <m:t>𝑔</m:t>
                                </m:r>
                                <m:d>
                                  <m:dPr>
                                    <m:ctrlPr>
                                      <a:rPr lang="en-US" altLang="zh-CN" sz="1800" b="0" i="1" smtClean="0">
                                        <a:latin typeface="Cambria Math" panose="02040503050406030204" pitchFamily="18" charset="0"/>
                                      </a:rPr>
                                    </m:ctrlPr>
                                  </m:dPr>
                                  <m:e>
                                    <m:r>
                                      <a:rPr lang="en-US" altLang="zh-CN" sz="1800" b="0" i="1" smtClean="0">
                                        <a:latin typeface="Cambria Math"/>
                                      </a:rPr>
                                      <m:t>𝑑</m:t>
                                    </m:r>
                                  </m:e>
                                </m:d>
                                <m:r>
                                  <a:rPr lang="en-US" altLang="zh-CN" sz="1800" b="0" i="1" smtClean="0">
                                    <a:latin typeface="Cambria Math"/>
                                  </a:rPr>
                                  <m:t>∗</m:t>
                                </m:r>
                                <m:r>
                                  <a:rPr lang="en-US" altLang="zh-CN" sz="1800" b="0" i="1" smtClean="0">
                                    <a:latin typeface="Cambria Math"/>
                                  </a:rPr>
                                  <m:t>𝑓</m:t>
                                </m:r>
                                <m:r>
                                  <a:rPr lang="en-US" altLang="zh-CN" sz="1800" b="0" i="1" smtClean="0">
                                    <a:latin typeface="Cambria Math"/>
                                  </a:rPr>
                                  <m:t>(</m:t>
                                </m:r>
                                <m:f>
                                  <m:fPr>
                                    <m:ctrlPr>
                                      <a:rPr lang="en-US" altLang="zh-CN" sz="1800" b="0" i="1" smtClean="0">
                                        <a:latin typeface="Cambria Math" panose="02040503050406030204" pitchFamily="18" charset="0"/>
                                      </a:rPr>
                                    </m:ctrlPr>
                                  </m:fPr>
                                  <m:num>
                                    <m:r>
                                      <a:rPr lang="en-US" altLang="zh-CN" sz="1800" b="0" i="1" smtClean="0">
                                        <a:latin typeface="Cambria Math"/>
                                      </a:rPr>
                                      <m:t>𝑖</m:t>
                                    </m:r>
                                  </m:num>
                                  <m:den>
                                    <m:r>
                                      <a:rPr lang="en-US" altLang="zh-CN" sz="1800" b="0" i="1" smtClean="0">
                                        <a:latin typeface="Cambria Math"/>
                                      </a:rPr>
                                      <m:t>𝑑</m:t>
                                    </m:r>
                                  </m:den>
                                </m:f>
                                <m:r>
                                  <a:rPr lang="en-US" altLang="zh-CN" sz="1800" b="0" i="1" smtClean="0">
                                    <a:latin typeface="Cambria Math"/>
                                  </a:rPr>
                                  <m:t>)</m:t>
                                </m:r>
                              </m:e>
                            </m:nary>
                          </m:e>
                        </m:nary>
                      </m:e>
                    </m:nary>
                  </m:oMath>
                </a14:m>
                <a:endParaRPr lang="en-US" altLang="zh-CN" sz="1800" dirty="0"/>
              </a:p>
              <a:p>
                <a:pPr>
                  <a:lnSpc>
                    <a:spcPct val="150000"/>
                  </a:lnSpc>
                </a:pPr>
                <a:r>
                  <a:rPr lang="en-US" altLang="zh-CN" sz="1800" dirty="0"/>
                  <a:t>                            </a:t>
                </a:r>
                <a14:m>
                  <m:oMath xmlns:m="http://schemas.openxmlformats.org/officeDocument/2006/math">
                    <m:r>
                      <a:rPr lang="en-US" altLang="zh-CN" sz="1800" b="0" i="0" dirty="0" smtClean="0">
                        <a:latin typeface="Cambria Math"/>
                      </a:rPr>
                      <m:t>=</m:t>
                    </m:r>
                    <m:nary>
                      <m:naryPr>
                        <m:chr m:val="∑"/>
                        <m:ctrlPr>
                          <a:rPr lang="en-US" altLang="zh-CN" sz="1800" i="1" dirty="0" smtClean="0">
                            <a:latin typeface="Cambria Math" panose="02040503050406030204" pitchFamily="18" charset="0"/>
                          </a:rPr>
                        </m:ctrlPr>
                      </m:naryPr>
                      <m:sub>
                        <m:r>
                          <m:rPr>
                            <m:brk m:alnAt="23"/>
                          </m:rPr>
                          <a:rPr lang="en-US" altLang="zh-CN" sz="1800" b="0" i="1" dirty="0" smtClean="0">
                            <a:latin typeface="Cambria Math"/>
                          </a:rPr>
                          <m:t>𝑑</m:t>
                        </m:r>
                        <m:r>
                          <a:rPr lang="en-US" altLang="zh-CN" sz="1800" b="0" i="1" dirty="0" smtClean="0">
                            <a:latin typeface="Cambria Math"/>
                          </a:rPr>
                          <m:t>=1</m:t>
                        </m:r>
                      </m:sub>
                      <m:sup>
                        <m:r>
                          <a:rPr lang="en-US" altLang="zh-CN" sz="1800" b="0" i="1" dirty="0" smtClean="0">
                            <a:latin typeface="Cambria Math"/>
                          </a:rPr>
                          <m:t>𝑛</m:t>
                        </m:r>
                      </m:sup>
                      <m:e>
                        <m:r>
                          <a:rPr lang="en-US" altLang="zh-CN" sz="1800" b="0" i="1" dirty="0" smtClean="0">
                            <a:latin typeface="Cambria Math"/>
                          </a:rPr>
                          <m:t>𝑔</m:t>
                        </m:r>
                        <m:d>
                          <m:dPr>
                            <m:ctrlPr>
                              <a:rPr lang="en-US" altLang="zh-CN" sz="1800" b="0" i="1" dirty="0" smtClean="0">
                                <a:latin typeface="Cambria Math" panose="02040503050406030204" pitchFamily="18" charset="0"/>
                              </a:rPr>
                            </m:ctrlPr>
                          </m:dPr>
                          <m:e>
                            <m:r>
                              <a:rPr lang="en-US" altLang="zh-CN" sz="1800" b="0" i="1" dirty="0" smtClean="0">
                                <a:latin typeface="Cambria Math"/>
                              </a:rPr>
                              <m:t>𝑑</m:t>
                            </m:r>
                          </m:e>
                        </m:d>
                        <m:r>
                          <a:rPr lang="en-US" altLang="zh-CN" sz="1800" b="0" i="1" dirty="0" smtClean="0">
                            <a:latin typeface="Cambria Math"/>
                          </a:rPr>
                          <m:t>∗</m:t>
                        </m:r>
                        <m:nary>
                          <m:naryPr>
                            <m:chr m:val="∑"/>
                            <m:ctrlPr>
                              <a:rPr lang="en-US" altLang="zh-CN" sz="1800" b="0" i="1" dirty="0" smtClean="0">
                                <a:latin typeface="Cambria Math" panose="02040503050406030204" pitchFamily="18" charset="0"/>
                              </a:rPr>
                            </m:ctrlPr>
                          </m:naryPr>
                          <m:sub>
                            <m:r>
                              <m:rPr>
                                <m:brk m:alnAt="23"/>
                              </m:rPr>
                              <a:rPr lang="en-US" altLang="zh-CN" sz="1800" b="0" i="1" dirty="0" smtClean="0">
                                <a:latin typeface="Cambria Math"/>
                              </a:rPr>
                              <m:t>𝑖</m:t>
                            </m:r>
                            <m:r>
                              <a:rPr lang="en-US" altLang="zh-CN" sz="1800" b="0" i="1" dirty="0" smtClean="0">
                                <a:latin typeface="Cambria Math"/>
                              </a:rPr>
                              <m:t>=1</m:t>
                            </m:r>
                          </m:sub>
                          <m:sup>
                            <m:d>
                              <m:dPr>
                                <m:begChr m:val="⌊"/>
                                <m:endChr m:val="⌋"/>
                                <m:ctrlPr>
                                  <a:rPr lang="en-US" altLang="zh-CN" sz="1800" b="0" i="1" dirty="0" smtClean="0">
                                    <a:latin typeface="Cambria Math" panose="02040503050406030204" pitchFamily="18" charset="0"/>
                                  </a:rPr>
                                </m:ctrlPr>
                              </m:dPr>
                              <m:e>
                                <m:f>
                                  <m:fPr>
                                    <m:ctrlPr>
                                      <a:rPr lang="en-US" altLang="zh-CN" sz="1800" b="0" i="1" dirty="0" smtClean="0">
                                        <a:latin typeface="Cambria Math" panose="02040503050406030204" pitchFamily="18" charset="0"/>
                                      </a:rPr>
                                    </m:ctrlPr>
                                  </m:fPr>
                                  <m:num>
                                    <m:r>
                                      <a:rPr lang="en-US" altLang="zh-CN" sz="1800" b="0" i="1" dirty="0" smtClean="0">
                                        <a:latin typeface="Cambria Math"/>
                                      </a:rPr>
                                      <m:t>𝑛</m:t>
                                    </m:r>
                                  </m:num>
                                  <m:den>
                                    <m:r>
                                      <a:rPr lang="en-US" altLang="zh-CN" sz="1800" b="0" i="1" dirty="0" smtClean="0">
                                        <a:latin typeface="Cambria Math"/>
                                      </a:rPr>
                                      <m:t>𝑑</m:t>
                                    </m:r>
                                  </m:den>
                                </m:f>
                              </m:e>
                            </m:d>
                          </m:sup>
                          <m:e>
                            <m:r>
                              <a:rPr lang="en-US" altLang="zh-CN" sz="1800" b="0" i="1" dirty="0" smtClean="0">
                                <a:latin typeface="Cambria Math"/>
                              </a:rPr>
                              <m:t>𝑓</m:t>
                            </m:r>
                            <m:r>
                              <a:rPr lang="en-US" altLang="zh-CN" sz="1800" b="0" i="1" dirty="0" smtClean="0">
                                <a:latin typeface="Cambria Math"/>
                              </a:rPr>
                              <m:t>(</m:t>
                            </m:r>
                            <m:r>
                              <a:rPr lang="en-US" altLang="zh-CN" sz="1800" b="0" i="1" dirty="0" smtClean="0">
                                <a:latin typeface="Cambria Math"/>
                              </a:rPr>
                              <m:t>𝑖</m:t>
                            </m:r>
                            <m:r>
                              <a:rPr lang="en-US" altLang="zh-CN" sz="1800" b="0" i="1" dirty="0" smtClean="0">
                                <a:latin typeface="Cambria Math"/>
                              </a:rPr>
                              <m:t>)</m:t>
                            </m:r>
                          </m:e>
                        </m:nary>
                      </m:e>
                    </m:nary>
                  </m:oMath>
                </a14:m>
                <a:endParaRPr lang="en-US" altLang="zh-CN" sz="1800" dirty="0"/>
              </a:p>
              <a:p>
                <a:r>
                  <a:rPr lang="en-US" altLang="zh-CN" sz="1800" dirty="0"/>
                  <a:t> </a:t>
                </a:r>
                <a:r>
                  <a:rPr lang="zh-CN" altLang="en-US" sz="1600" dirty="0"/>
                  <a:t>将第一项提出来，有</a:t>
                </a:r>
                <a:endParaRPr lang="en-US" altLang="zh-CN" sz="1600" dirty="0"/>
              </a:p>
              <a:p>
                <a:pPr>
                  <a:lnSpc>
                    <a:spcPct val="150000"/>
                  </a:lnSpc>
                </a:pPr>
                <a:r>
                  <a:rPr lang="en-US" altLang="zh-CN" sz="1800" dirty="0"/>
                  <a:t>        </a:t>
                </a:r>
                <a14:m>
                  <m:oMath xmlns:m="http://schemas.openxmlformats.org/officeDocument/2006/math">
                    <m:nary>
                      <m:naryPr>
                        <m:chr m:val="∑"/>
                        <m:ctrlPr>
                          <a:rPr lang="en-US" altLang="zh-CN" sz="1800" i="1" smtClean="0">
                            <a:latin typeface="Cambria Math" panose="02040503050406030204" pitchFamily="18" charset="0"/>
                          </a:rPr>
                        </m:ctrlPr>
                      </m:naryPr>
                      <m:sub>
                        <m:r>
                          <m:rPr>
                            <m:brk m:alnAt="23"/>
                          </m:rPr>
                          <a:rPr lang="en-US" altLang="zh-CN" sz="1800" b="0" i="1" smtClean="0">
                            <a:latin typeface="Cambria Math"/>
                          </a:rPr>
                          <m:t>𝑖</m:t>
                        </m:r>
                        <m:r>
                          <a:rPr lang="en-US" altLang="zh-CN" sz="1800" b="0" i="1" smtClean="0">
                            <a:latin typeface="Cambria Math"/>
                          </a:rPr>
                          <m:t>=1</m:t>
                        </m:r>
                      </m:sub>
                      <m:sup>
                        <m:r>
                          <a:rPr lang="en-US" altLang="zh-CN" sz="1800" b="0" i="1" smtClean="0">
                            <a:latin typeface="Cambria Math"/>
                          </a:rPr>
                          <m:t>𝑛</m:t>
                        </m:r>
                      </m:sup>
                      <m:e>
                        <m:r>
                          <a:rPr lang="en-US" altLang="zh-CN" sz="1800" b="0" i="1" smtClean="0">
                            <a:latin typeface="Cambria Math"/>
                          </a:rPr>
                          <m:t>h</m:t>
                        </m:r>
                        <m:d>
                          <m:dPr>
                            <m:ctrlPr>
                              <a:rPr lang="en-US" altLang="zh-CN" sz="1800" b="0" i="1" smtClean="0">
                                <a:latin typeface="Cambria Math" panose="02040503050406030204" pitchFamily="18" charset="0"/>
                              </a:rPr>
                            </m:ctrlPr>
                          </m:dPr>
                          <m:e>
                            <m:r>
                              <a:rPr lang="en-US" altLang="zh-CN" sz="1800" b="0" i="1" smtClean="0">
                                <a:latin typeface="Cambria Math"/>
                              </a:rPr>
                              <m:t>𝑖</m:t>
                            </m:r>
                          </m:e>
                        </m:d>
                        <m:r>
                          <a:rPr lang="en-US" altLang="zh-CN" sz="1800" b="0" i="1" smtClean="0">
                            <a:latin typeface="Cambria Math"/>
                          </a:rPr>
                          <m:t>=</m:t>
                        </m:r>
                        <m:r>
                          <a:rPr lang="en-US" altLang="zh-CN" sz="1800" b="0" i="1" smtClean="0">
                            <a:latin typeface="Cambria Math"/>
                          </a:rPr>
                          <m:t>𝑔</m:t>
                        </m:r>
                        <m:d>
                          <m:dPr>
                            <m:ctrlPr>
                              <a:rPr lang="en-US" altLang="zh-CN" sz="1800" b="0" i="1" smtClean="0">
                                <a:latin typeface="Cambria Math" panose="02040503050406030204" pitchFamily="18" charset="0"/>
                              </a:rPr>
                            </m:ctrlPr>
                          </m:dPr>
                          <m:e>
                            <m:r>
                              <a:rPr lang="en-US" altLang="zh-CN" sz="1800" b="0" i="1" smtClean="0">
                                <a:latin typeface="Cambria Math"/>
                              </a:rPr>
                              <m:t>1</m:t>
                            </m:r>
                          </m:e>
                        </m:d>
                        <m:r>
                          <a:rPr lang="en-US" altLang="zh-CN" sz="1800" b="0" i="1" smtClean="0">
                            <a:latin typeface="Cambria Math"/>
                          </a:rPr>
                          <m:t>∗</m:t>
                        </m:r>
                        <m:r>
                          <a:rPr lang="en-US" altLang="zh-CN" sz="1800" b="0" i="1" smtClean="0">
                            <a:latin typeface="Cambria Math"/>
                          </a:rPr>
                          <m:t>𝑆</m:t>
                        </m:r>
                        <m:d>
                          <m:dPr>
                            <m:ctrlPr>
                              <a:rPr lang="en-US" altLang="zh-CN" sz="1800" b="0" i="1" smtClean="0">
                                <a:latin typeface="Cambria Math" panose="02040503050406030204" pitchFamily="18" charset="0"/>
                              </a:rPr>
                            </m:ctrlPr>
                          </m:dPr>
                          <m:e>
                            <m:r>
                              <a:rPr lang="en-US" altLang="zh-CN" sz="1800" b="0" i="1" smtClean="0">
                                <a:latin typeface="Cambria Math"/>
                              </a:rPr>
                              <m:t>𝑛</m:t>
                            </m:r>
                          </m:e>
                        </m:d>
                        <m:r>
                          <a:rPr lang="en-US" altLang="zh-CN" sz="1800" b="0" i="1" smtClean="0">
                            <a:latin typeface="Cambria Math"/>
                          </a:rPr>
                          <m:t>+</m:t>
                        </m:r>
                        <m:nary>
                          <m:naryPr>
                            <m:chr m:val="∑"/>
                            <m:ctrlPr>
                              <a:rPr lang="en-US" altLang="zh-CN" sz="1800" b="0" i="1" smtClean="0">
                                <a:latin typeface="Cambria Math" panose="02040503050406030204" pitchFamily="18" charset="0"/>
                              </a:rPr>
                            </m:ctrlPr>
                          </m:naryPr>
                          <m:sub>
                            <m:r>
                              <m:rPr>
                                <m:brk m:alnAt="23"/>
                              </m:rPr>
                              <a:rPr lang="en-US" altLang="zh-CN" sz="1800" b="0" i="1" smtClean="0">
                                <a:latin typeface="Cambria Math"/>
                              </a:rPr>
                              <m:t>𝑑</m:t>
                            </m:r>
                            <m:r>
                              <a:rPr lang="en-US" altLang="zh-CN" sz="1800" b="0" i="1" smtClean="0">
                                <a:latin typeface="Cambria Math"/>
                              </a:rPr>
                              <m:t>=2</m:t>
                            </m:r>
                          </m:sub>
                          <m:sup>
                            <m:r>
                              <a:rPr lang="en-US" altLang="zh-CN" sz="1800" b="0" i="1" smtClean="0">
                                <a:latin typeface="Cambria Math"/>
                              </a:rPr>
                              <m:t>𝑛</m:t>
                            </m:r>
                          </m:sup>
                          <m:e>
                            <m:r>
                              <a:rPr lang="en-US" altLang="zh-CN" sz="1800" b="0" i="1" smtClean="0">
                                <a:latin typeface="Cambria Math"/>
                              </a:rPr>
                              <m:t>𝑔</m:t>
                            </m:r>
                            <m:d>
                              <m:dPr>
                                <m:ctrlPr>
                                  <a:rPr lang="en-US" altLang="zh-CN" sz="1800" b="0" i="1" smtClean="0">
                                    <a:latin typeface="Cambria Math" panose="02040503050406030204" pitchFamily="18" charset="0"/>
                                  </a:rPr>
                                </m:ctrlPr>
                              </m:dPr>
                              <m:e>
                                <m:r>
                                  <a:rPr lang="en-US" altLang="zh-CN" sz="1800" b="0" i="1" smtClean="0">
                                    <a:latin typeface="Cambria Math"/>
                                  </a:rPr>
                                  <m:t>𝑑</m:t>
                                </m:r>
                              </m:e>
                            </m:d>
                            <m:r>
                              <a:rPr lang="en-US" altLang="zh-CN" sz="1800" b="0" i="1" smtClean="0">
                                <a:latin typeface="Cambria Math"/>
                              </a:rPr>
                              <m:t>∗</m:t>
                            </m:r>
                            <m:r>
                              <a:rPr lang="en-US" altLang="zh-CN" sz="1800" b="0" i="1" smtClean="0">
                                <a:latin typeface="Cambria Math"/>
                              </a:rPr>
                              <m:t>𝑆</m:t>
                            </m:r>
                            <m:r>
                              <a:rPr lang="en-US" altLang="zh-CN" sz="1800" b="0" i="1" smtClean="0">
                                <a:latin typeface="Cambria Math"/>
                              </a:rPr>
                              <m:t>(</m:t>
                            </m:r>
                            <m:d>
                              <m:dPr>
                                <m:begChr m:val="⌊"/>
                                <m:endChr m:val="⌋"/>
                                <m:ctrlPr>
                                  <a:rPr lang="en-US" altLang="zh-CN" sz="1800" b="0" i="1" smtClean="0">
                                    <a:latin typeface="Cambria Math" panose="02040503050406030204" pitchFamily="18" charset="0"/>
                                  </a:rPr>
                                </m:ctrlPr>
                              </m:dPr>
                              <m:e>
                                <m:f>
                                  <m:fPr>
                                    <m:ctrlPr>
                                      <a:rPr lang="en-US" altLang="zh-CN" sz="1800" b="0" i="1" smtClean="0">
                                        <a:latin typeface="Cambria Math" panose="02040503050406030204" pitchFamily="18" charset="0"/>
                                      </a:rPr>
                                    </m:ctrlPr>
                                  </m:fPr>
                                  <m:num>
                                    <m:r>
                                      <a:rPr lang="en-US" altLang="zh-CN" sz="1800" b="0" i="1" smtClean="0">
                                        <a:latin typeface="Cambria Math"/>
                                      </a:rPr>
                                      <m:t>𝑛</m:t>
                                    </m:r>
                                  </m:num>
                                  <m:den>
                                    <m:r>
                                      <a:rPr lang="en-US" altLang="zh-CN" sz="1800" b="0" i="1" smtClean="0">
                                        <a:latin typeface="Cambria Math"/>
                                      </a:rPr>
                                      <m:t>𝑑</m:t>
                                    </m:r>
                                  </m:den>
                                </m:f>
                              </m:e>
                            </m:d>
                            <m:r>
                              <a:rPr lang="en-US" altLang="zh-CN" sz="1800" b="0" i="1" smtClean="0">
                                <a:latin typeface="Cambria Math"/>
                              </a:rPr>
                              <m:t>)</m:t>
                            </m:r>
                          </m:e>
                        </m:nary>
                      </m:e>
                    </m:nary>
                  </m:oMath>
                </a14:m>
                <a:endParaRPr lang="en-US" altLang="zh-CN" sz="1800" dirty="0"/>
              </a:p>
              <a:p>
                <a:pPr>
                  <a:lnSpc>
                    <a:spcPct val="150000"/>
                  </a:lnSpc>
                </a:pPr>
                <a:r>
                  <a:rPr lang="en-US" altLang="zh-CN" sz="1800" dirty="0"/>
                  <a:t>     </a:t>
                </a:r>
                <a14:m>
                  <m:oMath xmlns:m="http://schemas.openxmlformats.org/officeDocument/2006/math">
                    <m:r>
                      <a:rPr lang="en-US" altLang="zh-CN" sz="1800" i="1" smtClean="0">
                        <a:latin typeface="Cambria Math"/>
                      </a:rPr>
                      <m:t>𝑔</m:t>
                    </m:r>
                    <m:d>
                      <m:dPr>
                        <m:ctrlPr>
                          <a:rPr lang="en-US" altLang="zh-CN" sz="1800" i="1">
                            <a:latin typeface="Cambria Math" panose="02040503050406030204" pitchFamily="18" charset="0"/>
                          </a:rPr>
                        </m:ctrlPr>
                      </m:dPr>
                      <m:e>
                        <m:r>
                          <a:rPr lang="en-US" altLang="zh-CN" sz="1800" i="1">
                            <a:latin typeface="Cambria Math"/>
                          </a:rPr>
                          <m:t>1</m:t>
                        </m:r>
                      </m:e>
                    </m:d>
                    <m:r>
                      <a:rPr lang="en-US" altLang="zh-CN" sz="1800" i="1">
                        <a:latin typeface="Cambria Math"/>
                      </a:rPr>
                      <m:t>∗</m:t>
                    </m:r>
                    <m:r>
                      <a:rPr lang="en-US" altLang="zh-CN" sz="1800" i="1">
                        <a:latin typeface="Cambria Math"/>
                      </a:rPr>
                      <m:t>𝑆</m:t>
                    </m:r>
                    <m:d>
                      <m:dPr>
                        <m:ctrlPr>
                          <a:rPr lang="en-US" altLang="zh-CN" sz="1800" i="1">
                            <a:latin typeface="Cambria Math" panose="02040503050406030204" pitchFamily="18" charset="0"/>
                          </a:rPr>
                        </m:ctrlPr>
                      </m:dPr>
                      <m:e>
                        <m:r>
                          <a:rPr lang="en-US" altLang="zh-CN" sz="1800" i="1">
                            <a:latin typeface="Cambria Math"/>
                          </a:rPr>
                          <m:t>𝑛</m:t>
                        </m:r>
                      </m:e>
                    </m:d>
                    <m:r>
                      <a:rPr lang="en-US" altLang="zh-CN" sz="1800" b="0" i="0" smtClean="0">
                        <a:latin typeface="Cambria Math"/>
                      </a:rPr>
                      <m:t>=</m:t>
                    </m:r>
                  </m:oMath>
                </a14:m>
                <a:r>
                  <a:rPr lang="en-US" altLang="zh-CN" sz="1800" dirty="0"/>
                  <a:t> </a:t>
                </a:r>
                <a14:m>
                  <m:oMath xmlns:m="http://schemas.openxmlformats.org/officeDocument/2006/math">
                    <m:nary>
                      <m:naryPr>
                        <m:chr m:val="∑"/>
                        <m:ctrlPr>
                          <a:rPr lang="en-US" altLang="zh-CN" sz="1800" i="1">
                            <a:latin typeface="Cambria Math" panose="02040503050406030204" pitchFamily="18" charset="0"/>
                          </a:rPr>
                        </m:ctrlPr>
                      </m:naryPr>
                      <m:sub>
                        <m:r>
                          <m:rPr>
                            <m:brk m:alnAt="23"/>
                          </m:rPr>
                          <a:rPr lang="en-US" altLang="zh-CN" sz="1800" i="1">
                            <a:latin typeface="Cambria Math"/>
                          </a:rPr>
                          <m:t>𝑖</m:t>
                        </m:r>
                        <m:r>
                          <a:rPr lang="en-US" altLang="zh-CN" sz="1800" i="1">
                            <a:latin typeface="Cambria Math"/>
                          </a:rPr>
                          <m:t>=1</m:t>
                        </m:r>
                      </m:sub>
                      <m:sup>
                        <m:r>
                          <a:rPr lang="en-US" altLang="zh-CN" sz="1800" i="1">
                            <a:latin typeface="Cambria Math"/>
                          </a:rPr>
                          <m:t>𝑛</m:t>
                        </m:r>
                      </m:sup>
                      <m:e>
                        <m:r>
                          <a:rPr lang="en-US" altLang="zh-CN" sz="1800" i="1">
                            <a:latin typeface="Cambria Math"/>
                          </a:rPr>
                          <m:t>h</m:t>
                        </m:r>
                        <m:d>
                          <m:dPr>
                            <m:ctrlPr>
                              <a:rPr lang="en-US" altLang="zh-CN" sz="1800" i="1">
                                <a:latin typeface="Cambria Math" panose="02040503050406030204" pitchFamily="18" charset="0"/>
                              </a:rPr>
                            </m:ctrlPr>
                          </m:dPr>
                          <m:e>
                            <m:r>
                              <a:rPr lang="en-US" altLang="zh-CN" sz="1800" i="1">
                                <a:latin typeface="Cambria Math"/>
                              </a:rPr>
                              <m:t>𝑖</m:t>
                            </m:r>
                          </m:e>
                        </m:d>
                        <m:r>
                          <a:rPr lang="en-US" altLang="zh-CN" sz="1800" b="0" i="1" smtClean="0">
                            <a:latin typeface="Cambria Math"/>
                          </a:rPr>
                          <m:t>−</m:t>
                        </m:r>
                        <m:nary>
                          <m:naryPr>
                            <m:chr m:val="∑"/>
                            <m:ctrlPr>
                              <a:rPr lang="en-US" altLang="zh-CN" sz="1800" i="1">
                                <a:latin typeface="Cambria Math" panose="02040503050406030204" pitchFamily="18" charset="0"/>
                              </a:rPr>
                            </m:ctrlPr>
                          </m:naryPr>
                          <m:sub>
                            <m:r>
                              <m:rPr>
                                <m:brk m:alnAt="23"/>
                              </m:rPr>
                              <a:rPr lang="en-US" altLang="zh-CN" sz="1800" i="1">
                                <a:latin typeface="Cambria Math"/>
                              </a:rPr>
                              <m:t>𝑑</m:t>
                            </m:r>
                            <m:r>
                              <a:rPr lang="en-US" altLang="zh-CN" sz="1800" i="1">
                                <a:latin typeface="Cambria Math"/>
                              </a:rPr>
                              <m:t>=2</m:t>
                            </m:r>
                          </m:sub>
                          <m:sup>
                            <m:r>
                              <a:rPr lang="en-US" altLang="zh-CN" sz="1800" i="1">
                                <a:latin typeface="Cambria Math"/>
                              </a:rPr>
                              <m:t>𝑛</m:t>
                            </m:r>
                          </m:sup>
                          <m:e>
                            <m:r>
                              <a:rPr lang="en-US" altLang="zh-CN" sz="1800" i="1">
                                <a:latin typeface="Cambria Math"/>
                              </a:rPr>
                              <m:t>𝑔</m:t>
                            </m:r>
                            <m:d>
                              <m:dPr>
                                <m:ctrlPr>
                                  <a:rPr lang="en-US" altLang="zh-CN" sz="1800" i="1">
                                    <a:latin typeface="Cambria Math" panose="02040503050406030204" pitchFamily="18" charset="0"/>
                                  </a:rPr>
                                </m:ctrlPr>
                              </m:dPr>
                              <m:e>
                                <m:r>
                                  <a:rPr lang="en-US" altLang="zh-CN" sz="1800" i="1">
                                    <a:latin typeface="Cambria Math"/>
                                  </a:rPr>
                                  <m:t>𝑑</m:t>
                                </m:r>
                              </m:e>
                            </m:d>
                            <m:r>
                              <a:rPr lang="en-US" altLang="zh-CN" sz="1800" i="1">
                                <a:latin typeface="Cambria Math"/>
                              </a:rPr>
                              <m:t>∗</m:t>
                            </m:r>
                            <m:r>
                              <a:rPr lang="en-US" altLang="zh-CN" sz="1800" i="1">
                                <a:latin typeface="Cambria Math"/>
                              </a:rPr>
                              <m:t>𝑆</m:t>
                            </m:r>
                            <m:r>
                              <a:rPr lang="en-US" altLang="zh-CN" sz="1800" i="1">
                                <a:latin typeface="Cambria Math"/>
                              </a:rPr>
                              <m:t>(</m:t>
                            </m:r>
                            <m:d>
                              <m:dPr>
                                <m:begChr m:val="⌊"/>
                                <m:endChr m:val="⌋"/>
                                <m:ctrlPr>
                                  <a:rPr lang="en-US" altLang="zh-CN" sz="1800" i="1">
                                    <a:latin typeface="Cambria Math" panose="02040503050406030204" pitchFamily="18" charset="0"/>
                                  </a:rPr>
                                </m:ctrlPr>
                              </m:dPr>
                              <m:e>
                                <m:f>
                                  <m:fPr>
                                    <m:ctrlPr>
                                      <a:rPr lang="en-US" altLang="zh-CN" sz="1800" i="1">
                                        <a:latin typeface="Cambria Math" panose="02040503050406030204" pitchFamily="18" charset="0"/>
                                      </a:rPr>
                                    </m:ctrlPr>
                                  </m:fPr>
                                  <m:num>
                                    <m:r>
                                      <a:rPr lang="en-US" altLang="zh-CN" sz="1800" i="1">
                                        <a:latin typeface="Cambria Math"/>
                                      </a:rPr>
                                      <m:t>𝑛</m:t>
                                    </m:r>
                                  </m:num>
                                  <m:den>
                                    <m:r>
                                      <a:rPr lang="en-US" altLang="zh-CN" sz="1800" i="1">
                                        <a:latin typeface="Cambria Math"/>
                                      </a:rPr>
                                      <m:t>𝑑</m:t>
                                    </m:r>
                                  </m:den>
                                </m:f>
                              </m:e>
                            </m:d>
                            <m:r>
                              <a:rPr lang="en-US" altLang="zh-CN" sz="1800" i="1">
                                <a:latin typeface="Cambria Math"/>
                              </a:rPr>
                              <m:t>)</m:t>
                            </m:r>
                          </m:e>
                        </m:nary>
                      </m:e>
                    </m:nary>
                  </m:oMath>
                </a14:m>
                <a:endParaRPr lang="en-US" altLang="zh-CN" sz="1800" dirty="0"/>
              </a:p>
              <a:p>
                <a:r>
                  <a:rPr lang="en-US" altLang="zh-CN" sz="1600" dirty="0"/>
                  <a:t>       </a:t>
                </a:r>
                <a:endParaRPr lang="zh-CN" altLang="en-US" sz="1600" dirty="0"/>
              </a:p>
            </p:txBody>
          </p:sp>
        </mc:Choice>
        <mc:Fallback>
          <p:sp>
            <p:nvSpPr>
              <p:cNvPr id="4" name="TextBox 3"/>
              <p:cNvSpPr txBox="1">
                <a:spLocks noRot="1" noChangeAspect="1" noMove="1" noResize="1" noEditPoints="1" noAdjustHandles="1" noChangeArrowheads="1" noChangeShapeType="1" noTextEdit="1"/>
              </p:cNvSpPr>
              <p:nvPr/>
            </p:nvSpPr>
            <p:spPr>
              <a:xfrm>
                <a:off x="842856" y="1453830"/>
                <a:ext cx="5898666" cy="3504036"/>
              </a:xfrm>
              <a:prstGeom prst="rect">
                <a:avLst/>
              </a:prstGeom>
              <a:blipFill rotWithShape="1">
                <a:blip r:embed="rId2"/>
                <a:stretch>
                  <a:fillRect l="-517" t="-522" b="-8522"/>
                </a:stretch>
              </a:blipFill>
            </p:spPr>
            <p:txBody>
              <a:bodyPr/>
              <a:lstStyle/>
              <a:p>
                <a:r>
                  <a:rPr lang="zh-CN" altLang="en-US">
                    <a:noFill/>
                  </a:rPr>
                  <a:t> </a:t>
                </a:r>
                <a:endParaRPr lang="zh-CN" altLang="en-US">
                  <a:noFill/>
                </a:endParaRP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1300" advClick="0" advTm="0">
        <p14:pan dir="u"/>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60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杜教筛</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矩形 2"/>
              <p:cNvSpPr/>
              <p:nvPr/>
            </p:nvSpPr>
            <p:spPr>
              <a:xfrm>
                <a:off x="922320" y="625231"/>
                <a:ext cx="6526695" cy="504818"/>
              </a:xfrm>
              <a:prstGeom prst="rect">
                <a:avLst/>
              </a:prstGeom>
            </p:spPr>
            <p:txBody>
              <a:bodyPr wrap="square">
                <a:spAutoFit/>
              </a:bodyPr>
              <a:lstStyle/>
              <a:p>
                <a14:m>
                  <m:oMath xmlns:m="http://schemas.openxmlformats.org/officeDocument/2006/math">
                    <m:r>
                      <a:rPr lang="en-US" altLang="zh-CN" sz="1800" i="1">
                        <a:latin typeface="Cambria Math"/>
                      </a:rPr>
                      <m:t>𝑔</m:t>
                    </m:r>
                    <m:d>
                      <m:dPr>
                        <m:ctrlPr>
                          <a:rPr lang="en-US" altLang="zh-CN" sz="1800" i="1">
                            <a:latin typeface="Cambria Math" panose="02040503050406030204" pitchFamily="18" charset="0"/>
                          </a:rPr>
                        </m:ctrlPr>
                      </m:dPr>
                      <m:e>
                        <m:r>
                          <a:rPr lang="en-US" altLang="zh-CN" sz="1800" i="1">
                            <a:latin typeface="Cambria Math"/>
                          </a:rPr>
                          <m:t>1</m:t>
                        </m:r>
                      </m:e>
                    </m:d>
                    <m:r>
                      <a:rPr lang="en-US" altLang="zh-CN" sz="1800" i="1">
                        <a:latin typeface="Cambria Math"/>
                      </a:rPr>
                      <m:t>∗</m:t>
                    </m:r>
                    <m:r>
                      <a:rPr lang="en-US" altLang="zh-CN" sz="1800" i="1">
                        <a:latin typeface="Cambria Math"/>
                      </a:rPr>
                      <m:t>𝑆</m:t>
                    </m:r>
                    <m:d>
                      <m:dPr>
                        <m:ctrlPr>
                          <a:rPr lang="en-US" altLang="zh-CN" sz="1800" i="1">
                            <a:latin typeface="Cambria Math" panose="02040503050406030204" pitchFamily="18" charset="0"/>
                          </a:rPr>
                        </m:ctrlPr>
                      </m:dPr>
                      <m:e>
                        <m:r>
                          <a:rPr lang="en-US" altLang="zh-CN" sz="1800" i="1">
                            <a:latin typeface="Cambria Math"/>
                          </a:rPr>
                          <m:t>𝑛</m:t>
                        </m:r>
                      </m:e>
                    </m:d>
                    <m:r>
                      <a:rPr lang="en-US" altLang="zh-CN" sz="1800">
                        <a:latin typeface="Cambria Math"/>
                      </a:rPr>
                      <m:t>=</m:t>
                    </m:r>
                  </m:oMath>
                </a14:m>
                <a:r>
                  <a:rPr lang="en-US" altLang="zh-CN" sz="1800" dirty="0"/>
                  <a:t> </a:t>
                </a:r>
                <a14:m>
                  <m:oMath xmlns:m="http://schemas.openxmlformats.org/officeDocument/2006/math">
                    <m:nary>
                      <m:naryPr>
                        <m:chr m:val="∑"/>
                        <m:ctrlPr>
                          <a:rPr lang="en-US" altLang="zh-CN" sz="1800" i="1">
                            <a:latin typeface="Cambria Math" panose="02040503050406030204" pitchFamily="18" charset="0"/>
                          </a:rPr>
                        </m:ctrlPr>
                      </m:naryPr>
                      <m:sub>
                        <m:r>
                          <m:rPr>
                            <m:brk m:alnAt="23"/>
                          </m:rPr>
                          <a:rPr lang="en-US" altLang="zh-CN" sz="1800" i="1">
                            <a:latin typeface="Cambria Math"/>
                          </a:rPr>
                          <m:t>𝑖</m:t>
                        </m:r>
                        <m:r>
                          <a:rPr lang="en-US" altLang="zh-CN" sz="1800" i="1">
                            <a:latin typeface="Cambria Math"/>
                          </a:rPr>
                          <m:t>=1</m:t>
                        </m:r>
                      </m:sub>
                      <m:sup>
                        <m:r>
                          <a:rPr lang="en-US" altLang="zh-CN" sz="1800" i="1">
                            <a:latin typeface="Cambria Math"/>
                          </a:rPr>
                          <m:t>𝑛</m:t>
                        </m:r>
                      </m:sup>
                      <m:e>
                        <m:r>
                          <a:rPr lang="en-US" altLang="zh-CN" sz="1800" i="1">
                            <a:latin typeface="Cambria Math"/>
                          </a:rPr>
                          <m:t>h</m:t>
                        </m:r>
                        <m:d>
                          <m:dPr>
                            <m:ctrlPr>
                              <a:rPr lang="en-US" altLang="zh-CN" sz="1800" i="1">
                                <a:latin typeface="Cambria Math" panose="02040503050406030204" pitchFamily="18" charset="0"/>
                              </a:rPr>
                            </m:ctrlPr>
                          </m:dPr>
                          <m:e>
                            <m:r>
                              <a:rPr lang="en-US" altLang="zh-CN" sz="1800" i="1">
                                <a:latin typeface="Cambria Math"/>
                              </a:rPr>
                              <m:t>𝑖</m:t>
                            </m:r>
                          </m:e>
                        </m:d>
                        <m:r>
                          <a:rPr lang="en-US" altLang="zh-CN" sz="1800" i="1">
                            <a:latin typeface="Cambria Math"/>
                          </a:rPr>
                          <m:t>−</m:t>
                        </m:r>
                        <m:nary>
                          <m:naryPr>
                            <m:chr m:val="∑"/>
                            <m:ctrlPr>
                              <a:rPr lang="en-US" altLang="zh-CN" sz="1800" i="1">
                                <a:latin typeface="Cambria Math" panose="02040503050406030204" pitchFamily="18" charset="0"/>
                              </a:rPr>
                            </m:ctrlPr>
                          </m:naryPr>
                          <m:sub>
                            <m:r>
                              <m:rPr>
                                <m:brk m:alnAt="23"/>
                              </m:rPr>
                              <a:rPr lang="en-US" altLang="zh-CN" sz="1800" i="1">
                                <a:latin typeface="Cambria Math"/>
                              </a:rPr>
                              <m:t>𝑑</m:t>
                            </m:r>
                            <m:r>
                              <a:rPr lang="en-US" altLang="zh-CN" sz="1800" i="1">
                                <a:latin typeface="Cambria Math"/>
                              </a:rPr>
                              <m:t>=2</m:t>
                            </m:r>
                          </m:sub>
                          <m:sup>
                            <m:r>
                              <a:rPr lang="en-US" altLang="zh-CN" sz="1800" i="1">
                                <a:latin typeface="Cambria Math"/>
                              </a:rPr>
                              <m:t>𝑛</m:t>
                            </m:r>
                          </m:sup>
                          <m:e>
                            <m:r>
                              <a:rPr lang="en-US" altLang="zh-CN" sz="1800" i="1">
                                <a:latin typeface="Cambria Math"/>
                              </a:rPr>
                              <m:t>𝑔</m:t>
                            </m:r>
                            <m:d>
                              <m:dPr>
                                <m:ctrlPr>
                                  <a:rPr lang="en-US" altLang="zh-CN" sz="1800" i="1">
                                    <a:latin typeface="Cambria Math" panose="02040503050406030204" pitchFamily="18" charset="0"/>
                                  </a:rPr>
                                </m:ctrlPr>
                              </m:dPr>
                              <m:e>
                                <m:r>
                                  <a:rPr lang="en-US" altLang="zh-CN" sz="1800" i="1">
                                    <a:latin typeface="Cambria Math"/>
                                  </a:rPr>
                                  <m:t>𝑑</m:t>
                                </m:r>
                              </m:e>
                            </m:d>
                            <m:r>
                              <a:rPr lang="en-US" altLang="zh-CN" sz="1800" i="1">
                                <a:latin typeface="Cambria Math"/>
                              </a:rPr>
                              <m:t>∗</m:t>
                            </m:r>
                            <m:r>
                              <a:rPr lang="en-US" altLang="zh-CN" sz="1800" i="1">
                                <a:latin typeface="Cambria Math"/>
                              </a:rPr>
                              <m:t>𝑆</m:t>
                            </m:r>
                            <m:r>
                              <a:rPr lang="en-US" altLang="zh-CN" sz="1800" i="1">
                                <a:latin typeface="Cambria Math"/>
                              </a:rPr>
                              <m:t>(</m:t>
                            </m:r>
                            <m:d>
                              <m:dPr>
                                <m:begChr m:val="⌊"/>
                                <m:endChr m:val="⌋"/>
                                <m:ctrlPr>
                                  <a:rPr lang="en-US" altLang="zh-CN" sz="1800" i="1">
                                    <a:latin typeface="Cambria Math" panose="02040503050406030204" pitchFamily="18" charset="0"/>
                                  </a:rPr>
                                </m:ctrlPr>
                              </m:dPr>
                              <m:e>
                                <m:f>
                                  <m:fPr>
                                    <m:ctrlPr>
                                      <a:rPr lang="en-US" altLang="zh-CN" sz="1800" i="1">
                                        <a:latin typeface="Cambria Math" panose="02040503050406030204" pitchFamily="18" charset="0"/>
                                      </a:rPr>
                                    </m:ctrlPr>
                                  </m:fPr>
                                  <m:num>
                                    <m:r>
                                      <a:rPr lang="en-US" altLang="zh-CN" sz="1800" i="1">
                                        <a:latin typeface="Cambria Math"/>
                                      </a:rPr>
                                      <m:t>𝑛</m:t>
                                    </m:r>
                                  </m:num>
                                  <m:den>
                                    <m:r>
                                      <a:rPr lang="en-US" altLang="zh-CN" sz="1800" i="1">
                                        <a:latin typeface="Cambria Math"/>
                                      </a:rPr>
                                      <m:t>𝑑</m:t>
                                    </m:r>
                                  </m:den>
                                </m:f>
                              </m:e>
                            </m:d>
                            <m:r>
                              <a:rPr lang="en-US" altLang="zh-CN" sz="1800" i="1">
                                <a:latin typeface="Cambria Math"/>
                              </a:rPr>
                              <m:t>)</m:t>
                            </m:r>
                          </m:e>
                        </m:nary>
                      </m:e>
                    </m:nary>
                  </m:oMath>
                </a14:m>
                <a:endParaRPr lang="zh-CN" altLang="en-US" sz="1800" dirty="0"/>
              </a:p>
            </p:txBody>
          </p:sp>
        </mc:Choice>
        <mc:Fallback>
          <p:sp>
            <p:nvSpPr>
              <p:cNvPr id="3" name="矩形 2"/>
              <p:cNvSpPr>
                <a:spLocks noRot="1" noChangeAspect="1" noMove="1" noResize="1" noEditPoints="1" noAdjustHandles="1" noChangeArrowheads="1" noChangeShapeType="1" noTextEdit="1"/>
              </p:cNvSpPr>
              <p:nvPr/>
            </p:nvSpPr>
            <p:spPr>
              <a:xfrm>
                <a:off x="922320" y="625231"/>
                <a:ext cx="6526695" cy="504818"/>
              </a:xfrm>
              <a:prstGeom prst="rect">
                <a:avLst/>
              </a:prstGeom>
              <a:blipFill rotWithShape="1">
                <a:blip r:embed="rId1"/>
                <a:stretch>
                  <a:fillRect t="-74390" b="-12561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716552" y="1122615"/>
                <a:ext cx="7302570" cy="841962"/>
              </a:xfrm>
              <a:prstGeom prst="rect">
                <a:avLst/>
              </a:prstGeom>
              <a:noFill/>
            </p:spPr>
            <p:txBody>
              <a:bodyPr wrap="square" rtlCol="0">
                <a:spAutoFit/>
              </a:bodyPr>
              <a:lstStyle/>
              <a:p>
                <a:pPr>
                  <a:lnSpc>
                    <a:spcPct val="150000"/>
                  </a:lnSpc>
                </a:pPr>
                <a:r>
                  <a:rPr lang="zh-CN" altLang="en-US" sz="1600" dirty="0"/>
                  <a:t>如果狄利克雷卷积的前缀和非常好算的话</a:t>
                </a:r>
                <a:r>
                  <a:rPr lang="en-US" altLang="zh-CN" sz="1600" dirty="0"/>
                  <a:t>,</a:t>
                </a:r>
                <a:r>
                  <a:rPr lang="zh-CN" altLang="en-US" sz="1600" dirty="0"/>
                  <a:t>也就是</a:t>
                </a:r>
                <a14:m>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i="1">
                            <a:latin typeface="Cambria Math"/>
                          </a:rPr>
                          <m:t>𝑖</m:t>
                        </m:r>
                        <m:r>
                          <a:rPr lang="en-US" altLang="zh-CN" sz="1600" i="1">
                            <a:latin typeface="Cambria Math"/>
                          </a:rPr>
                          <m:t>=1</m:t>
                        </m:r>
                      </m:sub>
                      <m:sup>
                        <m:r>
                          <a:rPr lang="en-US" altLang="zh-CN" sz="1600" i="1">
                            <a:latin typeface="Cambria Math"/>
                          </a:rPr>
                          <m:t>𝑛</m:t>
                        </m:r>
                      </m:sup>
                      <m:e>
                        <m:r>
                          <a:rPr lang="en-US" altLang="zh-CN" sz="1600" i="1">
                            <a:latin typeface="Cambria Math"/>
                          </a:rPr>
                          <m:t>h</m:t>
                        </m:r>
                        <m:d>
                          <m:dPr>
                            <m:ctrlPr>
                              <a:rPr lang="en-US" altLang="zh-CN" sz="1600" i="1">
                                <a:latin typeface="Cambria Math" panose="02040503050406030204" pitchFamily="18" charset="0"/>
                              </a:rPr>
                            </m:ctrlPr>
                          </m:dPr>
                          <m:e>
                            <m:r>
                              <a:rPr lang="en-US" altLang="zh-CN" sz="1600" i="1">
                                <a:latin typeface="Cambria Math"/>
                              </a:rPr>
                              <m:t>𝑖</m:t>
                            </m:r>
                          </m:e>
                        </m:d>
                      </m:e>
                    </m:nary>
                    <m:r>
                      <a:rPr lang="zh-CN" altLang="en-US" sz="1600" i="1">
                        <a:latin typeface="Cambria Math"/>
                      </a:rPr>
                      <m:t>好算的话</m:t>
                    </m:r>
                    <m:r>
                      <a:rPr lang="zh-CN" altLang="en-US" sz="1600" b="0" i="1" smtClean="0">
                        <a:latin typeface="Cambria Math"/>
                      </a:rPr>
                      <m:t>，</m:t>
                    </m:r>
                  </m:oMath>
                </a14:m>
                <a:endParaRPr lang="en-US" altLang="zh-CN" sz="1600" b="0" dirty="0"/>
              </a:p>
              <a:p>
                <a:pPr>
                  <a:lnSpc>
                    <a:spcPct val="150000"/>
                  </a:lnSpc>
                </a:pPr>
                <a:r>
                  <a:rPr lang="zh-CN" altLang="en-US" sz="1600" dirty="0"/>
                  <a:t>那么我们就可以对后面的东西进行整除分块，然后递归计算</a:t>
                </a:r>
                <a:r>
                  <a:rPr lang="en-US" altLang="zh-CN" sz="1600" dirty="0"/>
                  <a:t>S(n)</a:t>
                </a:r>
                <a:r>
                  <a:rPr lang="zh-CN" altLang="en-US" sz="1600" dirty="0"/>
                  <a:t>。</a:t>
                </a:r>
              </a:p>
            </p:txBody>
          </p:sp>
        </mc:Choice>
        <mc:Fallback>
          <p:sp>
            <p:nvSpPr>
              <p:cNvPr id="5" name="TextBox 4"/>
              <p:cNvSpPr txBox="1">
                <a:spLocks noRot="1" noChangeAspect="1" noMove="1" noResize="1" noEditPoints="1" noAdjustHandles="1" noChangeArrowheads="1" noChangeShapeType="1" noTextEdit="1"/>
              </p:cNvSpPr>
              <p:nvPr/>
            </p:nvSpPr>
            <p:spPr>
              <a:xfrm>
                <a:off x="716552" y="1122615"/>
                <a:ext cx="7302570" cy="841962"/>
              </a:xfrm>
              <a:prstGeom prst="rect">
                <a:avLst/>
              </a:prstGeom>
              <a:blipFill rotWithShape="1">
                <a:blip r:embed="rId2"/>
                <a:stretch>
                  <a:fillRect l="-501" t="-33333" b="-1956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799162" y="2040210"/>
                <a:ext cx="1798826" cy="339388"/>
              </a:xfrm>
              <a:prstGeom prst="rect">
                <a:avLst/>
              </a:prstGeom>
              <a:noFill/>
            </p:spPr>
            <p:txBody>
              <a:bodyPr wrap="none" rtlCol="0">
                <a:spAutoFit/>
              </a:bodyPr>
              <a:lstStyle/>
              <a:p>
                <a:r>
                  <a:rPr lang="zh-CN" altLang="en-US" sz="1600" dirty="0"/>
                  <a:t>例题：求</a:t>
                </a:r>
                <a14:m>
                  <m:oMath xmlns:m="http://schemas.openxmlformats.org/officeDocument/2006/math">
                    <m:nary>
                      <m:naryPr>
                        <m:chr m:val="∑"/>
                        <m:ctrlPr>
                          <a:rPr lang="zh-CN" altLang="en-US" sz="1600" i="1" smtClean="0">
                            <a:latin typeface="Cambria Math" panose="02040503050406030204" pitchFamily="18" charset="0"/>
                          </a:rPr>
                        </m:ctrlPr>
                      </m:naryPr>
                      <m:sub>
                        <m:r>
                          <m:rPr>
                            <m:brk m:alnAt="23"/>
                          </m:rPr>
                          <a:rPr lang="en-US" altLang="zh-CN" sz="1600" b="0" i="1" smtClean="0">
                            <a:latin typeface="Cambria Math"/>
                          </a:rPr>
                          <m:t>𝑖</m:t>
                        </m:r>
                        <m:r>
                          <a:rPr lang="en-US" altLang="zh-CN" sz="1600" i="1">
                            <a:latin typeface="Cambria Math"/>
                          </a:rPr>
                          <m:t>=</m:t>
                        </m:r>
                        <m:r>
                          <a:rPr lang="en-US" altLang="zh-CN" sz="1600" b="0" i="1" smtClean="0">
                            <a:latin typeface="Cambria Math"/>
                          </a:rPr>
                          <m:t>1</m:t>
                        </m:r>
                      </m:sub>
                      <m:sup>
                        <m:r>
                          <a:rPr lang="en-US" altLang="zh-CN" sz="1600" b="0" i="1" smtClean="0">
                            <a:latin typeface="Cambria Math"/>
                          </a:rPr>
                          <m:t>𝑛</m:t>
                        </m:r>
                      </m:sup>
                      <m:e>
                        <m:r>
                          <a:rPr lang="zh-CN" altLang="en-US" sz="1600" i="1" smtClean="0">
                            <a:latin typeface="Cambria Math"/>
                          </a:rPr>
                          <m:t>𝜇</m:t>
                        </m:r>
                        <m:d>
                          <m:dPr>
                            <m:ctrlPr>
                              <a:rPr lang="en-US" altLang="zh-CN" sz="1600" b="0" i="1" smtClean="0">
                                <a:latin typeface="Cambria Math" panose="02040503050406030204" pitchFamily="18" charset="0"/>
                              </a:rPr>
                            </m:ctrlPr>
                          </m:dPr>
                          <m:e>
                            <m:r>
                              <a:rPr lang="en-US" altLang="zh-CN" sz="1600" b="0" i="1" smtClean="0">
                                <a:latin typeface="Cambria Math"/>
                              </a:rPr>
                              <m:t>𝑖</m:t>
                            </m:r>
                          </m:e>
                        </m:d>
                      </m:e>
                    </m:nary>
                  </m:oMath>
                </a14:m>
                <a:endParaRPr lang="zh-CN" altLang="en-US" sz="1600" dirty="0"/>
              </a:p>
            </p:txBody>
          </p:sp>
        </mc:Choice>
        <mc:Fallback>
          <p:sp>
            <p:nvSpPr>
              <p:cNvPr id="6" name="TextBox 5"/>
              <p:cNvSpPr txBox="1">
                <a:spLocks noRot="1" noChangeAspect="1" noMove="1" noResize="1" noEditPoints="1" noAdjustHandles="1" noChangeArrowheads="1" noChangeShapeType="1" noTextEdit="1"/>
              </p:cNvSpPr>
              <p:nvPr/>
            </p:nvSpPr>
            <p:spPr>
              <a:xfrm>
                <a:off x="799162" y="2040210"/>
                <a:ext cx="1798826" cy="339388"/>
              </a:xfrm>
              <a:prstGeom prst="rect">
                <a:avLst/>
              </a:prstGeom>
              <a:blipFill rotWithShape="1">
                <a:blip r:embed="rId3"/>
                <a:stretch>
                  <a:fillRect l="-1695" t="-109091" b="-17454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750550" y="2448874"/>
                <a:ext cx="8156400" cy="2219710"/>
              </a:xfrm>
              <a:prstGeom prst="rect">
                <a:avLst/>
              </a:prstGeom>
              <a:noFill/>
            </p:spPr>
            <p:txBody>
              <a:bodyPr wrap="none" rtlCol="0">
                <a:spAutoFit/>
              </a:bodyPr>
              <a:lstStyle/>
              <a:p>
                <a:r>
                  <a:rPr lang="zh-CN" altLang="en-US" sz="1600" dirty="0"/>
                  <a:t>根据上面的式子，我们只需要找一个积性函数</a:t>
                </a:r>
                <a14:m>
                  <m:oMath xmlns:m="http://schemas.openxmlformats.org/officeDocument/2006/math">
                    <m:r>
                      <a:rPr lang="en-US" altLang="zh-CN" sz="1600" b="0" i="1" smtClean="0">
                        <a:latin typeface="Cambria Math"/>
                      </a:rPr>
                      <m:t>𝑔</m:t>
                    </m:r>
                  </m:oMath>
                </a14:m>
                <a:r>
                  <a:rPr lang="zh-CN" altLang="en-US" sz="1600" dirty="0"/>
                  <a:t>使得这个函数与</a:t>
                </a:r>
                <a14:m>
                  <m:oMath xmlns:m="http://schemas.openxmlformats.org/officeDocument/2006/math">
                    <m:r>
                      <a:rPr lang="zh-CN" altLang="en-US" sz="1600" i="1" smtClean="0">
                        <a:latin typeface="Cambria Math"/>
                      </a:rPr>
                      <m:t>𝜇</m:t>
                    </m:r>
                  </m:oMath>
                </a14:m>
                <a:r>
                  <a:rPr lang="zh-CN" altLang="en-US" sz="1600" dirty="0"/>
                  <a:t>的卷积的前缀和容易求</a:t>
                </a:r>
                <a:endParaRPr lang="en-US" altLang="zh-CN" sz="1600" dirty="0"/>
              </a:p>
              <a:p>
                <a:pPr lvl="5">
                  <a:lnSpc>
                    <a:spcPct val="150000"/>
                  </a:lnSpc>
                </a:pPr>
                <a14:m>
                  <m:oMathPara xmlns:m="http://schemas.openxmlformats.org/officeDocument/2006/math">
                    <m:oMathParaPr>
                      <m:jc m:val="centerGroup"/>
                    </m:oMathParaPr>
                    <m:oMath xmlns:m="http://schemas.openxmlformats.org/officeDocument/2006/math">
                      <m:r>
                        <a:rPr lang="zh-CN" altLang="en-US" sz="1600" i="1">
                          <a:latin typeface="Cambria Math"/>
                          <a:ea typeface="宋体" pitchFamily="2" charset="-122"/>
                        </a:rPr>
                        <m:t>𝜇</m:t>
                      </m:r>
                      <m:r>
                        <a:rPr lang="en-US" altLang="zh-CN" sz="1600" i="1">
                          <a:latin typeface="Cambria Math"/>
                          <a:ea typeface="宋体" pitchFamily="2" charset="-122"/>
                        </a:rPr>
                        <m:t>∗</m:t>
                      </m:r>
                      <m:r>
                        <a:rPr lang="en-US" altLang="zh-CN" sz="1600" i="1">
                          <a:latin typeface="Cambria Math"/>
                          <a:ea typeface="宋体" pitchFamily="2" charset="-122"/>
                        </a:rPr>
                        <m:t>𝐼</m:t>
                      </m:r>
                      <m:r>
                        <a:rPr lang="en-US" altLang="zh-CN" sz="1600" i="1">
                          <a:latin typeface="Cambria Math"/>
                          <a:ea typeface="宋体" pitchFamily="2" charset="-122"/>
                        </a:rPr>
                        <m:t>=∈</m:t>
                      </m:r>
                    </m:oMath>
                  </m:oMathPara>
                </a14:m>
                <a:endParaRPr lang="en-US" altLang="zh-CN" sz="1600" dirty="0"/>
              </a:p>
              <a:p>
                <a:pPr>
                  <a:lnSpc>
                    <a:spcPct val="150000"/>
                  </a:lnSpc>
                </a:pPr>
                <a:r>
                  <a:rPr lang="zh-CN" altLang="en-US" sz="1600" dirty="0"/>
                  <a:t>代入上方式子中得到</a:t>
                </a:r>
                <a:r>
                  <a:rPr lang="en-US" altLang="zh-CN" sz="1600" i="1" dirty="0">
                    <a:latin typeface="Cambria Math"/>
                  </a:rPr>
                  <a:t>    </a:t>
                </a:r>
                <a14:m>
                  <m:oMath xmlns:m="http://schemas.openxmlformats.org/officeDocument/2006/math">
                    <m:r>
                      <a:rPr lang="en-US" altLang="zh-CN" sz="1600" b="0" i="1" smtClean="0">
                        <a:latin typeface="Cambria Math"/>
                      </a:rPr>
                      <m:t>𝑆</m:t>
                    </m:r>
                    <m:d>
                      <m:dPr>
                        <m:ctrlPr>
                          <a:rPr lang="en-US" altLang="zh-CN" sz="1600" b="0" i="1" smtClean="0">
                            <a:latin typeface="Cambria Math" panose="02040503050406030204" pitchFamily="18" charset="0"/>
                          </a:rPr>
                        </m:ctrlPr>
                      </m:dPr>
                      <m:e>
                        <m:r>
                          <a:rPr lang="en-US" altLang="zh-CN" sz="1600" b="0" i="1" smtClean="0">
                            <a:latin typeface="Cambria Math"/>
                          </a:rPr>
                          <m:t>𝑛</m:t>
                        </m:r>
                      </m:e>
                    </m:d>
                    <m:r>
                      <a:rPr lang="en-US" altLang="zh-CN" sz="1600" b="0" i="1" smtClean="0">
                        <a:latin typeface="Cambria Math"/>
                      </a:rPr>
                      <m:t>=1−</m:t>
                    </m:r>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a:rPr>
                          <m:t>𝑑</m:t>
                        </m:r>
                        <m:r>
                          <a:rPr lang="en-US" altLang="zh-CN" sz="1600" b="0" i="1" smtClean="0">
                            <a:latin typeface="Cambria Math"/>
                          </a:rPr>
                          <m:t>=2</m:t>
                        </m:r>
                      </m:sub>
                      <m:sup>
                        <m:r>
                          <a:rPr lang="en-US" altLang="zh-CN" sz="1600" b="0" i="1" smtClean="0">
                            <a:latin typeface="Cambria Math"/>
                          </a:rPr>
                          <m:t>𝑛</m:t>
                        </m:r>
                      </m:sup>
                      <m:e>
                        <m:r>
                          <a:rPr lang="en-US" altLang="zh-CN" sz="1600" b="0" i="1" smtClean="0">
                            <a:latin typeface="Cambria Math"/>
                          </a:rPr>
                          <m:t>𝑆</m:t>
                        </m:r>
                        <m:r>
                          <a:rPr lang="en-US" altLang="zh-CN" sz="1600" b="0" i="1" smtClean="0">
                            <a:latin typeface="Cambria Math"/>
                          </a:rPr>
                          <m:t>(</m:t>
                        </m:r>
                        <m:d>
                          <m:dPr>
                            <m:begChr m:val="⌊"/>
                            <m:endChr m:val="⌋"/>
                            <m:ctrlPr>
                              <a:rPr lang="en-US" altLang="zh-CN" sz="1600" b="0" i="1" smtClean="0">
                                <a:latin typeface="Cambria Math" panose="02040503050406030204" pitchFamily="18" charset="0"/>
                              </a:rPr>
                            </m:ctrlPr>
                          </m:dPr>
                          <m:e>
                            <m:f>
                              <m:fPr>
                                <m:ctrlPr>
                                  <a:rPr lang="en-US" altLang="zh-CN" sz="1600" b="0" i="1" smtClean="0">
                                    <a:latin typeface="Cambria Math" panose="02040503050406030204" pitchFamily="18" charset="0"/>
                                  </a:rPr>
                                </m:ctrlPr>
                              </m:fPr>
                              <m:num>
                                <m:r>
                                  <a:rPr lang="en-US" altLang="zh-CN" sz="1600" b="0" i="1" smtClean="0">
                                    <a:latin typeface="Cambria Math"/>
                                  </a:rPr>
                                  <m:t>𝑛</m:t>
                                </m:r>
                              </m:num>
                              <m:den>
                                <m:r>
                                  <a:rPr lang="en-US" altLang="zh-CN" sz="1600" b="0" i="1" smtClean="0">
                                    <a:latin typeface="Cambria Math"/>
                                  </a:rPr>
                                  <m:t>𝑑</m:t>
                                </m:r>
                              </m:den>
                            </m:f>
                          </m:e>
                        </m:d>
                        <m:r>
                          <a:rPr lang="en-US" altLang="zh-CN" sz="1600" b="0" i="1" smtClean="0">
                            <a:latin typeface="Cambria Math"/>
                          </a:rPr>
                          <m:t>)</m:t>
                        </m:r>
                      </m:e>
                    </m:nary>
                  </m:oMath>
                </a14:m>
                <a:endParaRPr lang="en-US" altLang="zh-CN" sz="1600" dirty="0"/>
              </a:p>
              <a:p>
                <a:pPr>
                  <a:lnSpc>
                    <a:spcPct val="150000"/>
                  </a:lnSpc>
                </a:pPr>
                <a:r>
                  <a:rPr lang="zh-CN" altLang="en-US" sz="1600" dirty="0"/>
                  <a:t>这样子的话，首先线性筛出一部分的</a:t>
                </a:r>
                <a:r>
                  <a:rPr lang="en-US" altLang="zh-CN" sz="1600" dirty="0"/>
                  <a:t>μ</a:t>
                </a:r>
                <a:r>
                  <a:rPr lang="zh-CN" altLang="en-US" sz="1600" dirty="0"/>
                  <a:t>的前缀和（大约为</a:t>
                </a:r>
                <a14:m>
                  <m:oMath xmlns:m="http://schemas.openxmlformats.org/officeDocument/2006/math">
                    <m:r>
                      <a:rPr lang="zh-CN" altLang="en-US" sz="1600" i="1" smtClean="0">
                        <a:latin typeface="Cambria Math"/>
                      </a:rPr>
                      <m:t>√</m:t>
                    </m:r>
                    <m:r>
                      <a:rPr lang="en-US" altLang="zh-CN" sz="1600" b="0" i="1" smtClean="0">
                        <a:latin typeface="Cambria Math"/>
                      </a:rPr>
                      <m:t>𝑛</m:t>
                    </m:r>
                    <m:r>
                      <a:rPr lang="zh-CN" altLang="en-US" sz="1600" b="0" i="1" smtClean="0">
                        <a:latin typeface="Cambria Math"/>
                      </a:rPr>
                      <m:t>），</m:t>
                    </m:r>
                  </m:oMath>
                </a14:m>
                <a:r>
                  <a:rPr lang="zh-CN" altLang="en-US" sz="1600" dirty="0"/>
                  <a:t>在递归求全部的前缀和，</a:t>
                </a:r>
                <a:endParaRPr lang="en-US" altLang="zh-CN" sz="1600" dirty="0"/>
              </a:p>
              <a:p>
                <a:pPr>
                  <a:lnSpc>
                    <a:spcPct val="150000"/>
                  </a:lnSpc>
                </a:pPr>
                <a:r>
                  <a:rPr lang="zh-CN" altLang="en-US" sz="1600" dirty="0"/>
                  <a:t>递归过程中对</a:t>
                </a:r>
                <a14:m>
                  <m:oMath xmlns:m="http://schemas.openxmlformats.org/officeDocument/2006/math">
                    <m:d>
                      <m:dPr>
                        <m:begChr m:val="⌊"/>
                        <m:endChr m:val="⌋"/>
                        <m:ctrlPr>
                          <a:rPr lang="zh-CN" altLang="en-US" sz="1600" i="1" smtClean="0">
                            <a:latin typeface="Cambria Math" panose="02040503050406030204" pitchFamily="18" charset="0"/>
                          </a:rPr>
                        </m:ctrlPr>
                      </m:dPr>
                      <m:e>
                        <m:f>
                          <m:fPr>
                            <m:ctrlPr>
                              <a:rPr lang="en-US" altLang="zh-CN" sz="1600" i="1" smtClean="0">
                                <a:latin typeface="Cambria Math" panose="02040503050406030204" pitchFamily="18" charset="0"/>
                              </a:rPr>
                            </m:ctrlPr>
                          </m:fPr>
                          <m:num>
                            <m:r>
                              <a:rPr lang="en-US" altLang="zh-CN" sz="1600" b="0" i="1" smtClean="0">
                                <a:latin typeface="Cambria Math"/>
                              </a:rPr>
                              <m:t>𝑛</m:t>
                            </m:r>
                          </m:num>
                          <m:den>
                            <m:r>
                              <a:rPr lang="en-US" altLang="zh-CN" sz="1600" b="0" i="1" smtClean="0">
                                <a:latin typeface="Cambria Math"/>
                              </a:rPr>
                              <m:t>𝑑</m:t>
                            </m:r>
                          </m:den>
                        </m:f>
                      </m:e>
                    </m:d>
                  </m:oMath>
                </a14:m>
                <a:r>
                  <a:rPr lang="zh-CN" altLang="en-US" sz="1600" dirty="0"/>
                  <a:t>整除分块，进一步降低时间复杂度。</a:t>
                </a:r>
              </a:p>
            </p:txBody>
          </p:sp>
        </mc:Choice>
        <mc:Fallback>
          <p:sp>
            <p:nvSpPr>
              <p:cNvPr id="7" name="TextBox 6"/>
              <p:cNvSpPr txBox="1">
                <a:spLocks noRot="1" noChangeAspect="1" noMove="1" noResize="1" noEditPoints="1" noAdjustHandles="1" noChangeArrowheads="1" noChangeShapeType="1" noTextEdit="1"/>
              </p:cNvSpPr>
              <p:nvPr/>
            </p:nvSpPr>
            <p:spPr>
              <a:xfrm>
                <a:off x="750550" y="2448874"/>
                <a:ext cx="8156400" cy="2219710"/>
              </a:xfrm>
              <a:prstGeom prst="rect">
                <a:avLst/>
              </a:prstGeom>
              <a:blipFill rotWithShape="1">
                <a:blip r:embed="rId4"/>
                <a:stretch>
                  <a:fillRect l="-374" t="-824"/>
                </a:stretch>
              </a:blipFill>
            </p:spPr>
            <p:txBody>
              <a:bodyPr/>
              <a:lstStyle/>
              <a:p>
                <a:r>
                  <a:rPr lang="zh-CN" altLang="en-US">
                    <a:noFill/>
                  </a:rPr>
                  <a:t> </a:t>
                </a:r>
                <a:endParaRPr lang="zh-CN" altLang="en-US">
                  <a:noFill/>
                </a:endParaRP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1300" advClick="0" advTm="0">
        <p14:pan dir="u"/>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60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杜教筛代码</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9386" y="734991"/>
            <a:ext cx="8077200" cy="44861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advClick="0" advTm="0">
        <p14:pan dir="u"/>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699"/>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杜教筛代码</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 name="图片 2" descr="图形用户界面, 文本, 应用程序&#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9386" y="674190"/>
            <a:ext cx="8085667" cy="452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advClick="0" advTm="0">
        <p14:pan dir="u"/>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699"/>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题目</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74478" y="769818"/>
            <a:ext cx="2815194" cy="2031325"/>
          </a:xfrm>
          <a:prstGeom prst="rect">
            <a:avLst/>
          </a:prstGeom>
          <a:noFill/>
        </p:spPr>
        <p:txBody>
          <a:bodyPr wrap="none" rtlCol="0">
            <a:spAutoFit/>
          </a:bodyPr>
          <a:lstStyle/>
          <a:p>
            <a:pPr fontAlgn="ctr"/>
            <a:r>
              <a:rPr lang="en-GB" altLang="zh-CN" dirty="0"/>
              <a:t>P2257</a:t>
            </a:r>
            <a:r>
              <a:rPr lang="en-GB" altLang="zh-CN" dirty="0">
                <a:hlinkClick r:id="rId1"/>
              </a:rPr>
              <a:t>YY</a:t>
            </a:r>
            <a:r>
              <a:rPr lang="zh-CN" altLang="en-US" dirty="0">
                <a:hlinkClick r:id="rId1"/>
              </a:rPr>
              <a:t>的</a:t>
            </a:r>
            <a:r>
              <a:rPr lang="en-GB" altLang="zh-CN" dirty="0">
                <a:hlinkClick r:id="rId1"/>
              </a:rPr>
              <a:t>GCD</a:t>
            </a:r>
            <a:endParaRPr lang="en-GB" altLang="zh-CN" dirty="0"/>
          </a:p>
          <a:p>
            <a:pPr fontAlgn="ctr"/>
            <a:r>
              <a:rPr lang="en-GB" altLang="zh-CN" dirty="0"/>
              <a:t>P2522</a:t>
            </a:r>
            <a:r>
              <a:rPr lang="en-GB" altLang="zh-CN" dirty="0">
                <a:hlinkClick r:id="rId2"/>
              </a:rPr>
              <a:t>[HAOI2011]Problem b</a:t>
            </a:r>
            <a:endParaRPr lang="en-GB" altLang="zh-CN" dirty="0"/>
          </a:p>
          <a:p>
            <a:pPr fontAlgn="ctr"/>
            <a:r>
              <a:rPr lang="en-GB" altLang="zh-CN" dirty="0"/>
              <a:t>P3172</a:t>
            </a:r>
            <a:r>
              <a:rPr lang="en-GB" altLang="zh-CN" dirty="0">
                <a:hlinkClick r:id="rId3"/>
              </a:rPr>
              <a:t>[CQOI2015]</a:t>
            </a:r>
            <a:r>
              <a:rPr lang="zh-CN" altLang="en-US" dirty="0">
                <a:hlinkClick r:id="rId3"/>
              </a:rPr>
              <a:t>选数</a:t>
            </a:r>
            <a:endParaRPr lang="zh-CN" altLang="en-US" dirty="0"/>
          </a:p>
          <a:p>
            <a:pPr fontAlgn="ctr"/>
            <a:r>
              <a:rPr lang="en-GB" altLang="zh-CN" dirty="0"/>
              <a:t>P3312</a:t>
            </a:r>
            <a:r>
              <a:rPr lang="en-GB" altLang="zh-CN" dirty="0">
                <a:hlinkClick r:id="rId4"/>
              </a:rPr>
              <a:t>[SDOI2014]</a:t>
            </a:r>
            <a:r>
              <a:rPr lang="zh-CN" altLang="en-US" dirty="0">
                <a:hlinkClick r:id="rId4"/>
              </a:rPr>
              <a:t>数表</a:t>
            </a:r>
            <a:endParaRPr lang="zh-CN" altLang="en-US" dirty="0"/>
          </a:p>
          <a:p>
            <a:pPr fontAlgn="ctr"/>
            <a:r>
              <a:rPr lang="en-GB" altLang="zh-CN" dirty="0"/>
              <a:t>P3327</a:t>
            </a:r>
            <a:r>
              <a:rPr lang="en-GB" altLang="zh-CN" dirty="0">
                <a:hlinkClick r:id="rId5"/>
              </a:rPr>
              <a:t>[SDOI2015]</a:t>
            </a:r>
            <a:r>
              <a:rPr lang="zh-CN" altLang="en-US" dirty="0">
                <a:hlinkClick r:id="rId5"/>
              </a:rPr>
              <a:t>约数个数和</a:t>
            </a:r>
            <a:endParaRPr lang="zh-CN" altLang="en-US" dirty="0"/>
          </a:p>
          <a:p>
            <a:pPr fontAlgn="ctr"/>
            <a:r>
              <a:rPr lang="en-GB" altLang="zh-CN" dirty="0"/>
              <a:t>P3455</a:t>
            </a:r>
            <a:r>
              <a:rPr lang="en-GB" altLang="zh-CN" dirty="0">
                <a:hlinkClick r:id="rId6"/>
              </a:rPr>
              <a:t>[POI2007]ZAP-Queries</a:t>
            </a:r>
            <a:endParaRPr lang="en-GB" altLang="zh-CN" dirty="0"/>
          </a:p>
          <a:p>
            <a:r>
              <a:rPr lang="en-GB" altLang="zh-CN" b="1" dirty="0"/>
              <a:t>P4213 【</a:t>
            </a:r>
            <a:r>
              <a:rPr lang="zh-CN" altLang="en-US" b="1" dirty="0"/>
              <a:t>模板</a:t>
            </a:r>
            <a:r>
              <a:rPr lang="en-US" altLang="zh-CN" b="1" dirty="0"/>
              <a:t>】</a:t>
            </a:r>
            <a:r>
              <a:rPr lang="zh-CN" altLang="en-US" b="1" dirty="0"/>
              <a:t>杜教筛（</a:t>
            </a:r>
            <a:r>
              <a:rPr lang="en-GB" altLang="zh-CN" b="1" dirty="0"/>
              <a:t>Sum</a:t>
            </a:r>
            <a:r>
              <a:rPr lang="zh-CN" altLang="en-GB" b="1" dirty="0"/>
              <a:t>）</a:t>
            </a:r>
            <a:endParaRPr lang="en-US" altLang="zh-CN" b="1" dirty="0"/>
          </a:p>
          <a:p>
            <a:r>
              <a:rPr lang="en-GB" altLang="zh-CN" b="1" dirty="0"/>
              <a:t>P3768 </a:t>
            </a:r>
            <a:r>
              <a:rPr lang="zh-CN" altLang="en-US" b="1" dirty="0"/>
              <a:t>简单的数学题</a:t>
            </a:r>
            <a:endParaRPr lang="zh-CN" altLang="en-US" b="1"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300" advClick="0" advTm="0">
        <p14:pan dir="u"/>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1210"/>
          <p:cNvSpPr/>
          <p:nvPr/>
        </p:nvSpPr>
        <p:spPr>
          <a:xfrm>
            <a:off x="5133553" y="1395420"/>
            <a:ext cx="157479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chemeClr val="bg1"/>
                </a:solidFill>
                <a:cs typeface="+mn-ea"/>
                <a:sym typeface="+mn-lt"/>
              </a:rPr>
              <a:t>点击此处添加标题</a:t>
            </a:r>
            <a:endParaRPr lang="zh-CN" altLang="en-US" b="1" dirty="0">
              <a:solidFill>
                <a:schemeClr val="bg1"/>
              </a:solidFill>
              <a:cs typeface="+mn-ea"/>
              <a:sym typeface="+mn-lt"/>
            </a:endParaRPr>
          </a:p>
        </p:txBody>
      </p:sp>
      <p:sp>
        <p:nvSpPr>
          <p:cNvPr id="12" name="文本框 11"/>
          <p:cNvSpPr txBox="1"/>
          <p:nvPr/>
        </p:nvSpPr>
        <p:spPr>
          <a:xfrm>
            <a:off x="5133552" y="1680611"/>
            <a:ext cx="3417595" cy="103105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bg1"/>
                </a:solidFill>
                <a:cs typeface="+mn-ea"/>
                <a:sym typeface="+mn-lt"/>
              </a:rPr>
              <a:t>在此输入相关文字，在此输入相关文字，在此输入相关文字在此输入相关文字，在此输入相关文字，在此输入相关文字， 在此输入相关文字，在此输入相关文字，在此输入相关文字在此输入相关文字，在此输入相关文字，在此输入相关文字， </a:t>
            </a:r>
            <a:endParaRPr lang="en-US" altLang="zh-CN" sz="1000" dirty="0">
              <a:solidFill>
                <a:schemeClr val="bg1"/>
              </a:solidFill>
              <a:cs typeface="+mn-ea"/>
              <a:sym typeface="+mn-lt"/>
            </a:endParaRPr>
          </a:p>
        </p:txBody>
      </p:sp>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积性函数的定义</a:t>
            </a:r>
            <a:endParaRPr lang="zh-CN" altLang="en-US" sz="1700" b="1" dirty="0">
              <a:solidFill>
                <a:srgbClr val="1B4367"/>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01161" y="685034"/>
            <a:ext cx="6726576" cy="3031599"/>
          </a:xfrm>
          <a:prstGeom prst="rect">
            <a:avLst/>
          </a:prstGeom>
          <a:noFill/>
        </p:spPr>
        <p:txBody>
          <a:bodyPr wrap="square" rtlCol="0">
            <a:spAutoFit/>
          </a:bodyPr>
          <a:lstStyle/>
          <a:p>
            <a:r>
              <a:rPr lang="zh-CN" altLang="en-US" sz="1800" dirty="0"/>
              <a:t>若</a:t>
            </a:r>
            <a:r>
              <a:rPr lang="en-GB" altLang="zh-CN" sz="1800" dirty="0"/>
              <a:t>f(n) </a:t>
            </a:r>
            <a:r>
              <a:rPr lang="zh-CN" altLang="en-US" sz="1800" dirty="0"/>
              <a:t>的定义域为正整数域，值域为复数，即</a:t>
            </a:r>
            <a:r>
              <a:rPr lang="en-GB" altLang="zh-CN" sz="1800" dirty="0" err="1"/>
              <a:t>f:ℤ</a:t>
            </a:r>
            <a:r>
              <a:rPr lang="en-GB" altLang="zh-CN" sz="1800" dirty="0"/>
              <a:t>+→ℂ</a:t>
            </a:r>
            <a:r>
              <a:rPr lang="zh-CN" altLang="en-GB" sz="1800" dirty="0"/>
              <a:t>，</a:t>
            </a:r>
            <a:r>
              <a:rPr lang="zh-CN" altLang="en-US" sz="1800" dirty="0"/>
              <a:t>则称</a:t>
            </a:r>
            <a:r>
              <a:rPr lang="en-GB" altLang="zh-CN" sz="1800" dirty="0"/>
              <a:t>f(n)</a:t>
            </a:r>
            <a:r>
              <a:rPr lang="zh-CN" altLang="en-US" sz="1800" dirty="0"/>
              <a:t>为</a:t>
            </a:r>
            <a:r>
              <a:rPr lang="zh-CN" altLang="en-US" sz="1800" b="1" dirty="0"/>
              <a:t>数论函数</a:t>
            </a:r>
            <a:r>
              <a:rPr lang="zh-CN" altLang="en-US" sz="1800" dirty="0"/>
              <a:t>。</a:t>
            </a:r>
            <a:endParaRPr lang="en-US" altLang="zh-CN" sz="1800" dirty="0"/>
          </a:p>
          <a:p>
            <a:endParaRPr lang="zh-CN" altLang="en-US" sz="1800" dirty="0"/>
          </a:p>
          <a:p>
            <a:r>
              <a:rPr lang="zh-CN" altLang="en-US" sz="1800" dirty="0"/>
              <a:t>若</a:t>
            </a:r>
            <a:r>
              <a:rPr lang="en-GB" altLang="zh-CN" sz="1800" dirty="0"/>
              <a:t>f(n)</a:t>
            </a:r>
            <a:r>
              <a:rPr lang="zh-CN" altLang="en-US" sz="1800" dirty="0"/>
              <a:t>为数论函数，且</a:t>
            </a:r>
            <a:r>
              <a:rPr lang="en-GB" altLang="zh-CN" sz="1800" dirty="0"/>
              <a:t>f(1)=1</a:t>
            </a:r>
            <a:r>
              <a:rPr lang="zh-CN" altLang="en-GB" sz="1800" dirty="0"/>
              <a:t>，</a:t>
            </a:r>
            <a:r>
              <a:rPr lang="zh-CN" altLang="en-US" sz="1800" dirty="0"/>
              <a:t>对于互质的正整数</a:t>
            </a:r>
            <a:r>
              <a:rPr lang="en-GB" altLang="zh-CN" sz="1800" dirty="0" err="1"/>
              <a:t>p,q</a:t>
            </a:r>
            <a:r>
              <a:rPr lang="zh-CN" altLang="en-US" sz="1800" dirty="0"/>
              <a:t>有</a:t>
            </a:r>
            <a:r>
              <a:rPr lang="en-GB" altLang="zh-CN" sz="1800" dirty="0"/>
              <a:t>f(</a:t>
            </a:r>
            <a:r>
              <a:rPr lang="en-GB" altLang="zh-CN" sz="1800" dirty="0" err="1"/>
              <a:t>p⋅q</a:t>
            </a:r>
            <a:r>
              <a:rPr lang="en-GB" altLang="zh-CN" sz="1800" dirty="0"/>
              <a:t>)=f(p)⋅f(q)</a:t>
            </a:r>
            <a:r>
              <a:rPr lang="zh-CN" altLang="en-GB" sz="1800" dirty="0"/>
              <a:t>，</a:t>
            </a:r>
            <a:r>
              <a:rPr lang="zh-CN" altLang="en-US" sz="1800" dirty="0"/>
              <a:t>则称其为</a:t>
            </a:r>
            <a:r>
              <a:rPr lang="zh-CN" altLang="en-US" sz="1800" b="1" dirty="0"/>
              <a:t>积性函数</a:t>
            </a:r>
            <a:r>
              <a:rPr lang="zh-CN" altLang="en-US" sz="1800" dirty="0"/>
              <a:t>。</a:t>
            </a:r>
            <a:endParaRPr lang="en-US" altLang="zh-CN" sz="1800" dirty="0"/>
          </a:p>
          <a:p>
            <a:endParaRPr lang="zh-CN" altLang="en-US" sz="1800" dirty="0"/>
          </a:p>
          <a:p>
            <a:r>
              <a:rPr lang="zh-CN" altLang="en-US" sz="1800" dirty="0"/>
              <a:t>若</a:t>
            </a:r>
            <a:r>
              <a:rPr lang="en-GB" altLang="zh-CN" sz="1800" dirty="0"/>
              <a:t>f(n) </a:t>
            </a:r>
            <a:r>
              <a:rPr lang="zh-CN" altLang="en-US" sz="1800" dirty="0"/>
              <a:t>为积性函数，且对于任意正整数</a:t>
            </a:r>
            <a:r>
              <a:rPr lang="en-GB" altLang="zh-CN" sz="1800" dirty="0" err="1"/>
              <a:t>p,q</a:t>
            </a:r>
            <a:r>
              <a:rPr lang="zh-CN" altLang="en-US" sz="1800" dirty="0"/>
              <a:t>都有</a:t>
            </a:r>
            <a:r>
              <a:rPr lang="en-GB" altLang="zh-CN" sz="1800" dirty="0"/>
              <a:t>f(</a:t>
            </a:r>
            <a:r>
              <a:rPr lang="en-GB" altLang="zh-CN" sz="1800" dirty="0" err="1"/>
              <a:t>p⋅q</a:t>
            </a:r>
            <a:r>
              <a:rPr lang="en-GB" altLang="zh-CN" sz="1800" dirty="0"/>
              <a:t>)=f(p)⋅f(q)</a:t>
            </a:r>
            <a:r>
              <a:rPr lang="zh-CN" altLang="en-GB" sz="1800" dirty="0"/>
              <a:t>，</a:t>
            </a:r>
            <a:r>
              <a:rPr lang="zh-CN" altLang="en-US" sz="1800" dirty="0"/>
              <a:t>则称其为</a:t>
            </a:r>
            <a:r>
              <a:rPr lang="zh-CN" altLang="en-US" sz="1800" b="1" dirty="0"/>
              <a:t>完全积性函数</a:t>
            </a:r>
            <a:r>
              <a:rPr lang="zh-CN" altLang="en-US" sz="1800" dirty="0"/>
              <a:t>。</a:t>
            </a:r>
            <a:endParaRPr lang="zh-CN" altLang="en-US" sz="1800" dirty="0"/>
          </a:p>
          <a:p>
            <a:endParaRPr lang="en-US" altLang="zh-CN" sz="1800" b="1" dirty="0">
              <a:latin typeface="宋体" panose="02010600030101010101" pitchFamily="2" charset="-122"/>
              <a:ea typeface="宋体" panose="02010600030101010101" pitchFamily="2" charset="-122"/>
            </a:endParaRPr>
          </a:p>
          <a:p>
            <a:endParaRPr lang="zh-CN" altLang="en-US" sz="1800" dirty="0">
              <a:latin typeface="宋体" panose="02010600030101010101" pitchFamily="2" charset="-122"/>
              <a:ea typeface="宋体" panose="02010600030101010101" pitchFamily="2" charset="-122"/>
            </a:endParaRPr>
          </a:p>
          <a:p>
            <a:endParaRPr lang="zh-CN" altLang="en-US" sz="1100" dirty="0"/>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8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1300"/>
                            </p:stCondLst>
                            <p:childTnLst>
                              <p:par>
                                <p:cTn id="17" presetID="1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p:tgtEl>
                                          <p:spTgt spid="25"/>
                                        </p:tgtEl>
                                        <p:attrNameLst>
                                          <p:attrName>ppt_y</p:attrName>
                                        </p:attrNameLst>
                                      </p:cBhvr>
                                      <p:tavLst>
                                        <p:tav tm="0">
                                          <p:val>
                                            <p:strVal val="#ppt_y-#ppt_h*1.125000"/>
                                          </p:val>
                                        </p:tav>
                                        <p:tav tm="100000">
                                          <p:val>
                                            <p:strVal val="#ppt_y"/>
                                          </p:val>
                                        </p:tav>
                                      </p:tavLst>
                                    </p:anim>
                                    <p:animEffect transition="in" filter="wipe(down)">
                                      <p:cBhvr>
                                        <p:cTn id="20" dur="500"/>
                                        <p:tgtEl>
                                          <p:spTgt spid="25"/>
                                        </p:tgtEl>
                                      </p:cBhvr>
                                    </p:animEffect>
                                  </p:childTnLst>
                                </p:cTn>
                              </p:par>
                            </p:childTnLst>
                          </p:cTn>
                        </p:par>
                        <p:par>
                          <p:cTn id="21" fill="hold">
                            <p:stCondLst>
                              <p:cond delay="1800"/>
                            </p:stCondLst>
                            <p:childTnLst>
                              <p:par>
                                <p:cTn id="22" presetID="2" presetClass="entr" presetSubtype="2"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1+#ppt_w/2"/>
                                          </p:val>
                                        </p:tav>
                                        <p:tav tm="100000">
                                          <p:val>
                                            <p:strVal val="#ppt_x"/>
                                          </p:val>
                                        </p:tav>
                                      </p:tavLst>
                                    </p:anim>
                                    <p:anim calcmode="lin" valueType="num">
                                      <p:cBhvr additive="base">
                                        <p:cTn id="25"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2"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1210"/>
          <p:cNvSpPr/>
          <p:nvPr/>
        </p:nvSpPr>
        <p:spPr>
          <a:xfrm>
            <a:off x="5133553" y="1395420"/>
            <a:ext cx="157479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chemeClr val="bg1"/>
                </a:solidFill>
                <a:cs typeface="+mn-ea"/>
                <a:sym typeface="+mn-lt"/>
              </a:rPr>
              <a:t>点击此处添加标题</a:t>
            </a:r>
            <a:endParaRPr lang="zh-CN" altLang="en-US" b="1" dirty="0">
              <a:solidFill>
                <a:schemeClr val="bg1"/>
              </a:solidFill>
              <a:cs typeface="+mn-ea"/>
              <a:sym typeface="+mn-lt"/>
            </a:endParaRPr>
          </a:p>
        </p:txBody>
      </p:sp>
      <p:sp>
        <p:nvSpPr>
          <p:cNvPr id="12" name="文本框 11"/>
          <p:cNvSpPr txBox="1"/>
          <p:nvPr/>
        </p:nvSpPr>
        <p:spPr>
          <a:xfrm>
            <a:off x="5133552" y="1680611"/>
            <a:ext cx="3417595" cy="103105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bg1"/>
                </a:solidFill>
                <a:cs typeface="+mn-ea"/>
                <a:sym typeface="+mn-lt"/>
              </a:rPr>
              <a:t>在此输入相关文字，在此输入相关文字，在此输入相关文字在此输入相关文字，在此输入相关文字，在此输入相关文字， 在此输入相关文字，在此输入相关文字，在此输入相关文字在此输入相关文字，在此输入相关文字，在此输入相关文字， </a:t>
            </a:r>
            <a:endParaRPr lang="en-US" altLang="zh-CN" sz="1000" dirty="0">
              <a:solidFill>
                <a:schemeClr val="bg1"/>
              </a:solidFill>
              <a:cs typeface="+mn-ea"/>
              <a:sym typeface="+mn-lt"/>
            </a:endParaRPr>
          </a:p>
        </p:txBody>
      </p:sp>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积性函数</a:t>
            </a:r>
            <a:endParaRPr lang="zh-CN" altLang="en-US" sz="1700" b="1" dirty="0">
              <a:solidFill>
                <a:srgbClr val="1B4367"/>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 name="TextBox 3"/>
              <p:cNvSpPr txBox="1"/>
              <p:nvPr/>
            </p:nvSpPr>
            <p:spPr>
              <a:xfrm>
                <a:off x="801161" y="685034"/>
                <a:ext cx="6726576" cy="4508927"/>
              </a:xfrm>
              <a:prstGeom prst="rect">
                <a:avLst/>
              </a:prstGeom>
              <a:noFill/>
            </p:spPr>
            <p:txBody>
              <a:bodyPr wrap="square" rtlCol="0">
                <a:spAutoFit/>
              </a:bodyPr>
              <a:lstStyle/>
              <a:p>
                <a:r>
                  <a:rPr lang="zh-CN" altLang="en-US" sz="1800" b="1" dirty="0">
                    <a:latin typeface="宋体" pitchFamily="2" charset="-122"/>
                    <a:ea typeface="宋体" pitchFamily="2" charset="-122"/>
                  </a:rPr>
                  <a:t>常见积性函数</a:t>
                </a:r>
                <a:endParaRPr lang="en-US" altLang="zh-CN" sz="1800" b="1" dirty="0">
                  <a:latin typeface="宋体" pitchFamily="2" charset="-122"/>
                  <a:ea typeface="宋体" pitchFamily="2" charset="-122"/>
                </a:endParaRPr>
              </a:p>
              <a:p>
                <a:r>
                  <a:rPr lang="en-US" altLang="zh-CN" sz="1800" dirty="0">
                    <a:latin typeface="宋体" pitchFamily="2" charset="-122"/>
                    <a:ea typeface="宋体" pitchFamily="2" charset="-122"/>
                  </a:rPr>
                  <a:t>d(n)——</a:t>
                </a:r>
                <a:r>
                  <a:rPr lang="zh-CN" altLang="en-US" sz="1800" dirty="0">
                    <a:latin typeface="宋体" pitchFamily="2" charset="-122"/>
                    <a:ea typeface="宋体" pitchFamily="2" charset="-122"/>
                  </a:rPr>
                  <a:t>约数个数。表示</a:t>
                </a:r>
                <a:r>
                  <a:rPr lang="en-US" altLang="zh-CN" sz="1800" dirty="0">
                    <a:latin typeface="宋体" pitchFamily="2" charset="-122"/>
                    <a:ea typeface="宋体" pitchFamily="2" charset="-122"/>
                  </a:rPr>
                  <a:t>n</a:t>
                </a:r>
                <a:r>
                  <a:rPr lang="zh-CN" altLang="en-US" sz="1800" dirty="0">
                    <a:latin typeface="宋体" pitchFamily="2" charset="-122"/>
                    <a:ea typeface="宋体" pitchFamily="2" charset="-122"/>
                  </a:rPr>
                  <a:t>的约数的个数。</a:t>
                </a:r>
                <a:endParaRPr lang="en-US" altLang="zh-CN" sz="1800" dirty="0">
                  <a:latin typeface="宋体" pitchFamily="2" charset="-122"/>
                  <a:ea typeface="宋体" pitchFamily="2" charset="-122"/>
                </a:endParaRPr>
              </a:p>
              <a:p>
                <a:r>
                  <a:rPr lang="el-GR" altLang="zh-CN" sz="1800" dirty="0">
                    <a:ea typeface="宋体" pitchFamily="2" charset="-122"/>
                  </a:rPr>
                  <a:t>σ(</a:t>
                </a:r>
                <a:r>
                  <a:rPr lang="en-US" altLang="zh-CN" sz="1800" dirty="0">
                    <a:latin typeface="宋体" pitchFamily="2" charset="-122"/>
                    <a:ea typeface="宋体" pitchFamily="2" charset="-122"/>
                  </a:rPr>
                  <a:t>n)——</a:t>
                </a:r>
                <a:r>
                  <a:rPr lang="zh-CN" altLang="en-US" sz="1800" dirty="0">
                    <a:latin typeface="宋体" pitchFamily="2" charset="-122"/>
                    <a:ea typeface="宋体" pitchFamily="2" charset="-122"/>
                  </a:rPr>
                  <a:t>约数和函数。即</a:t>
                </a:r>
                <a:r>
                  <a:rPr lang="en-US" altLang="zh-CN" sz="1800" dirty="0">
                    <a:latin typeface="宋体" pitchFamily="2" charset="-122"/>
                    <a:ea typeface="宋体" pitchFamily="2" charset="-122"/>
                  </a:rPr>
                  <a:t>n</a:t>
                </a:r>
                <a:r>
                  <a:rPr lang="zh-CN" altLang="en-US" sz="1800" dirty="0">
                    <a:latin typeface="宋体" pitchFamily="2" charset="-122"/>
                    <a:ea typeface="宋体" pitchFamily="2" charset="-122"/>
                  </a:rPr>
                  <a:t>的各个约数之和。 </a:t>
                </a:r>
                <a:endParaRPr lang="en-US" altLang="zh-CN" sz="1800" dirty="0">
                  <a:latin typeface="宋体" pitchFamily="2" charset="-122"/>
                  <a:ea typeface="宋体" pitchFamily="2" charset="-122"/>
                </a:endParaRPr>
              </a:p>
              <a:p>
                <a:r>
                  <a:rPr lang="el-GR" altLang="zh-CN" sz="1800" dirty="0">
                    <a:ea typeface="宋体" pitchFamily="2" charset="-122"/>
                  </a:rPr>
                  <a:t>φ(</a:t>
                </a:r>
                <a:r>
                  <a:rPr lang="en-US" altLang="zh-CN" sz="1800" dirty="0">
                    <a:latin typeface="宋体" pitchFamily="2" charset="-122"/>
                    <a:ea typeface="宋体" pitchFamily="2" charset="-122"/>
                  </a:rPr>
                  <a:t>n)——</a:t>
                </a:r>
                <a:r>
                  <a:rPr lang="zh-CN" altLang="en-US" sz="1800" dirty="0">
                    <a:latin typeface="宋体" pitchFamily="2" charset="-122"/>
                    <a:ea typeface="宋体" pitchFamily="2" charset="-122"/>
                  </a:rPr>
                  <a:t>欧拉函数。表示不大于</a:t>
                </a:r>
                <a:r>
                  <a:rPr lang="en-US" altLang="zh-CN" sz="1800" dirty="0">
                    <a:latin typeface="宋体" pitchFamily="2" charset="-122"/>
                    <a:ea typeface="宋体" pitchFamily="2" charset="-122"/>
                  </a:rPr>
                  <a:t>n</a:t>
                </a:r>
                <a:r>
                  <a:rPr lang="zh-CN" altLang="en-US" sz="1800" dirty="0">
                    <a:latin typeface="宋体" pitchFamily="2" charset="-122"/>
                    <a:ea typeface="宋体" pitchFamily="2" charset="-122"/>
                  </a:rPr>
                  <a:t>且与</a:t>
                </a:r>
                <a:r>
                  <a:rPr lang="en-US" altLang="zh-CN" sz="1800" dirty="0">
                    <a:latin typeface="宋体" pitchFamily="2" charset="-122"/>
                    <a:ea typeface="宋体" pitchFamily="2" charset="-122"/>
                  </a:rPr>
                  <a:t>n</a:t>
                </a:r>
                <a:r>
                  <a:rPr lang="zh-CN" altLang="en-US" sz="1800" dirty="0">
                    <a:latin typeface="宋体" pitchFamily="2" charset="-122"/>
                    <a:ea typeface="宋体" pitchFamily="2" charset="-122"/>
                  </a:rPr>
                  <a:t>互质的正整数个数。</a:t>
                </a:r>
                <a:endParaRPr lang="en-US" altLang="zh-CN" sz="1800" dirty="0">
                  <a:latin typeface="宋体" pitchFamily="2" charset="-122"/>
                  <a:ea typeface="宋体" pitchFamily="2" charset="-122"/>
                </a:endParaRPr>
              </a:p>
              <a:p>
                <a:r>
                  <a:rPr lang="el-GR" altLang="zh-CN" sz="1800" dirty="0">
                    <a:ea typeface="宋体" pitchFamily="2" charset="-122"/>
                  </a:rPr>
                  <a:t>μ(</a:t>
                </a:r>
                <a:r>
                  <a:rPr lang="en-US" altLang="zh-CN" sz="1800" dirty="0">
                    <a:latin typeface="宋体" pitchFamily="2" charset="-122"/>
                    <a:ea typeface="宋体" pitchFamily="2" charset="-122"/>
                  </a:rPr>
                  <a:t>n)——</a:t>
                </a:r>
                <a:r>
                  <a:rPr lang="zh-CN" altLang="en-US" sz="1800" dirty="0">
                    <a:latin typeface="宋体" pitchFamily="2" charset="-122"/>
                    <a:ea typeface="宋体" pitchFamily="2" charset="-122"/>
                  </a:rPr>
                  <a:t>莫比乌斯函数。 </a:t>
                </a:r>
                <a:endParaRPr lang="en-US" altLang="zh-CN" sz="1800" dirty="0">
                  <a:latin typeface="宋体" pitchFamily="2" charset="-122"/>
                  <a:ea typeface="宋体" pitchFamily="2" charset="-122"/>
                </a:endParaRPr>
              </a:p>
              <a:p>
                <a:endParaRPr lang="en-US" altLang="zh-CN" sz="1800" b="1" dirty="0">
                  <a:latin typeface="宋体" pitchFamily="2" charset="-122"/>
                  <a:ea typeface="宋体" pitchFamily="2" charset="-122"/>
                </a:endParaRPr>
              </a:p>
              <a:p>
                <a:r>
                  <a:rPr lang="zh-CN" altLang="en-US" sz="1800" b="1" dirty="0">
                    <a:latin typeface="宋体" pitchFamily="2" charset="-122"/>
                    <a:ea typeface="宋体" pitchFamily="2" charset="-122"/>
                  </a:rPr>
                  <a:t>完全积性函数</a:t>
                </a:r>
                <a:endParaRPr lang="en-US" altLang="zh-CN" sz="1800" b="1" dirty="0">
                  <a:latin typeface="宋体" pitchFamily="2" charset="-122"/>
                  <a:ea typeface="宋体" pitchFamily="2" charset="-122"/>
                </a:endParaRPr>
              </a:p>
              <a:p>
                <a:r>
                  <a:rPr lang="el-GR" altLang="zh-CN" sz="1800" dirty="0">
                    <a:ea typeface="宋体" pitchFamily="2" charset="-122"/>
                  </a:rPr>
                  <a:t>ϵ(</a:t>
                </a:r>
                <a:r>
                  <a:rPr lang="en-US" altLang="zh-CN" sz="1800" dirty="0">
                    <a:latin typeface="宋体" pitchFamily="2" charset="-122"/>
                    <a:ea typeface="宋体" pitchFamily="2" charset="-122"/>
                  </a:rPr>
                  <a:t>n)——</a:t>
                </a:r>
                <a:r>
                  <a:rPr lang="zh-CN" altLang="en-US" sz="1800" dirty="0">
                    <a:latin typeface="宋体" pitchFamily="2" charset="-122"/>
                    <a:ea typeface="宋体" pitchFamily="2" charset="-122"/>
                  </a:rPr>
                  <a:t>元函数。相当于单位元。</a:t>
                </a:r>
                <a14:m>
                  <m:oMath xmlns:m="http://schemas.openxmlformats.org/officeDocument/2006/math">
                    <m:r>
                      <a:rPr lang="zh-CN" altLang="en-US" sz="1800" i="1" smtClean="0">
                        <a:latin typeface="Cambria Math"/>
                        <a:ea typeface="宋体" pitchFamily="2" charset="-122"/>
                      </a:rPr>
                      <m:t>∈</m:t>
                    </m:r>
                    <m:d>
                      <m:dPr>
                        <m:ctrlPr>
                          <a:rPr lang="en-US" altLang="zh-CN" sz="1800" b="0" i="1" smtClean="0">
                            <a:latin typeface="Cambria Math" panose="02040503050406030204" pitchFamily="18" charset="0"/>
                            <a:ea typeface="宋体" pitchFamily="2" charset="-122"/>
                          </a:rPr>
                        </m:ctrlPr>
                      </m:dPr>
                      <m:e>
                        <m:r>
                          <a:rPr lang="en-US" altLang="zh-CN" sz="1800" b="0" i="1" smtClean="0">
                            <a:latin typeface="Cambria Math"/>
                            <a:ea typeface="宋体" pitchFamily="2" charset="-122"/>
                          </a:rPr>
                          <m:t>𝑛</m:t>
                        </m:r>
                      </m:e>
                    </m:d>
                    <m:r>
                      <a:rPr lang="en-US" altLang="zh-CN" sz="1800" b="0" i="1" smtClean="0">
                        <a:latin typeface="Cambria Math"/>
                        <a:ea typeface="宋体" pitchFamily="2" charset="-122"/>
                      </a:rPr>
                      <m:t>=</m:t>
                    </m:r>
                    <m:d>
                      <m:dPr>
                        <m:begChr m:val="["/>
                        <m:endChr m:val="]"/>
                        <m:ctrlPr>
                          <a:rPr lang="en-US" altLang="zh-CN" sz="1800" b="0" i="1" smtClean="0">
                            <a:latin typeface="Cambria Math" panose="02040503050406030204" pitchFamily="18" charset="0"/>
                            <a:ea typeface="宋体" pitchFamily="2" charset="-122"/>
                          </a:rPr>
                        </m:ctrlPr>
                      </m:dPr>
                      <m:e>
                        <m:r>
                          <a:rPr lang="en-US" altLang="zh-CN" sz="1800" b="0" i="1" smtClean="0">
                            <a:latin typeface="Cambria Math"/>
                            <a:ea typeface="宋体" pitchFamily="2" charset="-122"/>
                          </a:rPr>
                          <m:t>𝑛</m:t>
                        </m:r>
                        <m:r>
                          <a:rPr lang="en-US" altLang="zh-CN" sz="1800" b="0" i="1" smtClean="0">
                            <a:latin typeface="Cambria Math"/>
                            <a:ea typeface="宋体" pitchFamily="2" charset="-122"/>
                          </a:rPr>
                          <m:t>=1</m:t>
                        </m:r>
                      </m:e>
                    </m:d>
                  </m:oMath>
                </a14:m>
                <a:endParaRPr lang="en-US" altLang="zh-CN" sz="1800" dirty="0">
                  <a:latin typeface="宋体" pitchFamily="2" charset="-122"/>
                  <a:ea typeface="宋体" pitchFamily="2" charset="-122"/>
                </a:endParaRPr>
              </a:p>
              <a:p>
                <a:r>
                  <a:rPr lang="en-US" altLang="zh-CN" sz="1800" dirty="0">
                    <a:latin typeface="宋体" pitchFamily="2" charset="-122"/>
                    <a:ea typeface="宋体" pitchFamily="2" charset="-122"/>
                  </a:rPr>
                  <a:t>I(n)——</a:t>
                </a:r>
                <a:r>
                  <a:rPr lang="zh-CN" altLang="en-US" sz="1800" dirty="0">
                    <a:latin typeface="宋体" pitchFamily="2" charset="-122"/>
                    <a:ea typeface="宋体" pitchFamily="2" charset="-122"/>
                  </a:rPr>
                  <a:t>恒等函数。所谓恒等就是这个函数的值恒为</a:t>
                </a:r>
                <a:r>
                  <a:rPr lang="en-US" altLang="zh-CN" sz="1800" dirty="0">
                    <a:latin typeface="宋体" pitchFamily="2" charset="-122"/>
                    <a:ea typeface="宋体" pitchFamily="2" charset="-122"/>
                  </a:rPr>
                  <a:t>1</a:t>
                </a:r>
                <a:r>
                  <a:rPr lang="zh-CN" altLang="en-US" sz="1800" dirty="0">
                    <a:latin typeface="宋体" pitchFamily="2" charset="-122"/>
                    <a:ea typeface="宋体" pitchFamily="2" charset="-122"/>
                  </a:rPr>
                  <a:t>。</a:t>
                </a:r>
              </a:p>
              <a:p>
                <a:r>
                  <a:rPr lang="en-US" altLang="zh-CN" sz="1800" dirty="0">
                    <a:latin typeface="宋体" pitchFamily="2" charset="-122"/>
                    <a:ea typeface="宋体" pitchFamily="2" charset="-122"/>
                  </a:rPr>
                  <a:t>id(n)——</a:t>
                </a:r>
                <a:r>
                  <a:rPr lang="zh-CN" altLang="en-US" sz="1800" dirty="0">
                    <a:latin typeface="宋体" pitchFamily="2" charset="-122"/>
                    <a:ea typeface="宋体" pitchFamily="2" charset="-122"/>
                  </a:rPr>
                  <a:t>单位函数。函数值等于</a:t>
                </a:r>
                <a:r>
                  <a:rPr lang="en-US" altLang="zh-CN" sz="1800" dirty="0">
                    <a:latin typeface="宋体" pitchFamily="2" charset="-122"/>
                    <a:ea typeface="宋体" pitchFamily="2" charset="-122"/>
                  </a:rPr>
                  <a:t>n</a:t>
                </a:r>
                <a:r>
                  <a:rPr lang="zh-CN" altLang="en-US" sz="1800" dirty="0">
                    <a:latin typeface="宋体" pitchFamily="2" charset="-122"/>
                    <a:ea typeface="宋体" pitchFamily="2" charset="-122"/>
                  </a:rPr>
                  <a:t>。</a:t>
                </a:r>
                <a:endParaRPr lang="en-US" altLang="zh-CN" sz="1800" dirty="0">
                  <a:latin typeface="宋体" pitchFamily="2" charset="-122"/>
                  <a:ea typeface="宋体" pitchFamily="2" charset="-122"/>
                </a:endParaRPr>
              </a:p>
              <a:p>
                <a:endParaRPr lang="en-US" altLang="zh-CN" sz="1800" dirty="0">
                  <a:latin typeface="宋体" pitchFamily="2" charset="-122"/>
                  <a:ea typeface="宋体" pitchFamily="2" charset="-122"/>
                </a:endParaRPr>
              </a:p>
              <a:p>
                <a14:m>
                  <m:oMath xmlns:m="http://schemas.openxmlformats.org/officeDocument/2006/math">
                    <m:r>
                      <a:rPr lang="zh-CN" altLang="en-US" sz="2000" i="1">
                        <a:latin typeface="Cambria Math"/>
                        <a:ea typeface="宋体" pitchFamily="2" charset="-122"/>
                      </a:rPr>
                      <m:t>𝜇</m:t>
                    </m:r>
                    <m:r>
                      <a:rPr lang="zh-CN" altLang="en-US" sz="2000" b="0" i="1" smtClean="0">
                        <a:latin typeface="Cambria Math"/>
                        <a:ea typeface="宋体" pitchFamily="2" charset="-122"/>
                      </a:rPr>
                      <m:t>、</m:t>
                    </m:r>
                    <m:r>
                      <a:rPr lang="zh-CN" altLang="en-US" sz="2000" i="1">
                        <a:latin typeface="Cambria Math"/>
                        <a:ea typeface="Cambria Math"/>
                      </a:rPr>
                      <m:t>𝜑</m:t>
                    </m:r>
                  </m:oMath>
                </a14:m>
                <a:r>
                  <a:rPr lang="zh-CN" altLang="en-US" sz="2000" dirty="0">
                    <a:latin typeface="宋体" pitchFamily="2" charset="-122"/>
                    <a:ea typeface="宋体" pitchFamily="2" charset="-122"/>
                  </a:rPr>
                  <a:t>与卷积有关的两条性质</a:t>
                </a:r>
                <a:r>
                  <a:rPr lang="en-US" altLang="zh-CN" sz="2000" dirty="0">
                    <a:latin typeface="宋体" pitchFamily="2" charset="-122"/>
                    <a:ea typeface="宋体" pitchFamily="2" charset="-122"/>
                  </a:rPr>
                  <a:t>:</a:t>
                </a:r>
              </a:p>
              <a:p>
                <a:pPr/>
                <a14:m>
                  <m:oMathPara xmlns:m="http://schemas.openxmlformats.org/officeDocument/2006/math">
                    <m:oMathParaPr>
                      <m:jc m:val="centerGroup"/>
                    </m:oMathParaPr>
                    <m:oMath xmlns:m="http://schemas.openxmlformats.org/officeDocument/2006/math">
                      <m:r>
                        <a:rPr lang="en-US" altLang="zh-CN" sz="2000" b="0" i="0" smtClean="0">
                          <a:latin typeface="Cambria Math"/>
                          <a:ea typeface="宋体" pitchFamily="2" charset="-122"/>
                        </a:rPr>
                        <m:t>    </m:t>
                      </m:r>
                      <m:r>
                        <a:rPr lang="zh-CN" altLang="en-US" sz="2000" i="1" smtClean="0">
                          <a:latin typeface="Cambria Math"/>
                          <a:ea typeface="宋体" pitchFamily="2" charset="-122"/>
                        </a:rPr>
                        <m:t>𝜇</m:t>
                      </m:r>
                      <m:r>
                        <a:rPr lang="en-US" altLang="zh-CN" sz="2000" b="0" i="1" smtClean="0">
                          <a:latin typeface="Cambria Math"/>
                          <a:ea typeface="宋体" pitchFamily="2" charset="-122"/>
                        </a:rPr>
                        <m:t>∗</m:t>
                      </m:r>
                      <m:r>
                        <a:rPr lang="en-US" altLang="zh-CN" sz="2000" b="0" i="1" smtClean="0">
                          <a:latin typeface="Cambria Math"/>
                          <a:ea typeface="宋体" pitchFamily="2" charset="-122"/>
                        </a:rPr>
                        <m:t>𝐼</m:t>
                      </m:r>
                      <m:r>
                        <a:rPr lang="en-US" altLang="zh-CN" sz="2000" b="0" i="1" smtClean="0">
                          <a:latin typeface="Cambria Math"/>
                          <a:ea typeface="宋体" pitchFamily="2" charset="-122"/>
                        </a:rPr>
                        <m:t>=∈</m:t>
                      </m:r>
                    </m:oMath>
                  </m:oMathPara>
                </a14:m>
                <a:endParaRPr lang="en-US" altLang="zh-CN" sz="2000" b="0" dirty="0">
                  <a:latin typeface="宋体" pitchFamily="2" charset="-122"/>
                  <a:ea typeface="Cambria Math"/>
                </a:endParaRPr>
              </a:p>
              <a:p>
                <a:r>
                  <a:rPr lang="en-US" altLang="zh-CN" sz="2000" dirty="0">
                    <a:latin typeface="宋体" pitchFamily="2" charset="-122"/>
                    <a:ea typeface="Cambria Math"/>
                  </a:rPr>
                  <a:t>                       </a:t>
                </a:r>
                <a14:m>
                  <m:oMath xmlns:m="http://schemas.openxmlformats.org/officeDocument/2006/math">
                    <m:r>
                      <a:rPr lang="zh-CN" altLang="en-US" sz="2000" i="1" smtClean="0">
                        <a:latin typeface="Cambria Math"/>
                        <a:ea typeface="Cambria Math"/>
                      </a:rPr>
                      <m:t>𝜑</m:t>
                    </m:r>
                    <m:r>
                      <a:rPr lang="en-US" altLang="zh-CN" sz="2000" b="0" i="0" smtClean="0">
                        <a:latin typeface="Cambria Math"/>
                        <a:ea typeface="Cambria Math"/>
                      </a:rPr>
                      <m:t>∗</m:t>
                    </m:r>
                    <m:r>
                      <m:rPr>
                        <m:sty m:val="p"/>
                      </m:rPr>
                      <a:rPr lang="en-US" altLang="zh-CN" sz="2000" b="0" i="0" smtClean="0">
                        <a:latin typeface="Cambria Math"/>
                        <a:ea typeface="Cambria Math"/>
                      </a:rPr>
                      <m:t>I</m:t>
                    </m:r>
                    <m:r>
                      <a:rPr lang="en-US" altLang="zh-CN" sz="2000" b="0" i="0" smtClean="0">
                        <a:latin typeface="Cambria Math"/>
                        <a:ea typeface="Cambria Math"/>
                      </a:rPr>
                      <m:t>=</m:t>
                    </m:r>
                    <m:r>
                      <m:rPr>
                        <m:sty m:val="p"/>
                      </m:rPr>
                      <a:rPr lang="en-US" altLang="zh-CN" sz="2000" b="0" i="0" smtClean="0">
                        <a:latin typeface="Cambria Math"/>
                        <a:ea typeface="Cambria Math"/>
                      </a:rPr>
                      <m:t>id</m:t>
                    </m:r>
                  </m:oMath>
                </a14:m>
                <a:endParaRPr lang="en-US" altLang="zh-CN" sz="2000" b="0" dirty="0">
                  <a:latin typeface="宋体" pitchFamily="2" charset="-122"/>
                  <a:ea typeface="Cambria Math"/>
                </a:endParaRPr>
              </a:p>
              <a:p>
                <a:endParaRPr lang="zh-CN" altLang="en-US" sz="1800" dirty="0">
                  <a:latin typeface="宋体" pitchFamily="2" charset="-122"/>
                  <a:ea typeface="宋体" pitchFamily="2" charset="-122"/>
                </a:endParaRPr>
              </a:p>
              <a:p>
                <a:endParaRPr lang="zh-CN" altLang="en-US" sz="1100" dirty="0"/>
              </a:p>
            </p:txBody>
          </p:sp>
        </mc:Choice>
        <mc:Fallback>
          <p:sp>
            <p:nvSpPr>
              <p:cNvPr id="4" name="TextBox 3"/>
              <p:cNvSpPr txBox="1">
                <a:spLocks noRot="1" noChangeAspect="1" noMove="1" noResize="1" noEditPoints="1" noAdjustHandles="1" noChangeArrowheads="1" noChangeShapeType="1" noTextEdit="1"/>
              </p:cNvSpPr>
              <p:nvPr/>
            </p:nvSpPr>
            <p:spPr>
              <a:xfrm>
                <a:off x="801161" y="685034"/>
                <a:ext cx="6726576" cy="4508927"/>
              </a:xfrm>
              <a:prstGeom prst="rect">
                <a:avLst/>
              </a:prstGeom>
              <a:blipFill rotWithShape="1">
                <a:blip r:embed="rId1"/>
                <a:stretch>
                  <a:fillRect l="-565" t="-562"/>
                </a:stretch>
              </a:blipFill>
            </p:spPr>
            <p:txBody>
              <a:bodyPr/>
              <a:lstStyle/>
              <a:p>
                <a:r>
                  <a:rPr lang="zh-CN" altLang="en-US">
                    <a:noFill/>
                  </a:rPr>
                  <a:t> </a:t>
                </a:r>
                <a:endParaRPr lang="zh-CN" altLang="en-US">
                  <a:noFill/>
                </a:endParaRPr>
              </a:p>
            </p:txBody>
          </p:sp>
        </mc:Fallback>
      </mc:AlternateContent>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649"/>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1149"/>
                            </p:stCondLst>
                            <p:childTnLst>
                              <p:par>
                                <p:cTn id="17" presetID="1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p:tgtEl>
                                          <p:spTgt spid="25"/>
                                        </p:tgtEl>
                                        <p:attrNameLst>
                                          <p:attrName>ppt_y</p:attrName>
                                        </p:attrNameLst>
                                      </p:cBhvr>
                                      <p:tavLst>
                                        <p:tav tm="0">
                                          <p:val>
                                            <p:strVal val="#ppt_y-#ppt_h*1.125000"/>
                                          </p:val>
                                        </p:tav>
                                        <p:tav tm="100000">
                                          <p:val>
                                            <p:strVal val="#ppt_y"/>
                                          </p:val>
                                        </p:tav>
                                      </p:tavLst>
                                    </p:anim>
                                    <p:animEffect transition="in" filter="wipe(down)">
                                      <p:cBhvr>
                                        <p:cTn id="20" dur="500"/>
                                        <p:tgtEl>
                                          <p:spTgt spid="25"/>
                                        </p:tgtEl>
                                      </p:cBhvr>
                                    </p:animEffect>
                                  </p:childTnLst>
                                </p:cTn>
                              </p:par>
                            </p:childTnLst>
                          </p:cTn>
                        </p:par>
                        <p:par>
                          <p:cTn id="21" fill="hold">
                            <p:stCondLst>
                              <p:cond delay="1649"/>
                            </p:stCondLst>
                            <p:childTnLst>
                              <p:par>
                                <p:cTn id="22" presetID="2" presetClass="entr" presetSubtype="2"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1+#ppt_w/2"/>
                                          </p:val>
                                        </p:tav>
                                        <p:tav tm="100000">
                                          <p:val>
                                            <p:strVal val="#ppt_x"/>
                                          </p:val>
                                        </p:tav>
                                      </p:tavLst>
                                    </p:anim>
                                    <p:anim calcmode="lin" valueType="num">
                                      <p:cBhvr additive="base">
                                        <p:cTn id="25"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2"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1210"/>
          <p:cNvSpPr/>
          <p:nvPr/>
        </p:nvSpPr>
        <p:spPr>
          <a:xfrm>
            <a:off x="5133553" y="1395420"/>
            <a:ext cx="157479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chemeClr val="bg1"/>
                </a:solidFill>
                <a:cs typeface="+mn-ea"/>
                <a:sym typeface="+mn-lt"/>
              </a:rPr>
              <a:t>点击此处添加标题</a:t>
            </a:r>
            <a:endParaRPr lang="zh-CN" altLang="en-US" b="1" dirty="0">
              <a:solidFill>
                <a:schemeClr val="bg1"/>
              </a:solidFill>
              <a:cs typeface="+mn-ea"/>
              <a:sym typeface="+mn-lt"/>
            </a:endParaRPr>
          </a:p>
        </p:txBody>
      </p:sp>
      <p:sp>
        <p:nvSpPr>
          <p:cNvPr id="12" name="文本框 11"/>
          <p:cNvSpPr txBox="1"/>
          <p:nvPr/>
        </p:nvSpPr>
        <p:spPr>
          <a:xfrm>
            <a:off x="5133552" y="1680611"/>
            <a:ext cx="3417595" cy="103105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bg1"/>
                </a:solidFill>
                <a:cs typeface="+mn-ea"/>
                <a:sym typeface="+mn-lt"/>
              </a:rPr>
              <a:t>在此输入相关文字，在此输入相关文字，在此输入相关文字在此输入相关文字，在此输入相关文字，在此输入相关文字， 在此输入相关文字，在此输入相关文字，在此输入相关文字在此输入相关文字，在此输入相关文字，在此输入相关文字， </a:t>
            </a:r>
            <a:endParaRPr lang="en-US" altLang="zh-CN" sz="1000" dirty="0">
              <a:solidFill>
                <a:schemeClr val="bg1"/>
              </a:solidFill>
              <a:cs typeface="+mn-ea"/>
              <a:sym typeface="+mn-lt"/>
            </a:endParaRPr>
          </a:p>
        </p:txBody>
      </p:sp>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欧拉函数</a:t>
            </a:r>
            <a:endParaRPr lang="zh-CN" altLang="en-US" sz="1700" b="1" dirty="0">
              <a:solidFill>
                <a:srgbClr val="1B4367"/>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72186" y="1048256"/>
            <a:ext cx="6726576" cy="1523494"/>
          </a:xfrm>
          <a:prstGeom prst="rect">
            <a:avLst/>
          </a:prstGeom>
          <a:noFill/>
        </p:spPr>
        <p:txBody>
          <a:bodyPr wrap="square" rtlCol="0">
            <a:spAutoFit/>
          </a:bodyPr>
          <a:lstStyle/>
          <a:p>
            <a:r>
              <a:rPr lang="en-US" altLang="zh-CN" b="1" dirty="0"/>
              <a:t>1. </a:t>
            </a:r>
            <a:r>
              <a:rPr lang="zh-CN" altLang="en-US" b="1" dirty="0"/>
              <a:t>对于任意一个质数 </a:t>
            </a:r>
            <a:r>
              <a:rPr lang="en-GB" altLang="zh-CN" dirty="0"/>
              <a:t>p</a:t>
            </a:r>
            <a:r>
              <a:rPr lang="en-GB" altLang="zh-CN" b="1" dirty="0"/>
              <a:t> ,</a:t>
            </a:r>
            <a:r>
              <a:rPr lang="el-GR" altLang="zh-CN" dirty="0"/>
              <a:t>φ(</a:t>
            </a:r>
            <a:r>
              <a:rPr lang="en-GB" altLang="zh-CN" dirty="0"/>
              <a:t>n)=n−1</a:t>
            </a:r>
            <a:br>
              <a:rPr lang="en-GB" altLang="zh-CN" sz="1800" dirty="0"/>
            </a:br>
            <a:r>
              <a:rPr lang="en-US" altLang="zh-CN" b="1" dirty="0"/>
              <a:t>2. </a:t>
            </a:r>
            <a:r>
              <a:rPr lang="zh-CN" altLang="en-US" b="1" dirty="0"/>
              <a:t>当 </a:t>
            </a:r>
            <a:r>
              <a:rPr lang="en-GB" altLang="zh-CN" dirty="0" err="1"/>
              <a:t>gcd</a:t>
            </a:r>
            <a:r>
              <a:rPr lang="en-GB" altLang="zh-CN" dirty="0"/>
              <a:t>(</a:t>
            </a:r>
            <a:r>
              <a:rPr lang="en-GB" altLang="zh-CN" dirty="0" err="1"/>
              <a:t>n,m</a:t>
            </a:r>
            <a:r>
              <a:rPr lang="en-GB" altLang="zh-CN" dirty="0"/>
              <a:t>)=1</a:t>
            </a:r>
            <a:r>
              <a:rPr lang="zh-CN" altLang="en-US" b="1" dirty="0"/>
              <a:t>时</a:t>
            </a:r>
            <a:r>
              <a:rPr lang="en-US" altLang="zh-CN" b="1" dirty="0"/>
              <a:t>,</a:t>
            </a:r>
            <a:r>
              <a:rPr lang="el-GR" altLang="zh-CN" dirty="0"/>
              <a:t>φ(</a:t>
            </a:r>
            <a:r>
              <a:rPr lang="en-GB" altLang="zh-CN" dirty="0"/>
              <a:t>nm)=</a:t>
            </a:r>
            <a:r>
              <a:rPr lang="el-GR" altLang="zh-CN" dirty="0"/>
              <a:t>φ(</a:t>
            </a:r>
            <a:r>
              <a:rPr lang="en-GB" altLang="zh-CN" dirty="0"/>
              <a:t>n)</a:t>
            </a:r>
            <a:r>
              <a:rPr lang="el-GR" altLang="zh-CN" dirty="0"/>
              <a:t>φ(</a:t>
            </a:r>
            <a:r>
              <a:rPr lang="en-GB" altLang="zh-CN" dirty="0"/>
              <a:t>m)</a:t>
            </a:r>
            <a:br>
              <a:rPr lang="en-GB" altLang="zh-CN" sz="1800" dirty="0"/>
            </a:br>
            <a:endParaRPr lang="en-GB" altLang="zh-CN" sz="1800" dirty="0"/>
          </a:p>
          <a:p>
            <a:endParaRPr lang="en-GB" altLang="zh-CN" sz="1800" dirty="0"/>
          </a:p>
          <a:p>
            <a:endParaRPr lang="zh-CN" altLang="en-US" sz="1800" dirty="0">
              <a:latin typeface="宋体" panose="02010600030101010101" pitchFamily="2" charset="-122"/>
              <a:ea typeface="宋体" panose="02010600030101010101" pitchFamily="2" charset="-122"/>
            </a:endParaRPr>
          </a:p>
          <a:p>
            <a:endParaRPr lang="zh-CN" altLang="en-US" sz="1100"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86" y="1647566"/>
            <a:ext cx="7678961" cy="616289"/>
          </a:xfrm>
          <a:prstGeom prst="rect">
            <a:avLst/>
          </a:prstGeom>
        </p:spPr>
      </p:pic>
      <p:pic>
        <p:nvPicPr>
          <p:cNvPr id="11" name="图片 10" descr="文本, 信件&#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398" y="2524078"/>
            <a:ext cx="5035550" cy="877019"/>
          </a:xfrm>
          <a:prstGeom prst="rect">
            <a:avLst/>
          </a:prstGeom>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86" y="3661320"/>
            <a:ext cx="6680200" cy="609600"/>
          </a:xfrm>
          <a:prstGeom prst="rect">
            <a:avLst/>
          </a:prstGeom>
        </p:spPr>
      </p:pic>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649"/>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1149"/>
                            </p:stCondLst>
                            <p:childTnLst>
                              <p:par>
                                <p:cTn id="17" presetID="1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p:tgtEl>
                                          <p:spTgt spid="25"/>
                                        </p:tgtEl>
                                        <p:attrNameLst>
                                          <p:attrName>ppt_y</p:attrName>
                                        </p:attrNameLst>
                                      </p:cBhvr>
                                      <p:tavLst>
                                        <p:tav tm="0">
                                          <p:val>
                                            <p:strVal val="#ppt_y-#ppt_h*1.125000"/>
                                          </p:val>
                                        </p:tav>
                                        <p:tav tm="100000">
                                          <p:val>
                                            <p:strVal val="#ppt_y"/>
                                          </p:val>
                                        </p:tav>
                                      </p:tavLst>
                                    </p:anim>
                                    <p:animEffect transition="in" filter="wipe(down)">
                                      <p:cBhvr>
                                        <p:cTn id="20" dur="500"/>
                                        <p:tgtEl>
                                          <p:spTgt spid="25"/>
                                        </p:tgtEl>
                                      </p:cBhvr>
                                    </p:animEffect>
                                  </p:childTnLst>
                                </p:cTn>
                              </p:par>
                            </p:childTnLst>
                          </p:cTn>
                        </p:par>
                        <p:par>
                          <p:cTn id="21" fill="hold">
                            <p:stCondLst>
                              <p:cond delay="1649"/>
                            </p:stCondLst>
                            <p:childTnLst>
                              <p:par>
                                <p:cTn id="22" presetID="2" presetClass="entr" presetSubtype="2"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1+#ppt_w/2"/>
                                          </p:val>
                                        </p:tav>
                                        <p:tav tm="100000">
                                          <p:val>
                                            <p:strVal val="#ppt_x"/>
                                          </p:val>
                                        </p:tav>
                                      </p:tavLst>
                                    </p:anim>
                                    <p:anim calcmode="lin" valueType="num">
                                      <p:cBhvr additive="base">
                                        <p:cTn id="25"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2"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1210"/>
          <p:cNvSpPr/>
          <p:nvPr/>
        </p:nvSpPr>
        <p:spPr>
          <a:xfrm>
            <a:off x="5133553" y="1395420"/>
            <a:ext cx="157479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chemeClr val="bg1"/>
                </a:solidFill>
                <a:cs typeface="+mn-ea"/>
                <a:sym typeface="+mn-lt"/>
              </a:rPr>
              <a:t>点击此处添加标题</a:t>
            </a:r>
            <a:endParaRPr lang="zh-CN" altLang="en-US" b="1" dirty="0">
              <a:solidFill>
                <a:schemeClr val="bg1"/>
              </a:solidFill>
              <a:cs typeface="+mn-ea"/>
              <a:sym typeface="+mn-lt"/>
            </a:endParaRPr>
          </a:p>
        </p:txBody>
      </p:sp>
      <p:sp>
        <p:nvSpPr>
          <p:cNvPr id="12" name="文本框 11"/>
          <p:cNvSpPr txBox="1"/>
          <p:nvPr/>
        </p:nvSpPr>
        <p:spPr>
          <a:xfrm>
            <a:off x="5133552" y="1680611"/>
            <a:ext cx="3417595" cy="103105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bg1"/>
                </a:solidFill>
                <a:cs typeface="+mn-ea"/>
                <a:sym typeface="+mn-lt"/>
              </a:rPr>
              <a:t>在此输入相关文字，在此输入相关文字，在此输入相关文字在此输入相关文字，在此输入相关文字，在此输入相关文字， 在此输入相关文字，在此输入相关文字，在此输入相关文字在此输入相关文字，在此输入相关文字，在此输入相关文字， </a:t>
            </a:r>
            <a:endParaRPr lang="en-US" altLang="zh-CN" sz="1000" dirty="0">
              <a:solidFill>
                <a:schemeClr val="bg1"/>
              </a:solidFill>
              <a:cs typeface="+mn-ea"/>
              <a:sym typeface="+mn-lt"/>
            </a:endParaRPr>
          </a:p>
        </p:txBody>
      </p:sp>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莫比乌斯函数</a:t>
            </a:r>
            <a:endParaRPr lang="zh-CN" altLang="en-US" sz="1700" b="1" dirty="0">
              <a:solidFill>
                <a:srgbClr val="1B4367"/>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01161" y="685034"/>
            <a:ext cx="6726576" cy="538609"/>
          </a:xfrm>
          <a:prstGeom prst="rect">
            <a:avLst/>
          </a:prstGeom>
          <a:noFill/>
        </p:spPr>
        <p:txBody>
          <a:bodyPr wrap="square" rtlCol="0">
            <a:spAutoFit/>
          </a:bodyPr>
          <a:lstStyle/>
          <a:p>
            <a:endParaRPr lang="zh-CN" altLang="en-US" sz="1800" dirty="0">
              <a:latin typeface="宋体" panose="02010600030101010101" pitchFamily="2" charset="-122"/>
              <a:ea typeface="宋体" panose="02010600030101010101" pitchFamily="2" charset="-122"/>
            </a:endParaRPr>
          </a:p>
          <a:p>
            <a:endParaRPr lang="zh-CN" altLang="en-US" sz="1100" dirty="0"/>
          </a:p>
        </p:txBody>
      </p:sp>
      <p:pic>
        <p:nvPicPr>
          <p:cNvPr id="8" name="内容占位符 3"/>
          <p:cNvPicPr>
            <a:picLocks noChangeAspect="1"/>
          </p:cNvPicPr>
          <p:nvPr/>
        </p:nvPicPr>
        <p:blipFill>
          <a:blip r:embed="rId1"/>
          <a:stretch>
            <a:fillRect/>
          </a:stretch>
        </p:blipFill>
        <p:spPr>
          <a:xfrm>
            <a:off x="716280" y="685165"/>
            <a:ext cx="7388225" cy="2890520"/>
          </a:xfrm>
          <a:prstGeom prst="rect">
            <a:avLst/>
          </a:prstGeom>
        </p:spPr>
      </p:pic>
      <p:pic>
        <p:nvPicPr>
          <p:cNvPr id="9" name="图片 8"/>
          <p:cNvPicPr>
            <a:picLocks noChangeAspect="1"/>
          </p:cNvPicPr>
          <p:nvPr/>
        </p:nvPicPr>
        <p:blipFill>
          <a:blip r:embed="rId2"/>
          <a:stretch>
            <a:fillRect/>
          </a:stretch>
        </p:blipFill>
        <p:spPr>
          <a:xfrm>
            <a:off x="2190750" y="5563870"/>
            <a:ext cx="7386955" cy="1000125"/>
          </a:xfrm>
          <a:prstGeom prst="rect">
            <a:avLst/>
          </a:prstGeom>
        </p:spPr>
      </p:pic>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1250"/>
                            </p:stCondLst>
                            <p:childTnLst>
                              <p:par>
                                <p:cTn id="17" presetID="1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p:tgtEl>
                                          <p:spTgt spid="25"/>
                                        </p:tgtEl>
                                        <p:attrNameLst>
                                          <p:attrName>ppt_y</p:attrName>
                                        </p:attrNameLst>
                                      </p:cBhvr>
                                      <p:tavLst>
                                        <p:tav tm="0">
                                          <p:val>
                                            <p:strVal val="#ppt_y-#ppt_h*1.125000"/>
                                          </p:val>
                                        </p:tav>
                                        <p:tav tm="100000">
                                          <p:val>
                                            <p:strVal val="#ppt_y"/>
                                          </p:val>
                                        </p:tav>
                                      </p:tavLst>
                                    </p:anim>
                                    <p:animEffect transition="in" filter="wipe(down)">
                                      <p:cBhvr>
                                        <p:cTn id="20" dur="500"/>
                                        <p:tgtEl>
                                          <p:spTgt spid="25"/>
                                        </p:tgtEl>
                                      </p:cBhvr>
                                    </p:animEffect>
                                  </p:childTnLst>
                                </p:cTn>
                              </p:par>
                            </p:childTnLst>
                          </p:cTn>
                        </p:par>
                        <p:par>
                          <p:cTn id="21" fill="hold">
                            <p:stCondLst>
                              <p:cond delay="1750"/>
                            </p:stCondLst>
                            <p:childTnLst>
                              <p:par>
                                <p:cTn id="22" presetID="2" presetClass="entr" presetSubtype="2"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1+#ppt_w/2"/>
                                          </p:val>
                                        </p:tav>
                                        <p:tav tm="100000">
                                          <p:val>
                                            <p:strVal val="#ppt_x"/>
                                          </p:val>
                                        </p:tav>
                                      </p:tavLst>
                                    </p:anim>
                                    <p:anim calcmode="lin" valueType="num">
                                      <p:cBhvr additive="base">
                                        <p:cTn id="25"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2"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1210"/>
          <p:cNvSpPr/>
          <p:nvPr/>
        </p:nvSpPr>
        <p:spPr>
          <a:xfrm>
            <a:off x="5133553" y="1395420"/>
            <a:ext cx="157479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chemeClr val="bg1"/>
                </a:solidFill>
                <a:cs typeface="+mn-ea"/>
                <a:sym typeface="+mn-lt"/>
              </a:rPr>
              <a:t>点击此处添加标题</a:t>
            </a:r>
            <a:endParaRPr lang="zh-CN" altLang="en-US" b="1" dirty="0">
              <a:solidFill>
                <a:schemeClr val="bg1"/>
              </a:solidFill>
              <a:cs typeface="+mn-ea"/>
              <a:sym typeface="+mn-lt"/>
            </a:endParaRPr>
          </a:p>
        </p:txBody>
      </p:sp>
      <p:sp>
        <p:nvSpPr>
          <p:cNvPr id="12" name="文本框 11"/>
          <p:cNvSpPr txBox="1"/>
          <p:nvPr/>
        </p:nvSpPr>
        <p:spPr>
          <a:xfrm>
            <a:off x="5133552" y="1680611"/>
            <a:ext cx="3417595" cy="103105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bg1"/>
                </a:solidFill>
                <a:cs typeface="+mn-ea"/>
                <a:sym typeface="+mn-lt"/>
              </a:rPr>
              <a:t>在此输入相关文字，在此输入相关文字，在此输入相关文字在此输入相关文字，在此输入相关文字，在此输入相关文字， 在此输入相关文字，在此输入相关文字，在此输入相关文字在此输入相关文字，在此输入相关文字，在此输入相关文字， </a:t>
            </a:r>
            <a:endParaRPr lang="en-US" altLang="zh-CN" sz="1000" dirty="0">
              <a:solidFill>
                <a:schemeClr val="bg1"/>
              </a:solidFill>
              <a:cs typeface="+mn-ea"/>
              <a:sym typeface="+mn-lt"/>
            </a:endParaRPr>
          </a:p>
        </p:txBody>
      </p:sp>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莫比乌斯函数性质</a:t>
            </a:r>
            <a:endParaRPr lang="zh-CN" altLang="en-US" sz="1700" b="1" dirty="0">
              <a:solidFill>
                <a:srgbClr val="1B4367"/>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01161" y="685034"/>
            <a:ext cx="6726576" cy="538609"/>
          </a:xfrm>
          <a:prstGeom prst="rect">
            <a:avLst/>
          </a:prstGeom>
          <a:noFill/>
        </p:spPr>
        <p:txBody>
          <a:bodyPr wrap="square" rtlCol="0">
            <a:spAutoFit/>
          </a:bodyPr>
          <a:lstStyle/>
          <a:p>
            <a:endParaRPr lang="zh-CN" altLang="en-US" sz="1800" dirty="0">
              <a:latin typeface="宋体" panose="02010600030101010101" pitchFamily="2" charset="-122"/>
              <a:ea typeface="宋体" panose="02010600030101010101" pitchFamily="2" charset="-122"/>
            </a:endParaRPr>
          </a:p>
          <a:p>
            <a:endParaRPr lang="zh-CN" altLang="en-US" sz="1100" dirty="0"/>
          </a:p>
        </p:txBody>
      </p:sp>
      <p:pic>
        <p:nvPicPr>
          <p:cNvPr id="9" name="图片 8"/>
          <p:cNvPicPr>
            <a:picLocks noChangeAspect="1"/>
          </p:cNvPicPr>
          <p:nvPr/>
        </p:nvPicPr>
        <p:blipFill>
          <a:blip r:embed="rId1"/>
          <a:stretch>
            <a:fillRect/>
          </a:stretch>
        </p:blipFill>
        <p:spPr>
          <a:xfrm>
            <a:off x="878840" y="3168630"/>
            <a:ext cx="7386955" cy="1000125"/>
          </a:xfrm>
          <a:prstGeom prst="rect">
            <a:avLst/>
          </a:prstGeom>
        </p:spPr>
      </p:pic>
      <p:pic>
        <p:nvPicPr>
          <p:cNvPr id="10" name="图片 9"/>
          <p:cNvPicPr>
            <a:picLocks noChangeAspect="1"/>
          </p:cNvPicPr>
          <p:nvPr/>
        </p:nvPicPr>
        <p:blipFill>
          <a:blip r:embed="rId2"/>
          <a:stretch>
            <a:fillRect/>
          </a:stretch>
        </p:blipFill>
        <p:spPr>
          <a:xfrm>
            <a:off x="878205" y="829195"/>
            <a:ext cx="7387590" cy="2156460"/>
          </a:xfrm>
          <a:prstGeom prst="rect">
            <a:avLst/>
          </a:prstGeom>
        </p:spPr>
      </p:pic>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8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1350"/>
                            </p:stCondLst>
                            <p:childTnLst>
                              <p:par>
                                <p:cTn id="17" presetID="1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p:tgtEl>
                                          <p:spTgt spid="25"/>
                                        </p:tgtEl>
                                        <p:attrNameLst>
                                          <p:attrName>ppt_y</p:attrName>
                                        </p:attrNameLst>
                                      </p:cBhvr>
                                      <p:tavLst>
                                        <p:tav tm="0">
                                          <p:val>
                                            <p:strVal val="#ppt_y-#ppt_h*1.125000"/>
                                          </p:val>
                                        </p:tav>
                                        <p:tav tm="100000">
                                          <p:val>
                                            <p:strVal val="#ppt_y"/>
                                          </p:val>
                                        </p:tav>
                                      </p:tavLst>
                                    </p:anim>
                                    <p:animEffect transition="in" filter="wipe(down)">
                                      <p:cBhvr>
                                        <p:cTn id="20" dur="500"/>
                                        <p:tgtEl>
                                          <p:spTgt spid="25"/>
                                        </p:tgtEl>
                                      </p:cBhvr>
                                    </p:animEffect>
                                  </p:childTnLst>
                                </p:cTn>
                              </p:par>
                            </p:childTnLst>
                          </p:cTn>
                        </p:par>
                        <p:par>
                          <p:cTn id="21" fill="hold">
                            <p:stCondLst>
                              <p:cond delay="1850"/>
                            </p:stCondLst>
                            <p:childTnLst>
                              <p:par>
                                <p:cTn id="22" presetID="2" presetClass="entr" presetSubtype="2"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1+#ppt_w/2"/>
                                          </p:val>
                                        </p:tav>
                                        <p:tav tm="100000">
                                          <p:val>
                                            <p:strVal val="#ppt_x"/>
                                          </p:val>
                                        </p:tav>
                                      </p:tavLst>
                                    </p:anim>
                                    <p:anim calcmode="lin" valueType="num">
                                      <p:cBhvr additive="base">
                                        <p:cTn id="25"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2"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1210"/>
          <p:cNvSpPr/>
          <p:nvPr/>
        </p:nvSpPr>
        <p:spPr>
          <a:xfrm>
            <a:off x="5133553" y="1395420"/>
            <a:ext cx="157479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chemeClr val="bg1"/>
                </a:solidFill>
                <a:cs typeface="+mn-ea"/>
                <a:sym typeface="+mn-lt"/>
              </a:rPr>
              <a:t>点击此处添加标题</a:t>
            </a:r>
            <a:endParaRPr lang="zh-CN" altLang="en-US" b="1" dirty="0">
              <a:solidFill>
                <a:schemeClr val="bg1"/>
              </a:solidFill>
              <a:cs typeface="+mn-ea"/>
              <a:sym typeface="+mn-lt"/>
            </a:endParaRPr>
          </a:p>
        </p:txBody>
      </p:sp>
      <p:sp>
        <p:nvSpPr>
          <p:cNvPr id="12" name="文本框 11"/>
          <p:cNvSpPr txBox="1"/>
          <p:nvPr/>
        </p:nvSpPr>
        <p:spPr>
          <a:xfrm>
            <a:off x="5133552" y="1680611"/>
            <a:ext cx="3417595" cy="103105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bg1"/>
                </a:solidFill>
                <a:cs typeface="+mn-ea"/>
                <a:sym typeface="+mn-lt"/>
              </a:rPr>
              <a:t>在此输入相关文字，在此输入相关文字，在此输入相关文字在此输入相关文字，在此输入相关文字，在此输入相关文字， 在此输入相关文字，在此输入相关文字，在此输入相关文字在此输入相关文字，在此输入相关文字，在此输入相关文字， </a:t>
            </a:r>
            <a:endParaRPr lang="en-US" altLang="zh-CN" sz="1000" dirty="0">
              <a:solidFill>
                <a:schemeClr val="bg1"/>
              </a:solidFill>
              <a:cs typeface="+mn-ea"/>
              <a:sym typeface="+mn-lt"/>
            </a:endParaRPr>
          </a:p>
        </p:txBody>
      </p:sp>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莫比乌斯代码</a:t>
            </a:r>
            <a:endParaRPr lang="zh-CN" altLang="en-US" sz="1700" b="1" dirty="0">
              <a:solidFill>
                <a:srgbClr val="1B4367"/>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01161" y="685034"/>
            <a:ext cx="6726576" cy="538609"/>
          </a:xfrm>
          <a:prstGeom prst="rect">
            <a:avLst/>
          </a:prstGeom>
          <a:noFill/>
        </p:spPr>
        <p:txBody>
          <a:bodyPr wrap="square" rtlCol="0">
            <a:spAutoFit/>
          </a:bodyPr>
          <a:lstStyle/>
          <a:p>
            <a:endParaRPr lang="zh-CN" altLang="en-US" sz="1800" dirty="0">
              <a:latin typeface="宋体" panose="02010600030101010101" pitchFamily="2" charset="-122"/>
              <a:ea typeface="宋体" panose="02010600030101010101" pitchFamily="2" charset="-122"/>
            </a:endParaRPr>
          </a:p>
          <a:p>
            <a:endParaRPr lang="zh-CN" altLang="en-US" sz="1100" dirty="0"/>
          </a:p>
        </p:txBody>
      </p:sp>
      <p:pic>
        <p:nvPicPr>
          <p:cNvPr id="10"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80222" y="583433"/>
            <a:ext cx="5022941" cy="4659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1250"/>
                            </p:stCondLst>
                            <p:childTnLst>
                              <p:par>
                                <p:cTn id="17" presetID="1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p:tgtEl>
                                          <p:spTgt spid="25"/>
                                        </p:tgtEl>
                                        <p:attrNameLst>
                                          <p:attrName>ppt_y</p:attrName>
                                        </p:attrNameLst>
                                      </p:cBhvr>
                                      <p:tavLst>
                                        <p:tav tm="0">
                                          <p:val>
                                            <p:strVal val="#ppt_y-#ppt_h*1.125000"/>
                                          </p:val>
                                        </p:tav>
                                        <p:tav tm="100000">
                                          <p:val>
                                            <p:strVal val="#ppt_y"/>
                                          </p:val>
                                        </p:tav>
                                      </p:tavLst>
                                    </p:anim>
                                    <p:animEffect transition="in" filter="wipe(down)">
                                      <p:cBhvr>
                                        <p:cTn id="20" dur="500"/>
                                        <p:tgtEl>
                                          <p:spTgt spid="25"/>
                                        </p:tgtEl>
                                      </p:cBhvr>
                                    </p:animEffect>
                                  </p:childTnLst>
                                </p:cTn>
                              </p:par>
                            </p:childTnLst>
                          </p:cTn>
                        </p:par>
                        <p:par>
                          <p:cTn id="21" fill="hold">
                            <p:stCondLst>
                              <p:cond delay="1750"/>
                            </p:stCondLst>
                            <p:childTnLst>
                              <p:par>
                                <p:cTn id="22" presetID="2" presetClass="entr" presetSubtype="2"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1+#ppt_w/2"/>
                                          </p:val>
                                        </p:tav>
                                        <p:tav tm="100000">
                                          <p:val>
                                            <p:strVal val="#ppt_x"/>
                                          </p:val>
                                        </p:tav>
                                      </p:tavLst>
                                    </p:anim>
                                    <p:anim calcmode="lin" valueType="num">
                                      <p:cBhvr additive="base">
                                        <p:cTn id="25"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2"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1210"/>
          <p:cNvSpPr/>
          <p:nvPr/>
        </p:nvSpPr>
        <p:spPr>
          <a:xfrm>
            <a:off x="5133553" y="1395420"/>
            <a:ext cx="1574790" cy="284693"/>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l"/>
            <a:r>
              <a:rPr lang="zh-CN" altLang="en-US" b="1" dirty="0">
                <a:solidFill>
                  <a:schemeClr val="bg1"/>
                </a:solidFill>
                <a:cs typeface="+mn-ea"/>
                <a:sym typeface="+mn-lt"/>
              </a:rPr>
              <a:t>点击此处添加标题</a:t>
            </a:r>
            <a:endParaRPr lang="zh-CN" altLang="en-US" b="1" dirty="0">
              <a:solidFill>
                <a:schemeClr val="bg1"/>
              </a:solidFill>
              <a:cs typeface="+mn-ea"/>
              <a:sym typeface="+mn-lt"/>
            </a:endParaRPr>
          </a:p>
        </p:txBody>
      </p:sp>
      <p:sp>
        <p:nvSpPr>
          <p:cNvPr id="12" name="文本框 11"/>
          <p:cNvSpPr txBox="1"/>
          <p:nvPr/>
        </p:nvSpPr>
        <p:spPr>
          <a:xfrm>
            <a:off x="5133552" y="1680611"/>
            <a:ext cx="3417595" cy="103105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ts val="1500"/>
              </a:lnSpc>
            </a:pPr>
            <a:r>
              <a:rPr lang="zh-CN" altLang="en-US" sz="1000" dirty="0">
                <a:solidFill>
                  <a:schemeClr val="bg1"/>
                </a:solidFill>
                <a:cs typeface="+mn-ea"/>
                <a:sym typeface="+mn-lt"/>
              </a:rPr>
              <a:t>在此输入相关文字，在此输入相关文字，在此输入相关文字在此输入相关文字，在此输入相关文字，在此输入相关文字， 在此输入相关文字，在此输入相关文字，在此输入相关文字在此输入相关文字，在此输入相关文字，在此输入相关文字， </a:t>
            </a:r>
            <a:endParaRPr lang="en-US" altLang="zh-CN" sz="1000" dirty="0">
              <a:solidFill>
                <a:schemeClr val="bg1"/>
              </a:solidFill>
              <a:cs typeface="+mn-ea"/>
              <a:sym typeface="+mn-lt"/>
            </a:endParaRPr>
          </a:p>
        </p:txBody>
      </p:sp>
      <p:sp>
        <p:nvSpPr>
          <p:cNvPr id="16" name="文本框 15"/>
          <p:cNvSpPr txBox="1"/>
          <p:nvPr/>
        </p:nvSpPr>
        <p:spPr>
          <a:xfrm>
            <a:off x="716110" y="316509"/>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莫比乌斯代码</a:t>
            </a:r>
            <a:endParaRPr lang="zh-CN" altLang="en-US" sz="1700" b="1" dirty="0">
              <a:solidFill>
                <a:srgbClr val="1B4367"/>
              </a:solidFill>
              <a:cs typeface="+mn-ea"/>
              <a:sym typeface="+mn-lt"/>
            </a:endParaRPr>
          </a:p>
        </p:txBody>
      </p:sp>
      <p:cxnSp>
        <p:nvCxnSpPr>
          <p:cNvPr id="3" name="直接连接符 2"/>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01161" y="685034"/>
            <a:ext cx="6726576" cy="538609"/>
          </a:xfrm>
          <a:prstGeom prst="rect">
            <a:avLst/>
          </a:prstGeom>
          <a:noFill/>
        </p:spPr>
        <p:txBody>
          <a:bodyPr wrap="square" rtlCol="0">
            <a:spAutoFit/>
          </a:bodyPr>
          <a:lstStyle/>
          <a:p>
            <a:endParaRPr lang="zh-CN" altLang="en-US" sz="1800" dirty="0">
              <a:latin typeface="宋体" panose="02010600030101010101" pitchFamily="2" charset="-122"/>
              <a:ea typeface="宋体" panose="02010600030101010101" pitchFamily="2" charset="-122"/>
            </a:endParaRPr>
          </a:p>
          <a:p>
            <a:endParaRPr lang="zh-CN" altLang="en-US" sz="1100" dirty="0"/>
          </a:p>
        </p:txBody>
      </p:sp>
      <p:pic>
        <p:nvPicPr>
          <p:cNvPr id="5" name="图片 4" descr="文本&#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4478" y="713628"/>
            <a:ext cx="8047567" cy="4227806"/>
          </a:xfrm>
          <a:prstGeom prst="rect">
            <a:avLst/>
          </a:prstGeom>
        </p:spPr>
      </p:pic>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300"/>
                                        <p:tgtEl>
                                          <p:spTgt spid="3"/>
                                        </p:tgtEl>
                                      </p:cBhvr>
                                    </p:animEffect>
                                  </p:childTnLst>
                                </p:cTn>
                              </p:par>
                            </p:childTnLst>
                          </p:cTn>
                        </p:par>
                        <p:par>
                          <p:cTn id="16" fill="hold">
                            <p:stCondLst>
                              <p:cond delay="1250"/>
                            </p:stCondLst>
                            <p:childTnLst>
                              <p:par>
                                <p:cTn id="17" presetID="1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p:tgtEl>
                                          <p:spTgt spid="25"/>
                                        </p:tgtEl>
                                        <p:attrNameLst>
                                          <p:attrName>ppt_y</p:attrName>
                                        </p:attrNameLst>
                                      </p:cBhvr>
                                      <p:tavLst>
                                        <p:tav tm="0">
                                          <p:val>
                                            <p:strVal val="#ppt_y-#ppt_h*1.125000"/>
                                          </p:val>
                                        </p:tav>
                                        <p:tav tm="100000">
                                          <p:val>
                                            <p:strVal val="#ppt_y"/>
                                          </p:val>
                                        </p:tav>
                                      </p:tavLst>
                                    </p:anim>
                                    <p:animEffect transition="in" filter="wipe(down)">
                                      <p:cBhvr>
                                        <p:cTn id="20" dur="500"/>
                                        <p:tgtEl>
                                          <p:spTgt spid="25"/>
                                        </p:tgtEl>
                                      </p:cBhvr>
                                    </p:animEffect>
                                  </p:childTnLst>
                                </p:cTn>
                              </p:par>
                            </p:childTnLst>
                          </p:cTn>
                        </p:par>
                        <p:par>
                          <p:cTn id="21" fill="hold">
                            <p:stCondLst>
                              <p:cond delay="1750"/>
                            </p:stCondLst>
                            <p:childTnLst>
                              <p:par>
                                <p:cTn id="22" presetID="2" presetClass="entr" presetSubtype="2"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1+#ppt_w/2"/>
                                          </p:val>
                                        </p:tav>
                                        <p:tav tm="100000">
                                          <p:val>
                                            <p:strVal val="#ppt_x"/>
                                          </p:val>
                                        </p:tav>
                                      </p:tavLst>
                                    </p:anim>
                                    <p:anim calcmode="lin" valueType="num">
                                      <p:cBhvr additive="base">
                                        <p:cTn id="25"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2"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狄利克雷卷积</a:t>
            </a:r>
            <a:endParaRPr lang="zh-CN" altLang="en-US" sz="1700" b="1" dirty="0">
              <a:solidFill>
                <a:srgbClr val="1B4367"/>
              </a:solidFill>
              <a:cs typeface="+mn-ea"/>
              <a:sym typeface="+mn-lt"/>
            </a:endParaRPr>
          </a:p>
        </p:txBody>
      </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42856" y="809922"/>
            <a:ext cx="7371570" cy="338554"/>
          </a:xfrm>
          <a:prstGeom prst="rect">
            <a:avLst/>
          </a:prstGeom>
          <a:noFill/>
        </p:spPr>
        <p:txBody>
          <a:bodyPr wrap="none" rtlCol="0">
            <a:spAutoFit/>
          </a:bodyPr>
          <a:lstStyle/>
          <a:p>
            <a:r>
              <a:rPr lang="zh-CN" altLang="en-US" dirty="0"/>
              <a:t>狄利克雷乘积</a:t>
            </a:r>
            <a:r>
              <a:rPr lang="en-US" altLang="zh-CN" dirty="0"/>
              <a:t>(</a:t>
            </a:r>
            <a:r>
              <a:rPr lang="en-US" altLang="zh-CN" dirty="0" err="1"/>
              <a:t>Dirichlet</a:t>
            </a:r>
            <a:r>
              <a:rPr lang="en-US" altLang="zh-CN" dirty="0"/>
              <a:t> product)</a:t>
            </a:r>
            <a:r>
              <a:rPr lang="zh-CN" altLang="en-US" dirty="0"/>
              <a:t>亦称狄利克雷</a:t>
            </a:r>
            <a:r>
              <a:rPr lang="zh-CN" altLang="en-US" sz="1600" dirty="0"/>
              <a:t>卷积</a:t>
            </a:r>
            <a:r>
              <a:rPr lang="zh-CN" altLang="en-US" dirty="0"/>
              <a:t>，卷积，是数论函数的重要运算之一。</a:t>
            </a:r>
            <a:endParaRPr lang="zh-CN" altLang="en-US" dirty="0"/>
          </a:p>
        </p:txBody>
      </p:sp>
      <mc:AlternateContent xmlns:mc="http://schemas.openxmlformats.org/markup-compatibility/2006">
        <mc:Choice xmlns:a14="http://schemas.microsoft.com/office/drawing/2010/main" Requires="a14">
          <p:sp>
            <p:nvSpPr>
              <p:cNvPr id="6" name="TextBox 5"/>
              <p:cNvSpPr txBox="1"/>
              <p:nvPr/>
            </p:nvSpPr>
            <p:spPr>
              <a:xfrm>
                <a:off x="767044" y="1377545"/>
                <a:ext cx="5238037" cy="1016945"/>
              </a:xfrm>
              <a:prstGeom prst="rect">
                <a:avLst/>
              </a:prstGeom>
              <a:noFill/>
            </p:spPr>
            <p:txBody>
              <a:bodyPr wrap="none" rtlCol="0">
                <a:spAutoFit/>
              </a:bodyPr>
              <a:lstStyle/>
              <a:p>
                <a:r>
                  <a:rPr lang="en-US" altLang="zh-CN" sz="1800" dirty="0"/>
                  <a:t>1.</a:t>
                </a:r>
                <a:r>
                  <a:rPr lang="zh-CN" altLang="en-US" sz="1800" dirty="0"/>
                  <a:t>两个数论函数</a:t>
                </a:r>
                <a:r>
                  <a:rPr lang="en-US" altLang="zh-CN" sz="1800" dirty="0"/>
                  <a:t>f</a:t>
                </a:r>
                <a:r>
                  <a:rPr lang="zh-CN" altLang="en-US" sz="1800" dirty="0"/>
                  <a:t>和</a:t>
                </a:r>
                <a:r>
                  <a:rPr lang="en-US" altLang="zh-CN" sz="1800" dirty="0"/>
                  <a:t>g</a:t>
                </a:r>
                <a:r>
                  <a:rPr lang="zh-CN" altLang="en-US" sz="1800" dirty="0"/>
                  <a:t>的卷积为 ：</a:t>
                </a:r>
                <a:endParaRPr lang="en-US" altLang="zh-CN" sz="1800" dirty="0"/>
              </a:p>
              <a:p>
                <a:r>
                  <a:rPr lang="en-US" altLang="zh-CN" sz="1800" dirty="0"/>
                  <a:t>               </a:t>
                </a:r>
              </a:p>
              <a:p>
                <a:r>
                  <a:rPr lang="en-US" altLang="zh-CN" sz="1800" b="0" dirty="0"/>
                  <a:t>                           </a:t>
                </a:r>
                <a14:m>
                  <m:oMath xmlns:m="http://schemas.openxmlformats.org/officeDocument/2006/math">
                    <m:d>
                      <m:dPr>
                        <m:ctrlPr>
                          <a:rPr lang="en-US" altLang="zh-CN" sz="1800" b="0" i="1" smtClean="0">
                            <a:latin typeface="Cambria Math" panose="02040503050406030204" pitchFamily="18" charset="0"/>
                          </a:rPr>
                        </m:ctrlPr>
                      </m:dPr>
                      <m:e>
                        <m:r>
                          <a:rPr lang="en-US" altLang="zh-CN" sz="1800" b="0" i="1" smtClean="0">
                            <a:latin typeface="Cambria Math"/>
                          </a:rPr>
                          <m:t>𝑓</m:t>
                        </m:r>
                        <m:r>
                          <a:rPr lang="en-US" altLang="zh-CN" sz="1800" b="0" i="1" smtClean="0">
                            <a:latin typeface="Cambria Math"/>
                          </a:rPr>
                          <m:t>∗</m:t>
                        </m:r>
                        <m:r>
                          <a:rPr lang="en-US" altLang="zh-CN" sz="1800" b="0" i="1" smtClean="0">
                            <a:latin typeface="Cambria Math"/>
                          </a:rPr>
                          <m:t>𝑔</m:t>
                        </m:r>
                      </m:e>
                    </m:d>
                    <m:d>
                      <m:dPr>
                        <m:ctrlPr>
                          <a:rPr lang="en-US" altLang="zh-CN" sz="1800" b="0" i="1" smtClean="0">
                            <a:latin typeface="Cambria Math" panose="02040503050406030204" pitchFamily="18" charset="0"/>
                          </a:rPr>
                        </m:ctrlPr>
                      </m:dPr>
                      <m:e>
                        <m:r>
                          <a:rPr lang="en-US" altLang="zh-CN" sz="1800" b="0" i="1" smtClean="0">
                            <a:latin typeface="Cambria Math"/>
                          </a:rPr>
                          <m:t>𝑛</m:t>
                        </m:r>
                      </m:e>
                    </m:d>
                    <m:r>
                      <a:rPr lang="en-US" altLang="zh-CN" sz="1800" b="0" i="1" smtClean="0">
                        <a:latin typeface="Cambria Math"/>
                      </a:rPr>
                      <m:t>=</m:t>
                    </m:r>
                    <m:nary>
                      <m:naryPr>
                        <m:chr m:val="∑"/>
                        <m:supHide m:val="on"/>
                        <m:ctrlPr>
                          <a:rPr lang="en-US" altLang="zh-CN" sz="1800" b="0" i="1" smtClean="0">
                            <a:latin typeface="Cambria Math" panose="02040503050406030204" pitchFamily="18" charset="0"/>
                          </a:rPr>
                        </m:ctrlPr>
                      </m:naryPr>
                      <m:sub>
                        <m:r>
                          <m:rPr>
                            <m:brk m:alnAt="7"/>
                          </m:rPr>
                          <a:rPr lang="en-US" altLang="zh-CN" sz="1800" b="0" i="1" smtClean="0">
                            <a:latin typeface="Cambria Math"/>
                          </a:rPr>
                          <m:t>𝑑</m:t>
                        </m:r>
                        <m:r>
                          <a:rPr lang="en-US" altLang="zh-CN" sz="1800" b="0" i="1" smtClean="0">
                            <a:latin typeface="Cambria Math"/>
                          </a:rPr>
                          <m:t>|</m:t>
                        </m:r>
                        <m:r>
                          <a:rPr lang="en-US" altLang="zh-CN" sz="1800" b="0" i="1" smtClean="0">
                            <a:latin typeface="Cambria Math"/>
                          </a:rPr>
                          <m:t>𝑛</m:t>
                        </m:r>
                      </m:sub>
                      <m:sup/>
                      <m:e>
                        <m:r>
                          <a:rPr lang="en-US" altLang="zh-CN" sz="1800" b="0" i="1" smtClean="0">
                            <a:latin typeface="Cambria Math"/>
                          </a:rPr>
                          <m:t>𝑓</m:t>
                        </m:r>
                        <m:d>
                          <m:dPr>
                            <m:ctrlPr>
                              <a:rPr lang="en-US" altLang="zh-CN" sz="1800" b="0" i="1" smtClean="0">
                                <a:latin typeface="Cambria Math" panose="02040503050406030204" pitchFamily="18" charset="0"/>
                              </a:rPr>
                            </m:ctrlPr>
                          </m:dPr>
                          <m:e>
                            <m:r>
                              <a:rPr lang="en-US" altLang="zh-CN" sz="1800" b="0" i="1" smtClean="0">
                                <a:latin typeface="Cambria Math"/>
                              </a:rPr>
                              <m:t>𝑑</m:t>
                            </m:r>
                          </m:e>
                        </m:d>
                        <m:r>
                          <a:rPr lang="en-US" altLang="zh-CN" sz="1800" b="0" i="1" smtClean="0">
                            <a:latin typeface="Cambria Math"/>
                          </a:rPr>
                          <m:t>𝑔</m:t>
                        </m:r>
                        <m:r>
                          <a:rPr lang="en-US" altLang="zh-CN" sz="1800" b="0" i="1" smtClean="0">
                            <a:latin typeface="Cambria Math"/>
                          </a:rPr>
                          <m:t>(</m:t>
                        </m:r>
                        <m:f>
                          <m:fPr>
                            <m:ctrlPr>
                              <a:rPr lang="en-US" altLang="zh-CN" sz="1800" b="0" i="1" smtClean="0">
                                <a:latin typeface="Cambria Math" panose="02040503050406030204" pitchFamily="18" charset="0"/>
                              </a:rPr>
                            </m:ctrlPr>
                          </m:fPr>
                          <m:num>
                            <m:r>
                              <a:rPr lang="en-US" altLang="zh-CN" sz="1800" b="0" i="1" smtClean="0">
                                <a:latin typeface="Cambria Math"/>
                              </a:rPr>
                              <m:t>𝑛</m:t>
                            </m:r>
                          </m:num>
                          <m:den>
                            <m:r>
                              <a:rPr lang="en-US" altLang="zh-CN" sz="1800" b="0" i="1" smtClean="0">
                                <a:latin typeface="Cambria Math"/>
                              </a:rPr>
                              <m:t>𝑑</m:t>
                            </m:r>
                          </m:den>
                        </m:f>
                        <m:r>
                          <a:rPr lang="en-US" altLang="zh-CN" sz="1800" b="0" i="1" smtClean="0">
                            <a:latin typeface="Cambria Math"/>
                          </a:rPr>
                          <m:t>)</m:t>
                        </m:r>
                      </m:e>
                    </m:nary>
                  </m:oMath>
                </a14:m>
                <a:r>
                  <a:rPr lang="en-US" altLang="zh-CN" sz="1800" dirty="0"/>
                  <a:t>       </a:t>
                </a:r>
              </a:p>
            </p:txBody>
          </p:sp>
        </mc:Choice>
        <mc:Fallback>
          <p:sp>
            <p:nvSpPr>
              <p:cNvPr id="6" name="TextBox 5"/>
              <p:cNvSpPr txBox="1">
                <a:spLocks noRot="1" noChangeAspect="1" noMove="1" noResize="1" noEditPoints="1" noAdjustHandles="1" noChangeArrowheads="1" noChangeShapeType="1" noTextEdit="1"/>
              </p:cNvSpPr>
              <p:nvPr/>
            </p:nvSpPr>
            <p:spPr>
              <a:xfrm>
                <a:off x="767044" y="1377545"/>
                <a:ext cx="5238037" cy="1016945"/>
              </a:xfrm>
              <a:prstGeom prst="rect">
                <a:avLst/>
              </a:prstGeom>
              <a:blipFill rotWithShape="1">
                <a:blip r:embed="rId1"/>
                <a:stretch>
                  <a:fillRect l="-1048" t="-2994" b="-61078"/>
                </a:stretch>
              </a:blipFill>
            </p:spPr>
            <p:txBody>
              <a:bodyPr/>
              <a:lstStyle/>
              <a:p>
                <a:r>
                  <a:rPr lang="zh-CN" altLang="en-US">
                    <a:noFill/>
                  </a:rPr>
                  <a:t> </a:t>
                </a:r>
                <a:endParaRPr lang="zh-CN" altLang="en-US">
                  <a:noFill/>
                </a:endParaRPr>
              </a:p>
            </p:txBody>
          </p:sp>
        </mc:Fallback>
      </mc:AlternateContent>
      <p:sp>
        <p:nvSpPr>
          <p:cNvPr id="8" name="TextBox 7"/>
          <p:cNvSpPr txBox="1"/>
          <p:nvPr/>
        </p:nvSpPr>
        <p:spPr>
          <a:xfrm>
            <a:off x="842856" y="2684913"/>
            <a:ext cx="3837910" cy="369332"/>
          </a:xfrm>
          <a:prstGeom prst="rect">
            <a:avLst/>
          </a:prstGeom>
          <a:noFill/>
        </p:spPr>
        <p:txBody>
          <a:bodyPr wrap="none" rtlCol="0">
            <a:spAutoFit/>
          </a:bodyPr>
          <a:lstStyle/>
          <a:p>
            <a:r>
              <a:rPr lang="en-US" altLang="zh-CN" sz="1800" dirty="0"/>
              <a:t>2.</a:t>
            </a:r>
            <a:r>
              <a:rPr lang="zh-CN" altLang="en-US" sz="1800" dirty="0"/>
              <a:t>狄利克雷卷积满足以下运算规律：</a:t>
            </a:r>
            <a:endParaRPr lang="zh-CN" altLang="en-US" sz="1800" dirty="0"/>
          </a:p>
        </p:txBody>
      </p:sp>
      <mc:AlternateContent xmlns:mc="http://schemas.openxmlformats.org/markup-compatibility/2006">
        <mc:Choice xmlns:a14="http://schemas.microsoft.com/office/drawing/2010/main" Requires="a14">
          <p:sp>
            <p:nvSpPr>
              <p:cNvPr id="9" name="TextBox 8"/>
              <p:cNvSpPr txBox="1"/>
              <p:nvPr/>
            </p:nvSpPr>
            <p:spPr>
              <a:xfrm>
                <a:off x="1139916" y="3256154"/>
                <a:ext cx="6777449" cy="923330"/>
              </a:xfrm>
              <a:prstGeom prst="rect">
                <a:avLst/>
              </a:prstGeom>
              <a:noFill/>
            </p:spPr>
            <p:txBody>
              <a:bodyPr wrap="square" rtlCol="0">
                <a:spAutoFit/>
              </a:bodyPr>
              <a:lstStyle/>
              <a:p>
                <a:r>
                  <a:rPr lang="en-US" altLang="zh-CN" sz="1800" dirty="0"/>
                  <a:t>(1)</a:t>
                </a:r>
                <a:r>
                  <a:rPr lang="zh-CN" altLang="en-US" sz="1800" dirty="0"/>
                  <a:t>交换律：</a:t>
                </a:r>
                <a14:m>
                  <m:oMath xmlns:m="http://schemas.openxmlformats.org/officeDocument/2006/math">
                    <m:r>
                      <a:rPr lang="en-US" altLang="zh-CN" sz="1800">
                        <a:latin typeface="Cambria Math"/>
                      </a:rPr>
                      <m:t>𝑓</m:t>
                    </m:r>
                    <m:r>
                      <a:rPr lang="en-US" altLang="zh-CN" sz="1800">
                        <a:latin typeface="Cambria Math"/>
                      </a:rPr>
                      <m:t>∗</m:t>
                    </m:r>
                    <m:r>
                      <a:rPr lang="en-US" altLang="zh-CN" sz="1800">
                        <a:latin typeface="Cambria Math"/>
                      </a:rPr>
                      <m:t>𝑔</m:t>
                    </m:r>
                    <m:r>
                      <a:rPr lang="en-US" altLang="zh-CN" sz="1800">
                        <a:latin typeface="Cambria Math"/>
                      </a:rPr>
                      <m:t>=</m:t>
                    </m:r>
                    <m:r>
                      <a:rPr lang="en-US" altLang="zh-CN" sz="1800">
                        <a:latin typeface="Cambria Math"/>
                      </a:rPr>
                      <m:t>𝑔</m:t>
                    </m:r>
                    <m:r>
                      <a:rPr lang="en-US" altLang="zh-CN" sz="1800">
                        <a:latin typeface="Cambria Math"/>
                      </a:rPr>
                      <m:t>∗</m:t>
                    </m:r>
                    <m:r>
                      <a:rPr lang="en-US" altLang="zh-CN" sz="1800">
                        <a:latin typeface="Cambria Math"/>
                      </a:rPr>
                      <m:t>𝑓</m:t>
                    </m:r>
                  </m:oMath>
                </a14:m>
                <a:r>
                  <a:rPr lang="zh-CN" altLang="en-US" sz="1800" dirty="0"/>
                  <a:t> </a:t>
                </a:r>
                <a:endParaRPr lang="en-US" altLang="zh-CN" sz="1800" dirty="0"/>
              </a:p>
              <a:p>
                <a:r>
                  <a:rPr lang="en-US" altLang="zh-CN" sz="1800" dirty="0"/>
                  <a:t>(2)</a:t>
                </a:r>
                <a:r>
                  <a:rPr lang="zh-CN" altLang="en-US" sz="1800" dirty="0"/>
                  <a:t>结合律：</a:t>
                </a:r>
                <a14:m>
                  <m:oMath xmlns:m="http://schemas.openxmlformats.org/officeDocument/2006/math">
                    <m:d>
                      <m:dPr>
                        <m:ctrlPr>
                          <a:rPr lang="en-US" altLang="zh-CN" sz="1800" b="0" i="1" smtClean="0">
                            <a:latin typeface="Cambria Math" panose="02040503050406030204" pitchFamily="18" charset="0"/>
                          </a:rPr>
                        </m:ctrlPr>
                      </m:dPr>
                      <m:e>
                        <m:r>
                          <a:rPr lang="en-US" altLang="zh-CN" sz="1800" b="0" i="1" smtClean="0">
                            <a:latin typeface="Cambria Math"/>
                          </a:rPr>
                          <m:t>𝑓</m:t>
                        </m:r>
                        <m:r>
                          <a:rPr lang="en-US" altLang="zh-CN" sz="1800" b="0" i="1" smtClean="0">
                            <a:latin typeface="Cambria Math"/>
                          </a:rPr>
                          <m:t>∗</m:t>
                        </m:r>
                        <m:r>
                          <a:rPr lang="en-US" altLang="zh-CN" sz="1800" b="0" i="1" smtClean="0">
                            <a:latin typeface="Cambria Math"/>
                          </a:rPr>
                          <m:t>𝑔</m:t>
                        </m:r>
                      </m:e>
                    </m:d>
                    <m:r>
                      <a:rPr lang="en-US" altLang="zh-CN" sz="1800" b="0" i="1" smtClean="0">
                        <a:latin typeface="Cambria Math"/>
                      </a:rPr>
                      <m:t>∗</m:t>
                    </m:r>
                    <m:r>
                      <a:rPr lang="en-US" altLang="zh-CN" sz="1800" b="0" i="1" smtClean="0">
                        <a:latin typeface="Cambria Math"/>
                      </a:rPr>
                      <m:t>h</m:t>
                    </m:r>
                    <m:r>
                      <a:rPr lang="en-US" altLang="zh-CN" sz="1800" b="0" i="1" smtClean="0">
                        <a:latin typeface="Cambria Math"/>
                      </a:rPr>
                      <m:t>=</m:t>
                    </m:r>
                    <m:r>
                      <a:rPr lang="en-US" altLang="zh-CN" sz="1800" b="0" i="1" smtClean="0">
                        <a:latin typeface="Cambria Math"/>
                      </a:rPr>
                      <m:t>𝑓</m:t>
                    </m:r>
                    <m:r>
                      <a:rPr lang="en-US" altLang="zh-CN" sz="1800" b="0" i="1" smtClean="0">
                        <a:latin typeface="Cambria Math"/>
                      </a:rPr>
                      <m:t>∗</m:t>
                    </m:r>
                    <m:d>
                      <m:dPr>
                        <m:ctrlPr>
                          <a:rPr lang="en-US" altLang="zh-CN" sz="1800" b="0" i="1" smtClean="0">
                            <a:latin typeface="Cambria Math" panose="02040503050406030204" pitchFamily="18" charset="0"/>
                          </a:rPr>
                        </m:ctrlPr>
                      </m:dPr>
                      <m:e>
                        <m:r>
                          <a:rPr lang="en-US" altLang="zh-CN" sz="1800" b="0" i="1" smtClean="0">
                            <a:latin typeface="Cambria Math"/>
                          </a:rPr>
                          <m:t>𝑔</m:t>
                        </m:r>
                        <m:r>
                          <a:rPr lang="en-US" altLang="zh-CN" sz="1800" b="0" i="1" smtClean="0">
                            <a:latin typeface="Cambria Math"/>
                          </a:rPr>
                          <m:t>∗</m:t>
                        </m:r>
                        <m:r>
                          <a:rPr lang="en-US" altLang="zh-CN" sz="1800" b="0" i="1" smtClean="0">
                            <a:latin typeface="Cambria Math"/>
                          </a:rPr>
                          <m:t>h</m:t>
                        </m:r>
                      </m:e>
                    </m:d>
                  </m:oMath>
                </a14:m>
                <a:endParaRPr lang="en-US" altLang="zh-CN" sz="1800" b="0" dirty="0"/>
              </a:p>
              <a:p>
                <a:r>
                  <a:rPr lang="en-US" altLang="zh-CN" sz="1800" dirty="0"/>
                  <a:t>(3)</a:t>
                </a:r>
                <a:r>
                  <a:rPr lang="zh-CN" altLang="en-US" sz="1800" dirty="0"/>
                  <a:t>分配律：</a:t>
                </a:r>
                <a14:m>
                  <m:oMath xmlns:m="http://schemas.openxmlformats.org/officeDocument/2006/math">
                    <m:d>
                      <m:dPr>
                        <m:ctrlPr>
                          <a:rPr lang="en-US" altLang="zh-CN" sz="1800" b="0" i="1" smtClean="0">
                            <a:latin typeface="Cambria Math" panose="02040503050406030204" pitchFamily="18" charset="0"/>
                          </a:rPr>
                        </m:ctrlPr>
                      </m:dPr>
                      <m:e>
                        <m:r>
                          <a:rPr lang="en-US" altLang="zh-CN" sz="1800" b="0" i="1" smtClean="0">
                            <a:latin typeface="Cambria Math"/>
                          </a:rPr>
                          <m:t>𝑓</m:t>
                        </m:r>
                        <m:r>
                          <a:rPr lang="en-US" altLang="zh-CN" sz="1800" b="0" i="1" smtClean="0">
                            <a:latin typeface="Cambria Math"/>
                          </a:rPr>
                          <m:t>+</m:t>
                        </m:r>
                        <m:r>
                          <a:rPr lang="en-US" altLang="zh-CN" sz="1800" b="0" i="1" smtClean="0">
                            <a:latin typeface="Cambria Math"/>
                          </a:rPr>
                          <m:t>𝑔</m:t>
                        </m:r>
                      </m:e>
                    </m:d>
                    <m:r>
                      <a:rPr lang="en-US" altLang="zh-CN" sz="1800" b="0" i="1" smtClean="0">
                        <a:latin typeface="Cambria Math"/>
                      </a:rPr>
                      <m:t>∗</m:t>
                    </m:r>
                    <m:r>
                      <a:rPr lang="en-US" altLang="zh-CN" sz="1800" b="0" i="1" smtClean="0">
                        <a:latin typeface="Cambria Math"/>
                      </a:rPr>
                      <m:t>h</m:t>
                    </m:r>
                    <m:r>
                      <a:rPr lang="en-US" altLang="zh-CN" sz="1800" b="0" i="1" smtClean="0">
                        <a:latin typeface="Cambria Math"/>
                      </a:rPr>
                      <m:t>=</m:t>
                    </m:r>
                    <m:r>
                      <a:rPr lang="en-US" altLang="zh-CN" sz="1800" b="0" i="1" smtClean="0">
                        <a:latin typeface="Cambria Math"/>
                      </a:rPr>
                      <m:t>𝑓</m:t>
                    </m:r>
                    <m:r>
                      <a:rPr lang="en-US" altLang="zh-CN" sz="1800" b="0" i="1" smtClean="0">
                        <a:latin typeface="Cambria Math"/>
                      </a:rPr>
                      <m:t>∗</m:t>
                    </m:r>
                    <m:r>
                      <a:rPr lang="en-US" altLang="zh-CN" sz="1800" b="0" i="1" smtClean="0">
                        <a:latin typeface="Cambria Math"/>
                      </a:rPr>
                      <m:t>h</m:t>
                    </m:r>
                    <m:r>
                      <a:rPr lang="en-US" altLang="zh-CN" sz="1800" b="0" i="1" smtClean="0">
                        <a:latin typeface="Cambria Math"/>
                      </a:rPr>
                      <m:t>+</m:t>
                    </m:r>
                    <m:r>
                      <a:rPr lang="en-US" altLang="zh-CN" sz="1800" b="0" i="1" smtClean="0">
                        <a:latin typeface="Cambria Math"/>
                      </a:rPr>
                      <m:t>𝑔</m:t>
                    </m:r>
                    <m:r>
                      <a:rPr lang="en-US" altLang="zh-CN" sz="1800" b="0" i="1" smtClean="0">
                        <a:latin typeface="Cambria Math"/>
                      </a:rPr>
                      <m:t>∗</m:t>
                    </m:r>
                    <m:r>
                      <a:rPr lang="en-US" altLang="zh-CN" sz="1800" b="0" i="1" smtClean="0">
                        <a:latin typeface="Cambria Math"/>
                      </a:rPr>
                      <m:t>h</m:t>
                    </m:r>
                  </m:oMath>
                </a14:m>
                <a:endParaRPr lang="zh-CN" altLang="en-US" sz="1800" dirty="0"/>
              </a:p>
            </p:txBody>
          </p:sp>
        </mc:Choice>
        <mc:Fallback>
          <p:sp>
            <p:nvSpPr>
              <p:cNvPr id="9" name="TextBox 8"/>
              <p:cNvSpPr txBox="1">
                <a:spLocks noRot="1" noChangeAspect="1" noMove="1" noResize="1" noEditPoints="1" noAdjustHandles="1" noChangeArrowheads="1" noChangeShapeType="1" noTextEdit="1"/>
              </p:cNvSpPr>
              <p:nvPr/>
            </p:nvSpPr>
            <p:spPr>
              <a:xfrm>
                <a:off x="1139916" y="3543174"/>
                <a:ext cx="6777449" cy="923330"/>
              </a:xfrm>
              <a:prstGeom prst="rect">
                <a:avLst/>
              </a:prstGeom>
              <a:blipFill rotWithShape="1">
                <a:blip r:embed="rId1"/>
                <a:stretch>
                  <a:fillRect l="-809" t="-3289" b="-9211"/>
                </a:stretch>
              </a:blipFill>
            </p:spPr>
            <p:txBody>
              <a:bodyPr/>
              <a:lstStyle/>
              <a:p>
                <a:r>
                  <a:rPr lang="zh-CN" altLang="en-US">
                    <a:noFill/>
                  </a:rPr>
                  <a:t> </a:t>
                </a:r>
                <a:endParaRPr lang="zh-CN" altLang="en-US">
                  <a:noFill/>
                </a:endParaRP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1300" advClick="0" advTm="0">
        <p14:pan dir="u"/>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1976</Words>
  <Application>WPS 演示</Application>
  <PresentationFormat>全屏显示(16:9)</PresentationFormat>
  <Paragraphs>161</Paragraphs>
  <Slides>19</Slides>
  <Notes>19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19</vt:i4>
      </vt:variant>
    </vt:vector>
  </HeadingPairs>
  <TitlesOfParts>
    <vt:vector size="30" baseType="lpstr">
      <vt:lpstr>Arial</vt:lpstr>
      <vt:lpstr>宋体</vt:lpstr>
      <vt:lpstr>Wingdings</vt:lpstr>
      <vt:lpstr>-apple-system</vt:lpstr>
      <vt:lpstr>Segoe Print</vt:lpstr>
      <vt:lpstr>微软雅黑</vt:lpstr>
      <vt:lpstr>Arial Unicode MS</vt:lpstr>
      <vt:lpstr>Calibri</vt:lpstr>
      <vt:lpstr>Office 主题</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简约线条创意毕业论文答辩开题报告动态PPT模板</dc:title>
  <dc:creator>qzuser</dc:creator>
  <cp:keywords>qzuser</cp:keywords>
  <cp:category>qzuser</cp:category>
  <cp:lastModifiedBy>〖九招〗</cp:lastModifiedBy>
  <cp:revision>116</cp:revision>
  <dcterms:created xsi:type="dcterms:W3CDTF">2016-05-20T12:59:00Z</dcterms:created>
  <dcterms:modified xsi:type="dcterms:W3CDTF">2021-01-28T16:50:49Z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