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4" r:id="rId4"/>
    <p:sldId id="315" r:id="rId5"/>
    <p:sldId id="316" r:id="rId6"/>
    <p:sldId id="317" r:id="rId7"/>
    <p:sldId id="321" r:id="rId8"/>
    <p:sldId id="320"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YH"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2.xml"/><Relationship Id="rId2" Type="http://schemas.openxmlformats.org/officeDocument/2006/relationships/image" Target="../media/image2.GIF"/><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p>
            <a:r>
              <a:rPr lang="zh-CN"/>
              <a:t>旋转卡壳</a:t>
            </a:r>
            <a:endParaRPr lang="zh-CN"/>
          </a:p>
        </p:txBody>
      </p:sp>
      <p:sp>
        <p:nvSpPr>
          <p:cNvPr id="3" name="副标题 2"/>
          <p:cNvSpPr>
            <a:spLocks noGrp="1"/>
          </p:cNvSpPr>
          <p:nvPr>
            <p:ph type="subTitle" idx="1"/>
          </p:nvPr>
        </p:nvSpPr>
        <p:spPr/>
        <p:txBody>
          <a:bodyPr/>
          <a:p>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p>
            <a:r>
              <a:rPr lang="zh-CN" altLang="en-US"/>
              <a:t>旋转卡壳算法是解决一些与凸包有关问题的算法，是通过一对平行线卡住凸包旋转进行计算。</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对踵点：如果过凸包上的两个点可以画一对平行线，使得凸包上左右的点都夹在两条平行线之间或者落在平行线上那么两个点称为一对对踵点</a:t>
            </a:r>
            <a:endParaRPr lang="zh-CN" altLang="en-US"/>
          </a:p>
        </p:txBody>
      </p:sp>
      <p:pic>
        <p:nvPicPr>
          <p:cNvPr id="4" name="图片 3" descr="2986768821"/>
          <p:cNvPicPr>
            <a:picLocks noChangeAspect="1"/>
          </p:cNvPicPr>
          <p:nvPr/>
        </p:nvPicPr>
        <p:blipFill>
          <a:blip r:embed="rId2"/>
          <a:stretch>
            <a:fillRect/>
          </a:stretch>
        </p:blipFill>
        <p:spPr>
          <a:xfrm>
            <a:off x="1233805" y="1477645"/>
            <a:ext cx="4783455" cy="26123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p>
            <a:r>
              <a:rPr lang="zh-CN" altLang="en-US" sz="2400"/>
              <a:t>给定二维平面上的</a:t>
            </a:r>
            <a:r>
              <a:rPr lang="en-US" altLang="zh-CN" sz="2400"/>
              <a:t>n</a:t>
            </a:r>
            <a:r>
              <a:rPr lang="zh-CN" altLang="en-US" sz="2400"/>
              <a:t>个点，求距离最远的两个点之间的距离</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首先我们要求出这些点组成的凸包，因为距离最远的点一定是在凸包上的，凸包内部的点可以不考虑。</a:t>
            </a:r>
            <a:endParaRPr lang="zh-CN" altLang="en-US" sz="2400"/>
          </a:p>
          <a:p>
            <a:r>
              <a:rPr lang="zh-CN" altLang="en-US" sz="2400"/>
              <a:t>对于凸包上的点进行暴力枚举，可以得到答案（有的题数据水可以水过去），但对于大数据时间还是不允许，但是通过旋转卡壳可以</a:t>
            </a:r>
            <a:r>
              <a:rPr lang="en-US" altLang="zh-CN" sz="2400"/>
              <a:t>O</a:t>
            </a:r>
            <a:r>
              <a:rPr lang="zh-CN" altLang="en-US" sz="2400"/>
              <a:t>（</a:t>
            </a:r>
            <a:r>
              <a:rPr lang="en-US" altLang="zh-CN" sz="2400"/>
              <a:t>n</a:t>
            </a:r>
            <a:r>
              <a:rPr lang="zh-CN" altLang="en-US" sz="2400"/>
              <a:t>）解决。</a:t>
            </a:r>
            <a:endParaRPr lang="zh-CN" altLang="en-US" sz="2400"/>
          </a:p>
        </p:txBody>
      </p:sp>
      <p:pic>
        <p:nvPicPr>
          <p:cNvPr id="2" name="图片 1" descr="3436080434"/>
          <p:cNvPicPr>
            <a:picLocks noChangeAspect="1"/>
          </p:cNvPicPr>
          <p:nvPr/>
        </p:nvPicPr>
        <p:blipFill>
          <a:blip r:embed="rId2"/>
          <a:stretch>
            <a:fillRect/>
          </a:stretch>
        </p:blipFill>
        <p:spPr>
          <a:xfrm>
            <a:off x="1137920" y="1176020"/>
            <a:ext cx="4709160" cy="26041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p>
            <a:r>
              <a:rPr lang="zh-CN" altLang="en-US" sz="2000"/>
              <a:t>平行线卡住凸包可能会出现点对点、点对边、边对边三种情况，我们只需要考虑点对边这种情况。</a:t>
            </a:r>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lang="zh-CN" altLang="en-US" sz="2000"/>
              <a:t>在这种情况下，对踵点到对应边的距离比其他点要大，所以我们可以通过比较三角形面积来找到对踵点。</a:t>
            </a:r>
            <a:endParaRPr lang="zh-CN" altLang="en-US" sz="2000"/>
          </a:p>
          <a:p>
            <a:r>
              <a:rPr lang="zh-CN" altLang="en-US" sz="2000"/>
              <a:t>因为凸包上的点到边的距离是一个单峰函数，利用这一性质，我们可以根据凸包上点的顺序枚举对踵点，直到下一个点的距离小于当前点就可以停止了，而且随着对应边的旋转，最远点也只会顺着这个方向旋转，我们可以从上一次的对踵点开始继续寻找这一次的。</a:t>
            </a:r>
            <a:endParaRPr lang="zh-CN" altLang="en-US" sz="2000"/>
          </a:p>
        </p:txBody>
      </p:sp>
      <p:sp>
        <p:nvSpPr>
          <p:cNvPr id="4" name="正五边形 3"/>
          <p:cNvSpPr/>
          <p:nvPr/>
        </p:nvSpPr>
        <p:spPr>
          <a:xfrm>
            <a:off x="1633855" y="1425575"/>
            <a:ext cx="1550670" cy="1451610"/>
          </a:xfrm>
          <a:prstGeom prst="pentagon">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flipV="1">
            <a:off x="838200" y="2877185"/>
            <a:ext cx="3150870" cy="8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833755" y="1425575"/>
            <a:ext cx="3150870" cy="8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957705" y="1433830"/>
            <a:ext cx="464185" cy="14509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13635" y="1425575"/>
            <a:ext cx="447675" cy="143446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normAutofit/>
          </a:bodyPr>
          <a:p>
            <a:pPr fontAlgn="auto">
              <a:lnSpc>
                <a:spcPct val="40000"/>
              </a:lnSpc>
              <a:spcBef>
                <a:spcPts val="1600"/>
              </a:spcBef>
            </a:pPr>
            <a:r>
              <a:rPr lang="zh-CN" altLang="en-US" sz="2000"/>
              <a:t>void KK()</a:t>
            </a:r>
            <a:endParaRPr lang="zh-CN" altLang="en-US" sz="2000"/>
          </a:p>
          <a:p>
            <a:pPr fontAlgn="auto">
              <a:lnSpc>
                <a:spcPct val="40000"/>
              </a:lnSpc>
              <a:spcBef>
                <a:spcPts val="1600"/>
              </a:spcBef>
            </a:pPr>
            <a:r>
              <a:rPr lang="zh-CN" altLang="en-US" sz="2000"/>
              <a:t>{</a:t>
            </a:r>
            <a:endParaRPr lang="zh-CN" altLang="en-US" sz="2000"/>
          </a:p>
          <a:p>
            <a:pPr fontAlgn="auto">
              <a:lnSpc>
                <a:spcPct val="40000"/>
              </a:lnSpc>
              <a:spcBef>
                <a:spcPts val="1600"/>
              </a:spcBef>
            </a:pPr>
            <a:r>
              <a:rPr lang="zh-CN" altLang="en-US" sz="2000"/>
              <a:t>    sta[++top]=sta[1];</a:t>
            </a:r>
            <a:endParaRPr lang="zh-CN" altLang="en-US" sz="2000"/>
          </a:p>
          <a:p>
            <a:pPr fontAlgn="auto">
              <a:lnSpc>
                <a:spcPct val="40000"/>
              </a:lnSpc>
              <a:spcBef>
                <a:spcPts val="1600"/>
              </a:spcBef>
            </a:pPr>
            <a:r>
              <a:rPr lang="zh-CN" altLang="en-US" sz="2000"/>
              <a:t>    int k=1,ans=0;   //k枚举的点编号 </a:t>
            </a:r>
            <a:endParaRPr lang="zh-CN" altLang="en-US" sz="2000"/>
          </a:p>
          <a:p>
            <a:pPr fontAlgn="auto">
              <a:lnSpc>
                <a:spcPct val="40000"/>
              </a:lnSpc>
              <a:spcBef>
                <a:spcPts val="1600"/>
              </a:spcBef>
            </a:pPr>
            <a:r>
              <a:rPr lang="zh-CN" altLang="en-US" sz="2000"/>
              <a:t>    for (int i=1;i&lt;top;i++)</a:t>
            </a:r>
            <a:endParaRPr lang="zh-CN" altLang="en-US" sz="2000"/>
          </a:p>
          <a:p>
            <a:pPr fontAlgn="auto">
              <a:lnSpc>
                <a:spcPct val="40000"/>
              </a:lnSpc>
              <a:spcBef>
                <a:spcPts val="1600"/>
              </a:spcBef>
            </a:pPr>
            <a:r>
              <a:rPr lang="zh-CN" altLang="en-US" sz="2000"/>
              <a:t>    {</a:t>
            </a:r>
            <a:endParaRPr lang="zh-CN" altLang="en-US" sz="2000"/>
          </a:p>
          <a:p>
            <a:pPr fontAlgn="auto">
              <a:lnSpc>
                <a:spcPct val="40000"/>
              </a:lnSpc>
              <a:spcBef>
                <a:spcPts val="1600"/>
              </a:spcBef>
            </a:pPr>
            <a:r>
              <a:rPr lang="zh-CN" altLang="en-US" sz="2000"/>
              <a:t>        while (fabs(Cross(po[sta[i+1]]-po[sta[i]],po[sta[k+1]]-po[sta[i]]))&gt;</a:t>
            </a:r>
            <a:endParaRPr lang="zh-CN" altLang="en-US" sz="2000"/>
          </a:p>
          <a:p>
            <a:pPr fontAlgn="auto">
              <a:lnSpc>
                <a:spcPct val="40000"/>
              </a:lnSpc>
              <a:spcBef>
                <a:spcPts val="1600"/>
              </a:spcBef>
            </a:pPr>
            <a:r>
              <a:rPr lang="zh-CN" altLang="en-US" sz="2000"/>
              <a:t>              fabs(Cross(po[sta[i+1]]-po[sta[i]],po[sta[k]]-po[sta[i]])))</a:t>
            </a:r>
            <a:endParaRPr lang="zh-CN" altLang="en-US" sz="2000"/>
          </a:p>
          <a:p>
            <a:pPr fontAlgn="auto">
              <a:lnSpc>
                <a:spcPct val="40000"/>
              </a:lnSpc>
              <a:spcBef>
                <a:spcPts val="1600"/>
              </a:spcBef>
            </a:pPr>
            <a:r>
              <a:rPr lang="zh-CN" altLang="en-US" sz="2000"/>
              <a:t>        {</a:t>
            </a:r>
            <a:endParaRPr lang="zh-CN" altLang="en-US" sz="2000"/>
          </a:p>
          <a:p>
            <a:pPr fontAlgn="auto">
              <a:lnSpc>
                <a:spcPct val="40000"/>
              </a:lnSpc>
              <a:spcBef>
                <a:spcPts val="1600"/>
              </a:spcBef>
            </a:pPr>
            <a:r>
              <a:rPr lang="zh-CN" altLang="en-US" sz="2000"/>
              <a:t>            k++;</a:t>
            </a:r>
            <a:endParaRPr lang="zh-CN" altLang="en-US" sz="2000"/>
          </a:p>
          <a:p>
            <a:pPr fontAlgn="auto">
              <a:lnSpc>
                <a:spcPct val="40000"/>
              </a:lnSpc>
              <a:spcBef>
                <a:spcPts val="1600"/>
              </a:spcBef>
            </a:pPr>
            <a:r>
              <a:rPr lang="zh-CN" altLang="en-US" sz="2000"/>
              <a:t>            if (k==top) k=1;    </a:t>
            </a:r>
            <a:endParaRPr lang="zh-CN" altLang="en-US" sz="2000"/>
          </a:p>
          <a:p>
            <a:pPr fontAlgn="auto">
              <a:lnSpc>
                <a:spcPct val="40000"/>
              </a:lnSpc>
              <a:spcBef>
                <a:spcPts val="1600"/>
              </a:spcBef>
            </a:pPr>
            <a:r>
              <a:rPr lang="zh-CN" altLang="en-US" sz="2000"/>
              <a:t>        }</a:t>
            </a:r>
            <a:endParaRPr lang="zh-CN" altLang="en-US" sz="2000"/>
          </a:p>
          <a:p>
            <a:pPr fontAlgn="auto">
              <a:lnSpc>
                <a:spcPct val="40000"/>
              </a:lnSpc>
              <a:spcBef>
                <a:spcPts val="1600"/>
              </a:spcBef>
            </a:pPr>
            <a:r>
              <a:rPr lang="zh-CN" altLang="en-US" sz="2000"/>
              <a:t>        ans=max(ans,max(ds(po[sta[k]],po[sta[i]]),ds(po[sta[k+1]],po[sta[i]])));</a:t>
            </a:r>
            <a:endParaRPr lang="zh-CN" altLang="en-US" sz="2000"/>
          </a:p>
          <a:p>
            <a:pPr fontAlgn="auto">
              <a:lnSpc>
                <a:spcPct val="40000"/>
              </a:lnSpc>
              <a:spcBef>
                <a:spcPts val="1600"/>
              </a:spcBef>
            </a:pPr>
            <a:r>
              <a:rPr lang="zh-CN" altLang="en-US" sz="2000"/>
              <a:t>        ans=max(ans,max(ds(po[sta[k]],po[sta[i+1]]),ds(po[sta[k+1]],po[sta[i+1]])));</a:t>
            </a:r>
            <a:endParaRPr lang="zh-CN" altLang="en-US" sz="2000"/>
          </a:p>
          <a:p>
            <a:pPr fontAlgn="auto">
              <a:lnSpc>
                <a:spcPct val="40000"/>
              </a:lnSpc>
              <a:spcBef>
                <a:spcPts val="1600"/>
              </a:spcBef>
            </a:pPr>
            <a:r>
              <a:rPr lang="zh-CN" altLang="en-US" sz="2000"/>
              <a:t>    }</a:t>
            </a:r>
            <a:endParaRPr lang="zh-CN" altLang="en-US" sz="2000"/>
          </a:p>
          <a:p>
            <a:pPr fontAlgn="auto">
              <a:lnSpc>
                <a:spcPct val="40000"/>
              </a:lnSpc>
              <a:spcBef>
                <a:spcPts val="1600"/>
              </a:spcBef>
            </a:pPr>
            <a:r>
              <a:rPr lang="zh-CN" altLang="en-US" sz="2000"/>
              <a:t>    printf("%d",ans);</a:t>
            </a:r>
            <a:endParaRPr lang="zh-CN" altLang="en-US" sz="2000"/>
          </a:p>
          <a:p>
            <a:pPr fontAlgn="auto">
              <a:lnSpc>
                <a:spcPct val="40000"/>
              </a:lnSpc>
              <a:spcBef>
                <a:spcPts val="1600"/>
              </a:spcBef>
            </a:pPr>
            <a:r>
              <a:rPr lang="zh-CN" altLang="en-US" sz="2000"/>
              <a:t>}</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p>
            <a:r>
              <a:rPr lang="en-US" altLang="zh-CN" sz="2000"/>
              <a:t>hdu5251  </a:t>
            </a:r>
            <a:r>
              <a:rPr lang="zh-CN" altLang="en-US" sz="2000"/>
              <a:t>旋转卡壳求最小矩形覆盖</a:t>
            </a:r>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pPr marL="0" indent="0">
              <a:buNone/>
            </a:pPr>
            <a:r>
              <a:rPr lang="zh-CN" altLang="en-US" sz="2000"/>
              <a:t>确定一条线，叉积求上下，点积求左右，旋转。</a:t>
            </a:r>
            <a:endParaRPr lang="zh-CN" altLang="en-US" sz="2000"/>
          </a:p>
        </p:txBody>
      </p:sp>
      <p:sp>
        <p:nvSpPr>
          <p:cNvPr id="4" name="正五边形 3"/>
          <p:cNvSpPr/>
          <p:nvPr/>
        </p:nvSpPr>
        <p:spPr>
          <a:xfrm>
            <a:off x="1638300" y="1434465"/>
            <a:ext cx="1550670" cy="1451610"/>
          </a:xfrm>
          <a:prstGeom prst="pentagon">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flipV="1">
            <a:off x="838200" y="2877185"/>
            <a:ext cx="3150870" cy="8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833755" y="1425575"/>
            <a:ext cx="3150870" cy="8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949450" y="1434465"/>
            <a:ext cx="464185" cy="14509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13635" y="1425575"/>
            <a:ext cx="447675" cy="143446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638300" y="1035685"/>
            <a:ext cx="8255" cy="2214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204210" y="1053465"/>
            <a:ext cx="8255" cy="2214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normAutofit/>
          </a:bodyPr>
          <a:p>
            <a:pPr fontAlgn="auto">
              <a:lnSpc>
                <a:spcPct val="40000"/>
              </a:lnSpc>
              <a:spcBef>
                <a:spcPts val="1600"/>
              </a:spcBef>
            </a:pPr>
            <a:r>
              <a:rPr lang="zh-CN" altLang="en-US" sz="2000"/>
              <a:t>double ANS(Point *p,int n)</a:t>
            </a:r>
            <a:endParaRPr lang="zh-CN" altLang="en-US" sz="2000"/>
          </a:p>
          <a:p>
            <a:pPr fontAlgn="auto">
              <a:lnSpc>
                <a:spcPct val="40000"/>
              </a:lnSpc>
              <a:spcBef>
                <a:spcPts val="1600"/>
              </a:spcBef>
            </a:pPr>
            <a:r>
              <a:rPr lang="zh-CN" altLang="en-US" sz="2000"/>
              <a:t>{</a:t>
            </a:r>
            <a:endParaRPr lang="zh-CN" altLang="en-US" sz="2000"/>
          </a:p>
          <a:p>
            <a:pPr fontAlgn="auto">
              <a:lnSpc>
                <a:spcPct val="40000"/>
              </a:lnSpc>
              <a:spcBef>
                <a:spcPts val="1600"/>
              </a:spcBef>
            </a:pPr>
            <a:r>
              <a:rPr lang="zh-CN" altLang="en-US" sz="2000"/>
              <a:t>      int L,R=1,U=1;</a:t>
            </a:r>
            <a:endParaRPr lang="zh-CN" altLang="en-US" sz="2000"/>
          </a:p>
          <a:p>
            <a:pPr fontAlgn="auto">
              <a:lnSpc>
                <a:spcPct val="40000"/>
              </a:lnSpc>
              <a:spcBef>
                <a:spcPts val="1600"/>
              </a:spcBef>
            </a:pPr>
            <a:r>
              <a:rPr lang="zh-CN" altLang="en-US" sz="2000"/>
              <a:t>      double ans=1e9+9;</a:t>
            </a:r>
            <a:endParaRPr lang="zh-CN" altLang="en-US" sz="2000"/>
          </a:p>
          <a:p>
            <a:pPr fontAlgn="auto">
              <a:lnSpc>
                <a:spcPct val="40000"/>
              </a:lnSpc>
              <a:spcBef>
                <a:spcPts val="1600"/>
              </a:spcBef>
            </a:pPr>
            <a:r>
              <a:rPr lang="zh-CN" altLang="en-US" sz="2000"/>
              <a:t>      p[n]=p[0];</a:t>
            </a:r>
            <a:endParaRPr lang="zh-CN" altLang="en-US" sz="2000"/>
          </a:p>
          <a:p>
            <a:pPr fontAlgn="auto">
              <a:lnSpc>
                <a:spcPct val="40000"/>
              </a:lnSpc>
              <a:spcBef>
                <a:spcPts val="1600"/>
              </a:spcBef>
            </a:pPr>
            <a:r>
              <a:rPr lang="zh-CN" altLang="en-US" sz="2000"/>
              <a:t>      For(i</a:t>
            </a:r>
            <a:r>
              <a:rPr lang="en-US" altLang="zh-CN" sz="2000"/>
              <a:t>=0;i&lt;</a:t>
            </a:r>
            <a:r>
              <a:rPr lang="zh-CN" altLang="en-US" sz="2000"/>
              <a:t>n</a:t>
            </a:r>
            <a:r>
              <a:rPr lang="en-US" altLang="zh-CN" sz="2000"/>
              <a:t>;i++</a:t>
            </a:r>
            <a:r>
              <a:rPr lang="zh-CN" altLang="en-US" sz="2000"/>
              <a:t>) {</a:t>
            </a:r>
            <a:endParaRPr lang="zh-CN" altLang="en-US" sz="2000"/>
          </a:p>
          <a:p>
            <a:pPr fontAlgn="auto">
              <a:lnSpc>
                <a:spcPct val="40000"/>
              </a:lnSpc>
              <a:spcBef>
                <a:spcPts val="1600"/>
              </a:spcBef>
            </a:pPr>
            <a:r>
              <a:rPr lang="zh-CN" altLang="en-US" sz="2000"/>
              <a:t>          while(Cross(p[i+1]-p[i],p[U+1]-p[i])&gt;=Cross(p[i+1]-p[i],p[U]-p[i])) U=(U+1)%n;</a:t>
            </a:r>
            <a:endParaRPr lang="zh-CN" altLang="en-US" sz="2000"/>
          </a:p>
          <a:p>
            <a:pPr fontAlgn="auto">
              <a:lnSpc>
                <a:spcPct val="40000"/>
              </a:lnSpc>
              <a:spcBef>
                <a:spcPts val="1600"/>
              </a:spcBef>
            </a:pPr>
            <a:r>
              <a:rPr lang="zh-CN" altLang="en-US" sz="2000"/>
              <a:t>          while(Dot(p[i+1]-p[i],p[R+1]-p[i])&gt;Dot(p[i+1]-p[i],p[R]-p[i])) R=(R+1)%n;</a:t>
            </a:r>
            <a:endParaRPr lang="zh-CN" altLang="en-US" sz="2000"/>
          </a:p>
          <a:p>
            <a:pPr fontAlgn="auto">
              <a:lnSpc>
                <a:spcPct val="40000"/>
              </a:lnSpc>
              <a:spcBef>
                <a:spcPts val="1600"/>
              </a:spcBef>
            </a:pPr>
            <a:r>
              <a:rPr lang="zh-CN" altLang="en-US" sz="2000"/>
              <a:t>          if(!i) L=R;</a:t>
            </a:r>
            <a:endParaRPr lang="zh-CN" altLang="en-US" sz="2000"/>
          </a:p>
          <a:p>
            <a:pPr fontAlgn="auto">
              <a:lnSpc>
                <a:spcPct val="40000"/>
              </a:lnSpc>
              <a:spcBef>
                <a:spcPts val="1600"/>
              </a:spcBef>
            </a:pPr>
            <a:r>
              <a:rPr lang="zh-CN" altLang="en-US" sz="2000"/>
              <a:t>          while(Dot(p[i+1]-p[i],p[L+1]-p[i])&lt;=Dot(p[i+1]-p[i],p[L]-p[i])) L=(L+1)%n;</a:t>
            </a:r>
            <a:endParaRPr lang="zh-CN" altLang="en-US" sz="2000"/>
          </a:p>
          <a:p>
            <a:pPr fontAlgn="auto">
              <a:lnSpc>
                <a:spcPct val="40000"/>
              </a:lnSpc>
              <a:spcBef>
                <a:spcPts val="1600"/>
              </a:spcBef>
            </a:pPr>
            <a:r>
              <a:rPr lang="zh-CN" altLang="en-US" sz="2000"/>
              <a:t>          double tmp=fabs(Cross(p[U]-p[i],p[i+1]-p[i]))/dis(p[i+1]-p[i]);</a:t>
            </a:r>
            <a:endParaRPr lang="zh-CN" altLang="en-US" sz="2000"/>
          </a:p>
          <a:p>
            <a:pPr fontAlgn="auto">
              <a:lnSpc>
                <a:spcPct val="40000"/>
              </a:lnSpc>
              <a:spcBef>
                <a:spcPts val="1600"/>
              </a:spcBef>
            </a:pPr>
            <a:r>
              <a:rPr lang="zh-CN" altLang="en-US" sz="2000"/>
              <a:t>          double cnt1=fabs(Dot(p[L]-p[i],p[i+1]-p[i]))/dis(p[i+1]-p[i]),cnt2=fabs(Dot(p[R]-p[i],p[i+1]-</a:t>
            </a:r>
            <a:endParaRPr lang="zh-CN" altLang="en-US" sz="2000"/>
          </a:p>
          <a:p>
            <a:pPr fontAlgn="auto">
              <a:lnSpc>
                <a:spcPct val="40000"/>
              </a:lnSpc>
              <a:spcBef>
                <a:spcPts val="1600"/>
              </a:spcBef>
            </a:pPr>
            <a:r>
              <a:rPr lang="zh-CN" altLang="en-US" sz="2000"/>
              <a:t>p[i]))/dis(p[i+1]-p[i]);</a:t>
            </a:r>
            <a:endParaRPr lang="zh-CN" altLang="en-US" sz="2000"/>
          </a:p>
          <a:p>
            <a:pPr fontAlgn="auto">
              <a:lnSpc>
                <a:spcPct val="40000"/>
              </a:lnSpc>
              <a:spcBef>
                <a:spcPts val="1600"/>
              </a:spcBef>
            </a:pPr>
            <a:r>
              <a:rPr lang="zh-CN" altLang="en-US" sz="2000"/>
              <a:t>         ans=min(ans,(cnt2+cnt1)*tmp);</a:t>
            </a:r>
            <a:endParaRPr lang="zh-CN" altLang="en-US" sz="2000"/>
          </a:p>
          <a:p>
            <a:pPr fontAlgn="auto">
              <a:lnSpc>
                <a:spcPct val="40000"/>
              </a:lnSpc>
              <a:spcBef>
                <a:spcPts val="1600"/>
              </a:spcBef>
            </a:pPr>
            <a:r>
              <a:rPr lang="zh-CN" altLang="en-US" sz="2000"/>
              <a:t>     }</a:t>
            </a:r>
            <a:endParaRPr lang="zh-CN" altLang="en-US" sz="2000"/>
          </a:p>
          <a:p>
            <a:pPr fontAlgn="auto">
              <a:lnSpc>
                <a:spcPct val="40000"/>
              </a:lnSpc>
              <a:spcBef>
                <a:spcPts val="1600"/>
              </a:spcBef>
            </a:pPr>
            <a:r>
              <a:rPr lang="zh-CN" altLang="en-US" sz="2000"/>
              <a:t>     return ans;</a:t>
            </a:r>
            <a:endParaRPr lang="zh-CN" altLang="en-US" sz="2000"/>
          </a:p>
          <a:p>
            <a:pPr fontAlgn="auto">
              <a:lnSpc>
                <a:spcPct val="40000"/>
              </a:lnSpc>
              <a:spcBef>
                <a:spcPts val="1600"/>
              </a:spcBef>
            </a:pPr>
            <a:r>
              <a:rPr lang="zh-CN" altLang="en-US" sz="2000"/>
              <a:t> }</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题目连接</a:t>
            </a:r>
            <a:endParaRPr lang="zh-CN" altLang="en-US"/>
          </a:p>
        </p:txBody>
      </p:sp>
      <p:sp>
        <p:nvSpPr>
          <p:cNvPr id="3" name="内容占位符 2"/>
          <p:cNvSpPr>
            <a:spLocks noGrp="1"/>
          </p:cNvSpPr>
          <p:nvPr>
            <p:ph idx="1"/>
          </p:nvPr>
        </p:nvSpPr>
        <p:spPr/>
        <p:txBody>
          <a:bodyPr/>
          <a:p>
            <a:r>
              <a:rPr lang="zh-CN" altLang="en-US"/>
              <a:t>https://vjudge.net/contest/453909</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1676</Words>
  <Application>WPS 演示</Application>
  <PresentationFormat>宽屏</PresentationFormat>
  <Paragraphs>86</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微软雅黑</vt:lpstr>
      <vt:lpstr>Calibri</vt:lpstr>
      <vt:lpstr>Arial Unicode MS</vt:lpstr>
      <vt:lpstr>Office 主题</vt:lpstr>
      <vt:lpstr>旋转卡壳</vt:lpstr>
      <vt:lpstr>PowerPoint 演示文稿</vt:lpstr>
      <vt:lpstr>PowerPoint 演示文稿</vt:lpstr>
      <vt:lpstr>PowerPoint 演示文稿</vt:lpstr>
      <vt:lpstr>PowerPoint 演示文稿</vt:lpstr>
      <vt:lpstr>PowerPoint 演示文稿</vt:lpstr>
      <vt:lpstr>PowerPoint 演示文稿</vt:lpstr>
      <vt:lpstr>题目连接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QYH</dc:creator>
  <cp:lastModifiedBy>grgsrg</cp:lastModifiedBy>
  <cp:revision>29</cp:revision>
  <dcterms:created xsi:type="dcterms:W3CDTF">2021-01-10T06:08:00Z</dcterms:created>
  <dcterms:modified xsi:type="dcterms:W3CDTF">2021-08-17T01:48:49Z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CED00893C7F44CB58FE19D1F85B760BA</vt:lpwstr>
  </property>
</Properties>
</file>