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78" r:id="rId11"/>
    <p:sldId id="279" r:id="rId12"/>
    <p:sldId id="273" r:id="rId13"/>
    <p:sldId id="27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245BDEA-954F-423A-9B4C-2F1C2FABC775}">
          <p14:sldIdLst>
            <p14:sldId id="256"/>
            <p14:sldId id="257"/>
            <p14:sldId id="258"/>
            <p14:sldId id="260"/>
            <p14:sldId id="259"/>
            <p14:sldId id="262"/>
            <p14:sldId id="261"/>
            <p14:sldId id="263"/>
            <p14:sldId id="264"/>
            <p14:sldId id="278"/>
            <p14:sldId id="279"/>
            <p14:sldId id="273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46C31-F8D3-4536-B0F6-BB94399F9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树状数组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100BDD-D55A-4363-A0EE-CBA9830AB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2021.8.17 </a:t>
            </a:r>
          </a:p>
          <a:p>
            <a:r>
              <a:rPr lang="en-US" altLang="zh-CN" dirty="0"/>
              <a:t>19</a:t>
            </a:r>
            <a:r>
              <a:rPr lang="zh-CN" altLang="en-US"/>
              <a:t>计科 常</a:t>
            </a:r>
            <a:r>
              <a:rPr lang="zh-CN" altLang="en-US" dirty="0"/>
              <a:t>中一</a:t>
            </a:r>
          </a:p>
        </p:txBody>
      </p:sp>
    </p:spTree>
    <p:extLst>
      <p:ext uri="{BB962C8B-B14F-4D97-AF65-F5344CB8AC3E}">
        <p14:creationId xmlns:p14="http://schemas.microsoft.com/office/powerpoint/2010/main" val="274269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36D52-32E0-4EDB-A1CF-9204B760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7660"/>
            <a:ext cx="9601200" cy="1485900"/>
          </a:xfrm>
        </p:spPr>
        <p:txBody>
          <a:bodyPr/>
          <a:lstStyle/>
          <a:p>
            <a:r>
              <a:rPr lang="en-US" altLang="zh-CN" dirty="0"/>
              <a:t>5.1</a:t>
            </a:r>
            <a:r>
              <a:rPr lang="zh-CN" altLang="en-US" dirty="0"/>
              <a:t>树状数组与逆序对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A7934-48FD-4EAF-9B7D-CB5A7643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03960"/>
            <a:ext cx="9601200" cy="494538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我们原来使用归并排序可以在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的时间复杂度来求出逆序对的个数，今天我们思考一下如何用树状数组来求出逆序对的个数</a:t>
            </a:r>
            <a:endParaRPr lang="en-US" altLang="zh-CN" dirty="0"/>
          </a:p>
          <a:p>
            <a:r>
              <a:rPr lang="zh-CN" altLang="en-US" dirty="0"/>
              <a:t>对于一个序列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3 5 2 4 9 1</a:t>
            </a: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与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2,1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；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5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与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2,4,1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；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与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；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4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与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；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9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与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；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没有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我们的初步想法：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lvl="1"/>
            <a:r>
              <a:rPr lang="zh-CN" altLang="en-US" i="0" dirty="0">
                <a:solidFill>
                  <a:srgbClr val="4D4D4D"/>
                </a:solidFill>
                <a:latin typeface="-apple-system"/>
              </a:rPr>
              <a:t>在</a:t>
            </a:r>
            <a:r>
              <a:rPr lang="en-US" altLang="zh-CN" i="0" dirty="0" err="1">
                <a:solidFill>
                  <a:srgbClr val="4D4D4D"/>
                </a:solidFill>
                <a:latin typeface="-apple-system"/>
              </a:rPr>
              <a:t>i</a:t>
            </a:r>
            <a:r>
              <a:rPr lang="zh-CN" altLang="en-US" i="0" dirty="0">
                <a:solidFill>
                  <a:srgbClr val="4D4D4D"/>
                </a:solidFill>
                <a:latin typeface="-apple-system"/>
              </a:rPr>
              <a:t>位置上插入一个数</a:t>
            </a:r>
            <a:r>
              <a:rPr lang="en-US" altLang="zh-CN" i="0" dirty="0">
                <a:solidFill>
                  <a:srgbClr val="4D4D4D"/>
                </a:solidFill>
                <a:latin typeface="-apple-system"/>
              </a:rPr>
              <a:t>x</a:t>
            </a:r>
            <a:r>
              <a:rPr lang="zh-CN" altLang="en-US" i="0" dirty="0">
                <a:solidFill>
                  <a:srgbClr val="4D4D4D"/>
                </a:solidFill>
                <a:latin typeface="-apple-system"/>
              </a:rPr>
              <a:t>，就要在</a:t>
            </a:r>
            <a:r>
              <a:rPr lang="en-US" altLang="zh-CN" i="0" dirty="0">
                <a:solidFill>
                  <a:srgbClr val="4D4D4D"/>
                </a:solidFill>
                <a:latin typeface="-apple-system"/>
              </a:rPr>
              <a:t>i+1</a:t>
            </a:r>
            <a:r>
              <a:rPr lang="zh-CN" altLang="en-US" i="0" dirty="0">
                <a:solidFill>
                  <a:srgbClr val="4D4D4D"/>
                </a:solidFill>
                <a:latin typeface="-apple-system"/>
              </a:rPr>
              <a:t>到</a:t>
            </a:r>
            <a:r>
              <a:rPr lang="en-US" altLang="zh-CN" i="0" dirty="0">
                <a:solidFill>
                  <a:srgbClr val="4D4D4D"/>
                </a:solidFill>
                <a:latin typeface="-apple-system"/>
              </a:rPr>
              <a:t>n</a:t>
            </a:r>
            <a:r>
              <a:rPr lang="zh-CN" altLang="en-US" i="0" dirty="0">
                <a:solidFill>
                  <a:srgbClr val="4D4D4D"/>
                </a:solidFill>
                <a:latin typeface="-apple-system"/>
              </a:rPr>
              <a:t>区间中查询小于</a:t>
            </a:r>
            <a:r>
              <a:rPr lang="en-US" altLang="zh-CN" i="0" dirty="0">
                <a:solidFill>
                  <a:srgbClr val="4D4D4D"/>
                </a:solidFill>
                <a:latin typeface="-apple-system"/>
              </a:rPr>
              <a:t>x</a:t>
            </a:r>
            <a:r>
              <a:rPr lang="zh-CN" altLang="en-US" i="0" dirty="0">
                <a:solidFill>
                  <a:srgbClr val="4D4D4D"/>
                </a:solidFill>
                <a:latin typeface="-apple-system"/>
              </a:rPr>
              <a:t>数的个数，如果正向扫描数组这样很难维护处理</a:t>
            </a:r>
            <a:endParaRPr lang="en-US" altLang="zh-CN" i="0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如何用树状数组来维护呢？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lvl="1"/>
            <a:r>
              <a:rPr lang="zh-CN" altLang="en-US" i="0" dirty="0">
                <a:solidFill>
                  <a:srgbClr val="4D4D4D"/>
                </a:solidFill>
                <a:latin typeface="-apple-system"/>
              </a:rPr>
              <a:t>我们逆序遍历数组</a:t>
            </a:r>
            <a:r>
              <a:rPr lang="en-US" altLang="zh-CN" i="0" dirty="0">
                <a:solidFill>
                  <a:srgbClr val="4D4D4D"/>
                </a:solidFill>
                <a:latin typeface="-apple-system"/>
              </a:rPr>
              <a:t>a</a:t>
            </a:r>
            <a:r>
              <a:rPr lang="zh-CN" altLang="en-US" i="0" dirty="0">
                <a:solidFill>
                  <a:srgbClr val="4D4D4D"/>
                </a:solidFill>
                <a:latin typeface="-apple-system"/>
              </a:rPr>
              <a:t>，对于每次遍历我们更新树状数组，并查询</a:t>
            </a:r>
            <a:r>
              <a:rPr lang="en-US" altLang="zh-CN" i="0" dirty="0">
                <a:solidFill>
                  <a:srgbClr val="4D4D4D"/>
                </a:solidFill>
                <a:latin typeface="-apple-system"/>
              </a:rPr>
              <a:t>a-1</a:t>
            </a:r>
            <a:r>
              <a:rPr lang="zh-CN" altLang="en-US" i="0" dirty="0">
                <a:solidFill>
                  <a:srgbClr val="4D4D4D"/>
                </a:solidFill>
                <a:latin typeface="-apple-system"/>
              </a:rPr>
              <a:t>的值是多少</a:t>
            </a:r>
            <a:endParaRPr lang="en-US" altLang="zh-CN" i="0" dirty="0">
              <a:solidFill>
                <a:srgbClr val="4D4D4D"/>
              </a:solidFill>
              <a:latin typeface="-apple-system"/>
            </a:endParaRPr>
          </a:p>
          <a:p>
            <a:pPr lvl="1"/>
            <a:r>
              <a:rPr lang="zh-CN" altLang="en-US" i="0" dirty="0">
                <a:solidFill>
                  <a:srgbClr val="4D4D4D"/>
                </a:solidFill>
                <a:latin typeface="-apple-system"/>
              </a:rPr>
              <a:t>对于时间维度上我们每次对于</a:t>
            </a:r>
            <a:r>
              <a:rPr lang="en-US" altLang="zh-CN" i="0" dirty="0" err="1">
                <a:solidFill>
                  <a:srgbClr val="4D4D4D"/>
                </a:solidFill>
                <a:latin typeface="-apple-system"/>
              </a:rPr>
              <a:t>i</a:t>
            </a:r>
            <a:r>
              <a:rPr lang="zh-CN" altLang="en-US" i="0" dirty="0">
                <a:solidFill>
                  <a:srgbClr val="4D4D4D"/>
                </a:solidFill>
                <a:latin typeface="-apple-system"/>
              </a:rPr>
              <a:t>位置查询的是</a:t>
            </a:r>
            <a:r>
              <a:rPr lang="en-US" altLang="zh-CN" i="0" dirty="0">
                <a:solidFill>
                  <a:srgbClr val="4D4D4D"/>
                </a:solidFill>
                <a:latin typeface="-apple-system"/>
              </a:rPr>
              <a:t>[i+1,n]</a:t>
            </a:r>
            <a:r>
              <a:rPr lang="zh-CN" altLang="en-US" i="0" dirty="0">
                <a:solidFill>
                  <a:srgbClr val="4D4D4D"/>
                </a:solidFill>
                <a:latin typeface="-apple-system"/>
              </a:rPr>
              <a:t>区间，我们正向查询的话是</a:t>
            </a:r>
            <a:r>
              <a:rPr lang="en-US" altLang="zh-CN" i="0" dirty="0">
                <a:solidFill>
                  <a:srgbClr val="4D4D4D"/>
                </a:solidFill>
                <a:latin typeface="-apple-system"/>
              </a:rPr>
              <a:t>[2,n],[3,n],[4,n]…</a:t>
            </a:r>
            <a:r>
              <a:rPr lang="zh-CN" altLang="en-US" i="0" dirty="0">
                <a:solidFill>
                  <a:srgbClr val="4D4D4D"/>
                </a:solidFill>
                <a:latin typeface="-apple-system"/>
              </a:rPr>
              <a:t>区间上的数，但是我们查询过后我们会将</a:t>
            </a:r>
            <a:r>
              <a:rPr lang="en-US" altLang="zh-CN" i="0" dirty="0" err="1">
                <a:solidFill>
                  <a:srgbClr val="4D4D4D"/>
                </a:solidFill>
                <a:latin typeface="-apple-system"/>
              </a:rPr>
              <a:t>i</a:t>
            </a:r>
            <a:r>
              <a:rPr lang="zh-CN" altLang="en-US" i="0" dirty="0">
                <a:solidFill>
                  <a:srgbClr val="4D4D4D"/>
                </a:solidFill>
                <a:latin typeface="-apple-system"/>
              </a:rPr>
              <a:t>位置进行更新，所以正序遍历的树状数组维护的是</a:t>
            </a:r>
            <a:r>
              <a:rPr lang="en-US" altLang="zh-CN" i="0" dirty="0">
                <a:solidFill>
                  <a:srgbClr val="4D4D4D"/>
                </a:solidFill>
                <a:latin typeface="-apple-system"/>
              </a:rPr>
              <a:t>[1,i]</a:t>
            </a:r>
            <a:r>
              <a:rPr lang="zh-CN" altLang="en-US" i="0" dirty="0">
                <a:solidFill>
                  <a:srgbClr val="4D4D4D"/>
                </a:solidFill>
                <a:latin typeface="-apple-system"/>
              </a:rPr>
              <a:t>的信息</a:t>
            </a:r>
            <a:endParaRPr lang="en-US" altLang="zh-CN" i="0" dirty="0">
              <a:solidFill>
                <a:srgbClr val="4D4D4D"/>
              </a:solidFill>
              <a:latin typeface="-apple-system"/>
            </a:endParaRPr>
          </a:p>
          <a:p>
            <a:pPr lvl="1"/>
            <a:r>
              <a:rPr lang="zh-CN" altLang="en-US" i="0" dirty="0">
                <a:solidFill>
                  <a:srgbClr val="4D4D4D"/>
                </a:solidFill>
                <a:latin typeface="-apple-system"/>
              </a:rPr>
              <a:t>如果逆序的话，我们维护的是</a:t>
            </a:r>
            <a:r>
              <a:rPr lang="en-US" altLang="zh-CN" i="0" dirty="0">
                <a:solidFill>
                  <a:srgbClr val="4D4D4D"/>
                </a:solidFill>
                <a:latin typeface="-apple-system"/>
              </a:rPr>
              <a:t>[</a:t>
            </a:r>
            <a:r>
              <a:rPr lang="en-US" altLang="zh-CN" i="0" dirty="0" err="1">
                <a:solidFill>
                  <a:srgbClr val="4D4D4D"/>
                </a:solidFill>
                <a:latin typeface="-apple-system"/>
              </a:rPr>
              <a:t>i,n</a:t>
            </a:r>
            <a:r>
              <a:rPr lang="en-US" altLang="zh-CN" i="0" dirty="0">
                <a:solidFill>
                  <a:srgbClr val="4D4D4D"/>
                </a:solidFill>
                <a:latin typeface="-apple-system"/>
              </a:rPr>
              <a:t>]</a:t>
            </a:r>
            <a:r>
              <a:rPr lang="zh-CN" altLang="en-US" i="0" dirty="0">
                <a:solidFill>
                  <a:srgbClr val="4D4D4D"/>
                </a:solidFill>
                <a:latin typeface="-apple-system"/>
              </a:rPr>
              <a:t>的信息，这样不就符合我们逆序对的查询了吗？</a:t>
            </a:r>
            <a:endParaRPr lang="en-US" altLang="zh-CN" i="0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0151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8D29C-D0CF-43BE-9DF8-D099E81D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r>
              <a:rPr lang="zh-CN" altLang="en-US" dirty="0"/>
              <a:t>代码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1956302-B72F-4AFB-8705-87F28902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80567D-D722-4957-B731-D114DA57C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10463"/>
            <a:ext cx="5113463" cy="40694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BD874F-4903-4508-BD0A-D82332B7B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81" y="1622827"/>
            <a:ext cx="4861183" cy="31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1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45F41-7AB9-4D7A-9622-0F71C6EA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与树状数组</a:t>
            </a:r>
            <a:r>
              <a:rPr lang="en-US" altLang="zh-CN" dirty="0"/>
              <a:t>or</a:t>
            </a:r>
            <a:r>
              <a:rPr lang="zh-CN" altLang="en-US" dirty="0"/>
              <a:t>线段树有关的常用工具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A426E-8DC3-48E3-A38F-DF61E861B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2580"/>
            <a:ext cx="9601200" cy="4274820"/>
          </a:xfrm>
        </p:spPr>
        <p:txBody>
          <a:bodyPr/>
          <a:lstStyle/>
          <a:p>
            <a:r>
              <a:rPr lang="zh-CN" altLang="en-US" dirty="0"/>
              <a:t>区间离散化：</a:t>
            </a:r>
            <a:endParaRPr lang="en-US" altLang="zh-CN" dirty="0"/>
          </a:p>
          <a:p>
            <a:pPr lvl="1"/>
            <a:r>
              <a:rPr lang="zh-CN" altLang="en-US" dirty="0"/>
              <a:t>当我们看到区间范围高达</a:t>
            </a:r>
            <a:r>
              <a:rPr lang="en-US" altLang="zh-CN" dirty="0"/>
              <a:t>1e8</a:t>
            </a:r>
            <a:r>
              <a:rPr lang="zh-CN" altLang="en-US" dirty="0"/>
              <a:t>或</a:t>
            </a:r>
            <a:r>
              <a:rPr lang="en-US" altLang="zh-CN" dirty="0"/>
              <a:t>1e9</a:t>
            </a:r>
            <a:r>
              <a:rPr lang="zh-CN" altLang="en-US" dirty="0"/>
              <a:t>的时候，我们一定要联想到区间离散化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E121B7-CBF0-4EDA-9A3A-CDFAD496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" y="2330637"/>
            <a:ext cx="5951832" cy="35672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B11B35-7D27-447E-A049-819B2408A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4260"/>
            <a:ext cx="5784081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4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807EA-2E32-4C12-93F6-9364C8D8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1040"/>
          </a:xfrm>
        </p:spPr>
        <p:txBody>
          <a:bodyPr/>
          <a:lstStyle/>
          <a:p>
            <a:r>
              <a:rPr lang="zh-CN" altLang="en-US" dirty="0"/>
              <a:t>题单：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6B26C-C304-493C-8D4A-A5DCA4A0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6840"/>
            <a:ext cx="9601200" cy="4480560"/>
          </a:xfrm>
        </p:spPr>
        <p:txBody>
          <a:bodyPr/>
          <a:lstStyle/>
          <a:p>
            <a:r>
              <a:rPr lang="en-US" altLang="zh-CN" dirty="0"/>
              <a:t>Poj:2299,2352,1195,2481,2029,2155,1990</a:t>
            </a:r>
          </a:p>
          <a:p>
            <a:r>
              <a:rPr lang="en-US" altLang="zh-CN" dirty="0"/>
              <a:t>Hdu:3015,2852</a:t>
            </a:r>
          </a:p>
          <a:p>
            <a:r>
              <a:rPr lang="en-US" altLang="zh-CN" dirty="0"/>
              <a:t>Uva:11610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36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1466F-34D8-4DAF-83DB-52C0981D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Thanks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70168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3228E-8E39-4E7D-A1C0-4DD76FBB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1.1</a:t>
            </a:r>
            <a:r>
              <a:rPr lang="zh-CN" altLang="en-US" dirty="0"/>
              <a:t>介绍：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2133EC-CD54-45AF-ACBB-5BAA0768DB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93520"/>
                <a:ext cx="9601200" cy="4678680"/>
              </a:xfrm>
            </p:spPr>
            <p:txBody>
              <a:bodyPr/>
              <a:lstStyle/>
              <a:p>
                <a:r>
                  <a:rPr lang="zh-CN" altLang="en-US" dirty="0"/>
                  <a:t>树状数组又名</a:t>
                </a:r>
                <a:r>
                  <a:rPr lang="en-US" altLang="zh-CN" dirty="0"/>
                  <a:t>Binary Indexed Tree(</a:t>
                </a:r>
                <a:r>
                  <a:rPr lang="zh-CN" altLang="en-US" dirty="0"/>
                  <a:t>翻译为二进制索引树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，根据英文翻译，我们就可以知道树状数组与二进制息息相关。</a:t>
                </a:r>
                <a:endParaRPr lang="en-US" altLang="zh-CN" dirty="0"/>
              </a:p>
              <a:p>
                <a:r>
                  <a:rPr lang="zh-CN" altLang="en-US" dirty="0"/>
                  <a:t>我们根据前面所学的：任意一个数都可以唯一的拆分成一串二进制数。</a:t>
                </a:r>
                <a:endParaRPr lang="en-US" altLang="zh-CN" dirty="0"/>
              </a:p>
              <a:p>
                <a:pPr lvl="1"/>
                <a:r>
                  <a:rPr lang="zh-CN" altLang="en-US" i="0" dirty="0"/>
                  <a:t>如：假设</a:t>
                </a:r>
                <a:r>
                  <a:rPr lang="en-US" altLang="zh-CN" i="0" dirty="0"/>
                  <a:t>x</a:t>
                </a:r>
                <a:r>
                  <a:rPr lang="zh-CN" altLang="en-US" i="0" dirty="0"/>
                  <a:t>的二进制为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0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i="0" dirty="0"/>
                  <a:t>其中等于</a:t>
                </a:r>
                <a:r>
                  <a:rPr lang="en-US" altLang="zh-CN" b="0" i="0" dirty="0"/>
                  <a:t>1</a:t>
                </a:r>
                <a:r>
                  <a:rPr lang="zh-CN" altLang="en-US" b="0" i="0" dirty="0"/>
                  <a:t>的</a:t>
                </a:r>
                <a:r>
                  <a:rPr lang="zh-CN" altLang="en-US" i="0" dirty="0"/>
                  <a:t>位</a:t>
                </a:r>
                <a:r>
                  <a:rPr lang="zh-CN" altLang="en-US" b="0" i="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im</m:t>
                        </m:r>
                      </m:sub>
                    </m:sSub>
                  </m:oMath>
                </a14:m>
                <a:endParaRPr lang="en-US" altLang="zh-CN" i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i="0" dirty="0"/>
                  <a:t>+ </a:t>
                </a:r>
                <a14:m>
                  <m:oMath xmlns:m="http://schemas.openxmlformats.org/officeDocument/2006/math">
                    <m:r>
                      <a:rPr lang="en-US" altLang="zh-CN" i="0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1&gt;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2&gt;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3&gt; …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0" dirty="0"/>
              </a:p>
              <a:p>
                <a:pPr lvl="1"/>
                <a:r>
                  <a:rPr lang="zh-CN" altLang="en-US" b="0" i="0" dirty="0"/>
                  <a:t>我们将其划分成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zh-CN" altLang="en-US" b="0" i="0" dirty="0"/>
                  <a:t>个区间，对于同一个区间我们分块处理。</a:t>
                </a:r>
                <a:endParaRPr lang="en-US" altLang="zh-CN" b="0" i="0" dirty="0"/>
              </a:p>
              <a:p>
                <a:pPr lvl="1"/>
                <a:r>
                  <a:rPr lang="zh-CN" altLang="en-US" b="0" i="0" dirty="0"/>
                  <a:t>长度为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i="0" dirty="0"/>
                  <a:t>的区间</a:t>
                </a:r>
                <a:r>
                  <a:rPr lang="en-US" altLang="zh-CN" i="0" dirty="0"/>
                  <a:t>[1,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i="0" dirty="0"/>
                  <a:t>]</a:t>
                </a:r>
              </a:p>
              <a:p>
                <a:pPr lvl="1"/>
                <a:r>
                  <a:rPr lang="zh-CN" altLang="en-US" i="0" dirty="0"/>
                  <a:t>长度为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i="0" dirty="0"/>
                  <a:t>区间</a:t>
                </a:r>
                <a:r>
                  <a:rPr lang="en-US" altLang="zh-CN" i="0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+1,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i="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i="0" dirty="0"/>
                  <a:t>]</a:t>
                </a:r>
              </a:p>
              <a:p>
                <a:pPr lvl="1"/>
                <a:r>
                  <a:rPr lang="zh-CN" altLang="en-US" i="0" dirty="0"/>
                  <a:t>长度为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i="0" dirty="0"/>
                  <a:t>区间</a:t>
                </a:r>
                <a:r>
                  <a:rPr lang="en-US" altLang="zh-CN" i="0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i="0" dirty="0"/>
                  <a:t>+ </a:t>
                </a:r>
                <a14:m>
                  <m:oMath xmlns:m="http://schemas.openxmlformats.org/officeDocument/2006/math">
                    <m:r>
                      <a:rPr lang="en-US" altLang="zh-CN" i="0" dirty="0">
                        <a:latin typeface="Cambria Math" panose="02040503050406030204" pitchFamily="18" charset="0"/>
                      </a:rPr>
                      <m:t>…+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i="0" dirty="0"/>
                  <a:t>+ </a:t>
                </a:r>
                <a14:m>
                  <m:oMath xmlns:m="http://schemas.openxmlformats.org/officeDocument/2006/math">
                    <m:r>
                      <a:rPr lang="en-US" altLang="zh-CN" i="0" dirty="0">
                        <a:latin typeface="Cambria Math" panose="02040503050406030204" pitchFamily="18" charset="0"/>
                      </a:rPr>
                      <m:t>…+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im</m:t>
                        </m:r>
                      </m:sup>
                    </m:sSup>
                  </m:oMath>
                </a14:m>
                <a:r>
                  <a:rPr lang="en-US" altLang="zh-CN" i="0" dirty="0"/>
                  <a:t>]</a:t>
                </a:r>
              </a:p>
              <a:p>
                <a:pPr lvl="1"/>
                <a:r>
                  <a:rPr lang="zh-CN" altLang="en-US" i="0" dirty="0"/>
                  <a:t>这样我们就可以划分成</a:t>
                </a:r>
                <a:r>
                  <a:rPr lang="en-US" altLang="zh-CN" i="0" dirty="0"/>
                  <a:t>log(x)</a:t>
                </a:r>
                <a:r>
                  <a:rPr lang="zh-CN" altLang="en-US" i="0" dirty="0"/>
                  <a:t>块的小区间</a:t>
                </a:r>
                <a:endParaRPr lang="en-US" altLang="zh-CN" i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2133EC-CD54-45AF-ACBB-5BAA0768D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93520"/>
                <a:ext cx="9601200" cy="4678680"/>
              </a:xfrm>
              <a:blipFill>
                <a:blip r:embed="rId2"/>
                <a:stretch>
                  <a:fillRect l="-571" t="-1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8B5CBCC-470F-4341-9523-9A64405BD48E}"/>
              </a:ext>
            </a:extLst>
          </p:cNvPr>
          <p:cNvSpPr txBox="1">
            <a:spLocks/>
          </p:cNvSpPr>
          <p:nvPr/>
        </p:nvSpPr>
        <p:spPr>
          <a:xfrm>
            <a:off x="3126509" y="4191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55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037D2-60C9-4D8D-A0B2-A290EAE6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2480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举一个栗子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5BB0B8-4329-4BFA-88B4-1B95D594E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78280"/>
                <a:ext cx="9601200" cy="438912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X =21 = 10101(2)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dirty="0"/>
                  <a:t>，下标为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的位为</a:t>
                </a:r>
                <a:r>
                  <a:rPr lang="en-US" altLang="zh-CN" dirty="0"/>
                  <a:t>0,2,4</a:t>
                </a:r>
              </a:p>
              <a:p>
                <a:r>
                  <a:rPr lang="zh-CN" altLang="en-US" dirty="0"/>
                  <a:t>可划分的区间为</a:t>
                </a:r>
                <a:r>
                  <a:rPr lang="en-US" altLang="zh-CN" dirty="0"/>
                  <a:t>[1,16],[17,20],[21,21]</a:t>
                </a:r>
              </a:p>
              <a:p>
                <a:r>
                  <a:rPr lang="zh-CN" altLang="en-US" dirty="0"/>
                  <a:t>他们三个的长度为</a:t>
                </a:r>
                <a:r>
                  <a:rPr lang="en-US" altLang="zh-CN" dirty="0"/>
                  <a:t>16,4,1</a:t>
                </a:r>
              </a:p>
              <a:p>
                <a:r>
                  <a:rPr lang="zh-CN" altLang="en-US" dirty="0"/>
                  <a:t>我们来分析一下这几个区间</a:t>
                </a:r>
                <a:endParaRPr lang="en-US" altLang="zh-CN" dirty="0"/>
              </a:p>
              <a:p>
                <a:pPr lvl="1"/>
                <a:r>
                  <a:rPr lang="en-US" altLang="zh-CN" i="0" dirty="0"/>
                  <a:t>[1,16]</a:t>
                </a:r>
                <a:r>
                  <a:rPr lang="zh-CN" altLang="en-US" i="0" dirty="0"/>
                  <a:t>，长度为</a:t>
                </a:r>
                <a:r>
                  <a:rPr lang="en-US" altLang="zh-CN" i="0" dirty="0"/>
                  <a:t>16,16=</a:t>
                </a:r>
                <a:r>
                  <a:rPr lang="en-US" altLang="zh-CN" i="0" dirty="0">
                    <a:solidFill>
                      <a:srgbClr val="FF0000"/>
                    </a:solidFill>
                  </a:rPr>
                  <a:t>10000</a:t>
                </a:r>
                <a:r>
                  <a:rPr lang="en-US" altLang="zh-CN" i="0" dirty="0"/>
                  <a:t>(2)</a:t>
                </a:r>
              </a:p>
              <a:p>
                <a:pPr lvl="1"/>
                <a:r>
                  <a:rPr lang="en-US" altLang="zh-CN" i="0" dirty="0"/>
                  <a:t>[17,20]</a:t>
                </a:r>
                <a:r>
                  <a:rPr lang="zh-CN" altLang="en-US" i="0" dirty="0"/>
                  <a:t>，长度为</a:t>
                </a:r>
                <a:r>
                  <a:rPr lang="en-US" altLang="zh-CN" i="0" dirty="0"/>
                  <a:t>4,20=10</a:t>
                </a:r>
                <a:r>
                  <a:rPr lang="en-US" altLang="zh-CN" i="0" dirty="0">
                    <a:solidFill>
                      <a:srgbClr val="FF0000"/>
                    </a:solidFill>
                  </a:rPr>
                  <a:t>100</a:t>
                </a:r>
                <a:r>
                  <a:rPr lang="en-US" altLang="zh-CN" i="0" dirty="0"/>
                  <a:t>(2)</a:t>
                </a:r>
              </a:p>
              <a:p>
                <a:pPr lvl="1"/>
                <a:r>
                  <a:rPr lang="en-US" altLang="zh-CN" i="0" dirty="0"/>
                  <a:t>[21,21]</a:t>
                </a:r>
                <a:r>
                  <a:rPr lang="zh-CN" altLang="en-US" i="0" dirty="0"/>
                  <a:t>，长度为</a:t>
                </a:r>
                <a:r>
                  <a:rPr lang="en-US" altLang="zh-CN" i="0" dirty="0"/>
                  <a:t>1,21=1010</a:t>
                </a:r>
                <a:r>
                  <a:rPr lang="en-US" altLang="zh-CN" i="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i="0" dirty="0"/>
                  <a:t>(2)</a:t>
                </a:r>
              </a:p>
              <a:p>
                <a:pPr lvl="1"/>
                <a:r>
                  <a:rPr lang="zh-CN" altLang="en-US" i="0" dirty="0"/>
                  <a:t>我们可以发现区间</a:t>
                </a:r>
                <a:r>
                  <a:rPr lang="en-US" altLang="zh-CN" i="0" dirty="0"/>
                  <a:t>[L,R]</a:t>
                </a:r>
                <a:r>
                  <a:rPr lang="zh-CN" altLang="en-US" i="0" dirty="0"/>
                  <a:t>长度</a:t>
                </a:r>
                <a:r>
                  <a:rPr lang="en-US" altLang="zh-CN" i="0" dirty="0"/>
                  <a:t>=R</a:t>
                </a:r>
                <a:r>
                  <a:rPr lang="zh-CN" altLang="en-US" i="0" dirty="0"/>
                  <a:t>的二进制下最小的</a:t>
                </a:r>
                <a:r>
                  <a:rPr lang="en-US" altLang="zh-CN" i="0" dirty="0"/>
                  <a:t>2</a:t>
                </a:r>
                <a:r>
                  <a:rPr lang="zh-CN" altLang="en-US" i="0" dirty="0"/>
                  <a:t>的次幂</a:t>
                </a:r>
                <a:endParaRPr lang="en-US" altLang="zh-CN" i="0" dirty="0"/>
              </a:p>
              <a:p>
                <a:r>
                  <a:rPr lang="zh-CN" altLang="en-US" dirty="0"/>
                  <a:t>我们如何来快速求出这个区间长度呢？下面我来介绍一下</a:t>
                </a:r>
                <a:r>
                  <a:rPr lang="en-US" altLang="zh-CN" dirty="0" err="1"/>
                  <a:t>lowbit</a:t>
                </a:r>
                <a:r>
                  <a:rPr lang="zh-CN" altLang="en-US" dirty="0"/>
                  <a:t>运算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5BB0B8-4329-4BFA-88B4-1B95D594E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78280"/>
                <a:ext cx="9601200" cy="4389120"/>
              </a:xfrm>
              <a:blipFill>
                <a:blip r:embed="rId2"/>
                <a:stretch>
                  <a:fillRect l="-571" t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06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52033-04D1-4E8D-9816-D2D1FCB0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2.1Lowbit</a:t>
            </a:r>
            <a:r>
              <a:rPr lang="zh-CN" altLang="en-US" dirty="0"/>
              <a:t>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2646ADE-4D9A-403F-A57D-0BDB34D40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70660"/>
                <a:ext cx="9601200" cy="43967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定义：非负整数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在二进制表示下</a:t>
                </a:r>
                <a:r>
                  <a:rPr lang="en-US" altLang="zh-CN" dirty="0"/>
                  <a:t>”</a:t>
                </a:r>
                <a:r>
                  <a:rPr lang="zh-CN" altLang="en-US" dirty="0"/>
                  <a:t>最低位的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及其后面所有的</a:t>
                </a:r>
                <a:r>
                  <a:rPr lang="en-US" altLang="zh-CN" dirty="0"/>
                  <a:t>0”</a:t>
                </a:r>
                <a:r>
                  <a:rPr lang="zh-CN" altLang="en-US" dirty="0"/>
                  <a:t>构成的数值</a:t>
                </a:r>
                <a:endParaRPr lang="en-US" altLang="zh-CN" dirty="0"/>
              </a:p>
              <a:p>
                <a:r>
                  <a:rPr lang="zh-CN" altLang="en-US" dirty="0"/>
                  <a:t>如上一页的</a:t>
                </a:r>
                <a:r>
                  <a:rPr lang="en-US" altLang="zh-CN" dirty="0" err="1"/>
                  <a:t>lowbit</a:t>
                </a:r>
                <a:r>
                  <a:rPr lang="en-US" altLang="zh-CN" dirty="0"/>
                  <a:t>(16)=16,lowbit(20)=4,lowbit(21)=1</a:t>
                </a:r>
              </a:p>
              <a:p>
                <a:r>
                  <a:rPr lang="zh-CN" altLang="en-US" dirty="0"/>
                  <a:t>我们来推导一下</a:t>
                </a:r>
                <a:r>
                  <a:rPr lang="en-US" altLang="zh-CN" dirty="0" err="1"/>
                  <a:t>lowbit</a:t>
                </a:r>
                <a:r>
                  <a:rPr lang="en-US" altLang="zh-CN" dirty="0"/>
                  <a:t>(x)</a:t>
                </a:r>
                <a:r>
                  <a:rPr lang="zh-CN" altLang="en-US" dirty="0"/>
                  <a:t>的公式</a:t>
                </a:r>
                <a:endParaRPr lang="en-US" altLang="zh-CN" dirty="0"/>
              </a:p>
              <a:p>
                <a:pPr lvl="1"/>
                <a:r>
                  <a:rPr lang="zh-CN" altLang="en-US" i="0" dirty="0"/>
                  <a:t>设</a:t>
                </a:r>
                <a:r>
                  <a:rPr lang="en-US" altLang="zh-CN" i="0" dirty="0"/>
                  <a:t>x&gt;0,x</a:t>
                </a:r>
                <a:r>
                  <a:rPr lang="zh-CN" altLang="en-US" i="0" dirty="0"/>
                  <a:t>的第</a:t>
                </a:r>
                <a:r>
                  <a:rPr lang="en-US" altLang="zh-CN" i="0" dirty="0"/>
                  <a:t>k</a:t>
                </a:r>
                <a:r>
                  <a:rPr lang="zh-CN" altLang="en-US" i="0" dirty="0"/>
                  <a:t>为是</a:t>
                </a:r>
                <a:r>
                  <a:rPr lang="en-US" altLang="zh-CN" i="0" dirty="0"/>
                  <a:t>1,0~k-1</a:t>
                </a:r>
                <a:r>
                  <a:rPr lang="zh-CN" altLang="en-US" i="0" dirty="0"/>
                  <a:t>位都是</a:t>
                </a:r>
                <a:r>
                  <a:rPr lang="en-US" altLang="zh-CN" i="0" dirty="0"/>
                  <a:t>0</a:t>
                </a:r>
                <a:r>
                  <a:rPr lang="zh-CN" altLang="en-US" i="0" dirty="0"/>
                  <a:t>，如</a:t>
                </a:r>
                <a:r>
                  <a:rPr lang="en-US" altLang="zh-CN" i="0" dirty="0">
                    <a:solidFill>
                      <a:srgbClr val="FF0000"/>
                    </a:solidFill>
                  </a:rPr>
                  <a:t>10</a:t>
                </a:r>
                <a:r>
                  <a:rPr lang="en-US" altLang="zh-CN" i="0" dirty="0">
                    <a:solidFill>
                      <a:srgbClr val="00B0F0"/>
                    </a:solidFill>
                  </a:rPr>
                  <a:t>10000</a:t>
                </a:r>
              </a:p>
              <a:p>
                <a:pPr lvl="1"/>
                <a:r>
                  <a:rPr lang="zh-CN" altLang="en-US" i="0" dirty="0"/>
                  <a:t>我们先把</a:t>
                </a:r>
                <a:r>
                  <a:rPr lang="en-US" altLang="zh-CN" i="0" dirty="0"/>
                  <a:t>x</a:t>
                </a:r>
                <a:r>
                  <a:rPr lang="zh-CN" altLang="en-US" i="0" dirty="0"/>
                  <a:t>取反：他就变成</a:t>
                </a:r>
                <a:r>
                  <a:rPr lang="en-US" altLang="zh-CN" i="0" dirty="0"/>
                  <a:t>0101111</a:t>
                </a:r>
                <a:r>
                  <a:rPr lang="zh-CN" altLang="en-US" i="0" dirty="0"/>
                  <a:t>，末尾</a:t>
                </a:r>
                <a:r>
                  <a:rPr lang="en-US" altLang="zh-CN" i="0" dirty="0"/>
                  <a:t>+1=</a:t>
                </a:r>
                <a:r>
                  <a:rPr lang="en-US" altLang="zh-CN" i="0" dirty="0">
                    <a:solidFill>
                      <a:srgbClr val="FF0000"/>
                    </a:solidFill>
                  </a:rPr>
                  <a:t>01</a:t>
                </a:r>
                <a:r>
                  <a:rPr lang="en-US" altLang="zh-CN" i="0" dirty="0">
                    <a:solidFill>
                      <a:srgbClr val="00B0F0"/>
                    </a:solidFill>
                  </a:rPr>
                  <a:t>10000</a:t>
                </a:r>
                <a:endParaRPr lang="en-US" altLang="zh-CN" i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i="0" dirty="0">
                    <a:solidFill>
                      <a:schemeClr val="tx1"/>
                    </a:solidFill>
                  </a:rPr>
                  <a:t>这样我们就将</a:t>
                </a:r>
                <a:r>
                  <a:rPr lang="en-US" altLang="zh-CN" i="0" dirty="0">
                    <a:solidFill>
                      <a:schemeClr val="tx1"/>
                    </a:solidFill>
                  </a:rPr>
                  <a:t>k</a:t>
                </a:r>
                <a:r>
                  <a:rPr lang="zh-CN" altLang="en-US" i="0" dirty="0">
                    <a:solidFill>
                      <a:schemeClr val="tx1"/>
                    </a:solidFill>
                  </a:rPr>
                  <a:t>位之前的数位变成与原数位相反，</a:t>
                </a:r>
                <a:r>
                  <a:rPr lang="en-US" altLang="zh-CN" i="0" dirty="0">
                    <a:solidFill>
                      <a:schemeClr val="tx1"/>
                    </a:solidFill>
                  </a:rPr>
                  <a:t>k</a:t>
                </a:r>
                <a:r>
                  <a:rPr lang="zh-CN" altLang="en-US" i="0" dirty="0">
                    <a:solidFill>
                      <a:schemeClr val="tx1"/>
                    </a:solidFill>
                  </a:rPr>
                  <a:t>之后的数位与原数位相同</a:t>
                </a:r>
                <a:endParaRPr lang="en-US" altLang="zh-CN" i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i="0" dirty="0">
                    <a:solidFill>
                      <a:schemeClr val="tx1"/>
                    </a:solidFill>
                  </a:rPr>
                  <a:t>我们将两个数做按位与操作即可得出他的</a:t>
                </a:r>
                <a:r>
                  <a:rPr lang="en-US" altLang="zh-CN" i="0" dirty="0" err="1">
                    <a:solidFill>
                      <a:schemeClr val="tx1"/>
                    </a:solidFill>
                  </a:rPr>
                  <a:t>lowbit</a:t>
                </a:r>
                <a:r>
                  <a:rPr lang="zh-CN" altLang="en-US" i="0" dirty="0">
                    <a:solidFill>
                      <a:schemeClr val="tx1"/>
                    </a:solidFill>
                  </a:rPr>
                  <a:t>数值</a:t>
                </a:r>
                <a:endParaRPr lang="en-US" altLang="zh-CN" i="0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Lowbit(x)=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&amp;(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/>
                  <a:t>是求补码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二进制下所有位取反然后末位</a:t>
                </a:r>
                <a:r>
                  <a:rPr lang="en-US" altLang="zh-CN" dirty="0"/>
                  <a:t>+1(</a:t>
                </a:r>
                <a:r>
                  <a:rPr lang="zh-CN" altLang="en-US" dirty="0"/>
                  <a:t>你们这学期数字逻辑就会学</a:t>
                </a:r>
                <a:r>
                  <a:rPr lang="en-US" altLang="zh-CN" dirty="0"/>
                  <a:t>QAQ)</a:t>
                </a:r>
              </a:p>
              <a:p>
                <a:r>
                  <a:rPr lang="zh-CN" altLang="en-US" dirty="0"/>
                  <a:t>我通常都</a:t>
                </a:r>
                <a:r>
                  <a:rPr lang="en-US" altLang="zh-CN" dirty="0"/>
                  <a:t>define</a:t>
                </a:r>
                <a:r>
                  <a:rPr lang="zh-CN" altLang="en-US" dirty="0"/>
                  <a:t>一下</a:t>
                </a:r>
                <a:r>
                  <a:rPr lang="en-US" altLang="zh-CN" dirty="0" err="1"/>
                  <a:t>lowbit</a:t>
                </a:r>
                <a:r>
                  <a:rPr lang="zh-CN" altLang="en-US" dirty="0"/>
                  <a:t>函数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2646ADE-4D9A-403F-A57D-0BDB34D40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70660"/>
                <a:ext cx="9601200" cy="4396740"/>
              </a:xfrm>
              <a:blipFill>
                <a:blip r:embed="rId2"/>
                <a:stretch>
                  <a:fillRect l="-571" t="-1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3B0BC6E-5703-4608-A6B5-C5AD4CB64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631" y="5109204"/>
            <a:ext cx="4449980" cy="4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6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EC64C87-52E9-46FB-AA65-FB226A4C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2691952"/>
            <a:ext cx="8586124" cy="4208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F0AE43D-6A6C-4BDC-BE8B-6765282C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6760"/>
          </a:xfrm>
        </p:spPr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树状数组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625B92-4A35-4DAB-B0D4-5774EC7E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2560"/>
            <a:ext cx="9601200" cy="4434840"/>
          </a:xfrm>
        </p:spPr>
        <p:txBody>
          <a:bodyPr/>
          <a:lstStyle/>
          <a:p>
            <a:r>
              <a:rPr lang="zh-CN" altLang="en-US" dirty="0"/>
              <a:t>有了以上</a:t>
            </a:r>
            <a:r>
              <a:rPr lang="en-US" altLang="zh-CN" dirty="0" err="1"/>
              <a:t>lowbit</a:t>
            </a:r>
            <a:r>
              <a:rPr lang="zh-CN" altLang="en-US" dirty="0"/>
              <a:t>的认识，我们回过来看一下树状数组是如何实现与维护的</a:t>
            </a:r>
            <a:endParaRPr lang="en-US" altLang="zh-CN" dirty="0"/>
          </a:p>
          <a:p>
            <a:r>
              <a:rPr lang="zh-CN" altLang="en-US" dirty="0"/>
              <a:t>树状数组最基本的是用来</a:t>
            </a:r>
            <a:r>
              <a:rPr lang="zh-CN" altLang="en-US" dirty="0">
                <a:solidFill>
                  <a:srgbClr val="FF0000"/>
                </a:solidFill>
              </a:rPr>
              <a:t>维护序列的前缀和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对于给定序列</a:t>
            </a:r>
            <a:r>
              <a:rPr lang="en-US" altLang="zh-CN" dirty="0"/>
              <a:t>a</a:t>
            </a:r>
            <a:r>
              <a:rPr lang="zh-CN" altLang="en-US" dirty="0"/>
              <a:t>，我们建立数组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c[x]</a:t>
            </a:r>
            <a:r>
              <a:rPr lang="zh-CN" altLang="en-US" dirty="0"/>
              <a:t>是区间</a:t>
            </a:r>
            <a:r>
              <a:rPr lang="en-US" altLang="zh-CN" dirty="0"/>
              <a:t>[x-</a:t>
            </a:r>
            <a:r>
              <a:rPr lang="en-US" altLang="zh-CN" dirty="0" err="1"/>
              <a:t>lowbit</a:t>
            </a:r>
            <a:r>
              <a:rPr lang="en-US" altLang="zh-CN" dirty="0"/>
              <a:t>(x)+1,x]</a:t>
            </a:r>
            <a:r>
              <a:rPr lang="zh-CN" altLang="en-US" dirty="0"/>
              <a:t>中序列</a:t>
            </a:r>
            <a:r>
              <a:rPr lang="en-US" altLang="zh-CN" dirty="0"/>
              <a:t>a</a:t>
            </a:r>
            <a:r>
              <a:rPr lang="zh-CN" altLang="en-US" dirty="0"/>
              <a:t>的和</a:t>
            </a:r>
            <a:endParaRPr lang="en-US" altLang="zh-CN" dirty="0"/>
          </a:p>
          <a:p>
            <a:r>
              <a:rPr lang="zh-CN" altLang="en-US" dirty="0"/>
              <a:t>我们来形式化一下：</a:t>
            </a:r>
            <a:r>
              <a:rPr lang="en-US" altLang="zh-CN" dirty="0"/>
              <a:t>c[x]</a:t>
            </a:r>
            <a:r>
              <a:rPr lang="zh-CN" altLang="en-US" dirty="0"/>
              <a:t>的父节点为</a:t>
            </a:r>
            <a:r>
              <a:rPr lang="en-US" altLang="zh-CN" dirty="0"/>
              <a:t>c[</a:t>
            </a:r>
            <a:r>
              <a:rPr lang="en-US" altLang="zh-CN" dirty="0" err="1"/>
              <a:t>x+lowbit</a:t>
            </a:r>
            <a:r>
              <a:rPr lang="en-US" altLang="zh-CN" dirty="0"/>
              <a:t>(x)]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57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7BDC7-E1D9-4855-A3E3-02BAB7B4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单点修改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069E5-FFB4-4517-ABD9-779FBE50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pos</a:t>
            </a:r>
            <a:r>
              <a:rPr lang="zh-CN" altLang="en-US" dirty="0"/>
              <a:t>的位置上加减一个数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思考：为什么我们每次修改都需要更新一遍</a:t>
            </a:r>
            <a:r>
              <a:rPr lang="en-US" altLang="zh-CN" dirty="0"/>
              <a:t>pos</a:t>
            </a:r>
            <a:r>
              <a:rPr lang="zh-CN" altLang="en-US" dirty="0"/>
              <a:t>之后的所有树状数组？</a:t>
            </a:r>
            <a:endParaRPr lang="en-US" altLang="zh-CN" dirty="0"/>
          </a:p>
          <a:p>
            <a:pPr lvl="1"/>
            <a:r>
              <a:rPr lang="zh-CN" altLang="en-US" i="0" dirty="0"/>
              <a:t>我们树状数组的定义区间前缀和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A08C05-C0D4-4087-A5CF-84995B20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411" y="2739195"/>
            <a:ext cx="6142235" cy="23700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40103AF-4279-42DA-B2DD-D548316E0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58" y="3135581"/>
            <a:ext cx="4999153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3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21F36-EFDD-49C0-A461-27B9633B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3.2</a:t>
            </a:r>
            <a:r>
              <a:rPr lang="zh-CN" altLang="en-US" dirty="0"/>
              <a:t>查询序列</a:t>
            </a:r>
            <a:r>
              <a:rPr lang="en-US" altLang="zh-CN" dirty="0"/>
              <a:t>a</a:t>
            </a:r>
            <a:r>
              <a:rPr lang="zh-CN" altLang="en-US" dirty="0"/>
              <a:t>前缀和</a:t>
            </a:r>
            <a:r>
              <a:rPr lang="en-US" altLang="zh-CN" dirty="0"/>
              <a:t>(</a:t>
            </a:r>
            <a:r>
              <a:rPr lang="zh-CN" altLang="en-US" dirty="0"/>
              <a:t>区间查询</a:t>
            </a:r>
            <a:r>
              <a:rPr lang="en-US" altLang="zh-CN" dirty="0"/>
              <a:t>)</a:t>
            </a:r>
            <a:r>
              <a:rPr lang="zh-CN" altLang="en-US" dirty="0"/>
              <a:t>复杂度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96B7D702-EF74-40D2-8845-48554C182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3080"/>
            <a:ext cx="9601200" cy="4343400"/>
          </a:xfrm>
        </p:spPr>
        <p:txBody>
          <a:bodyPr/>
          <a:lstStyle/>
          <a:p>
            <a:r>
              <a:rPr lang="zh-CN" altLang="en-US" dirty="0"/>
              <a:t>比如我们查询</a:t>
            </a:r>
            <a:r>
              <a:rPr lang="en-US" altLang="zh-CN" dirty="0"/>
              <a:t>1,15</a:t>
            </a:r>
            <a:r>
              <a:rPr lang="zh-CN" altLang="en-US" dirty="0"/>
              <a:t>的前缀和</a:t>
            </a:r>
            <a:endParaRPr lang="en-US" altLang="zh-CN" dirty="0"/>
          </a:p>
          <a:p>
            <a:r>
              <a:rPr lang="en-US" altLang="zh-CN" dirty="0" err="1"/>
              <a:t>Lowbit</a:t>
            </a:r>
            <a:r>
              <a:rPr lang="en-US" altLang="zh-CN" dirty="0"/>
              <a:t>(15) = 1,ans += </a:t>
            </a:r>
            <a:r>
              <a:rPr lang="zh-CN" altLang="en-US" dirty="0"/>
              <a:t>区间</a:t>
            </a:r>
            <a:r>
              <a:rPr lang="en-US" altLang="zh-CN" dirty="0"/>
              <a:t>[15,15]</a:t>
            </a:r>
            <a:r>
              <a:rPr lang="zh-CN" altLang="en-US" dirty="0"/>
              <a:t>，</a:t>
            </a:r>
            <a:r>
              <a:rPr lang="en-US" altLang="zh-CN" dirty="0"/>
              <a:t>15-lowbit(15) = 14</a:t>
            </a:r>
          </a:p>
          <a:p>
            <a:r>
              <a:rPr lang="en-US" altLang="zh-CN" dirty="0" err="1"/>
              <a:t>Lowbit</a:t>
            </a:r>
            <a:r>
              <a:rPr lang="en-US" altLang="zh-CN" dirty="0"/>
              <a:t>(14) = 2,ans += </a:t>
            </a:r>
            <a:r>
              <a:rPr lang="zh-CN" altLang="en-US" dirty="0"/>
              <a:t>区间</a:t>
            </a:r>
            <a:r>
              <a:rPr lang="en-US" altLang="zh-CN" dirty="0"/>
              <a:t>[13,14]</a:t>
            </a:r>
            <a:r>
              <a:rPr lang="zh-CN" altLang="en-US" dirty="0"/>
              <a:t>，</a:t>
            </a:r>
            <a:r>
              <a:rPr lang="en-US" altLang="zh-CN" dirty="0"/>
              <a:t>14-lowbit(14) = 12</a:t>
            </a:r>
          </a:p>
          <a:p>
            <a:r>
              <a:rPr lang="en-US" altLang="zh-CN" dirty="0" err="1"/>
              <a:t>Lowbit</a:t>
            </a:r>
            <a:r>
              <a:rPr lang="en-US" altLang="zh-CN" dirty="0"/>
              <a:t>(12) = 4,ans += </a:t>
            </a:r>
            <a:r>
              <a:rPr lang="zh-CN" altLang="en-US" dirty="0"/>
              <a:t>区间</a:t>
            </a:r>
            <a:r>
              <a:rPr lang="en-US" altLang="zh-CN" dirty="0"/>
              <a:t>[9,12]</a:t>
            </a:r>
            <a:r>
              <a:rPr lang="zh-CN" altLang="en-US" dirty="0"/>
              <a:t>，</a:t>
            </a:r>
            <a:r>
              <a:rPr lang="en-US" altLang="zh-CN" dirty="0"/>
              <a:t>12-lowbit(12) = 8</a:t>
            </a:r>
          </a:p>
          <a:p>
            <a:r>
              <a:rPr lang="en-US" altLang="zh-CN" dirty="0" err="1"/>
              <a:t>Lowbit</a:t>
            </a:r>
            <a:r>
              <a:rPr lang="en-US" altLang="zh-CN" dirty="0"/>
              <a:t>(8) = 8,ans += </a:t>
            </a:r>
            <a:r>
              <a:rPr lang="zh-CN" altLang="en-US" dirty="0"/>
              <a:t>区间</a:t>
            </a:r>
            <a:r>
              <a:rPr lang="en-US" altLang="zh-CN" dirty="0"/>
              <a:t>[1,8]</a:t>
            </a:r>
            <a:r>
              <a:rPr lang="zh-CN" altLang="en-US" dirty="0"/>
              <a:t>，</a:t>
            </a:r>
            <a:r>
              <a:rPr lang="en-US" altLang="zh-CN" dirty="0"/>
              <a:t>8-lowbit(8) = 0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内容占位符 7">
            <a:extLst>
              <a:ext uri="{FF2B5EF4-FFF2-40B4-BE49-F238E27FC236}">
                <a16:creationId xmlns:a16="http://schemas.microsoft.com/office/drawing/2014/main" id="{CAA3DD3D-7304-4889-B582-68DBCCF4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54" y="3981608"/>
            <a:ext cx="3589331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0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ECC94-4911-49AA-A966-9A01EACB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树状数组维护差分序列完成区间更改与单点查询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1158FF-51DB-4574-A989-586520357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95700"/>
          </a:xfrm>
        </p:spPr>
        <p:txBody>
          <a:bodyPr/>
          <a:lstStyle/>
          <a:p>
            <a:r>
              <a:rPr lang="zh-CN" altLang="en-US" dirty="0"/>
              <a:t>如给定一个序列</a:t>
            </a:r>
            <a:r>
              <a:rPr lang="en-US" altLang="zh-CN" dirty="0"/>
              <a:t>a[]=1 4 8 9 10</a:t>
            </a:r>
          </a:p>
          <a:p>
            <a:pPr lvl="1"/>
            <a:r>
              <a:rPr lang="zh-CN" altLang="en-US" i="0" dirty="0"/>
              <a:t>给定区间</a:t>
            </a:r>
            <a:r>
              <a:rPr lang="en-US" altLang="zh-CN" i="0" dirty="0"/>
              <a:t>[L,R]</a:t>
            </a:r>
            <a:r>
              <a:rPr lang="zh-CN" altLang="en-US" i="0" dirty="0"/>
              <a:t>，使区间内序列</a:t>
            </a:r>
            <a:r>
              <a:rPr lang="en-US" altLang="zh-CN" i="0" dirty="0"/>
              <a:t>a</a:t>
            </a:r>
            <a:r>
              <a:rPr lang="zh-CN" altLang="en-US" i="0" dirty="0"/>
              <a:t>数值全部加减</a:t>
            </a:r>
            <a:r>
              <a:rPr lang="en-US" altLang="zh-CN" i="0" dirty="0"/>
              <a:t>num</a:t>
            </a:r>
          </a:p>
          <a:p>
            <a:pPr lvl="1"/>
            <a:r>
              <a:rPr lang="zh-CN" altLang="en-US" i="0" dirty="0"/>
              <a:t>问你</a:t>
            </a:r>
            <a:r>
              <a:rPr lang="en-US" altLang="zh-CN" i="0" dirty="0"/>
              <a:t>a[pos]</a:t>
            </a:r>
            <a:r>
              <a:rPr lang="zh-CN" altLang="en-US" i="0" dirty="0"/>
              <a:t>的值</a:t>
            </a:r>
            <a:endParaRPr lang="en-US" altLang="zh-CN" dirty="0"/>
          </a:p>
          <a:p>
            <a:r>
              <a:rPr lang="zh-CN" altLang="en-US" dirty="0"/>
              <a:t>我们之前学过差分数组，我们在普通序列上可以</a:t>
            </a:r>
            <a:r>
              <a:rPr lang="en-US" altLang="zh-CN" dirty="0"/>
              <a:t>O(1)</a:t>
            </a:r>
            <a:r>
              <a:rPr lang="zh-CN" altLang="en-US" dirty="0"/>
              <a:t>的来对区间进行更新，但是查询却需要</a:t>
            </a:r>
            <a:r>
              <a:rPr lang="en-US" altLang="zh-CN" dirty="0"/>
              <a:t>O(n),</a:t>
            </a:r>
            <a:r>
              <a:rPr lang="zh-CN" altLang="en-US" dirty="0"/>
              <a:t>我们如果用树状数组来维护差分序列，对于每次更新需要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),</a:t>
            </a:r>
            <a:r>
              <a:rPr lang="zh-CN" altLang="en-US" dirty="0"/>
              <a:t>对于每次查询需要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),</a:t>
            </a:r>
            <a:r>
              <a:rPr lang="zh-CN" altLang="en-US" dirty="0"/>
              <a:t>在这样的时间复杂度我们可以接受。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我们正是利用树状数组维护本身含义就是维护前缀和，与差分数组还原的时候也需要前缀和，所以我们就用树状数组加速前缀和来处理</a:t>
            </a:r>
            <a:endParaRPr lang="en-US" altLang="zh-CN" i="0" dirty="0"/>
          </a:p>
        </p:txBody>
      </p:sp>
    </p:spTree>
    <p:extLst>
      <p:ext uri="{BB962C8B-B14F-4D97-AF65-F5344CB8AC3E}">
        <p14:creationId xmlns:p14="http://schemas.microsoft.com/office/powerpoint/2010/main" val="322883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D9D98-74D1-4228-BACC-956CE7FB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4E1755-E321-45FA-914A-188739C8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636" y="1226820"/>
            <a:ext cx="4221846" cy="45647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0F4F3FD-CF16-4290-B9E7-35CFF27BE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71" y="1428750"/>
            <a:ext cx="4816257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88035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310</TotalTime>
  <Words>1158</Words>
  <Application>Microsoft Office PowerPoint</Application>
  <PresentationFormat>宽屏</PresentationFormat>
  <Paragraphs>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-apple-system</vt:lpstr>
      <vt:lpstr>Cambria Math</vt:lpstr>
      <vt:lpstr>Franklin Gothic Book</vt:lpstr>
      <vt:lpstr>剪切</vt:lpstr>
      <vt:lpstr>树状数组</vt:lpstr>
      <vt:lpstr>1.1介绍： </vt:lpstr>
      <vt:lpstr>1.2举一个栗子</vt:lpstr>
      <vt:lpstr>2.1Lowbit运算</vt:lpstr>
      <vt:lpstr>2.2树状数组</vt:lpstr>
      <vt:lpstr>3.1单点修改O(logn)</vt:lpstr>
      <vt:lpstr>3.2查询序列a前缀和(区间查询)复杂度O(logn)</vt:lpstr>
      <vt:lpstr>4.1树状数组维护差分序列完成区间更改与单点查询</vt:lpstr>
      <vt:lpstr>4.2代码</vt:lpstr>
      <vt:lpstr>5.1树状数组与逆序对</vt:lpstr>
      <vt:lpstr>5.2代码</vt:lpstr>
      <vt:lpstr>与树状数组or线段树有关的常用工具</vt:lpstr>
      <vt:lpstr>题单：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线段树</dc:title>
  <dc:creator>中一</dc:creator>
  <cp:lastModifiedBy>中一</cp:lastModifiedBy>
  <cp:revision>51</cp:revision>
  <dcterms:created xsi:type="dcterms:W3CDTF">2021-08-13T01:26:20Z</dcterms:created>
  <dcterms:modified xsi:type="dcterms:W3CDTF">2021-08-15T04:08:24Z</dcterms:modified>
</cp:coreProperties>
</file>