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1" r:id="rId4"/>
    <p:sldId id="282" r:id="rId5"/>
    <p:sldId id="284" r:id="rId6"/>
    <p:sldId id="285" r:id="rId7"/>
    <p:sldId id="286" r:id="rId8"/>
    <p:sldId id="287" r:id="rId9"/>
    <p:sldId id="288" r:id="rId10"/>
    <p:sldId id="290" r:id="rId11"/>
    <p:sldId id="291" r:id="rId12"/>
    <p:sldId id="293" r:id="rId13"/>
    <p:sldId id="292" r:id="rId14"/>
    <p:sldId id="294" r:id="rId15"/>
    <p:sldId id="298" r:id="rId16"/>
    <p:sldId id="28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C45E-D9D7-449D-A038-4CE40DADE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7542-D292-4447-88B2-471815D98C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C45E-D9D7-449D-A038-4CE40DADE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7542-D292-4447-88B2-471815D98C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C45E-D9D7-449D-A038-4CE40DADE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7542-D292-4447-88B2-471815D98C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C45E-D9D7-449D-A038-4CE40DADE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7542-D292-4447-88B2-471815D98C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C45E-D9D7-449D-A038-4CE40DADE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7542-D292-4447-88B2-471815D98C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C45E-D9D7-449D-A038-4CE40DADE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7542-D292-4447-88B2-471815D98C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C45E-D9D7-449D-A038-4CE40DADE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7542-D292-4447-88B2-471815D98C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C45E-D9D7-449D-A038-4CE40DADE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7542-D292-4447-88B2-471815D98C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C45E-D9D7-449D-A038-4CE40DADE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7542-D292-4447-88B2-471815D98C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C45E-D9D7-449D-A038-4CE40DADE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7542-D292-4447-88B2-471815D98C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C45E-D9D7-449D-A038-4CE40DADE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7542-D292-4447-88B2-471815D98C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CC45E-D9D7-449D-A038-4CE40DADE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D7542-D292-4447-88B2-471815D98C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KM</a:t>
            </a:r>
            <a:r>
              <a:rPr lang="zh-CN" altLang="en-US" b="1" dirty="0"/>
              <a:t>算法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KM</a:t>
            </a:r>
            <a:r>
              <a:rPr lang="zh-CN" altLang="en-US"/>
              <a:t>算法核心过程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99515" y="1521460"/>
            <a:ext cx="4658995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57595" y="2160905"/>
            <a:ext cx="430085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现在Cc边 4+1=5，可以匹配，但是c已匹配了，发生冲突，C此时不能换边，于是便去找A，对于A来说，Aa此时也为可匹配边，但是a已匹配，A又去找B。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也就是说匹配过程涉及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C</a:t>
            </a:r>
            <a:r>
              <a:rPr lang="zh-CN" altLang="en-US"/>
              <a:t>、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c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KM</a:t>
            </a:r>
            <a:r>
              <a:rPr lang="zh-CN" altLang="en-US"/>
              <a:t>算法核心过程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825625"/>
            <a:ext cx="3315335" cy="4351655"/>
          </a:xfrm>
        </p:spPr>
        <p:txBody>
          <a:bodyPr/>
          <a:p>
            <a:r>
              <a:rPr lang="zh-CN" altLang="en-US"/>
              <a:t>所以</a:t>
            </a:r>
            <a:r>
              <a:rPr lang="en-US" altLang="zh-CN"/>
              <a:t>A-1</a:t>
            </a:r>
            <a:r>
              <a:rPr lang="zh-CN" altLang="en-US"/>
              <a:t>、</a:t>
            </a:r>
            <a:r>
              <a:rPr lang="en-US" altLang="zh-CN"/>
              <a:t>B-1</a:t>
            </a:r>
            <a:r>
              <a:rPr lang="zh-CN" altLang="en-US"/>
              <a:t>、</a:t>
            </a:r>
            <a:r>
              <a:rPr lang="en-US" altLang="zh-CN"/>
              <a:t>C-1</a:t>
            </a:r>
            <a:r>
              <a:rPr lang="zh-CN" altLang="en-US"/>
              <a:t>、</a:t>
            </a:r>
            <a:r>
              <a:rPr lang="en-US" altLang="zh-CN"/>
              <a:t>a+1</a:t>
            </a:r>
            <a:r>
              <a:rPr lang="zh-CN" altLang="en-US"/>
              <a:t>、</a:t>
            </a:r>
            <a:r>
              <a:rPr lang="en-US" altLang="zh-CN"/>
              <a:t>c+1</a:t>
            </a:r>
            <a:endParaRPr lang="zh-CN" altLang="en-US"/>
          </a:p>
          <a:p>
            <a:r>
              <a:rPr lang="zh-CN" altLang="en-US"/>
              <a:t>右图为最终结果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9080" y="786765"/>
            <a:ext cx="593598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KM</a:t>
            </a:r>
            <a:r>
              <a:rPr lang="zh-CN" altLang="en-US"/>
              <a:t>算法核心过程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05305"/>
            <a:ext cx="3760470" cy="4351655"/>
          </a:xfrm>
        </p:spPr>
        <p:txBody>
          <a:bodyPr/>
          <a:p>
            <a:r>
              <a:rPr lang="zh-CN" altLang="en-US"/>
              <a:t>再次匹配</a:t>
            </a:r>
            <a:endParaRPr lang="zh-CN" altLang="en-US"/>
          </a:p>
          <a:p>
            <a:r>
              <a:rPr lang="zh-CN" altLang="en-US"/>
              <a:t>这时</a:t>
            </a:r>
            <a:r>
              <a:rPr lang="en-US" altLang="zh-CN"/>
              <a:t>Bb</a:t>
            </a:r>
            <a:r>
              <a:rPr lang="zh-CN" altLang="en-US"/>
              <a:t>可以匹配了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9080" y="786765"/>
            <a:ext cx="593598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最终结果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8950" y="918845"/>
            <a:ext cx="6004560" cy="55473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关于</a:t>
            </a:r>
            <a:r>
              <a:rPr lang="zh-CN" altLang="en-US"/>
              <a:t>最小权值匹配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对每条边取相反数，然后得到的结果再取相反数，就能得到最小权匹配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参考博客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学习：https://www.cnblogs.com/logosG/p/logos.html</a:t>
            </a:r>
            <a:endParaRPr lang="zh-CN" altLang="en-US"/>
          </a:p>
          <a:p>
            <a:r>
              <a:rPr lang="zh-CN" altLang="en-US"/>
              <a:t>代码：https://www.cnblogs.com/wenruo/p/5264235.html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二分图知识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02645" cy="4351655"/>
              </a:xfrm>
            </p:spPr>
            <p:txBody>
              <a:bodyPr/>
              <a:p>
                <a:r>
                  <a:rPr lang="en-US" altLang="zh-CN"/>
                  <a:t>1. </a:t>
                </a:r>
                <a:r>
                  <a:rPr lang="zh-CN" altLang="en-US"/>
                  <a:t>二分图判定</a:t>
                </a:r>
                <a:endParaRPr lang="zh-CN" altLang="en-US"/>
              </a:p>
              <a:p>
                <a:r>
                  <a:rPr lang="zh-CN" altLang="en-US"/>
                  <a:t>充要条件：</a:t>
                </a:r>
                <a:r>
                  <a:rPr lang="zh-CN" altLang="en-US" dirty="0">
                    <a:solidFill>
                      <a:srgbClr val="333333"/>
                    </a:solidFill>
                    <a:latin typeface="Arial" panose="020B0604020202020204" pitchFamily="34" charset="0"/>
                    <a:sym typeface="+mn-ea"/>
                  </a:rPr>
                  <a:t>无向图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>
                    <a:solidFill>
                      <a:srgbClr val="333333"/>
                    </a:solidFill>
                    <a:latin typeface="Arial" panose="020B0604020202020204" pitchFamily="34" charset="0"/>
                    <a:sym typeface="+mn-ea"/>
                  </a:rPr>
                  <a:t>至少有两个顶点，且所有回路的长度均为偶数。</a:t>
                </a:r>
                <a:endParaRPr lang="zh-CN" altLang="en-US" dirty="0">
                  <a:solidFill>
                    <a:srgbClr val="333333"/>
                  </a:solidFill>
                  <a:latin typeface="Arial" panose="020B0604020202020204" pitchFamily="34" charset="0"/>
                  <a:sym typeface="+mn-ea"/>
                </a:endParaRPr>
              </a:p>
              <a:p>
                <a:r>
                  <a:rPr lang="zh-CN" altLang="en-US"/>
                  <a:t>方法：</a:t>
                </a:r>
                <a:r>
                  <a:rPr lang="en-US" altLang="zh-CN"/>
                  <a:t>bfs/dfs</a:t>
                </a:r>
                <a:r>
                  <a:rPr lang="zh-CN" altLang="en-US"/>
                  <a:t>染色</a:t>
                </a:r>
                <a:endParaRPr lang="zh-CN" altLang="en-US"/>
              </a:p>
              <a:p>
                <a:endParaRPr lang="en-US" altLang="zh-CN"/>
              </a:p>
              <a:p>
                <a:r>
                  <a:rPr lang="en-US" altLang="zh-CN"/>
                  <a:t>2. </a:t>
                </a:r>
                <a:r>
                  <a:rPr lang="zh-CN" altLang="en-US"/>
                  <a:t>二分图匹配</a:t>
                </a:r>
                <a:endParaRPr lang="zh-CN" altLang="en-US"/>
              </a:p>
              <a:p>
                <a:r>
                  <a:rPr lang="zh-CN" altLang="en-US"/>
                  <a:t>方法：匈牙利算法</a:t>
                </a:r>
                <a:endParaRPr lang="zh-CN" altLang="en-US"/>
              </a:p>
              <a:p>
                <a:endParaRPr lang="zh-CN" altLang="en-US"/>
              </a:p>
              <a:p>
                <a:r>
                  <a:rPr lang="en-US" altLang="zh-CN"/>
                  <a:t>3. </a:t>
                </a:r>
                <a:r>
                  <a:rPr lang="zh-CN" altLang="en-US"/>
                  <a:t>二分图的一些性质</a:t>
                </a:r>
                <a:endParaRPr lang="zh-CN" altLang="en-US"/>
              </a:p>
              <a:p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02645" cy="4351655"/>
              </a:xfrm>
              <a:blipFill rotWithShape="1">
                <a:blip r:embed="rId1"/>
                <a:stretch>
                  <a:fillRect t="-44" b="-3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KM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156075" cy="4351655"/>
          </a:xfrm>
        </p:spPr>
        <p:txBody>
          <a:bodyPr/>
          <a:p>
            <a:r>
              <a:rPr lang="zh-CN" altLang="en-US"/>
              <a:t>在一个二分图内，左顶点为X，右顶点为Y，现对于每组左右连接XiYj有权wij，求一种匹配使得所有wij的和最大。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内容占位符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656580" y="1538605"/>
            <a:ext cx="40366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5445"/>
            <a:ext cx="10515600" cy="1325563"/>
          </a:xfrm>
        </p:spPr>
        <p:txBody>
          <a:bodyPr/>
          <a:p>
            <a:r>
              <a:rPr lang="en-US" altLang="zh-CN"/>
              <a:t>KM</a:t>
            </a:r>
            <a:r>
              <a:rPr lang="zh-CN" altLang="en-US"/>
              <a:t>算法核心过程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363845" cy="4351655"/>
          </a:xfrm>
        </p:spPr>
        <p:txBody>
          <a:bodyPr/>
          <a:p>
            <a:r>
              <a:rPr lang="zh-CN" altLang="en-US"/>
              <a:t>1.首先对每个顶点赋值，将左边的顶点赋值为最大权重，右边的顶点赋值为0。</a:t>
            </a:r>
            <a:endParaRPr lang="zh-CN" altLang="en-US"/>
          </a:p>
          <a:p>
            <a:r>
              <a:rPr lang="zh-CN" altLang="en-US"/>
              <a:t>如图，我们将顶点A赋值为其两边中较大的4。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0815" y="1125220"/>
            <a:ext cx="5097780" cy="49320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KM</a:t>
            </a:r>
            <a:r>
              <a:rPr lang="zh-CN" altLang="en-US"/>
              <a:t>算法核心过程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20970" cy="4351655"/>
          </a:xfrm>
        </p:spPr>
        <p:txBody>
          <a:bodyPr>
            <a:normAutofit/>
          </a:bodyPr>
          <a:p>
            <a:pPr fontAlgn="auto">
              <a:lnSpc>
                <a:spcPct val="100000"/>
              </a:lnSpc>
            </a:pPr>
            <a:r>
              <a:rPr lang="zh-CN" altLang="en-US"/>
              <a:t>2.进行匹配，我们匹配的原则是：只与权重相同的边匹配，若是找不到边匹配，对此条路径的所有左边顶点-1，右边顶点+1，再进行匹配，若还是匹配不到，重复+1和-1操作。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对A进行匹配，符合匹配条件的边只有Ac边。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9170" y="891540"/>
            <a:ext cx="5906770" cy="52857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KM</a:t>
            </a:r>
            <a:r>
              <a:rPr lang="zh-CN" altLang="en-US"/>
              <a:t>算法核心过程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2255"/>
            <a:ext cx="4227195" cy="5071110"/>
          </a:xfrm>
        </p:spPr>
        <p:txBody>
          <a:bodyPr>
            <a:normAutofit fontScale="90000"/>
          </a:bodyPr>
          <a:p>
            <a:pPr fontAlgn="auto">
              <a:lnSpc>
                <a:spcPct val="100000"/>
              </a:lnSpc>
            </a:pPr>
            <a:r>
              <a:rPr lang="zh-CN" altLang="en-US"/>
              <a:t>接下来我们对B进行匹配，顶点B值为3，Bc边权重为3，匹配成~ 等等，A已经匹配c了，发生了冲突，怎么办？我们这时候第一时间应该想到的是，让B换个工作，但根据匹配原则，只有Bc边 3+0=0 满足要求，于是B不能换边了，那A能不能换边呢？对A来说，也是只有Ac边满足4+0=4的要求，于是A也不能换边，走投无路了，怎么办？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9765" y="875665"/>
            <a:ext cx="5966460" cy="55930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KM</a:t>
            </a:r>
            <a:r>
              <a:rPr lang="zh-CN" altLang="en-US"/>
              <a:t>算法核心过程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893185" cy="4351655"/>
          </a:xfrm>
        </p:spPr>
        <p:txBody>
          <a:bodyPr/>
          <a:p>
            <a:pPr fontAlgn="auto">
              <a:lnSpc>
                <a:spcPct val="100000"/>
              </a:lnSpc>
            </a:pPr>
            <a:r>
              <a:rPr lang="zh-CN" altLang="en-US"/>
              <a:t>现在参与到这个冲突的顶点是A,B和c，令所有左边顶点值-1，右边顶点值+1，即 A-1,B-1. c+1，结果如下图所示。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4050" y="1081405"/>
            <a:ext cx="4798060" cy="45224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431030" cy="4351655"/>
          </a:xfrm>
        </p:spPr>
        <p:txBody>
          <a:bodyPr>
            <a:normAutofit/>
          </a:bodyPr>
          <a:p>
            <a:r>
              <a:rPr lang="zh-CN" altLang="en-US"/>
              <a:t>我们通过上述操作，为A增加了一条可匹配的边Aa，为B增加了一条可匹配的边Ba。</a:t>
            </a:r>
            <a:endParaRPr lang="zh-CN" altLang="en-US"/>
          </a:p>
          <a:p>
            <a:pPr fontAlgn="auto">
              <a:lnSpc>
                <a:spcPct val="100000"/>
              </a:lnSpc>
            </a:pPr>
            <a:endParaRPr lang="zh-CN" altLang="en-US"/>
          </a:p>
          <a:p>
            <a:r>
              <a:rPr lang="zh-CN" altLang="en-US"/>
              <a:t>现在我们再来匹配，对B来说，Ba边 2+0=2，满足条件，所以B换边，a现在为未匹配状态，Ba匹配！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9145" y="995680"/>
            <a:ext cx="5711190" cy="50279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KM</a:t>
            </a:r>
            <a:r>
              <a:rPr lang="zh-CN" altLang="en-US"/>
              <a:t>算法核心过程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05305"/>
            <a:ext cx="4829175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67375" y="5367020"/>
            <a:ext cx="3255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c</a:t>
            </a:r>
            <a:r>
              <a:rPr lang="zh-CN" altLang="en-US" sz="2400"/>
              <a:t>无法匹配，</a:t>
            </a:r>
            <a:r>
              <a:rPr lang="en-US" altLang="zh-CN" sz="2400"/>
              <a:t>c-1</a:t>
            </a:r>
            <a:endParaRPr lang="en-US" altLang="zh-CN" sz="2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796,&quot;width&quot;:816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969</Words>
  <Application>WPS 演示</Application>
  <PresentationFormat>宽屏</PresentationFormat>
  <Paragraphs>75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Cambria Math</vt:lpstr>
      <vt:lpstr>等线 Light</vt:lpstr>
      <vt:lpstr>微软雅黑</vt:lpstr>
      <vt:lpstr>Arial Unicode MS</vt:lpstr>
      <vt:lpstr>等线</vt:lpstr>
      <vt:lpstr>Calibri</vt:lpstr>
      <vt:lpstr>Office 主题​​</vt:lpstr>
      <vt:lpstr>KM算法</vt:lpstr>
      <vt:lpstr>二分图知识</vt:lpstr>
      <vt:lpstr>KM算法</vt:lpstr>
      <vt:lpstr>KM算法核心过程</vt:lpstr>
      <vt:lpstr>KM算法核心过程</vt:lpstr>
      <vt:lpstr>KM算法核心过程</vt:lpstr>
      <vt:lpstr>KM算法核心过程	</vt:lpstr>
      <vt:lpstr>PowerPoint 演示文稿</vt:lpstr>
      <vt:lpstr>KM算法核心过程</vt:lpstr>
      <vt:lpstr>KM算法核心过程</vt:lpstr>
      <vt:lpstr>KM算法核心过程</vt:lpstr>
      <vt:lpstr>KM算法核心过程</vt:lpstr>
      <vt:lpstr>PowerPoint 演示文稿</vt:lpstr>
      <vt:lpstr>关于最小权值匹配</vt:lpstr>
      <vt:lpstr>参考博客&amp;题目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二分图与匹配</dc:title>
  <dc:creator>sdfasdf sdf</dc:creator>
  <cp:lastModifiedBy>光阴似箭</cp:lastModifiedBy>
  <cp:revision>29</cp:revision>
  <dcterms:created xsi:type="dcterms:W3CDTF">2020-08-13T08:40:00Z</dcterms:created>
  <dcterms:modified xsi:type="dcterms:W3CDTF">2021-08-17T01:43:59Z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CEC561B4AE904A10847D8594AD9DA09B</vt:lpwstr>
  </property>
  <property fmtid="{D5CDD505-2E9C-101B-9397-08002B2CF9AE}" pid="3" name="KSOProductBuildVer">
    <vt:lpwstr>2052-11.1.0.10700</vt:lpwstr>
  </property>
</Properties>
</file>