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4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5.xml" ContentType="application/vnd.openxmlformats-officedocument.themeOverrid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58" r:id="rId4"/>
    <p:sldId id="270" r:id="rId5"/>
    <p:sldId id="294" r:id="rId6"/>
    <p:sldId id="278" r:id="rId7"/>
    <p:sldId id="279" r:id="rId8"/>
    <p:sldId id="280" r:id="rId9"/>
    <p:sldId id="281" r:id="rId10"/>
    <p:sldId id="288" r:id="rId11"/>
    <p:sldId id="289" r:id="rId12"/>
    <p:sldId id="283" r:id="rId13"/>
    <p:sldId id="285" r:id="rId14"/>
    <p:sldId id="284" r:id="rId15"/>
    <p:sldId id="286" r:id="rId16"/>
    <p:sldId id="290" r:id="rId17"/>
    <p:sldId id="291" r:id="rId18"/>
    <p:sldId id="287" r:id="rId19"/>
    <p:sldId id="292" r:id="rId20"/>
    <p:sldId id="293" r:id="rId21"/>
    <p:sldId id="26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755E"/>
    <a:srgbClr val="1E3453"/>
    <a:srgbClr val="A20000"/>
    <a:srgbClr val="A40000"/>
    <a:srgbClr val="9E0000"/>
    <a:srgbClr val="C7450B"/>
    <a:srgbClr val="E24E0C"/>
    <a:srgbClr val="DC6140"/>
    <a:srgbClr val="E60000"/>
    <a:srgbClr val="C9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78B1EC3-4D1E-4EB1-BEFB-3E8703EEFC96}"/>
              </a:ext>
            </a:extLst>
          </p:cNvPr>
          <p:cNvSpPr/>
          <p:nvPr userDrawn="1"/>
        </p:nvSpPr>
        <p:spPr>
          <a:xfrm>
            <a:off x="-1" y="9777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D6B3D4-423C-4383-A1DC-741F23A3F489}"/>
              </a:ext>
            </a:extLst>
          </p:cNvPr>
          <p:cNvSpPr/>
          <p:nvPr userDrawn="1"/>
        </p:nvSpPr>
        <p:spPr>
          <a:xfrm>
            <a:off x="0" y="-2"/>
            <a:ext cx="12192000" cy="68677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AE5E61B-3C99-4910-9501-36BA9FC99506}"/>
              </a:ext>
            </a:extLst>
          </p:cNvPr>
          <p:cNvSpPr>
            <a:spLocks/>
          </p:cNvSpPr>
          <p:nvPr userDrawn="1"/>
        </p:nvSpPr>
        <p:spPr bwMode="auto">
          <a:xfrm>
            <a:off x="7784192" y="-1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A10F15C-08CC-4803-BED6-1A19E4F26751}"/>
              </a:ext>
            </a:extLst>
          </p:cNvPr>
          <p:cNvSpPr>
            <a:spLocks/>
          </p:cNvSpPr>
          <p:nvPr userDrawn="1"/>
        </p:nvSpPr>
        <p:spPr bwMode="auto">
          <a:xfrm>
            <a:off x="0" y="1409700"/>
            <a:ext cx="6065838" cy="5448300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0922505-EE2D-4160-BDDD-ED05F90268E9}"/>
              </a:ext>
            </a:extLst>
          </p:cNvPr>
          <p:cNvSpPr>
            <a:spLocks/>
          </p:cNvSpPr>
          <p:nvPr userDrawn="1"/>
        </p:nvSpPr>
        <p:spPr bwMode="auto">
          <a:xfrm>
            <a:off x="0" y="2759946"/>
            <a:ext cx="4565423" cy="4100636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11B12D81-D140-4823-B240-25B48F1560DB}"/>
              </a:ext>
            </a:extLst>
          </p:cNvPr>
          <p:cNvSpPr>
            <a:spLocks/>
          </p:cNvSpPr>
          <p:nvPr userDrawn="1"/>
        </p:nvSpPr>
        <p:spPr bwMode="auto">
          <a:xfrm>
            <a:off x="8067222" y="0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3099" y="3136497"/>
            <a:ext cx="10845800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73099" y="2232152"/>
            <a:ext cx="10845800" cy="887474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4788492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AB_IN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084763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3" name="不完整圆 2">
            <a:extLst>
              <a:ext uri="{FF2B5EF4-FFF2-40B4-BE49-F238E27FC236}">
                <a16:creationId xmlns:a16="http://schemas.microsoft.com/office/drawing/2014/main" id="{9660664D-C6D2-4810-A5F9-F7A81F6DB66B}"/>
              </a:ext>
            </a:extLst>
          </p:cNvPr>
          <p:cNvSpPr/>
          <p:nvPr userDrawn="1"/>
        </p:nvSpPr>
        <p:spPr>
          <a:xfrm rot="10800000">
            <a:off x="9700986" y="6154763"/>
            <a:ext cx="1426029" cy="1426029"/>
          </a:xfrm>
          <a:prstGeom prst="pie">
            <a:avLst>
              <a:gd name="adj1" fmla="val 0"/>
              <a:gd name="adj2" fmla="val 10774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55C1BC0B-B3C8-49B1-B1C9-E68FD4D49042}"/>
              </a:ext>
            </a:extLst>
          </p:cNvPr>
          <p:cNvSpPr/>
          <p:nvPr userDrawn="1"/>
        </p:nvSpPr>
        <p:spPr>
          <a:xfrm rot="16200000">
            <a:off x="9287328" y="5742214"/>
            <a:ext cx="2231571" cy="2231571"/>
          </a:xfrm>
          <a:prstGeom prst="arc">
            <a:avLst>
              <a:gd name="adj1" fmla="val 16200000"/>
              <a:gd name="adj2" fmla="val 5407973"/>
            </a:avLst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58E880A-DB73-49BA-8C6C-486DA1136812}"/>
              </a:ext>
            </a:extLst>
          </p:cNvPr>
          <p:cNvSpPr/>
          <p:nvPr userDrawn="1"/>
        </p:nvSpPr>
        <p:spPr>
          <a:xfrm>
            <a:off x="-1" y="9777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9E4F6D-0847-4EDC-9282-5C7424418E7A}"/>
              </a:ext>
            </a:extLst>
          </p:cNvPr>
          <p:cNvSpPr/>
          <p:nvPr userDrawn="1"/>
        </p:nvSpPr>
        <p:spPr>
          <a:xfrm>
            <a:off x="0" y="0"/>
            <a:ext cx="12222162" cy="68580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8534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8546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24526C06-9180-4AA2-A337-97AF05C5B62B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30162" y="4623077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8FB73EEF-0A8E-41C3-BC89-7097A3055D66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126162" y="0"/>
            <a:ext cx="6065838" cy="5448300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AEBB6B4B-B08E-4C0C-AD2F-44492330DDA6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626577" y="0"/>
            <a:ext cx="4565423" cy="4100636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9B0DEFD1-6512-4107-9860-B8C063E2FBC3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30162" y="4891087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星形: 四角 2">
            <a:extLst>
              <a:ext uri="{FF2B5EF4-FFF2-40B4-BE49-F238E27FC236}">
                <a16:creationId xmlns:a16="http://schemas.microsoft.com/office/drawing/2014/main" id="{803DCD51-4C00-4158-B456-0121BC73FD6F}"/>
              </a:ext>
            </a:extLst>
          </p:cNvPr>
          <p:cNvSpPr/>
          <p:nvPr userDrawn="1"/>
        </p:nvSpPr>
        <p:spPr>
          <a:xfrm>
            <a:off x="675698" y="702371"/>
            <a:ext cx="626594" cy="626594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2021/7/30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9014DB85-54DF-4983-96A9-293173F2BC56}"/>
              </a:ext>
            </a:extLst>
          </p:cNvPr>
          <p:cNvSpPr/>
          <p:nvPr userDrawn="1"/>
        </p:nvSpPr>
        <p:spPr>
          <a:xfrm>
            <a:off x="-1" y="724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BA982E-6230-40B7-8EA9-8A1558CD29AB}"/>
              </a:ext>
            </a:extLst>
          </p:cNvPr>
          <p:cNvSpPr/>
          <p:nvPr userDrawn="1"/>
        </p:nvSpPr>
        <p:spPr>
          <a:xfrm>
            <a:off x="0" y="3837"/>
            <a:ext cx="12192000" cy="68580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3AC2B1D4-E172-466A-9834-92BB0DE6D837}"/>
              </a:ext>
            </a:extLst>
          </p:cNvPr>
          <p:cNvSpPr>
            <a:spLocks/>
          </p:cNvSpPr>
          <p:nvPr userDrawn="1"/>
        </p:nvSpPr>
        <p:spPr bwMode="auto">
          <a:xfrm>
            <a:off x="7784192" y="-1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8EF82D-499A-40FF-8C43-25683D7F3243}"/>
              </a:ext>
            </a:extLst>
          </p:cNvPr>
          <p:cNvGrpSpPr/>
          <p:nvPr userDrawn="1"/>
        </p:nvGrpSpPr>
        <p:grpSpPr>
          <a:xfrm>
            <a:off x="0" y="1409700"/>
            <a:ext cx="6065838" cy="5450882"/>
            <a:chOff x="0" y="1409700"/>
            <a:chExt cx="6065838" cy="545088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38ACE5B-8997-4814-B1D4-756E3D5CB4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1409700"/>
              <a:ext cx="6065838" cy="5448300"/>
            </a:xfrm>
            <a:custGeom>
              <a:avLst/>
              <a:gdLst>
                <a:gd name="T0" fmla="*/ 0 w 1904"/>
                <a:gd name="T1" fmla="*/ 68 h 1712"/>
                <a:gd name="T2" fmla="*/ 444 w 1904"/>
                <a:gd name="T3" fmla="*/ 296 h 1712"/>
                <a:gd name="T4" fmla="*/ 620 w 1904"/>
                <a:gd name="T5" fmla="*/ 1036 h 1712"/>
                <a:gd name="T6" fmla="*/ 1288 w 1904"/>
                <a:gd name="T7" fmla="*/ 1052 h 1712"/>
                <a:gd name="T8" fmla="*/ 1624 w 1904"/>
                <a:gd name="T9" fmla="*/ 1712 h 1712"/>
                <a:gd name="T10" fmla="*/ 0 w 1904"/>
                <a:gd name="T11" fmla="*/ 1712 h 1712"/>
                <a:gd name="T12" fmla="*/ 0 w 1904"/>
                <a:gd name="T13" fmla="*/ 68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712">
                  <a:moveTo>
                    <a:pt x="0" y="68"/>
                  </a:moveTo>
                  <a:cubicBezTo>
                    <a:pt x="0" y="68"/>
                    <a:pt x="416" y="0"/>
                    <a:pt x="444" y="296"/>
                  </a:cubicBezTo>
                  <a:cubicBezTo>
                    <a:pt x="472" y="592"/>
                    <a:pt x="488" y="976"/>
                    <a:pt x="620" y="1036"/>
                  </a:cubicBezTo>
                  <a:cubicBezTo>
                    <a:pt x="752" y="1096"/>
                    <a:pt x="1080" y="1072"/>
                    <a:pt x="1288" y="1052"/>
                  </a:cubicBezTo>
                  <a:cubicBezTo>
                    <a:pt x="1491" y="1032"/>
                    <a:pt x="1904" y="976"/>
                    <a:pt x="1624" y="1712"/>
                  </a:cubicBezTo>
                  <a:cubicBezTo>
                    <a:pt x="0" y="1712"/>
                    <a:pt x="0" y="1712"/>
                    <a:pt x="0" y="1712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205F680-BBB8-4037-B92C-C9B6CEF820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2759946"/>
              <a:ext cx="4565423" cy="4100636"/>
            </a:xfrm>
            <a:custGeom>
              <a:avLst/>
              <a:gdLst>
                <a:gd name="T0" fmla="*/ 0 w 1904"/>
                <a:gd name="T1" fmla="*/ 68 h 1712"/>
                <a:gd name="T2" fmla="*/ 444 w 1904"/>
                <a:gd name="T3" fmla="*/ 296 h 1712"/>
                <a:gd name="T4" fmla="*/ 620 w 1904"/>
                <a:gd name="T5" fmla="*/ 1036 h 1712"/>
                <a:gd name="T6" fmla="*/ 1288 w 1904"/>
                <a:gd name="T7" fmla="*/ 1052 h 1712"/>
                <a:gd name="T8" fmla="*/ 1624 w 1904"/>
                <a:gd name="T9" fmla="*/ 1712 h 1712"/>
                <a:gd name="T10" fmla="*/ 0 w 1904"/>
                <a:gd name="T11" fmla="*/ 1712 h 1712"/>
                <a:gd name="T12" fmla="*/ 0 w 1904"/>
                <a:gd name="T13" fmla="*/ 68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712">
                  <a:moveTo>
                    <a:pt x="0" y="68"/>
                  </a:moveTo>
                  <a:cubicBezTo>
                    <a:pt x="0" y="68"/>
                    <a:pt x="416" y="0"/>
                    <a:pt x="444" y="296"/>
                  </a:cubicBezTo>
                  <a:cubicBezTo>
                    <a:pt x="472" y="592"/>
                    <a:pt x="488" y="976"/>
                    <a:pt x="620" y="1036"/>
                  </a:cubicBezTo>
                  <a:cubicBezTo>
                    <a:pt x="752" y="1096"/>
                    <a:pt x="1080" y="1072"/>
                    <a:pt x="1288" y="1052"/>
                  </a:cubicBezTo>
                  <a:cubicBezTo>
                    <a:pt x="1491" y="1032"/>
                    <a:pt x="1904" y="976"/>
                    <a:pt x="1624" y="1712"/>
                  </a:cubicBezTo>
                  <a:cubicBezTo>
                    <a:pt x="0" y="1712"/>
                    <a:pt x="0" y="1712"/>
                    <a:pt x="0" y="1712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1E34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Freeform 11">
            <a:extLst>
              <a:ext uri="{FF2B5EF4-FFF2-40B4-BE49-F238E27FC236}">
                <a16:creationId xmlns:a16="http://schemas.microsoft.com/office/drawing/2014/main" id="{C94B6344-FE73-4125-8990-1CCF46599B70}"/>
              </a:ext>
            </a:extLst>
          </p:cNvPr>
          <p:cNvSpPr>
            <a:spLocks/>
          </p:cNvSpPr>
          <p:nvPr userDrawn="1"/>
        </p:nvSpPr>
        <p:spPr bwMode="auto">
          <a:xfrm>
            <a:off x="8067222" y="0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27D45CB3-D3E8-49C1-AD18-984B669955A8}"/>
              </a:ext>
            </a:extLst>
          </p:cNvPr>
          <p:cNvSpPr/>
          <p:nvPr userDrawn="1"/>
        </p:nvSpPr>
        <p:spPr>
          <a:xfrm>
            <a:off x="1170215" y="-718230"/>
            <a:ext cx="1426029" cy="1426029"/>
          </a:xfrm>
          <a:prstGeom prst="pie">
            <a:avLst>
              <a:gd name="adj1" fmla="val 0"/>
              <a:gd name="adj2" fmla="val 10774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F0AC4181-13AD-46AE-B4AA-26505246DCAA}"/>
              </a:ext>
            </a:extLst>
          </p:cNvPr>
          <p:cNvSpPr/>
          <p:nvPr userDrawn="1"/>
        </p:nvSpPr>
        <p:spPr>
          <a:xfrm rot="5400000">
            <a:off x="756557" y="-1119893"/>
            <a:ext cx="2231571" cy="2231571"/>
          </a:xfrm>
          <a:prstGeom prst="arc">
            <a:avLst>
              <a:gd name="adj1" fmla="val 16200000"/>
              <a:gd name="adj2" fmla="val 5407973"/>
            </a:avLst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235461" y="2143121"/>
            <a:ext cx="5930898" cy="1621509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35461" y="4449357"/>
            <a:ext cx="59308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5463" y="4153086"/>
            <a:ext cx="5930898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AB_IN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2021/7/30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.ubuntu.com/p/tDNQtFzxkj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.ubuntu.com/p/YzDs2Knz7r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.ubuntu.com/p/tDSPbwxBvs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.ubuntu.com/p/tw7j6ydqyF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.ubuntu.com/p/FYchjKvqZz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.ubuntu.com/p/yy49PgZKh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7.24-7.30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暑假阶段学习总结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2021/7/30</a:t>
            </a:r>
            <a:endParaRPr lang="en-US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CB9EC-0D1A-4CF2-88CB-909E7E14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6495ED"/>
                </a:solidFill>
                <a:effectLst/>
                <a:latin typeface="-apple-system"/>
              </a:rPr>
              <a:t>C.Minimum</a:t>
            </a:r>
            <a:r>
              <a:rPr lang="en-US" altLang="zh-CN" b="0" i="0" dirty="0">
                <a:solidFill>
                  <a:srgbClr val="6495ED"/>
                </a:solidFill>
                <a:effectLst/>
                <a:latin typeface="-apple-system"/>
              </a:rPr>
              <a:t> grid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613615-1153-4F74-8567-1896AEE4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B4609F-2266-4CC3-B33B-88736C9C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E9A967-671D-49AD-880F-73C0B4F2B61B}"/>
              </a:ext>
            </a:extLst>
          </p:cNvPr>
          <p:cNvSpPr txBox="1"/>
          <p:nvPr/>
        </p:nvSpPr>
        <p:spPr>
          <a:xfrm>
            <a:off x="669924" y="1425677"/>
            <a:ext cx="9830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填数的最优情况自然是有行列的最大值存在重叠的情况，这样就可以通过填一个数，导致一行一列的最大值固定，那么让这种数尽量多，即求</a:t>
            </a:r>
            <a:r>
              <a:rPr lang="en-US" altLang="zh-CN" dirty="0"/>
              <a:t>max</a:t>
            </a:r>
            <a:r>
              <a:rPr lang="zh-CN" altLang="en-US" dirty="0"/>
              <a:t>等于这个数的行和</a:t>
            </a:r>
            <a:r>
              <a:rPr lang="en-US" altLang="zh-CN" dirty="0"/>
              <a:t>max</a:t>
            </a:r>
            <a:r>
              <a:rPr lang="zh-CN" altLang="en-US" dirty="0"/>
              <a:t>等于这个数的列的最大匹配，那么就是用匈牙利算法全跑一遍，求出总</a:t>
            </a:r>
            <a:r>
              <a:rPr lang="en-US" altLang="zh-CN" dirty="0"/>
              <a:t>w</a:t>
            </a:r>
            <a:r>
              <a:rPr lang="zh-CN" altLang="en-US" dirty="0"/>
              <a:t>，最后减去匹配的</a:t>
            </a:r>
            <a:r>
              <a:rPr lang="en-US" altLang="zh-CN" dirty="0" err="1"/>
              <a:t>wi</a:t>
            </a:r>
            <a:r>
              <a:rPr lang="en-US" altLang="zh-CN" dirty="0"/>
              <a:t>​ </a:t>
            </a:r>
            <a:r>
              <a:rPr lang="zh-CN" altLang="en-US" dirty="0"/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2323395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CF7CB-EEE8-49D2-A84D-F5C741DE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13423-7B28-4C64-8D94-24461A8D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9408C-1114-4DE9-BB4B-2ADAE7BC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C0D4CC-D316-40FB-8856-99908E1BF694}"/>
              </a:ext>
            </a:extLst>
          </p:cNvPr>
          <p:cNvSpPr txBox="1"/>
          <p:nvPr/>
        </p:nvSpPr>
        <p:spPr>
          <a:xfrm>
            <a:off x="669924" y="17424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23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牛客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一篇博客</a:t>
            </a:r>
            <a:endParaRPr lang="en-US" altLang="zh-CN" dirty="0"/>
          </a:p>
          <a:p>
            <a:pPr lvl="0"/>
            <a:r>
              <a:rPr lang="zh-CN" altLang="en-US" dirty="0"/>
              <a:t>一个补题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3811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一篇博客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A7639F-C239-4FCC-9250-E8EA71C47467}"/>
              </a:ext>
            </a:extLst>
          </p:cNvPr>
          <p:cNvSpPr txBox="1"/>
          <p:nvPr/>
        </p:nvSpPr>
        <p:spPr>
          <a:xfrm>
            <a:off x="9339309" y="1953087"/>
            <a:ext cx="173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出了</a:t>
            </a:r>
            <a:r>
              <a:rPr lang="en-US" altLang="zh-CN" dirty="0"/>
              <a:t>C,F</a:t>
            </a:r>
          </a:p>
          <a:p>
            <a:r>
              <a:rPr lang="zh-CN" altLang="en-US" dirty="0"/>
              <a:t>补</a:t>
            </a:r>
            <a:r>
              <a:rPr lang="en-US" altLang="zh-CN" dirty="0"/>
              <a:t>I,J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68F3E6-A335-4966-A007-F8886698B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505425"/>
            <a:ext cx="8030350" cy="4036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24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CA3AC-3A96-4587-B5D0-9F516E6E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0" i="0" dirty="0" err="1">
                <a:solidFill>
                  <a:srgbClr val="6495ED"/>
                </a:solidFill>
                <a:effectLst/>
                <a:latin typeface="-apple-system"/>
              </a:rPr>
              <a:t>I.Inverse</a:t>
            </a:r>
            <a:r>
              <a:rPr lang="en-US" altLang="zh-CN" b="0" i="0" dirty="0">
                <a:solidFill>
                  <a:srgbClr val="6495ED"/>
                </a:solidFill>
                <a:effectLst/>
                <a:latin typeface="-apple-system"/>
              </a:rPr>
              <a:t> Pair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4B73C2-7C45-4C78-816C-145B0744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26F0E-348D-4476-AC2C-AE4130EF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C7529E-C21E-47B3-9B02-7E8B892B33D6}"/>
              </a:ext>
            </a:extLst>
          </p:cNvPr>
          <p:cNvSpPr txBox="1"/>
          <p:nvPr/>
        </p:nvSpPr>
        <p:spPr>
          <a:xfrm>
            <a:off x="669924" y="1592826"/>
            <a:ext cx="8592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直接贪心即可。当</a:t>
            </a:r>
            <a:r>
              <a:rPr lang="en-US" altLang="zh-CN" dirty="0"/>
              <a:t>x</a:t>
            </a:r>
            <a:r>
              <a:rPr lang="zh-CN" altLang="en-US" dirty="0"/>
              <a:t>在</a:t>
            </a:r>
            <a:r>
              <a:rPr lang="en-US" altLang="zh-CN" dirty="0"/>
              <a:t>x+1</a:t>
            </a:r>
            <a:r>
              <a:rPr lang="zh-CN" altLang="en-US" dirty="0"/>
              <a:t>后面，这个时候让</a:t>
            </a:r>
            <a:r>
              <a:rPr lang="en-US" altLang="zh-CN" dirty="0"/>
              <a:t>x​</a:t>
            </a:r>
            <a:r>
              <a:rPr lang="zh-CN" altLang="en-US" dirty="0"/>
              <a:t>加一，最后标记变化后的</a:t>
            </a:r>
            <a:r>
              <a:rPr lang="en-US" altLang="zh-CN" dirty="0"/>
              <a:t>x</a:t>
            </a:r>
            <a:r>
              <a:rPr lang="zh-CN" altLang="en-US" dirty="0"/>
              <a:t>出现过，这样动态的更新状态数组，最后得出来的数组一定是最优的。最后利用树状数组求个逆序对即可</a:t>
            </a:r>
          </a:p>
        </p:txBody>
      </p:sp>
    </p:spTree>
    <p:extLst>
      <p:ext uri="{BB962C8B-B14F-4D97-AF65-F5344CB8AC3E}">
        <p14:creationId xmlns:p14="http://schemas.microsoft.com/office/powerpoint/2010/main" val="198743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6A04E-0EC7-453F-98D5-60D549F5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6C45F0-8927-41B2-A831-6E516FBA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CBEFAC-8FC3-4830-9573-6F4164BF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83AB7E-C358-4A5A-A685-BE005822BFAE}"/>
              </a:ext>
            </a:extLst>
          </p:cNvPr>
          <p:cNvSpPr txBox="1"/>
          <p:nvPr/>
        </p:nvSpPr>
        <p:spPr>
          <a:xfrm>
            <a:off x="669924" y="16932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217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3FC62-1A98-4B0E-B706-9539B366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6495ED"/>
                </a:solidFill>
                <a:effectLst/>
                <a:latin typeface="-apple-system"/>
              </a:rPr>
              <a:t>J.Average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2C3CDB-6E7B-4A59-934C-0F75F750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B6AEE-B3A8-452D-AA0E-433CE964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292539-5087-4182-A8CC-DE8CA663B071}"/>
              </a:ext>
            </a:extLst>
          </p:cNvPr>
          <p:cNvSpPr txBox="1"/>
          <p:nvPr/>
        </p:nvSpPr>
        <p:spPr>
          <a:xfrm>
            <a:off x="669924" y="163091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列出式子之后不难发现，两个向量的运算时完全独立的，对于每一维对应的区间去求平均值即可，最后加和。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中心问题转化为，找数组a的一个长度至少为x​​的平均值最大的子区间，即求最大平均子序列，二分平均值即可，看是否满足条件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二分技巧</a:t>
            </a:r>
          </a:p>
        </p:txBody>
      </p:sp>
    </p:spTree>
    <p:extLst>
      <p:ext uri="{BB962C8B-B14F-4D97-AF65-F5344CB8AC3E}">
        <p14:creationId xmlns:p14="http://schemas.microsoft.com/office/powerpoint/2010/main" val="1306053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580AA-1048-4F74-95E8-42D6A471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DB9A87-0367-4804-8EDA-C0562EA6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3F290-BF6A-41B4-8D89-11C633EE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FD72D4-C8F6-482C-B603-943F109BACE9}"/>
              </a:ext>
            </a:extLst>
          </p:cNvPr>
          <p:cNvSpPr txBox="1"/>
          <p:nvPr/>
        </p:nvSpPr>
        <p:spPr>
          <a:xfrm>
            <a:off x="669924" y="16146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9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A,B,C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7033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580AA-1048-4F74-95E8-42D6A471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A,B,C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DB9A87-0367-4804-8EDA-C0562EA6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3F290-BF6A-41B4-8D89-11C633EE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2A2B59-5A15-400F-96BA-1CCF4C0BD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394436"/>
            <a:ext cx="9531794" cy="448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7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677436" cy="4083608"/>
            <a:chOff x="757282" y="1700808"/>
            <a:chExt cx="10677436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677436" cy="4083608"/>
              <a:chOff x="1175743" y="1700808"/>
              <a:chExt cx="10262310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739758" y="1779399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牛客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3</a:t>
                </a:r>
              </a:p>
              <a:p>
                <a:pPr marL="342900" indent="-342900">
                  <a:lnSpc>
                    <a:spcPct val="150000"/>
                  </a:lnSpc>
                  <a:buAutoNum type="arabicPeriod" startAt="2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牛客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4</a:t>
                </a:r>
              </a:p>
              <a:p>
                <a:pPr marL="342900" indent="-342900">
                  <a:lnSpc>
                    <a:spcPct val="150000"/>
                  </a:lnSpc>
                  <a:buAutoNum type="arabicPeriod" startAt="2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概率</a:t>
                </a: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dp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1E6AC-6F15-4F0E-A0F1-4E7BA15D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3A3C"/>
                </a:solidFill>
                <a:effectLst/>
                <a:latin typeface="-apple-system"/>
              </a:rPr>
              <a:t>B - LOOPS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051F04-5D6D-4BB9-8184-46177984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7E273-AF3B-44A1-A08C-DA805F71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E5CA22-B935-4CD5-863C-44791462B19F}"/>
              </a:ext>
            </a:extLst>
          </p:cNvPr>
          <p:cNvSpPr txBox="1"/>
          <p:nvPr/>
        </p:nvSpPr>
        <p:spPr>
          <a:xfrm>
            <a:off x="669924" y="1582994"/>
            <a:ext cx="107059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MathJax_Math-italic"/>
              </a:rPr>
              <a:t>dp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MathJax_Main"/>
              </a:rPr>
              <a:t>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MathJax_Math-italic"/>
              </a:rPr>
              <a:t>i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MathJax_Main"/>
              </a:rPr>
              <a:t>][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MathJax_Math-italic"/>
              </a:rPr>
              <a:t>j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MathJax_Main"/>
              </a:rPr>
              <a:t>]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 表示从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MathJax_Math-italic"/>
              </a:rPr>
              <a:t>i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MathJax_Math-italic"/>
              </a:rPr>
              <a:t>j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走到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MathJax_Math-italic"/>
              </a:rPr>
              <a:t>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MathJax_Math-italic"/>
              </a:rPr>
              <a:t>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(r,c)的期望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求期望就从后往前推，求概率就从后往前推</a:t>
            </a:r>
            <a:endParaRPr lang="en-US" altLang="zh-CN" sz="2000" dirty="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endParaRPr lang="en-US" altLang="zh-CN" sz="2000" dirty="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状态转移挺好写的</a:t>
            </a:r>
            <a:endParaRPr lang="en-US" altLang="zh-CN" sz="2000" dirty="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endParaRPr lang="en-US" altLang="zh-CN" sz="2000" dirty="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dp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[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][j]=p[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][j][1]×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dp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[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][j]+p[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][j][2]×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dp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[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][j+1]+p[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][j][3]×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dp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[i+1][j]+2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CD7B07-C433-4D27-9DAB-499E5B8C2F29}"/>
              </a:ext>
            </a:extLst>
          </p:cNvPr>
          <p:cNvSpPr txBox="1"/>
          <p:nvPr/>
        </p:nvSpPr>
        <p:spPr>
          <a:xfrm>
            <a:off x="757084" y="4109884"/>
            <a:ext cx="711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推出来式子一定要判断分母不为</a:t>
            </a:r>
            <a:r>
              <a:rPr lang="en-US" altLang="zh-CN" dirty="0"/>
              <a:t>0</a:t>
            </a:r>
            <a:r>
              <a:rPr lang="zh-CN" altLang="en-US" dirty="0"/>
              <a:t>的情况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42BD06-1798-4139-991C-9540BB94394C}"/>
              </a:ext>
            </a:extLst>
          </p:cNvPr>
          <p:cNvSpPr txBox="1"/>
          <p:nvPr/>
        </p:nvSpPr>
        <p:spPr>
          <a:xfrm>
            <a:off x="757084" y="50080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01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2021/7/23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牛客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一篇博客</a:t>
            </a:r>
            <a:endParaRPr lang="en-US" altLang="zh-CN" dirty="0"/>
          </a:p>
          <a:p>
            <a:pPr lvl="0"/>
            <a:r>
              <a:rPr lang="zh-CN" altLang="en-US" dirty="0"/>
              <a:t>两个补题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一篇博客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1176F6-710C-4D4D-94AE-ABEC5947765A}"/>
              </a:ext>
            </a:extLst>
          </p:cNvPr>
          <p:cNvSpPr txBox="1"/>
          <p:nvPr/>
        </p:nvSpPr>
        <p:spPr>
          <a:xfrm>
            <a:off x="10369118" y="2112885"/>
            <a:ext cx="115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出了</a:t>
            </a:r>
            <a:r>
              <a:rPr lang="en-US" altLang="zh-CN" dirty="0"/>
              <a:t>E</a:t>
            </a:r>
          </a:p>
          <a:p>
            <a:r>
              <a:rPr lang="zh-CN" altLang="en-US" dirty="0"/>
              <a:t>补</a:t>
            </a:r>
            <a:r>
              <a:rPr lang="en-US" altLang="zh-CN" dirty="0"/>
              <a:t>J,B,C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A7314E-E490-4587-B174-EE9FC0ADA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10" y="1524000"/>
            <a:ext cx="9393007" cy="4586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795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FF47A-8060-4F0F-9A0F-C8E4FE4A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6495ED"/>
                </a:solidFill>
                <a:latin typeface="-apple-system"/>
              </a:rPr>
              <a:t>E</a:t>
            </a:r>
            <a:r>
              <a:rPr lang="en-US" altLang="zh-CN" b="0" i="0" dirty="0" err="1">
                <a:solidFill>
                  <a:srgbClr val="6495ED"/>
                </a:solidFill>
                <a:effectLst/>
                <a:latin typeface="-apple-system"/>
              </a:rPr>
              <a:t>.Math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E67518-730E-4132-9624-2605156A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81B0D7-5A64-4209-A023-B856CFB3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C75C39-AD8A-4D9C-8400-37E29F37E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0" y="1225697"/>
            <a:ext cx="8112995" cy="53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0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6ED2E-0792-42D5-94D3-7052C514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6495ED"/>
                </a:solidFill>
                <a:effectLst/>
                <a:latin typeface="-apple-system"/>
              </a:rPr>
              <a:t>J.Counting</a:t>
            </a:r>
            <a:r>
              <a:rPr lang="en-US" altLang="zh-CN" b="0" i="0" dirty="0">
                <a:solidFill>
                  <a:srgbClr val="6495ED"/>
                </a:solidFill>
                <a:effectLst/>
                <a:latin typeface="-apple-system"/>
              </a:rPr>
              <a:t> Triangles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AAA4C0-0142-4A01-A31D-C7F99D58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894CD8-476A-448F-9C13-3919F40C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FF285F-13FD-44A8-B01C-D8BD505030BF}"/>
              </a:ext>
            </a:extLst>
          </p:cNvPr>
          <p:cNvSpPr txBox="1"/>
          <p:nvPr/>
        </p:nvSpPr>
        <p:spPr>
          <a:xfrm>
            <a:off x="669924" y="1424940"/>
            <a:ext cx="10668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正难推反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规的思路就是枚举两个同色边，判断第三个边是不是同色的，但这么正着推，时间复杂度是达不到的其实不难发现，所有可形成的三角无非就两种情况，一种是三边同色，另一种是两边同色，一边异色。第二种的三角形有特征，那就是有两个异边角，那么</a:t>
            </a:r>
            <a:r>
              <a:rPr lang="en-US" altLang="zh-CN" dirty="0"/>
              <a:t>(</a:t>
            </a:r>
            <a:r>
              <a:rPr lang="zh-CN" altLang="en-US" dirty="0"/>
              <a:t>所有的异边角的个数</a:t>
            </a:r>
            <a:r>
              <a:rPr lang="en-US" altLang="zh-CN" dirty="0"/>
              <a:t>/2)</a:t>
            </a:r>
            <a:r>
              <a:rPr lang="zh-CN" altLang="en-US" dirty="0"/>
              <a:t>就是不同色三角形的个数那么我们只需要反着推，用全部的三角形个数减去不符合的即可统计每个点发出的边，两种颜色的各有几条。两者乘积便是异色角的个数</a:t>
            </a:r>
          </a:p>
        </p:txBody>
      </p:sp>
    </p:spTree>
    <p:extLst>
      <p:ext uri="{BB962C8B-B14F-4D97-AF65-F5344CB8AC3E}">
        <p14:creationId xmlns:p14="http://schemas.microsoft.com/office/powerpoint/2010/main" val="150713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CF042-E466-47E1-9426-22E71961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41919-D4BC-4CCF-AAC9-A9B2901B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614AFB-A280-42B1-AD1A-A665EF32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5991B6-DAA1-4923-96C2-B45F1E90B48B}"/>
              </a:ext>
            </a:extLst>
          </p:cNvPr>
          <p:cNvSpPr txBox="1"/>
          <p:nvPr/>
        </p:nvSpPr>
        <p:spPr>
          <a:xfrm>
            <a:off x="669924" y="14573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47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CA3AC-3A96-4587-B5D0-9F516E6E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8" y="-103194"/>
            <a:ext cx="10850563" cy="1028699"/>
          </a:xfrm>
        </p:spPr>
        <p:txBody>
          <a:bodyPr/>
          <a:lstStyle/>
          <a:p>
            <a:r>
              <a:rPr lang="en-US" altLang="zh-CN" b="0" i="0" dirty="0" err="1">
                <a:solidFill>
                  <a:srgbClr val="6495ED"/>
                </a:solidFill>
                <a:effectLst/>
                <a:latin typeface="-apple-system"/>
              </a:rPr>
              <a:t>B.Black</a:t>
            </a:r>
            <a:r>
              <a:rPr lang="en-US" altLang="zh-CN" b="0" i="0" dirty="0">
                <a:solidFill>
                  <a:srgbClr val="6495ED"/>
                </a:solidFill>
                <a:effectLst/>
                <a:latin typeface="-apple-system"/>
              </a:rPr>
              <a:t> and white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4B73C2-7C45-4C78-816C-145B0744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26F0E-348D-4476-AC2C-AE4130EF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13B721-99D1-4320-AF56-2388B0552B5E}"/>
              </a:ext>
            </a:extLst>
          </p:cNvPr>
          <p:cNvSpPr txBox="1"/>
          <p:nvPr/>
        </p:nvSpPr>
        <p:spPr>
          <a:xfrm>
            <a:off x="746760" y="1371600"/>
            <a:ext cx="7482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比赛时没想出来这个题用什么做，主要还是没搞懂题意。任意两行两列的四个相交正方形，如果其中三个是黑色正方形，第四个正方形免费染成黑色。我们可以先假设，将这个位置的染成黑色，相当于，将该点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连了一条</a:t>
            </a:r>
            <a:r>
              <a:rPr lang="en-US" altLang="zh-CN" dirty="0" err="1"/>
              <a:t>i</a:t>
            </a:r>
            <a:r>
              <a:rPr lang="en-US" altLang="zh-CN" dirty="0"/>
              <a:t> − j </a:t>
            </a:r>
            <a:r>
              <a:rPr lang="zh-CN" altLang="en-US" dirty="0"/>
              <a:t>的无向边，那么如图，</a:t>
            </a:r>
            <a:r>
              <a:rPr lang="en-US" altLang="zh-CN" dirty="0" err="1"/>
              <a:t>a,c</a:t>
            </a:r>
            <a:r>
              <a:rPr lang="en-US" altLang="zh-CN" dirty="0"/>
              <a:t>)</a:t>
            </a:r>
            <a:r>
              <a:rPr lang="zh-CN" altLang="en-US" dirty="0"/>
              <a:t>相连</a:t>
            </a:r>
            <a:r>
              <a:rPr lang="en-US" altLang="zh-CN" dirty="0"/>
              <a:t> (</a:t>
            </a:r>
            <a:r>
              <a:rPr lang="en-US" altLang="zh-CN" dirty="0" err="1"/>
              <a:t>b,c</a:t>
            </a:r>
            <a:r>
              <a:rPr lang="en-US" altLang="zh-CN" dirty="0"/>
              <a:t>)</a:t>
            </a:r>
            <a:r>
              <a:rPr lang="zh-CN" altLang="en-US" dirty="0"/>
              <a:t>相连，</a:t>
            </a:r>
            <a:r>
              <a:rPr lang="en-US" altLang="zh-CN" dirty="0"/>
              <a:t> (</a:t>
            </a:r>
            <a:r>
              <a:rPr lang="en-US" altLang="zh-CN" dirty="0" err="1"/>
              <a:t>a,d</a:t>
            </a:r>
            <a:r>
              <a:rPr lang="en-US" altLang="zh-CN" dirty="0"/>
              <a:t>)</a:t>
            </a:r>
            <a:r>
              <a:rPr lang="zh-CN" altLang="en-US" dirty="0"/>
              <a:t>相连，导致了</a:t>
            </a:r>
            <a:r>
              <a:rPr lang="en-US" altLang="zh-CN" dirty="0" err="1"/>
              <a:t>abcd</a:t>
            </a:r>
            <a:r>
              <a:rPr lang="zh-CN" altLang="en-US" dirty="0"/>
              <a:t>四个点形成了一个连通块，</a:t>
            </a:r>
            <a:r>
              <a:rPr lang="en-US" altLang="zh-CN" dirty="0"/>
              <a:t> (</a:t>
            </a:r>
            <a:r>
              <a:rPr lang="en-US" altLang="zh-CN" dirty="0" err="1"/>
              <a:t>b,d</a:t>
            </a:r>
            <a:r>
              <a:rPr lang="en-US" altLang="zh-CN" dirty="0"/>
              <a:t>)</a:t>
            </a:r>
            <a:r>
              <a:rPr lang="zh-CN" altLang="en-US" dirty="0"/>
              <a:t>之间也可以相互访问，其实也就相当于将坐标</a:t>
            </a:r>
            <a:r>
              <a:rPr lang="en-US" altLang="zh-CN" dirty="0"/>
              <a:t>(</a:t>
            </a:r>
            <a:r>
              <a:rPr lang="en-US" altLang="zh-CN" dirty="0" err="1"/>
              <a:t>b,d</a:t>
            </a:r>
            <a:r>
              <a:rPr lang="en-US" altLang="zh-CN" dirty="0"/>
              <a:t>)​</a:t>
            </a:r>
            <a:r>
              <a:rPr lang="zh-CN" altLang="en-US" dirty="0"/>
              <a:t>的点染成黑色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那么题目要求的是所有点染成黑色的最小花费，即求</a:t>
            </a:r>
            <a:r>
              <a:rPr lang="en-US" altLang="zh-CN" dirty="0" err="1"/>
              <a:t>n+m</a:t>
            </a:r>
            <a:r>
              <a:rPr lang="zh-CN" altLang="en-US" dirty="0"/>
              <a:t>个点，求最小的</a:t>
            </a:r>
            <a:r>
              <a:rPr lang="en-US" altLang="zh-CN" dirty="0"/>
              <a:t>n+m−1​</a:t>
            </a:r>
            <a:r>
              <a:rPr lang="zh-CN" altLang="en-US" dirty="0"/>
              <a:t>个边，即最小生成树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177755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EE2FB-4397-4746-8583-F836F44D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EDCC39-41DD-46D6-9F4F-757B82F2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B82F9-D1D6-40C2-A9FE-C11B2F83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FEAE1F-80FF-459B-85F8-785DBD661D5A}"/>
              </a:ext>
            </a:extLst>
          </p:cNvPr>
          <p:cNvSpPr txBox="1"/>
          <p:nvPr/>
        </p:nvSpPr>
        <p:spPr>
          <a:xfrm>
            <a:off x="669924" y="17129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7499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127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D3453"/>
      </a:accent1>
      <a:accent2>
        <a:srgbClr val="5FCFBF"/>
      </a:accent2>
      <a:accent3>
        <a:srgbClr val="B1B1B1"/>
      </a:accent3>
      <a:accent4>
        <a:srgbClr val="9D9D9D"/>
      </a:accent4>
      <a:accent5>
        <a:srgbClr val="727272"/>
      </a:accent5>
      <a:accent6>
        <a:srgbClr val="61616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126</TotalTime>
  <Words>846</Words>
  <Application>Microsoft Office PowerPoint</Application>
  <PresentationFormat>宽屏</PresentationFormat>
  <Paragraphs>100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Calibri</vt:lpstr>
      <vt:lpstr>Impact</vt:lpstr>
      <vt:lpstr>主题5</vt:lpstr>
      <vt:lpstr>think-cell Slide</vt:lpstr>
      <vt:lpstr>暑假阶段学习总结</vt:lpstr>
      <vt:lpstr>PowerPoint 演示文稿</vt:lpstr>
      <vt:lpstr>牛客3</vt:lpstr>
      <vt:lpstr>一篇博客</vt:lpstr>
      <vt:lpstr>E.Math</vt:lpstr>
      <vt:lpstr>J.Counting Triangles</vt:lpstr>
      <vt:lpstr>代码</vt:lpstr>
      <vt:lpstr>B.Black and white</vt:lpstr>
      <vt:lpstr>代码</vt:lpstr>
      <vt:lpstr>C.Minimum grid</vt:lpstr>
      <vt:lpstr>代码</vt:lpstr>
      <vt:lpstr>牛客4</vt:lpstr>
      <vt:lpstr>一篇博客</vt:lpstr>
      <vt:lpstr>I.Inverse Pair</vt:lpstr>
      <vt:lpstr>代码</vt:lpstr>
      <vt:lpstr>J.Average</vt:lpstr>
      <vt:lpstr>代码</vt:lpstr>
      <vt:lpstr>概率dp</vt:lpstr>
      <vt:lpstr>A,B,C</vt:lpstr>
      <vt:lpstr>B - LOOPS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刘 思远</cp:lastModifiedBy>
  <cp:revision>12</cp:revision>
  <cp:lastPrinted>2018-08-20T16:00:00Z</cp:lastPrinted>
  <dcterms:created xsi:type="dcterms:W3CDTF">2018-08-20T16:00:00Z</dcterms:created>
  <dcterms:modified xsi:type="dcterms:W3CDTF">2021-07-30T03:58:33Z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