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1090" r:id="rId2"/>
    <p:sldId id="1093" r:id="rId3"/>
    <p:sldId id="1094" r:id="rId4"/>
    <p:sldId id="1096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" id="{59E2B5B3-23B5-4D90-8A58-1F53D22BAEB0}">
          <p14:sldIdLst>
            <p14:sldId id="1090"/>
            <p14:sldId id="1093"/>
            <p14:sldId id="1094"/>
            <p14:sldId id="10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9FBFD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9413" autoAdjust="0"/>
  </p:normalViewPr>
  <p:slideViewPr>
    <p:cSldViewPr snapToGrid="0">
      <p:cViewPr>
        <p:scale>
          <a:sx n="50" d="100"/>
          <a:sy n="50" d="100"/>
        </p:scale>
        <p:origin x="136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8AC-3429-414B-9FB5-6FC7A85B8C59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D56C-28A5-4DDC-B75C-A2EFD7ED9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1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CDCD-ABC7-4B62-9ECE-0BD25CD3F378}" type="datetimeFigureOut">
              <a:rPr lang="en-CA" smtClean="0"/>
              <a:t>2024-06-28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BC31C1-30AA-5F2B-C21E-EAAC4C5DD47F}"/>
              </a:ext>
            </a:extLst>
          </p:cNvPr>
          <p:cNvSpPr txBox="1"/>
          <p:nvPr/>
        </p:nvSpPr>
        <p:spPr>
          <a:xfrm>
            <a:off x="5022599" y="1202118"/>
            <a:ext cx="66119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### There are the options that should display on side bar</a:t>
            </a:r>
          </a:p>
          <a:p>
            <a:r>
              <a:rPr lang="en-CA" dirty="0"/>
              <a:t>library-button</a:t>
            </a:r>
            <a:r>
              <a:rPr lang="en-CA" sz="1800" dirty="0"/>
              <a:t>-1 == "Objectives &amp; Resources“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-2 == "Study area &amp; Site selection constraints“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-3 == "Duration &amp; Timing“</a:t>
            </a:r>
          </a:p>
          <a:p>
            <a:r>
              <a:rPr lang="en-CA" dirty="0"/>
              <a:t>library-button</a:t>
            </a:r>
            <a:r>
              <a:rPr lang="en-CA" sz="1800" dirty="0"/>
              <a:t>-4 == "Target species“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-5 == “Equipment &amp; Deployment“</a:t>
            </a:r>
          </a:p>
          <a:p>
            <a:r>
              <a:rPr lang="en-CA" dirty="0"/>
              <a:t>library-button</a:t>
            </a:r>
            <a:r>
              <a:rPr lang="en-CA" sz="1800" dirty="0"/>
              <a:t>-6 == "Data &amp; Analysis“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B52F7B-721F-B1A8-5221-825A863D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5249" y="2501659"/>
            <a:ext cx="5587345" cy="2807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7EFEC-B2FC-4F16-CD8E-CFFD4856E239}"/>
              </a:ext>
            </a:extLst>
          </p:cNvPr>
          <p:cNvSpPr txBox="1"/>
          <p:nvPr/>
        </p:nvSpPr>
        <p:spPr>
          <a:xfrm>
            <a:off x="17906841" y="2033114"/>
            <a:ext cx="4254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Can you grey out the inner box?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224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A85B6-C1B0-CFFB-A7CB-2B6BA0D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078" y="2088118"/>
            <a:ext cx="8479336" cy="2737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1BF8A-8110-3F05-3833-23A27507AB56}"/>
              </a:ext>
            </a:extLst>
          </p:cNvPr>
          <p:cNvSpPr txBox="1"/>
          <p:nvPr/>
        </p:nvSpPr>
        <p:spPr>
          <a:xfrm>
            <a:off x="14127480" y="1086811"/>
            <a:ext cx="6152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?? possible to make add checkbox when selected?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81A53-B6B4-C927-D187-9F5DDF342769}"/>
              </a:ext>
            </a:extLst>
          </p:cNvPr>
          <p:cNvSpPr txBox="1"/>
          <p:nvPr/>
        </p:nvSpPr>
        <p:spPr>
          <a:xfrm>
            <a:off x="6253259" y="1434284"/>
            <a:ext cx="62244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Eventually, we’ll want to increase padding around questions</a:t>
            </a:r>
            <a:endParaRPr lang="en-US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519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3B655-1D6E-6B26-455C-185BC565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72" y="986023"/>
            <a:ext cx="4276641" cy="8175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E1DCC-080E-0510-D3F2-C79D9D0B31C1}"/>
              </a:ext>
            </a:extLst>
          </p:cNvPr>
          <p:cNvSpPr txBox="1"/>
          <p:nvPr/>
        </p:nvSpPr>
        <p:spPr>
          <a:xfrm>
            <a:off x="1016573" y="197596"/>
            <a:ext cx="3787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Decrease width of side panel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1D611-9728-6796-78CA-8ADD52D6714B}"/>
              </a:ext>
            </a:extLst>
          </p:cNvPr>
          <p:cNvSpPr txBox="1"/>
          <p:nvPr/>
        </p:nvSpPr>
        <p:spPr>
          <a:xfrm>
            <a:off x="8775513" y="1193096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image as header instead of text “Remote Camera Decision Support Tool” OR include as banner on the box itself (which was how it looked in mockups) e.g.,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42D4-61EE-0767-945A-8AD41EF35A62}"/>
              </a:ext>
            </a:extLst>
          </p:cNvPr>
          <p:cNvSpPr txBox="1"/>
          <p:nvPr/>
        </p:nvSpPr>
        <p:spPr>
          <a:xfrm>
            <a:off x="16791795" y="10156640"/>
            <a:ext cx="7570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Instead of “Show popup” include markdown file see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Jupyter</a:t>
            </a:r>
            <a:r>
              <a:rPr lang="en-US" sz="2400" dirty="0"/>
              <a:t>-web-app\02_dialog-boxes\0_dialog-box_template\</a:t>
            </a:r>
            <a:r>
              <a:rPr lang="en-US" sz="2400" dirty="0" err="1"/>
              <a:t>template_dialog-box.ipynb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01AB2-C3A9-D6F2-BFBE-715A77E2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80" y="9215059"/>
            <a:ext cx="11393490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88361-06C3-ECE3-CBD3-D03B0AE67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7111" y="1720609"/>
            <a:ext cx="5587345" cy="2807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5258B-962C-63C8-0D62-F6F1CD1A9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423" y="8529564"/>
            <a:ext cx="11347292" cy="727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D126-7AF9-63B4-CAE4-A26E22AC58A2}"/>
              </a:ext>
            </a:extLst>
          </p:cNvPr>
          <p:cNvSpPr txBox="1"/>
          <p:nvPr/>
        </p:nvSpPr>
        <p:spPr>
          <a:xfrm>
            <a:off x="16709448" y="8615774"/>
            <a:ext cx="416496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Progress bar should be above popup</a:t>
            </a:r>
          </a:p>
          <a:p>
            <a:r>
              <a:rPr lang="en-US" sz="2400" dirty="0"/>
              <a:t>- create grid of 7 (see next slide)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1A16F-7F90-929E-877F-F0BB598F21D1}"/>
              </a:ext>
            </a:extLst>
          </p:cNvPr>
          <p:cNvSpPr/>
          <p:nvPr/>
        </p:nvSpPr>
        <p:spPr>
          <a:xfrm>
            <a:off x="5413247" y="7923210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&lt;&lt; 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5715C-6677-A625-B0B7-5190F76CEB4C}"/>
              </a:ext>
            </a:extLst>
          </p:cNvPr>
          <p:cNvSpPr/>
          <p:nvPr/>
        </p:nvSpPr>
        <p:spPr>
          <a:xfrm>
            <a:off x="14527610" y="7911314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&gt;&gt;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E706F-E5EC-340C-D9AE-6CDC3837377E}"/>
              </a:ext>
            </a:extLst>
          </p:cNvPr>
          <p:cNvSpPr txBox="1"/>
          <p:nvPr/>
        </p:nvSpPr>
        <p:spPr>
          <a:xfrm>
            <a:off x="16510715" y="7348785"/>
            <a:ext cx="67095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Move “Next” and “Submit” buttons to left / right</a:t>
            </a:r>
          </a:p>
          <a:p>
            <a:r>
              <a:rPr lang="en-US" sz="2400" dirty="0"/>
              <a:t>- Remove “skip”; should not be able to skip</a:t>
            </a:r>
          </a:p>
        </p:txBody>
      </p:sp>
    </p:spTree>
    <p:extLst>
      <p:ext uri="{BB962C8B-B14F-4D97-AF65-F5344CB8AC3E}">
        <p14:creationId xmlns:p14="http://schemas.microsoft.com/office/powerpoint/2010/main" val="4129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54429-0AC9-03A2-5381-9144B57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" y="1719690"/>
            <a:ext cx="19352201" cy="12400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84CD98-FF61-276A-13A4-70010B8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38491"/>
              </p:ext>
            </p:extLst>
          </p:nvPr>
        </p:nvGraphicFramePr>
        <p:xfrm>
          <a:off x="989472" y="3228641"/>
          <a:ext cx="271625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">
                  <a:extLst>
                    <a:ext uri="{9D8B030D-6E8A-4147-A177-3AD203B41FA5}">
                      <a16:colId xmlns:a16="http://schemas.microsoft.com/office/drawing/2014/main" val="3770899323"/>
                    </a:ext>
                  </a:extLst>
                </a:gridCol>
                <a:gridCol w="815585">
                  <a:extLst>
                    <a:ext uri="{9D8B030D-6E8A-4147-A177-3AD203B41FA5}">
                      <a16:colId xmlns:a16="http://schemas.microsoft.com/office/drawing/2014/main" val="3321413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21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4101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ED39044-6C0E-494B-89A0-CE94B8AF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59" y="4489067"/>
            <a:ext cx="1606933" cy="16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B7E56-B1DE-B3B1-5EF1-0B622A06AFEF}"/>
              </a:ext>
            </a:extLst>
          </p:cNvPr>
          <p:cNvCxnSpPr/>
          <p:nvPr/>
        </p:nvCxnSpPr>
        <p:spPr>
          <a:xfrm flipH="1" flipV="1">
            <a:off x="1684421" y="3807761"/>
            <a:ext cx="385011" cy="8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D3986-E8BE-CE33-011C-6F0858D13AF2}"/>
              </a:ext>
            </a:extLst>
          </p:cNvPr>
          <p:cNvSpPr txBox="1"/>
          <p:nvPr/>
        </p:nvSpPr>
        <p:spPr>
          <a:xfrm>
            <a:off x="4683865" y="3518201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Grid might have to be 21 wide (7 x 3) so that a block of 3 is really one section / the text spans two cells  </a:t>
            </a:r>
            <a:endParaRPr lang="en-CA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683616-A460-A688-207A-85CE207182DB}"/>
              </a:ext>
            </a:extLst>
          </p:cNvPr>
          <p:cNvSpPr/>
          <p:nvPr/>
        </p:nvSpPr>
        <p:spPr>
          <a:xfrm rot="16200000">
            <a:off x="2186518" y="1647917"/>
            <a:ext cx="159234" cy="278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D1898-3BF2-FE0B-1137-922D1C613708}"/>
              </a:ext>
            </a:extLst>
          </p:cNvPr>
          <p:cNvSpPr txBox="1"/>
          <p:nvPr/>
        </p:nvSpPr>
        <p:spPr>
          <a:xfrm>
            <a:off x="4840704" y="4973419"/>
            <a:ext cx="146474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### text to display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err="1"/>
              <a:t>Jupyter</a:t>
            </a:r>
            <a:r>
              <a:rPr lang="en-CA" sz="2400" dirty="0"/>
              <a:t>-web-app\04_lu_tables\lu_progress-bar_text_icons.csv</a:t>
            </a:r>
          </a:p>
          <a:p>
            <a:r>
              <a:rPr lang="en-CA" sz="2400" dirty="0"/>
              <a:t>### icons display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 err="1">
                <a:sym typeface="Wingdings" panose="05000000000000000000" pitchFamily="2" charset="2"/>
              </a:rPr>
              <a:t>J</a:t>
            </a:r>
            <a:r>
              <a:rPr lang="en-CA" sz="2400" dirty="0" err="1"/>
              <a:t>upyter</a:t>
            </a:r>
            <a:r>
              <a:rPr lang="en-CA" sz="2400" dirty="0"/>
              <a:t>-web-app\03_icons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A398-E767-0431-081A-3F50382066E5}"/>
              </a:ext>
            </a:extLst>
          </p:cNvPr>
          <p:cNvSpPr txBox="1"/>
          <p:nvPr/>
        </p:nvSpPr>
        <p:spPr>
          <a:xfrm>
            <a:off x="4840704" y="5956410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these are the same as the “</a:t>
            </a:r>
            <a:r>
              <a:rPr lang="en-CA" sz="2400" dirty="0"/>
              <a:t>library-button” in slide 1 with one additional “progress-7 == “Recommendations”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4B11-CA60-81D8-2AFC-CD235DEC8FD9}"/>
              </a:ext>
            </a:extLst>
          </p:cNvPr>
          <p:cNvSpPr txBox="1"/>
          <p:nvPr/>
        </p:nvSpPr>
        <p:spPr>
          <a:xfrm>
            <a:off x="4683864" y="7818067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 create the grid with the text and any one of the icons (could all be “</a:t>
            </a:r>
            <a:r>
              <a:rPr lang="en-CA" sz="2400" dirty="0"/>
              <a:t>icon_progress-bar_num1.png”), I can create the 7 formats required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F77B6-BCFF-5E90-91D6-FFF1A521AFD6}"/>
              </a:ext>
            </a:extLst>
          </p:cNvPr>
          <p:cNvSpPr txBox="1"/>
          <p:nvPr/>
        </p:nvSpPr>
        <p:spPr>
          <a:xfrm>
            <a:off x="11254110" y="5426586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E.G., “icon_progress-bar_num1.png”</a:t>
            </a:r>
          </a:p>
        </p:txBody>
      </p:sp>
    </p:spTree>
    <p:extLst>
      <p:ext uri="{BB962C8B-B14F-4D97-AF65-F5344CB8AC3E}">
        <p14:creationId xmlns:p14="http://schemas.microsoft.com/office/powerpoint/2010/main" val="269656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6597</TotalTime>
  <Words>325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system-ui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Cassondra Stevenson</cp:lastModifiedBy>
  <cp:revision>109</cp:revision>
  <dcterms:created xsi:type="dcterms:W3CDTF">2023-10-06T22:36:17Z</dcterms:created>
  <dcterms:modified xsi:type="dcterms:W3CDTF">2024-06-28T21:35:27Z</dcterms:modified>
</cp:coreProperties>
</file>