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20" r:id="rId2"/>
  </p:sldMasterIdLst>
  <p:notesMasterIdLst>
    <p:notesMasterId r:id="rId10"/>
  </p:notesMasterIdLst>
  <p:sldIdLst>
    <p:sldId id="1090" r:id="rId3"/>
    <p:sldId id="1093" r:id="rId4"/>
    <p:sldId id="1094" r:id="rId5"/>
    <p:sldId id="1096" r:id="rId6"/>
    <p:sldId id="1098" r:id="rId7"/>
    <p:sldId id="1099" r:id="rId8"/>
    <p:sldId id="1100" r:id="rId9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DJUSTMENTS_2024-06-27" id="{59E2B5B3-23B5-4D90-8A58-1F53D22BAEB0}">
          <p14:sldIdLst>
            <p14:sldId id="1090"/>
            <p14:sldId id="1093"/>
            <p14:sldId id="1094"/>
            <p14:sldId id="1096"/>
          </p14:sldIdLst>
        </p14:section>
        <p14:section name="ADJUSTMENTS_2024-07-11" id="{489A006F-63D5-4F14-AB17-44981466DB80}">
          <p14:sldIdLst>
            <p14:sldId id="1098"/>
            <p14:sldId id="1099"/>
            <p14:sldId id="11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F9FBFD"/>
    <a:srgbClr val="0B5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89413" autoAdjust="0"/>
  </p:normalViewPr>
  <p:slideViewPr>
    <p:cSldViewPr snapToGrid="0">
      <p:cViewPr>
        <p:scale>
          <a:sx n="60" d="100"/>
          <a:sy n="60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88AC-3429-414B-9FB5-6FC7A85B8C59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CD56C-28A5-4DDC-B75C-A2EFD7ED9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9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F3F908-FDD9-4C96-96DB-499C0B01630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88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F3F908-FDD9-4C96-96DB-499C0B01630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34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22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907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51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D4E9-9D6C-9919-6D41-34A1C4EC2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A520D-E6D2-1CCC-9F24-AF8896F8C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16BC-3E98-C5F4-2166-F9790A55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71608-9A5B-2AE8-62C3-3C8458C4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EEC51-DF1A-4280-7D92-93E0B4A0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643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CD6F-C93D-C983-01F5-72E3FEB4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023-1E32-B973-5754-DB76A057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C0CC0-D7CE-47B8-B889-C6B71CA9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9114-62E9-BD10-FA7C-D143BD04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D0C6D-A8D0-4679-C362-312DE090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31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89F8-CF3D-2C92-395B-7F336AEE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4AC57-327D-BAE2-9431-39D8B3BBC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82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82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7AE6-CA78-F4D9-7361-C5657843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D51C-590F-BF7E-BA2B-53E3CA26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C773-90A2-D9C2-14EA-5AE6FB42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57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C756-81D3-1F35-E820-778EC500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AE3E-A439-D83F-DF71-06E4399A0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BE35D-8699-89F5-4963-1D0825DB3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D49CB-24EC-DF70-B0CE-B0215D5C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EB5F4-204B-FD7D-6CBA-DE617B3F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AFD39-4C1F-8B62-3921-7330A930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41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0E67-2BD5-BF9A-DC4B-A967007E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3B81-84C1-A6EB-C762-756F6089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052FD-6F8A-10B8-E84B-F44F11703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7FAE3-13EC-F809-E2E3-38A4F0C9D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2292D-F895-7DCD-03AD-68C138734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82EEE-5AF5-FB5C-37C3-2C8AD50F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F9AD5-CFA6-C3A4-063D-B02F7F06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E79DF-A1D3-D71A-A552-7DF4C376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832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7D6A-A90B-B99A-7FE5-E8089934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FD6D5-BB34-3BA3-C00D-E1DD0E32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DCF64-4B74-CCB7-DD90-899CBC3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B6B6F-36EA-649A-B8C1-0D0314AD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150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42503-434F-B744-BB45-CF99E254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84B16-DC6B-E370-DF69-776DB6B7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968F-3E08-7899-B772-9BB5C5B8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825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A31B-DC20-AA08-506F-7E644084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CADB-14B5-7ACF-9AB9-E9DF51F8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26A6A-5542-C7F4-7B7C-EEBDFE8C9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A7EDE-47C0-CB7E-0E7D-D7AC250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1ED05-47ED-E851-9CFD-9F2E6A1A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5AB08-590F-802E-DD84-FC4E3434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42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09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2BFA-A7AA-954A-6F43-DBA3D4BA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230BF-7B8E-42C2-DFDD-2EB53FD90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4737A-CD9E-84CF-907F-675030EB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CFCE4-4E54-FAB1-6816-0BDB5E2D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4C72-0F1C-E286-58CD-AB2E08D4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03EBF-03C1-8802-342F-D72BC4A4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87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4A1D-0BD9-8A48-BE1F-88DD7C23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10F7F-DC72-2393-0595-DEA7CF6FC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3347-1203-D0E7-0721-645ADD40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65BD-27EB-E93C-C433-1BE7FCDA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EB0E-26EC-A5D0-96F2-33EF6CA0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6916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78C28-A6D4-519B-C1B4-292772754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468F2-BFC2-88FC-6A86-A081FBF7B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B161-73F4-707B-1322-8FA9A31A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C6F95-539F-B414-25E5-E0DB37AF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B045-2FF4-8E5C-23E6-1DC4362D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45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53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36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47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4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33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5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48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CDCD-ABC7-4B62-9ECE-0BD25CD3F378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8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14225-BB09-7CDF-37ED-24BF4CC4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5BC5-BB29-D43E-CBBF-EAD295823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41137-94A8-63EE-1E2D-C2F348344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C8B91-D291-430C-99AE-51CE2103E0F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6DFAD-1ECB-04C7-3CBA-4D1A54A04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2301F-C594-9100-70A7-012FFCD0E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80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021486-6E8F-FA96-F70E-D1DCCB931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36"/>
          <a:stretch/>
        </p:blipFill>
        <p:spPr>
          <a:xfrm>
            <a:off x="4536128" y="9847441"/>
            <a:ext cx="12601882" cy="9720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BC31C1-30AA-5F2B-C21E-EAAC4C5DD47F}"/>
              </a:ext>
            </a:extLst>
          </p:cNvPr>
          <p:cNvSpPr txBox="1"/>
          <p:nvPr/>
        </p:nvSpPr>
        <p:spPr>
          <a:xfrm>
            <a:off x="5022599" y="1202118"/>
            <a:ext cx="661193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[LATER?] ### There are the options that should display on side bar</a:t>
            </a:r>
          </a:p>
          <a:p>
            <a:r>
              <a:rPr lang="en-CA" dirty="0"/>
              <a:t>library-button</a:t>
            </a:r>
            <a:r>
              <a:rPr lang="en-CA" sz="1800" dirty="0"/>
              <a:t>-1 == "Objectives &amp; Resources“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-2 == "Study area &amp; Site selection constraints“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-3 == "Duration &amp; Timing“</a:t>
            </a:r>
          </a:p>
          <a:p>
            <a:r>
              <a:rPr lang="en-CA" dirty="0"/>
              <a:t>library-button</a:t>
            </a:r>
            <a:r>
              <a:rPr lang="en-CA" sz="1800" dirty="0"/>
              <a:t>-4 == "Target species“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-5 == “Equipment &amp; Deployment“</a:t>
            </a:r>
          </a:p>
          <a:p>
            <a:r>
              <a:rPr lang="en-CA" dirty="0"/>
              <a:t>library-button</a:t>
            </a:r>
            <a:r>
              <a:rPr lang="en-CA" sz="1800" dirty="0"/>
              <a:t>-6 == "Data &amp; Analysis“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B52F7B-721F-B1A8-5221-825A863D7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8844" y="2636458"/>
            <a:ext cx="5587345" cy="28078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3E7EFEC-B2FC-4F16-CD8E-CFFD4856E239}"/>
              </a:ext>
            </a:extLst>
          </p:cNvPr>
          <p:cNvSpPr txBox="1"/>
          <p:nvPr/>
        </p:nvSpPr>
        <p:spPr>
          <a:xfrm>
            <a:off x="17906841" y="2033114"/>
            <a:ext cx="42543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Can you grey out the inner box?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71224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021486-6E8F-FA96-F70E-D1DCCB931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36"/>
          <a:stretch/>
        </p:blipFill>
        <p:spPr>
          <a:xfrm>
            <a:off x="4536128" y="9847441"/>
            <a:ext cx="12601882" cy="9720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8A85B6-C1B0-CFFB-A7CB-2B6BA0D48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8078" y="2088118"/>
            <a:ext cx="8479336" cy="2737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91BF8A-8110-3F05-3833-23A27507AB56}"/>
              </a:ext>
            </a:extLst>
          </p:cNvPr>
          <p:cNvSpPr txBox="1"/>
          <p:nvPr/>
        </p:nvSpPr>
        <p:spPr>
          <a:xfrm>
            <a:off x="14127480" y="1086811"/>
            <a:ext cx="615222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system-ui"/>
              </a:rPr>
              <a:t>?? possible to make add checkbox when selected?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81A53-B6B4-C927-D187-9F5DDF342769}"/>
              </a:ext>
            </a:extLst>
          </p:cNvPr>
          <p:cNvSpPr txBox="1"/>
          <p:nvPr/>
        </p:nvSpPr>
        <p:spPr>
          <a:xfrm>
            <a:off x="6253259" y="1434284"/>
            <a:ext cx="622449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system-ui"/>
              </a:rPr>
              <a:t>Eventually, we’ll want to increase padding around questions / make blue box bigger</a:t>
            </a:r>
            <a:endParaRPr lang="en-US" i="0" dirty="0">
              <a:effectLst/>
              <a:latin typeface="system-u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3ACE6F-0CA1-C80B-D824-3EE409AA7C9E}"/>
              </a:ext>
            </a:extLst>
          </p:cNvPr>
          <p:cNvCxnSpPr/>
          <p:nvPr/>
        </p:nvCxnSpPr>
        <p:spPr>
          <a:xfrm>
            <a:off x="8814816" y="1803616"/>
            <a:ext cx="0" cy="287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4DB56A-C876-E2CC-8AAC-A1D3B9613C70}"/>
              </a:ext>
            </a:extLst>
          </p:cNvPr>
          <p:cNvSpPr txBox="1"/>
          <p:nvPr/>
        </p:nvSpPr>
        <p:spPr>
          <a:xfrm>
            <a:off x="14998889" y="5138099"/>
            <a:ext cx="1143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/>
              <a:t>sp_size_medium.icon</a:t>
            </a:r>
            <a:r>
              <a:rPr lang="en-CA" dirty="0"/>
              <a:t>='check’</a:t>
            </a:r>
          </a:p>
          <a:p>
            <a:r>
              <a:rPr lang="en-CA" dirty="0" err="1"/>
              <a:t>sp_size_medium.tooltip</a:t>
            </a:r>
            <a:r>
              <a:rPr lang="en-CA" dirty="0"/>
              <a:t>='Click me'</a:t>
            </a:r>
          </a:p>
        </p:txBody>
      </p:sp>
    </p:spTree>
    <p:extLst>
      <p:ext uri="{BB962C8B-B14F-4D97-AF65-F5344CB8AC3E}">
        <p14:creationId xmlns:p14="http://schemas.microsoft.com/office/powerpoint/2010/main" val="225195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5E1DCC-080E-0510-D3F2-C79D9D0B31C1}"/>
              </a:ext>
            </a:extLst>
          </p:cNvPr>
          <p:cNvSpPr txBox="1"/>
          <p:nvPr/>
        </p:nvSpPr>
        <p:spPr>
          <a:xfrm>
            <a:off x="1016573" y="197596"/>
            <a:ext cx="378738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Decrease width of side panel</a:t>
            </a:r>
            <a:endParaRPr lang="en-C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1D611-9728-6796-78CA-8ADD52D6714B}"/>
              </a:ext>
            </a:extLst>
          </p:cNvPr>
          <p:cNvSpPr txBox="1"/>
          <p:nvPr/>
        </p:nvSpPr>
        <p:spPr>
          <a:xfrm>
            <a:off x="8775513" y="1193096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Add image as header instead of text “Remote Camera Decision Support Tool” OR include as banner on the box itself (which was how it looked in mockups) e.g., --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942D4-61EE-0767-945A-8AD41EF35A62}"/>
              </a:ext>
            </a:extLst>
          </p:cNvPr>
          <p:cNvSpPr txBox="1"/>
          <p:nvPr/>
        </p:nvSpPr>
        <p:spPr>
          <a:xfrm>
            <a:off x="16791795" y="10156640"/>
            <a:ext cx="757052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Instead of “Show popup” include markdown file see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err="1"/>
              <a:t>Jupyter</a:t>
            </a:r>
            <a:r>
              <a:rPr lang="en-US" sz="2400" dirty="0"/>
              <a:t>-web-app\02_dialog-boxes\0_dialog-box_template\</a:t>
            </a:r>
            <a:r>
              <a:rPr lang="en-US" sz="2400" dirty="0" err="1"/>
              <a:t>template_dialog-box.ipynb</a:t>
            </a:r>
            <a:endParaRPr lang="en-CA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F01AB2-C3A9-D6F2-BFBE-715A77E26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780" y="9249950"/>
            <a:ext cx="11393490" cy="6668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C88361-06C3-ECE3-CBD3-D03B0AE67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7111" y="1720609"/>
            <a:ext cx="5587345" cy="28078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45258B-962C-63C8-0D62-F6F1CD1A9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423" y="8529564"/>
            <a:ext cx="11347292" cy="727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4AD126-7AF9-63B4-CAE4-A26E22AC58A2}"/>
              </a:ext>
            </a:extLst>
          </p:cNvPr>
          <p:cNvSpPr txBox="1"/>
          <p:nvPr/>
        </p:nvSpPr>
        <p:spPr>
          <a:xfrm>
            <a:off x="16709448" y="8615774"/>
            <a:ext cx="469072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Progress bar should be above popup</a:t>
            </a:r>
          </a:p>
          <a:p>
            <a:r>
              <a:rPr lang="en-US" sz="2400" dirty="0"/>
              <a:t>- create grid of 7 (see next slide)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F1A16F-7F90-929E-877F-F0BB598F21D1}"/>
              </a:ext>
            </a:extLst>
          </p:cNvPr>
          <p:cNvSpPr/>
          <p:nvPr/>
        </p:nvSpPr>
        <p:spPr>
          <a:xfrm>
            <a:off x="5413247" y="7923210"/>
            <a:ext cx="1806936" cy="5565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&lt;&lt; Back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65715C-6677-A625-B0B7-5190F76CEB4C}"/>
              </a:ext>
            </a:extLst>
          </p:cNvPr>
          <p:cNvSpPr/>
          <p:nvPr/>
        </p:nvSpPr>
        <p:spPr>
          <a:xfrm>
            <a:off x="14527610" y="7911314"/>
            <a:ext cx="1806936" cy="5565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Submit &gt;&gt;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6E706F-E5EC-340C-D9AE-6CDC3837377E}"/>
              </a:ext>
            </a:extLst>
          </p:cNvPr>
          <p:cNvSpPr txBox="1"/>
          <p:nvPr/>
        </p:nvSpPr>
        <p:spPr>
          <a:xfrm>
            <a:off x="16510715" y="7348785"/>
            <a:ext cx="670953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- Move “Next” and “Submit” buttons to left / right</a:t>
            </a:r>
          </a:p>
          <a:p>
            <a:r>
              <a:rPr lang="en-US" sz="2400" dirty="0"/>
              <a:t>- Remove “skip”; should not be able to skip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3B655-1D6E-6B26-455C-185BC565B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8872" y="955168"/>
            <a:ext cx="4276641" cy="8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3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754429-0AC9-03A2-5381-9144B57D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3" y="1719690"/>
            <a:ext cx="19352201" cy="124007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84CD98-FF61-276A-13A4-70010B883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75377"/>
              </p:ext>
            </p:extLst>
          </p:nvPr>
        </p:nvGraphicFramePr>
        <p:xfrm>
          <a:off x="941349" y="3292846"/>
          <a:ext cx="271625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69">
                  <a:extLst>
                    <a:ext uri="{9D8B030D-6E8A-4147-A177-3AD203B41FA5}">
                      <a16:colId xmlns:a16="http://schemas.microsoft.com/office/drawing/2014/main" val="3770899323"/>
                    </a:ext>
                  </a:extLst>
                </a:gridCol>
                <a:gridCol w="815585">
                  <a:extLst>
                    <a:ext uri="{9D8B030D-6E8A-4147-A177-3AD203B41FA5}">
                      <a16:colId xmlns:a16="http://schemas.microsoft.com/office/drawing/2014/main" val="3321413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6218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41019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6ED39044-6C0E-494B-89A0-CE94B8AF7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02" y="3545731"/>
            <a:ext cx="1606933" cy="160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BB7E56-B1DE-B3B1-5EF1-0B622A06AFEF}"/>
              </a:ext>
            </a:extLst>
          </p:cNvPr>
          <p:cNvCxnSpPr/>
          <p:nvPr/>
        </p:nvCxnSpPr>
        <p:spPr>
          <a:xfrm flipH="1" flipV="1">
            <a:off x="1684421" y="3807761"/>
            <a:ext cx="385011" cy="83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5D3986-E8BE-CE33-011C-6F0858D13AF2}"/>
              </a:ext>
            </a:extLst>
          </p:cNvPr>
          <p:cNvSpPr txBox="1"/>
          <p:nvPr/>
        </p:nvSpPr>
        <p:spPr>
          <a:xfrm>
            <a:off x="4683865" y="3518201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Grid might have to be 21 wide (7 x 3) so that a block of 3 is really one section / the text spans two cells  </a:t>
            </a:r>
            <a:endParaRPr lang="en-CA" sz="24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1683616-A460-A688-207A-85CE207182DB}"/>
              </a:ext>
            </a:extLst>
          </p:cNvPr>
          <p:cNvSpPr/>
          <p:nvPr/>
        </p:nvSpPr>
        <p:spPr>
          <a:xfrm rot="16200000">
            <a:off x="2186518" y="1647917"/>
            <a:ext cx="159234" cy="2782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D1898-3BF2-FE0B-1137-922D1C613708}"/>
              </a:ext>
            </a:extLst>
          </p:cNvPr>
          <p:cNvSpPr txBox="1"/>
          <p:nvPr/>
        </p:nvSpPr>
        <p:spPr>
          <a:xfrm>
            <a:off x="4840704" y="4973419"/>
            <a:ext cx="1464744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2400" dirty="0"/>
              <a:t>### text to display </a:t>
            </a:r>
            <a:r>
              <a:rPr lang="en-CA" sz="2400" dirty="0">
                <a:sym typeface="Wingdings" panose="05000000000000000000" pitchFamily="2" charset="2"/>
              </a:rPr>
              <a:t> </a:t>
            </a:r>
            <a:r>
              <a:rPr lang="en-CA" sz="2400" dirty="0" err="1"/>
              <a:t>Jupyter</a:t>
            </a:r>
            <a:r>
              <a:rPr lang="en-CA" sz="2400" dirty="0"/>
              <a:t>-web-app\04_lu_tables\lu_progress-bar_text_icons.csv</a:t>
            </a:r>
          </a:p>
          <a:p>
            <a:r>
              <a:rPr lang="en-CA" sz="2400" dirty="0"/>
              <a:t>### icons display </a:t>
            </a:r>
            <a:r>
              <a:rPr lang="en-CA" sz="2400" dirty="0">
                <a:sym typeface="Wingdings" panose="05000000000000000000" pitchFamily="2" charset="2"/>
              </a:rPr>
              <a:t></a:t>
            </a:r>
            <a:r>
              <a:rPr lang="en-CA" sz="2400" dirty="0" err="1">
                <a:sym typeface="Wingdings" panose="05000000000000000000" pitchFamily="2" charset="2"/>
              </a:rPr>
              <a:t>J</a:t>
            </a:r>
            <a:r>
              <a:rPr lang="en-CA" sz="2400" dirty="0" err="1"/>
              <a:t>upyter</a:t>
            </a:r>
            <a:r>
              <a:rPr lang="en-CA" sz="2400" dirty="0"/>
              <a:t>-web-app\03_icons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7A398-E767-0431-081A-3F50382066E5}"/>
              </a:ext>
            </a:extLst>
          </p:cNvPr>
          <p:cNvSpPr txBox="1"/>
          <p:nvPr/>
        </p:nvSpPr>
        <p:spPr>
          <a:xfrm>
            <a:off x="4840704" y="5956410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these are the same as the “</a:t>
            </a:r>
            <a:r>
              <a:rPr lang="en-CA" sz="2400" dirty="0"/>
              <a:t>library-button” in slide 1 with one additional “progress-7 == “Recommendations”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C4B11-CA60-81D8-2AFC-CD235DEC8FD9}"/>
              </a:ext>
            </a:extLst>
          </p:cNvPr>
          <p:cNvSpPr txBox="1"/>
          <p:nvPr/>
        </p:nvSpPr>
        <p:spPr>
          <a:xfrm>
            <a:off x="4683864" y="7818067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you create the grid with the text and any one of the icons (could all be “</a:t>
            </a:r>
            <a:r>
              <a:rPr lang="en-CA" sz="2400" dirty="0"/>
              <a:t>icon_progress-bar_num1.png”), I can create the 7 formats required</a:t>
            </a:r>
            <a:r>
              <a:rPr lang="en-US" sz="2400" dirty="0"/>
              <a:t> </a:t>
            </a:r>
            <a:endParaRPr lang="en-CA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BF77B6-BCFF-5E90-91D6-FFF1A521AFD6}"/>
              </a:ext>
            </a:extLst>
          </p:cNvPr>
          <p:cNvSpPr txBox="1"/>
          <p:nvPr/>
        </p:nvSpPr>
        <p:spPr>
          <a:xfrm>
            <a:off x="11254110" y="5426586"/>
            <a:ext cx="1083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E.G., “icon_progress-bar_num1.png”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893C01-099B-C55B-01C4-CDAB426B4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2" r="85964"/>
          <a:stretch/>
        </p:blipFill>
        <p:spPr>
          <a:xfrm>
            <a:off x="2015674" y="3860173"/>
            <a:ext cx="1641929" cy="12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6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BF1E6F-EB6B-3CD4-D2C2-71362831E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2631"/>
          <a:stretch/>
        </p:blipFill>
        <p:spPr>
          <a:xfrm>
            <a:off x="1760987" y="1863329"/>
            <a:ext cx="18271940" cy="7008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16FCA-3268-1C4A-FCBF-1D9DD0054466}"/>
              </a:ext>
            </a:extLst>
          </p:cNvPr>
          <p:cNvSpPr txBox="1"/>
          <p:nvPr/>
        </p:nvSpPr>
        <p:spPr>
          <a:xfrm>
            <a:off x="4431847" y="1310440"/>
            <a:ext cx="185140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image smaller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39C6B-AD78-771B-4965-055AC54A6396}"/>
              </a:ext>
            </a:extLst>
          </p:cNvPr>
          <p:cNvSpPr txBox="1"/>
          <p:nvPr/>
        </p:nvSpPr>
        <p:spPr>
          <a:xfrm>
            <a:off x="1276845" y="6096000"/>
            <a:ext cx="2062937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 +</a:t>
            </a:r>
          </a:p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 space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143CE-DC0E-35C8-F2BE-6216252059F2}"/>
              </a:ext>
            </a:extLst>
          </p:cNvPr>
          <p:cNvSpPr txBox="1"/>
          <p:nvPr/>
        </p:nvSpPr>
        <p:spPr>
          <a:xfrm>
            <a:off x="13719591" y="2011108"/>
            <a:ext cx="5294463" cy="1733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 space out more 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Increase buffer between text within box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border </a:t>
            </a:r>
          </a:p>
          <a:p>
            <a:pPr defTabSz="1625529"/>
            <a:endParaRPr lang="en-CA" sz="2133" dirty="0">
              <a:solidFill>
                <a:prstClr val="black"/>
              </a:solidFill>
              <a:highlight>
                <a:srgbClr val="FFFF00"/>
              </a:highlight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5322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BF1E6F-EB6B-3CD4-D2C2-71362831E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2631" b="30927"/>
          <a:stretch/>
        </p:blipFill>
        <p:spPr>
          <a:xfrm>
            <a:off x="1760987" y="1863329"/>
            <a:ext cx="18271940" cy="4782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8EFD2-12BC-985E-DAFF-D5912A42E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86" t="6754" r="9008" b="84322"/>
          <a:stretch/>
        </p:blipFill>
        <p:spPr>
          <a:xfrm>
            <a:off x="4284181" y="2261237"/>
            <a:ext cx="6898107" cy="6970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63DD7A-620A-2179-27B1-E895ACEE1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98" t="60105" r="6130" b="20681"/>
          <a:stretch/>
        </p:blipFill>
        <p:spPr>
          <a:xfrm>
            <a:off x="5005136" y="7180811"/>
            <a:ext cx="13972675" cy="13829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1CC4D9-002E-AF59-3572-CD0570278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60106"/>
          <a:stretch/>
        </p:blipFill>
        <p:spPr>
          <a:xfrm>
            <a:off x="1760986" y="7188801"/>
            <a:ext cx="18271940" cy="28714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DECA41-A125-69DD-55D5-F34C824CD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60106" b="33176"/>
          <a:stretch/>
        </p:blipFill>
        <p:spPr>
          <a:xfrm>
            <a:off x="1760986" y="6645500"/>
            <a:ext cx="18271940" cy="5432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8699883-FB5D-A811-3B2A-C7A9EA6B1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29" t="62088" r="42808" b="34544"/>
          <a:stretch/>
        </p:blipFill>
        <p:spPr>
          <a:xfrm>
            <a:off x="4475748" y="3035440"/>
            <a:ext cx="14951523" cy="5589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26F436-3F39-FE8F-760F-2DDB692B3CC2}"/>
              </a:ext>
            </a:extLst>
          </p:cNvPr>
          <p:cNvSpPr txBox="1"/>
          <p:nvPr/>
        </p:nvSpPr>
        <p:spPr>
          <a:xfrm>
            <a:off x="16746436" y="7399966"/>
            <a:ext cx="4822218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turn this into one button; text size larger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143CE-DC0E-35C8-F2BE-6216252059F2}"/>
              </a:ext>
            </a:extLst>
          </p:cNvPr>
          <p:cNvSpPr txBox="1"/>
          <p:nvPr/>
        </p:nvSpPr>
        <p:spPr>
          <a:xfrm>
            <a:off x="16510313" y="3375883"/>
            <a:ext cx="5294463" cy="1733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 space out more 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Increase buffer between text within box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border </a:t>
            </a:r>
          </a:p>
          <a:p>
            <a:pPr defTabSz="1625529"/>
            <a:endParaRPr lang="en-CA" sz="2133" dirty="0">
              <a:solidFill>
                <a:prstClr val="black"/>
              </a:solidFill>
              <a:highlight>
                <a:srgbClr val="FFFF00"/>
              </a:highlight>
              <a:latin typeface="Aptos" panose="021100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6B1A1-D36D-5BFE-A27C-E3D2B72376D0}"/>
              </a:ext>
            </a:extLst>
          </p:cNvPr>
          <p:cNvSpPr txBox="1"/>
          <p:nvPr/>
        </p:nvSpPr>
        <p:spPr>
          <a:xfrm>
            <a:off x="13608724" y="3375883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Species inventory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0BA578-4233-C0CD-A1CA-EDBE94272D55}"/>
              </a:ext>
            </a:extLst>
          </p:cNvPr>
          <p:cNvSpPr txBox="1"/>
          <p:nvPr/>
        </p:nvSpPr>
        <p:spPr>
          <a:xfrm>
            <a:off x="13608724" y="3919182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Species diversity &amp; richness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CB7AF-A99B-5CE5-D7E0-468F0326D2FA}"/>
              </a:ext>
            </a:extLst>
          </p:cNvPr>
          <p:cNvSpPr txBox="1"/>
          <p:nvPr/>
        </p:nvSpPr>
        <p:spPr>
          <a:xfrm>
            <a:off x="13608724" y="4462481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Occupancy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096C0-FF5F-C0FD-563B-801BF79F433C}"/>
              </a:ext>
            </a:extLst>
          </p:cNvPr>
          <p:cNvSpPr txBox="1"/>
          <p:nvPr/>
        </p:nvSpPr>
        <p:spPr>
          <a:xfrm>
            <a:off x="13608724" y="5005780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Relative abundance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8EA1A-5B11-4E5A-69CA-07B3FB35DF37}"/>
              </a:ext>
            </a:extLst>
          </p:cNvPr>
          <p:cNvSpPr txBox="1"/>
          <p:nvPr/>
        </p:nvSpPr>
        <p:spPr>
          <a:xfrm>
            <a:off x="13608724" y="5549078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Absolute abundance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461FB8-189C-C547-09CB-5E7A0FD709E2}"/>
              </a:ext>
            </a:extLst>
          </p:cNvPr>
          <p:cNvSpPr txBox="1"/>
          <p:nvPr/>
        </p:nvSpPr>
        <p:spPr>
          <a:xfrm>
            <a:off x="13608724" y="6092377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Population size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595A7-2C17-28E7-8D26-D252DB051768}"/>
              </a:ext>
            </a:extLst>
          </p:cNvPr>
          <p:cNvSpPr txBox="1"/>
          <p:nvPr/>
        </p:nvSpPr>
        <p:spPr>
          <a:xfrm>
            <a:off x="13608724" y="6635676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Vital rates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856F32-A5B6-9396-4B23-15AC11E98E42}"/>
              </a:ext>
            </a:extLst>
          </p:cNvPr>
          <p:cNvSpPr txBox="1"/>
          <p:nvPr/>
        </p:nvSpPr>
        <p:spPr>
          <a:xfrm>
            <a:off x="13608724" y="7178975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Behaviour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DEB56D-11A5-9D41-820C-61ADC935CBDD}"/>
              </a:ext>
            </a:extLst>
          </p:cNvPr>
          <p:cNvSpPr txBox="1"/>
          <p:nvPr/>
        </p:nvSpPr>
        <p:spPr>
          <a:xfrm>
            <a:off x="13608724" y="7722275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Unknown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E80528-BE52-7EFF-9C18-F7EF00CD0775}"/>
              </a:ext>
            </a:extLst>
          </p:cNvPr>
          <p:cNvSpPr txBox="1"/>
          <p:nvPr/>
        </p:nvSpPr>
        <p:spPr>
          <a:xfrm>
            <a:off x="12429819" y="622921"/>
            <a:ext cx="7603107" cy="1405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increase height of grey box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use lighter grey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less space between edge of grey box and concept left panel</a:t>
            </a:r>
          </a:p>
          <a:p>
            <a:pPr defTabSz="1625529"/>
            <a:endParaRPr lang="en-CA" sz="2133" dirty="0">
              <a:solidFill>
                <a:prstClr val="black"/>
              </a:solidFill>
              <a:highlight>
                <a:srgbClr val="FFFF00"/>
              </a:highlight>
              <a:latin typeface="Aptos" panose="0211000402020202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6F9E7D-5860-EDA1-D6A7-62F9CB479CF6}"/>
              </a:ext>
            </a:extLst>
          </p:cNvPr>
          <p:cNvSpPr txBox="1"/>
          <p:nvPr/>
        </p:nvSpPr>
        <p:spPr>
          <a:xfrm>
            <a:off x="6315905" y="6425394"/>
            <a:ext cx="3459665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larger; remove bold</a:t>
            </a:r>
          </a:p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buffer around text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4AC92D-C47F-2116-4B1C-E8F829D13A3D}"/>
              </a:ext>
            </a:extLst>
          </p:cNvPr>
          <p:cNvSpPr txBox="1"/>
          <p:nvPr/>
        </p:nvSpPr>
        <p:spPr>
          <a:xfrm>
            <a:off x="9160490" y="9215695"/>
            <a:ext cx="186095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E174F3-00B9-0D38-F0B7-FC1AF945969A}"/>
              </a:ext>
            </a:extLst>
          </p:cNvPr>
          <p:cNvSpPr txBox="1"/>
          <p:nvPr/>
        </p:nvSpPr>
        <p:spPr>
          <a:xfrm>
            <a:off x="8961236" y="8624528"/>
            <a:ext cx="1366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text-&gt;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4A8EB-9EF8-9550-B472-4188943C9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54" t="49769" r="44552" b="46216"/>
          <a:stretch/>
        </p:blipFill>
        <p:spPr>
          <a:xfrm>
            <a:off x="6310569" y="4587687"/>
            <a:ext cx="5688926" cy="154212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27F287-B296-D36C-6024-6304073EB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07" t="7166" r="61027" b="81021"/>
          <a:stretch/>
        </p:blipFill>
        <p:spPr>
          <a:xfrm>
            <a:off x="4331367" y="2165445"/>
            <a:ext cx="3128211" cy="6352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950245-0922-C92A-1B90-FE74BFEB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04" t="40609" r="44552" b="44553"/>
          <a:stretch/>
        </p:blipFill>
        <p:spPr>
          <a:xfrm>
            <a:off x="6487192" y="4700686"/>
            <a:ext cx="5404513" cy="130071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D52806-BC96-EDB9-6F2D-4BAB6A1F159D}"/>
              </a:ext>
            </a:extLst>
          </p:cNvPr>
          <p:cNvSpPr txBox="1"/>
          <p:nvPr/>
        </p:nvSpPr>
        <p:spPr>
          <a:xfrm>
            <a:off x="9155032" y="10017144"/>
            <a:ext cx="338310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read from markdown (later)</a:t>
            </a:r>
          </a:p>
        </p:txBody>
      </p:sp>
    </p:spTree>
    <p:extLst>
      <p:ext uri="{BB962C8B-B14F-4D97-AF65-F5344CB8AC3E}">
        <p14:creationId xmlns:p14="http://schemas.microsoft.com/office/powerpoint/2010/main" val="11973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A98D-323E-8850-F694-3562BC1A8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1A82721-624B-AE48-C82E-673DA126AE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b="2335"/>
          <a:stretch/>
        </p:blipFill>
        <p:spPr>
          <a:xfrm>
            <a:off x="2244371" y="1126909"/>
            <a:ext cx="17829312" cy="1081337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ED100B4-C84C-08E7-4B1B-417A8227E9DD}"/>
              </a:ext>
            </a:extLst>
          </p:cNvPr>
          <p:cNvSpPr/>
          <p:nvPr/>
        </p:nvSpPr>
        <p:spPr>
          <a:xfrm>
            <a:off x="7076818" y="4758864"/>
            <a:ext cx="12173504" cy="283924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0"/>
            <a:endParaRPr lang="en-CA" sz="1801">
              <a:noFill/>
              <a:latin typeface="Calibri" panose="020F0502020204030204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A2F6AD-87BC-1FED-2DBE-03C75F53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239" y="3728138"/>
            <a:ext cx="11463843" cy="47357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8559292-E969-082D-AE09-91E692F793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959" r="1303"/>
          <a:stretch/>
        </p:blipFill>
        <p:spPr>
          <a:xfrm>
            <a:off x="17674225" y="11221513"/>
            <a:ext cx="2105474" cy="8663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AFBB36-B453-AF94-ADC4-1667F4AC3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53"/>
          <a:stretch/>
        </p:blipFill>
        <p:spPr>
          <a:xfrm>
            <a:off x="6274298" y="11221511"/>
            <a:ext cx="11682995" cy="8656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8E31AC-A9CC-6EFA-55A1-DDE852679C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523" t="18472" r="1489" b="20017"/>
          <a:stretch/>
        </p:blipFill>
        <p:spPr>
          <a:xfrm>
            <a:off x="17875815" y="11390483"/>
            <a:ext cx="1771539" cy="49458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4C32E21-3F9C-CC07-91E9-5FC5FE32C85E}"/>
              </a:ext>
            </a:extLst>
          </p:cNvPr>
          <p:cNvSpPr txBox="1"/>
          <p:nvPr/>
        </p:nvSpPr>
        <p:spPr>
          <a:xfrm>
            <a:off x="400590" y="346766"/>
            <a:ext cx="11334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80"/>
            <a:r>
              <a:rPr lang="en-US" sz="3200" b="1">
                <a:solidFill>
                  <a:prstClr val="black"/>
                </a:solidFill>
                <a:latin typeface="Grandview Display" panose="020B0502040204020203" pitchFamily="34" charset="0"/>
                <a:cs typeface="Helvetica" panose="020B0604020202020204" pitchFamily="34" charset="0"/>
              </a:rPr>
              <a:t>RC Decision Support Tool – </a:t>
            </a:r>
            <a:r>
              <a:rPr lang="en-US" sz="3200" b="1" i="1">
                <a:solidFill>
                  <a:prstClr val="black"/>
                </a:solidFill>
                <a:latin typeface="Grandview Display" panose="020B0502040204020203" pitchFamily="34" charset="0"/>
                <a:cs typeface="Helvetica" panose="020B0604020202020204" pitchFamily="34" charset="0"/>
              </a:rPr>
              <a:t>Phase 2 (what’s next)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AAE70-A91E-A1CC-F2ED-6BB64360579F}"/>
              </a:ext>
            </a:extLst>
          </p:cNvPr>
          <p:cNvSpPr txBox="1"/>
          <p:nvPr/>
        </p:nvSpPr>
        <p:spPr>
          <a:xfrm>
            <a:off x="5820090" y="4758220"/>
            <a:ext cx="2174891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0"/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Camera arrangement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Random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Stratified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Targeted</a:t>
            </a:r>
          </a:p>
        </p:txBody>
      </p:sp>
    </p:spTree>
    <p:extLst>
      <p:ext uri="{BB962C8B-B14F-4D97-AF65-F5344CB8AC3E}">
        <p14:creationId xmlns:p14="http://schemas.microsoft.com/office/powerpoint/2010/main" val="24643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6625</TotalTime>
  <Words>478</Words>
  <Application>Microsoft Office PowerPoint</Application>
  <PresentationFormat>Custom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Calibri Light</vt:lpstr>
      <vt:lpstr>Grandview Display</vt:lpstr>
      <vt:lpstr>system-ui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Cassondra Stevenson</dc:creator>
  <cp:lastModifiedBy>Cassie Stevenson</cp:lastModifiedBy>
  <cp:revision>116</cp:revision>
  <dcterms:created xsi:type="dcterms:W3CDTF">2023-10-06T22:36:17Z</dcterms:created>
  <dcterms:modified xsi:type="dcterms:W3CDTF">2024-07-11T18:11:52Z</dcterms:modified>
</cp:coreProperties>
</file>