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67" r:id="rId9"/>
    <p:sldId id="1090" r:id="rId10"/>
    <p:sldId id="1091" r:id="rId11"/>
    <p:sldId id="1095" r:id="rId12"/>
    <p:sldId id="1094" r:id="rId13"/>
    <p:sldId id="1092" r:id="rId14"/>
    <p:sldId id="1093" r:id="rId15"/>
    <p:sldId id="265" r:id="rId16"/>
    <p:sldId id="266" r:id="rId17"/>
    <p:sldId id="10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CBFEF1-96F2-4636-BA77-8C3F00A34BF9}">
          <p14:sldIdLst>
            <p14:sldId id="256"/>
            <p14:sldId id="257"/>
          </p14:sldIdLst>
        </p14:section>
        <p14:section name="Shiny TIFC App Draft Schematic" id="{C3B1DA3D-0E2E-416D-8524-73715A614851}">
          <p14:sldIdLst>
            <p14:sldId id="258"/>
          </p14:sldIdLst>
        </p14:section>
        <p14:section name="DRAFT Shiny Python Apps Occupancy" id="{153DA232-CBB7-41BA-828E-C5EB52C5311F}">
          <p14:sldIdLst>
            <p14:sldId id="260"/>
            <p14:sldId id="263"/>
            <p14:sldId id="261"/>
            <p14:sldId id="262"/>
          </p14:sldIdLst>
        </p14:section>
        <p14:section name="logos_eds" id="{F2EB053B-C95F-429C-BD4D-C6B8562DC51D}">
          <p14:sldIdLst>
            <p14:sldId id="267"/>
            <p14:sldId id="1090"/>
            <p14:sldId id="1091"/>
            <p14:sldId id="1095"/>
            <p14:sldId id="1094"/>
            <p14:sldId id="1092"/>
            <p14:sldId id="1093"/>
          </p14:sldIdLst>
        </p14:section>
        <p14:section name="new" id="{1B526A24-088F-4DAC-9C5B-548CB76ECBA3}">
          <p14:sldIdLst/>
        </p14:section>
        <p14:section name="figures" id="{76FF0FBB-0878-4CB6-967D-5215EDA09F3C}">
          <p14:sldIdLst>
            <p14:sldId id="265"/>
            <p14:sldId id="266"/>
            <p14:sldId id="10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C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7" d="100"/>
          <a:sy n="97" d="100"/>
        </p:scale>
        <p:origin x="111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6E847-44A6-4D23-9D8C-90836A9F5283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4E534-06B6-4035-9208-FA7FA65FAE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5402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CA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I’d like to finish by thanking our funders the Alberta Conservation Association (ACA) AND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CA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Office of the Chief Scientist (AEPA). </a:t>
            </a:r>
          </a:p>
          <a:p>
            <a:pPr marL="457200"/>
            <a:r>
              <a:rPr lang="en-CA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CA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in-kind supporting agencies and collaborators,: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CA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Alberta Remote Camera Steering Committee (RCSC), Wildlife Cameras for Adaptive Management (WildCAM) Advisory Committee, Alberta Environment and Protection Areas (AEPA), 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CA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Alberta Biodiversity Monitoring Institute (ABMI) and the University of Alberta Faculty of Science</a:t>
            </a:r>
          </a:p>
          <a:p>
            <a:pPr lvl="0"/>
            <a:endParaRPr lang="en-CA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CA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well as for your time and attention.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CA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some time now for a few questions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anyone has any further questions afterwards, feel free to send me an email.</a:t>
            </a:r>
          </a:p>
          <a:p>
            <a:pPr marL="362480" indent="-362480">
              <a:lnSpc>
                <a:spcPct val="107000"/>
              </a:lnSpc>
              <a:spcAft>
                <a:spcPts val="846"/>
              </a:spcAft>
              <a:buFont typeface="Arial" panose="020B0604020202020204" pitchFamily="34" charset="0"/>
              <a:buChar char="•"/>
              <a:tabLst>
                <a:tab pos="483306" algn="l"/>
              </a:tabLst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9D2E7-EB1B-4DC3-AC4E-307DE710708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130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0E3B-F730-4AFE-F9E3-F4CA335A7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76FD1-5199-D514-2583-7B50680DC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D4AB0-15B5-D359-D6B2-EA7EE741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7206-316E-4554-82F8-729BC2FEB6BF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65093-AF57-6FAF-84C7-30362A18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2D6EE-F678-7596-E796-E6B8EF40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3887-5458-454F-ADF8-C55573476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25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DB20-0AB4-20E7-4CC3-1567A559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00707-27ED-C262-902B-486C32A28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FE699-3E9E-F597-C192-CD240BF0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7206-316E-4554-82F8-729BC2FEB6BF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D2989-035D-E44D-9BB7-71016D03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F8797-E368-6DCD-7BB3-A96B5E8E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3887-5458-454F-ADF8-C55573476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545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63AC2-7508-4A48-323C-28ED4DBC6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C05F8-4FD8-6E2E-37F9-792DD8FF7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13D50-387C-2749-2479-DA4D21B5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7206-316E-4554-82F8-729BC2FEB6BF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A288C-BC9A-F8E5-9D35-DEA71A78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E2381-E080-8114-EC05-1466A366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3887-5458-454F-ADF8-C55573476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28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6350-5942-D04A-42BD-CB198FC9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0206C-F89B-FA82-E429-578F705BE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37DC7-E8D3-8198-E4E4-14162228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7206-316E-4554-82F8-729BC2FEB6BF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2F174-682E-4C37-172A-713AE065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1D074-E3C1-DD9D-E6B8-EF138E2D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3887-5458-454F-ADF8-C55573476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29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0043-EC5B-CA18-CCBA-2C04B42D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AE6DB-3024-AB59-5727-4646B84BB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A1998-AE3B-41FB-5D8C-6D1F6BDC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7206-316E-4554-82F8-729BC2FEB6BF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8F23F-C690-B233-0C6B-0425C797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DC07B-D8AF-300E-C7C8-35A685D9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3887-5458-454F-ADF8-C55573476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9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78DC-4654-0534-71A7-5A63489D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257A0-7996-F786-ECFB-641ECC8D7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6DFBE-0133-E1DF-A380-4E6D513D3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CDE49-97B2-0AFF-E24E-4271BD10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7206-316E-4554-82F8-729BC2FEB6BF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63B7C-BA13-FA20-0728-9BBC900A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26560-5683-3694-0FB3-AA88CFF0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3887-5458-454F-ADF8-C55573476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566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8BD2-DF14-B2F9-F8FC-0A3049794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DE296-8C5D-35C1-0A7D-13541EA6D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A27DD-1CCD-7FB9-2B1F-63AC6719C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5D3A8-CB10-4B9A-28A3-4F3880973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98FB6-CDFD-4694-B607-CB4D050CD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F21D61-685D-12AA-402D-68E8B013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7206-316E-4554-82F8-729BC2FEB6BF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B73DA-9E35-D547-59E3-626D1A91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9CE23-907F-5BA8-F0D2-F3405DA2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3887-5458-454F-ADF8-C55573476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994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AA81-8692-766A-9E87-53AE113B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72E7E-4026-1F8F-7AF6-E45C20BC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7206-316E-4554-82F8-729BC2FEB6BF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AEFE1-CCE2-578A-505E-CC1935F8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C90F7-06FA-43EA-5D18-59F702BF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3887-5458-454F-ADF8-C55573476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975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AA157-0B82-73FD-2951-857F4C78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7206-316E-4554-82F8-729BC2FEB6BF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96CED-A340-57FC-E58F-6ABD2691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3A0DA-6375-6E1D-538D-E315EFC2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3887-5458-454F-ADF8-C55573476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198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38FF-D5B1-57F3-6E02-EB5BF330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4227B-82F9-F7A6-9972-B33219931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0E566-3DCE-E906-4837-DC19B1E2F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5D865-234B-02C3-51BF-3CB893E5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7206-316E-4554-82F8-729BC2FEB6BF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DC758-BA61-70E4-F207-3BF69358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A4777-4FD8-2500-6F2E-0BAE7F62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3887-5458-454F-ADF8-C55573476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593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84C7-8304-A55E-52B6-6804D6D4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D1B01-CF0B-B35F-2F9C-D0CE1F543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9014D-53A5-77AD-C6FA-FEECDAD03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9A68F-A308-4DA3-1036-F26752F2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7206-316E-4554-82F8-729BC2FEB6BF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34287-23C7-CEB1-A6E4-DFC3709D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03BFC-BF47-737A-F506-FAB91F47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3887-5458-454F-ADF8-C55573476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76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9337E-E7CC-75AD-F481-05242A4C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89E14-2277-B223-5A5E-0AF6040D2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AD65F-8427-A48F-CC43-C1B093050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C47206-316E-4554-82F8-729BC2FEB6BF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3D2DF-E8BF-B4C3-662E-B5447C6E4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A096-8AC1-2A70-0669-CBD8906F2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8F3887-5458-454F-ADF8-C55573476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537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g"/><Relationship Id="rId11" Type="http://schemas.openxmlformats.org/officeDocument/2006/relationships/image" Target="../media/image37.jpg"/><Relationship Id="rId5" Type="http://schemas.openxmlformats.org/officeDocument/2006/relationships/image" Target="../media/image31.jp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8958379-B64E-E40A-1CD4-8DCF9C37B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90575"/>
            <a:ext cx="10559826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8074ED-470C-30EB-9A82-C16870650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25" y="992760"/>
            <a:ext cx="2676717" cy="7884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C65101-5622-8B90-5381-6283D872C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067" y="2282734"/>
            <a:ext cx="880021" cy="8800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8137792-E827-59F0-79D8-96C9847C0E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6" t="21678" r="19070" b="16462"/>
          <a:stretch/>
        </p:blipFill>
        <p:spPr bwMode="auto">
          <a:xfrm>
            <a:off x="1098775" y="3297096"/>
            <a:ext cx="723313" cy="88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4B6E265-ED4F-7FD9-760C-E7794EC05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846" y="2644159"/>
            <a:ext cx="4529079" cy="103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ED8D3E-828A-6C13-0655-5FF952FE182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18750" y1="26894" x2="78385" y2="70833"/>
                      </a14:backgroundRemoval>
                    </a14:imgEffect>
                  </a14:imgLayer>
                </a14:imgProps>
              </a:ext>
            </a:extLst>
          </a:blip>
          <a:srcRect l="16667" t="23404" r="16683" b="24917"/>
          <a:stretch/>
        </p:blipFill>
        <p:spPr>
          <a:xfrm rot="20050527">
            <a:off x="5589462" y="2949209"/>
            <a:ext cx="794898" cy="423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3CB0C5-43CE-70EC-95F2-69BF17B26B4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286"/>
          <a:stretch/>
        </p:blipFill>
        <p:spPr>
          <a:xfrm>
            <a:off x="4840966" y="2870886"/>
            <a:ext cx="1331234" cy="5837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F44E3C-8E3E-1127-EAD0-948326C4478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18750" y1="26894" x2="78385" y2="70833"/>
                      </a14:backgroundRemoval>
                    </a14:imgEffect>
                  </a14:imgLayer>
                </a14:imgProps>
              </a:ext>
            </a:extLst>
          </a:blip>
          <a:srcRect l="16667" t="23404" r="16683" b="24917"/>
          <a:stretch/>
        </p:blipFill>
        <p:spPr>
          <a:xfrm rot="20050527">
            <a:off x="4162038" y="2960183"/>
            <a:ext cx="798102" cy="425446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EE11A73-89B0-9539-7773-305BE4C31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98352"/>
              </p:ext>
            </p:extLst>
          </p:nvPr>
        </p:nvGraphicFramePr>
        <p:xfrm>
          <a:off x="1991066" y="2005382"/>
          <a:ext cx="2436719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719">
                  <a:extLst>
                    <a:ext uri="{9D8B030D-6E8A-4147-A177-3AD203B41FA5}">
                      <a16:colId xmlns:a16="http://schemas.microsoft.com/office/drawing/2014/main" val="2297625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200" b="1" i="0" kern="12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TIFC app inputs</a:t>
                      </a:r>
                      <a:endParaRPr lang="en-CA" sz="1200" b="1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61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b="0" i="0" kern="120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Number of cameras</a:t>
                      </a:r>
                      <a:endParaRPr lang="en-CA" sz="12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375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b="0" i="0" kern="120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Length of deployment (days)</a:t>
                      </a:r>
                      <a:endParaRPr lang="en-CA" sz="12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40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b="0" i="0" kern="120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Lure (yes/no)</a:t>
                      </a:r>
                      <a:endParaRPr lang="en-CA" sz="12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67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Species of interest (or maybe rare/medium/common)</a:t>
                      </a:r>
                      <a:endParaRPr lang="en-CA" sz="12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09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Number of treatments of interest</a:t>
                      </a:r>
                      <a:endParaRPr lang="en-CA" sz="12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989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23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35A9D7-1821-AE9E-66B5-A157EA03B161}"/>
              </a:ext>
            </a:extLst>
          </p:cNvPr>
          <p:cNvSpPr/>
          <p:nvPr/>
        </p:nvSpPr>
        <p:spPr>
          <a:xfrm>
            <a:off x="0" y="0"/>
            <a:ext cx="9358711" cy="56460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13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5307A-93C5-859B-F5E0-58A32C1EB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198" y="674013"/>
            <a:ext cx="5380314" cy="42980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409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35A9D7-1821-AE9E-66B5-A157EA03B161}"/>
              </a:ext>
            </a:extLst>
          </p:cNvPr>
          <p:cNvSpPr/>
          <p:nvPr/>
        </p:nvSpPr>
        <p:spPr>
          <a:xfrm>
            <a:off x="0" y="0"/>
            <a:ext cx="9358711" cy="5646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13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1FE745-8BF0-8DA4-636F-3190F4D12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30" y="933810"/>
            <a:ext cx="7898623" cy="24310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5C0B19-79B6-C72F-FD41-20815235C677}"/>
              </a:ext>
            </a:extLst>
          </p:cNvPr>
          <p:cNvSpPr txBox="1"/>
          <p:nvPr/>
        </p:nvSpPr>
        <p:spPr>
          <a:xfrm>
            <a:off x="794209" y="3691084"/>
            <a:ext cx="7948738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3600" dirty="0">
                <a:latin typeface="acumin-pro-semi-condensed"/>
              </a:rPr>
              <a:t>Alberta Environment and Protected Areas &amp; Office of the Chief Scientist</a:t>
            </a:r>
          </a:p>
        </p:txBody>
      </p:sp>
    </p:spTree>
    <p:extLst>
      <p:ext uri="{BB962C8B-B14F-4D97-AF65-F5344CB8AC3E}">
        <p14:creationId xmlns:p14="http://schemas.microsoft.com/office/powerpoint/2010/main" val="346514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35A9D7-1821-AE9E-66B5-A157EA03B161}"/>
              </a:ext>
            </a:extLst>
          </p:cNvPr>
          <p:cNvSpPr/>
          <p:nvPr/>
        </p:nvSpPr>
        <p:spPr>
          <a:xfrm>
            <a:off x="0" y="0"/>
            <a:ext cx="9358711" cy="5646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13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565979-15B3-A5CA-C153-BF34589DDE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226"/>
          <a:stretch/>
        </p:blipFill>
        <p:spPr>
          <a:xfrm>
            <a:off x="260880" y="2338007"/>
            <a:ext cx="8969495" cy="109099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7812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35A9D7-1821-AE9E-66B5-A157EA03B161}"/>
              </a:ext>
            </a:extLst>
          </p:cNvPr>
          <p:cNvSpPr/>
          <p:nvPr/>
        </p:nvSpPr>
        <p:spPr>
          <a:xfrm>
            <a:off x="0" y="0"/>
            <a:ext cx="9358711" cy="5646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13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1D57A0-43F5-99B3-D1E7-E3B0D8938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2" y="2083527"/>
            <a:ext cx="8742328" cy="13454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1098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35A9D7-1821-AE9E-66B5-A157EA03B161}"/>
              </a:ext>
            </a:extLst>
          </p:cNvPr>
          <p:cNvSpPr/>
          <p:nvPr/>
        </p:nvSpPr>
        <p:spPr>
          <a:xfrm>
            <a:off x="0" y="0"/>
            <a:ext cx="9358711" cy="5646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13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6B16B1-D1CE-4B8E-CE64-CDA91AACB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933" y="192505"/>
            <a:ext cx="3310843" cy="4988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87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0E7BF0A-88EC-6CB0-3F63-8C0B79199E54}"/>
              </a:ext>
            </a:extLst>
          </p:cNvPr>
          <p:cNvSpPr/>
          <p:nvPr/>
        </p:nvSpPr>
        <p:spPr>
          <a:xfrm>
            <a:off x="7938853" y="3817457"/>
            <a:ext cx="1069708" cy="1296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9825A1E-4EDE-1F12-C835-34814C852C5F}"/>
              </a:ext>
            </a:extLst>
          </p:cNvPr>
          <p:cNvSpPr txBox="1"/>
          <p:nvPr/>
        </p:nvSpPr>
        <p:spPr>
          <a:xfrm>
            <a:off x="1672492" y="2572743"/>
            <a:ext cx="1317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Cumulative number of species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F45F26-F2D6-8EC8-724E-CD0372AD6DC1}"/>
              </a:ext>
            </a:extLst>
          </p:cNvPr>
          <p:cNvSpPr txBox="1"/>
          <p:nvPr/>
        </p:nvSpPr>
        <p:spPr>
          <a:xfrm>
            <a:off x="4635796" y="5790332"/>
            <a:ext cx="311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Number of individuals caught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A882AE33-B6E0-F491-3BCB-6444DE45B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21" y="489599"/>
            <a:ext cx="7108552" cy="5212532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28C94F03-7B26-B4B7-9A6B-51DE83AD2A78}"/>
              </a:ext>
            </a:extLst>
          </p:cNvPr>
          <p:cNvSpPr txBox="1"/>
          <p:nvPr/>
        </p:nvSpPr>
        <p:spPr>
          <a:xfrm>
            <a:off x="9416666" y="2290120"/>
            <a:ext cx="2225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If this line </a:t>
            </a:r>
            <a:r>
              <a:rPr lang="en-CA" sz="1400" b="1" dirty="0">
                <a:solidFill>
                  <a:srgbClr val="0070C0"/>
                </a:solidFill>
              </a:rPr>
              <a:t>completely </a:t>
            </a:r>
            <a:r>
              <a:rPr lang="en-CA" sz="1400" dirty="0">
                <a:solidFill>
                  <a:srgbClr val="0070C0"/>
                </a:solidFill>
              </a:rPr>
              <a:t>flattens out, you’ve detected </a:t>
            </a:r>
            <a:r>
              <a:rPr lang="en-CA" sz="1400" b="1" dirty="0">
                <a:solidFill>
                  <a:srgbClr val="0070C0"/>
                </a:solidFill>
              </a:rPr>
              <a:t>all</a:t>
            </a:r>
            <a:r>
              <a:rPr lang="en-CA" sz="1400" dirty="0">
                <a:solidFill>
                  <a:srgbClr val="0070C0"/>
                </a:solidFill>
              </a:rPr>
              <a:t> of the species present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14864AF-8B09-BE57-1B82-ACE426A15844}"/>
              </a:ext>
            </a:extLst>
          </p:cNvPr>
          <p:cNvSpPr txBox="1"/>
          <p:nvPr/>
        </p:nvSpPr>
        <p:spPr>
          <a:xfrm>
            <a:off x="3677308" y="212574"/>
            <a:ext cx="507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Can be thought of as a “rate” </a:t>
            </a:r>
            <a:r>
              <a:rPr lang="en-CA" sz="1400" dirty="0">
                <a:solidFill>
                  <a:srgbClr val="0070C0"/>
                </a:solidFill>
                <a:sym typeface="Wingdings" panose="05000000000000000000" pitchFamily="2" charset="2"/>
              </a:rPr>
              <a:t> # new species / time sampled</a:t>
            </a:r>
            <a:endParaRPr lang="en-CA" sz="1400" dirty="0">
              <a:solidFill>
                <a:srgbClr val="0070C0"/>
              </a:solidFill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DB2E8CD-C847-CF0F-A7EF-A334E5D85417}"/>
              </a:ext>
            </a:extLst>
          </p:cNvPr>
          <p:cNvCxnSpPr>
            <a:cxnSpLocks/>
          </p:cNvCxnSpPr>
          <p:nvPr/>
        </p:nvCxnSpPr>
        <p:spPr>
          <a:xfrm>
            <a:off x="9008561" y="2153284"/>
            <a:ext cx="2070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3429CB8-0E7E-ADD7-50C9-5BFDAA8D2E8F}"/>
              </a:ext>
            </a:extLst>
          </p:cNvPr>
          <p:cNvCxnSpPr>
            <a:cxnSpLocks/>
          </p:cNvCxnSpPr>
          <p:nvPr/>
        </p:nvCxnSpPr>
        <p:spPr>
          <a:xfrm>
            <a:off x="8604382" y="1921859"/>
            <a:ext cx="1971898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Arc 109">
            <a:extLst>
              <a:ext uri="{FF2B5EF4-FFF2-40B4-BE49-F238E27FC236}">
                <a16:creationId xmlns:a16="http://schemas.microsoft.com/office/drawing/2014/main" id="{903CDB4C-B7F9-1536-D420-284D6E640B19}"/>
              </a:ext>
            </a:extLst>
          </p:cNvPr>
          <p:cNvSpPr/>
          <p:nvPr/>
        </p:nvSpPr>
        <p:spPr>
          <a:xfrm rot="16473707">
            <a:off x="7520311" y="-448878"/>
            <a:ext cx="3683658" cy="11111887"/>
          </a:xfrm>
          <a:prstGeom prst="arc">
            <a:avLst>
              <a:gd name="adj1" fmla="val 16078886"/>
              <a:gd name="adj2" fmla="val 20499899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6921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C479F25-BB64-6355-F7CC-ADC136B52B6B}"/>
              </a:ext>
            </a:extLst>
          </p:cNvPr>
          <p:cNvSpPr/>
          <p:nvPr/>
        </p:nvSpPr>
        <p:spPr>
          <a:xfrm>
            <a:off x="407230" y="342697"/>
            <a:ext cx="9920991" cy="6035084"/>
          </a:xfrm>
          <a:prstGeom prst="rect">
            <a:avLst/>
          </a:prstGeom>
          <a:solidFill>
            <a:srgbClr val="E5F4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44C23BB-EB07-69D5-19EF-AA515ED33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31" y="666789"/>
            <a:ext cx="419021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CA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110004020202020204"/>
                <a:ea typeface="Times New Roman" panose="02020603050405020304" pitchFamily="18" charset="0"/>
                <a:cs typeface="Arial" panose="020B0604020202020204" pitchFamily="34" charset="0"/>
              </a:rPr>
              <a:t>Objectives</a:t>
            </a:r>
            <a:endParaRPr kumimoji="0" lang="en-CA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n-CA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110004020202020204"/>
                <a:ea typeface="Times New Roman" panose="02020603050405020304" pitchFamily="18" charset="0"/>
                <a:cs typeface="Arial" panose="020B0604020202020204" pitchFamily="34" charset="0"/>
              </a:rPr>
              <a:t>The specific objectives of each survey within a project, including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CA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110004020202020204"/>
                <a:ea typeface="Times New Roman" panose="02020603050405020304" pitchFamily="18" charset="0"/>
                <a:cs typeface="Arial" panose="020B0604020202020204" pitchFamily="34" charset="0"/>
              </a:rPr>
              <a:t>the Target Species, </a:t>
            </a:r>
            <a:endParaRPr lang="en-CA" altLang="en-US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CA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110004020202020204"/>
                <a:ea typeface="Times New Roman" panose="02020603050405020304" pitchFamily="18" charset="0"/>
                <a:cs typeface="Arial" panose="020B0604020202020204" pitchFamily="34" charset="0"/>
              </a:rPr>
              <a:t>the state variables (e.g., occupancy, density), and </a:t>
            </a:r>
            <a:endParaRPr lang="en-CA" altLang="en-US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CA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110004020202020204"/>
                <a:ea typeface="Times New Roman" panose="02020603050405020304" pitchFamily="18" charset="0"/>
                <a:cs typeface="Arial" panose="020B0604020202020204" pitchFamily="34" charset="0"/>
              </a:rPr>
              <a:t>proposed modelling approach(es).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CA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110004020202020204"/>
                <a:ea typeface="Times New Roman" panose="02020603050405020304" pitchFamily="18" charset="0"/>
                <a:cs typeface="Arial" panose="020B0604020202020204" pitchFamily="34" charset="0"/>
              </a:rPr>
              <a:t>Survey Objectives should be specific, measurable, achievable, relevant, and time-bound (i.e., SMART).</a:t>
            </a:r>
            <a:r>
              <a:rPr kumimoji="0" lang="en-CA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ED1E898-8A01-6E8F-3440-F312F40A7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779" y="2235175"/>
            <a:ext cx="4471453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en-CA" sz="1800" b="1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State variable</a:t>
            </a:r>
            <a:endParaRPr lang="en-CA" sz="1800" kern="100" dirty="0">
              <a:effectLst/>
              <a:latin typeface="Aptos" panose="02110004020202020204"/>
              <a:ea typeface="Aptos" panose="02110004020202020204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CA" sz="1800" kern="0" dirty="0">
                <a:solidFill>
                  <a:srgbClr val="000000"/>
                </a:solidFill>
                <a:effectLst/>
                <a:latin typeface="Aptos" panose="02110004020202020204"/>
                <a:ea typeface="Times New Roman" panose="02020603050405020304" pitchFamily="18" charset="0"/>
                <a:cs typeface="Arial" panose="020B0604020202020204" pitchFamily="34" charset="0"/>
              </a:rPr>
              <a:t>A formal measure that summarizes the state of a community or population at a particular time (</a:t>
            </a:r>
            <a:r>
              <a:rPr lang="en-CA" sz="1800" kern="0" dirty="0" err="1">
                <a:solidFill>
                  <a:srgbClr val="000000"/>
                </a:solidFill>
                <a:effectLst/>
                <a:latin typeface="Aptos" panose="02110004020202020204"/>
                <a:ea typeface="Times New Roman" panose="02020603050405020304" pitchFamily="18" charset="0"/>
                <a:cs typeface="Arial" panose="020B0604020202020204" pitchFamily="34" charset="0"/>
              </a:rPr>
              <a:t>Wearn</a:t>
            </a:r>
            <a:r>
              <a:rPr lang="en-CA" sz="1800" kern="0" dirty="0">
                <a:solidFill>
                  <a:srgbClr val="000000"/>
                </a:solidFill>
                <a:effectLst/>
                <a:latin typeface="Aptos" panose="02110004020202020204"/>
                <a:ea typeface="Times New Roman" panose="02020603050405020304" pitchFamily="18" charset="0"/>
                <a:cs typeface="Arial" panose="020B0604020202020204" pitchFamily="34" charset="0"/>
              </a:rPr>
              <a:t> &amp; Glover-</a:t>
            </a:r>
            <a:r>
              <a:rPr lang="en-CA" sz="1800" kern="0" dirty="0" err="1">
                <a:solidFill>
                  <a:srgbClr val="000000"/>
                </a:solidFill>
                <a:effectLst/>
                <a:latin typeface="Aptos" panose="02110004020202020204"/>
                <a:ea typeface="Times New Roman" panose="02020603050405020304" pitchFamily="18" charset="0"/>
                <a:cs typeface="Arial" panose="020B0604020202020204" pitchFamily="34" charset="0"/>
              </a:rPr>
              <a:t>Kapfer</a:t>
            </a:r>
            <a:r>
              <a:rPr lang="en-CA" sz="1800" kern="0" dirty="0">
                <a:solidFill>
                  <a:srgbClr val="000000"/>
                </a:solidFill>
                <a:effectLst/>
                <a:latin typeface="Aptos" panose="02110004020202020204"/>
                <a:ea typeface="Times New Roman" panose="02020603050405020304" pitchFamily="18" charset="0"/>
                <a:cs typeface="Arial" panose="020B0604020202020204" pitchFamily="34" charset="0"/>
              </a:rPr>
              <a:t>, 2017)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0C17AF-B129-B7F5-19E3-6CA26E18379D}"/>
              </a:ext>
            </a:extLst>
          </p:cNvPr>
          <p:cNvCxnSpPr>
            <a:cxnSpLocks/>
          </p:cNvCxnSpPr>
          <p:nvPr/>
        </p:nvCxnSpPr>
        <p:spPr>
          <a:xfrm flipV="1">
            <a:off x="4685121" y="2656647"/>
            <a:ext cx="952108" cy="82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F821A1F-E967-2487-9182-EB770FD1CE8E}"/>
              </a:ext>
            </a:extLst>
          </p:cNvPr>
          <p:cNvSpPr/>
          <p:nvPr/>
        </p:nvSpPr>
        <p:spPr>
          <a:xfrm>
            <a:off x="777380" y="2306696"/>
            <a:ext cx="3907741" cy="69990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680584-596D-C9F9-8E25-A55F1617B014}"/>
              </a:ext>
            </a:extLst>
          </p:cNvPr>
          <p:cNvSpPr txBox="1"/>
          <p:nvPr/>
        </p:nvSpPr>
        <p:spPr>
          <a:xfrm>
            <a:off x="749431" y="4771841"/>
            <a:ext cx="4265628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i="1" dirty="0"/>
              <a:t>For example</a:t>
            </a:r>
          </a:p>
          <a:p>
            <a:r>
              <a:rPr lang="en-US" dirty="0"/>
              <a:t>If the </a:t>
            </a:r>
            <a:r>
              <a:rPr lang="en-US" b="1" dirty="0"/>
              <a:t>objective</a:t>
            </a:r>
            <a:r>
              <a:rPr lang="en-US" dirty="0"/>
              <a:t> is “to monitor trends in wolf </a:t>
            </a:r>
            <a:r>
              <a:rPr lang="en-US" dirty="0">
                <a:solidFill>
                  <a:schemeClr val="accent2"/>
                </a:solidFill>
              </a:rPr>
              <a:t>occupancy</a:t>
            </a:r>
            <a:r>
              <a:rPr lang="en-US" dirty="0"/>
              <a:t> at 5-year intervals from January – December 2020 to 2023."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45718-A28F-0CC8-DF59-484D733C2BFC}"/>
              </a:ext>
            </a:extLst>
          </p:cNvPr>
          <p:cNvSpPr txBox="1"/>
          <p:nvPr/>
        </p:nvSpPr>
        <p:spPr>
          <a:xfrm>
            <a:off x="5492682" y="5111678"/>
            <a:ext cx="4265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CA" b="1" kern="100" dirty="0">
                <a:latin typeface="Aptos" panose="02110004020202020204"/>
                <a:cs typeface="Times New Roman" panose="02020603050405020304" pitchFamily="18" charset="0"/>
              </a:rPr>
              <a:t>s</a:t>
            </a:r>
            <a:r>
              <a:rPr lang="en-CA" sz="1800" b="1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tate variable</a:t>
            </a:r>
            <a:r>
              <a:rPr lang="en-CA" b="1" kern="100" dirty="0"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 </a:t>
            </a:r>
            <a:r>
              <a:rPr lang="en-CA" kern="100" dirty="0"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is</a:t>
            </a:r>
            <a:r>
              <a:rPr lang="en-US" dirty="0"/>
              <a:t> "occupancy"</a:t>
            </a:r>
            <a:endParaRPr lang="en-C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C7578F-4BC6-F540-40C8-0E158FDBE4CE}"/>
              </a:ext>
            </a:extLst>
          </p:cNvPr>
          <p:cNvCxnSpPr>
            <a:cxnSpLocks/>
          </p:cNvCxnSpPr>
          <p:nvPr/>
        </p:nvCxnSpPr>
        <p:spPr>
          <a:xfrm>
            <a:off x="5250731" y="342697"/>
            <a:ext cx="0" cy="6035084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0B4369-1EF4-0C8C-E676-CC47115A5FCC}"/>
              </a:ext>
            </a:extLst>
          </p:cNvPr>
          <p:cNvSpPr txBox="1"/>
          <p:nvPr/>
        </p:nvSpPr>
        <p:spPr>
          <a:xfrm>
            <a:off x="-457199" y="-14007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 err="1"/>
              <a:t>FIG_obj_state_var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9957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CE6BC1-7874-EE40-B4F4-449D2A039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11" y="456785"/>
            <a:ext cx="5744377" cy="59444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DAF72B-711A-6784-34EB-269059531239}"/>
              </a:ext>
            </a:extLst>
          </p:cNvPr>
          <p:cNvSpPr/>
          <p:nvPr/>
        </p:nvSpPr>
        <p:spPr>
          <a:xfrm>
            <a:off x="3932547" y="5316718"/>
            <a:ext cx="4119513" cy="904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It’s the study design wild west out here</a:t>
            </a:r>
          </a:p>
        </p:txBody>
      </p:sp>
    </p:spTree>
    <p:extLst>
      <p:ext uri="{BB962C8B-B14F-4D97-AF65-F5344CB8AC3E}">
        <p14:creationId xmlns:p14="http://schemas.microsoft.com/office/powerpoint/2010/main" val="323096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297FC6F1-1B14-B042-2E43-957955E803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8" y="0"/>
            <a:ext cx="12169704" cy="685800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66D837-CF47-5F0F-FBB3-37AADF889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65311" y="4106936"/>
            <a:ext cx="814294" cy="8063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AB0B82-28E6-0489-73D0-ADE479BEF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43" y="130990"/>
            <a:ext cx="3962400" cy="92568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AF1FC2-E472-3C13-DE8D-30BA032A9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337185"/>
              </p:ext>
            </p:extLst>
          </p:nvPr>
        </p:nvGraphicFramePr>
        <p:xfrm>
          <a:off x="1228704" y="1575863"/>
          <a:ext cx="243671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719">
                  <a:extLst>
                    <a:ext uri="{9D8B030D-6E8A-4147-A177-3AD203B41FA5}">
                      <a16:colId xmlns:a16="http://schemas.microsoft.com/office/drawing/2014/main" val="2297625487"/>
                    </a:ext>
                  </a:extLst>
                </a:gridCol>
              </a:tblGrid>
              <a:tr h="256041">
                <a:tc>
                  <a:txBody>
                    <a:bodyPr/>
                    <a:lstStyle/>
                    <a:p>
                      <a:r>
                        <a:rPr lang="en-CA" sz="1200" b="1" i="0" kern="12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Text-based Python interface</a:t>
                      </a:r>
                      <a:endParaRPr lang="en-CA" sz="1200" b="1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61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Raster - landscape predictors of interest</a:t>
                      </a:r>
                      <a:endParaRPr lang="en-CA" sz="12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3755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EDF30CE-88AB-C98B-CA46-037751749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112" y="3630071"/>
            <a:ext cx="880021" cy="880021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B572982-ADD5-112E-1390-FAC9C7490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6" t="21678" r="19070" b="16462"/>
          <a:stretch/>
        </p:blipFill>
        <p:spPr bwMode="auto">
          <a:xfrm>
            <a:off x="358820" y="4644433"/>
            <a:ext cx="723313" cy="88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EDA3B5-D9D4-2D46-066D-74EE69FF8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28351"/>
              </p:ext>
            </p:extLst>
          </p:nvPr>
        </p:nvGraphicFramePr>
        <p:xfrm>
          <a:off x="1120889" y="3605301"/>
          <a:ext cx="2436719" cy="23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719">
                  <a:extLst>
                    <a:ext uri="{9D8B030D-6E8A-4147-A177-3AD203B41FA5}">
                      <a16:colId xmlns:a16="http://schemas.microsoft.com/office/drawing/2014/main" val="2297625487"/>
                    </a:ext>
                  </a:extLst>
                </a:gridCol>
              </a:tblGrid>
              <a:tr h="237638">
                <a:tc>
                  <a:txBody>
                    <a:bodyPr/>
                    <a:lstStyle/>
                    <a:p>
                      <a:r>
                        <a:rPr lang="en-CA" sz="1200" b="1" i="0" kern="12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Text-based Python interface</a:t>
                      </a:r>
                      <a:endParaRPr lang="en-CA" sz="1200" b="1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617522"/>
                  </a:ext>
                </a:extLst>
              </a:tr>
              <a:tr h="321251">
                <a:tc>
                  <a:txBody>
                    <a:bodyPr/>
                    <a:lstStyle/>
                    <a:p>
                      <a:r>
                        <a:rPr lang="en-CA" sz="1100" b="0" i="0" kern="120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Home range size</a:t>
                      </a:r>
                      <a:endParaRPr lang="en-CA" sz="11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375501"/>
                  </a:ext>
                </a:extLst>
              </a:tr>
              <a:tr h="321251">
                <a:tc>
                  <a:txBody>
                    <a:bodyPr/>
                    <a:lstStyle/>
                    <a:p>
                      <a:r>
                        <a:rPr lang="en-CA" sz="1100" b="0" i="0" kern="120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Movement rate</a:t>
                      </a:r>
                      <a:endParaRPr lang="en-CA" sz="11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40743"/>
                  </a:ext>
                </a:extLst>
              </a:tr>
              <a:tr h="321251">
                <a:tc>
                  <a:txBody>
                    <a:bodyPr/>
                    <a:lstStyle/>
                    <a:p>
                      <a:r>
                        <a:rPr lang="en-CA" sz="1100" b="0" i="0" kern="120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Density</a:t>
                      </a:r>
                      <a:endParaRPr lang="en-CA" sz="11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676096"/>
                  </a:ext>
                </a:extLst>
              </a:tr>
              <a:tr h="321251">
                <a:tc>
                  <a:txBody>
                    <a:bodyPr/>
                    <a:lstStyle/>
                    <a:p>
                      <a:r>
                        <a:rPr lang="en-CA" sz="1100" b="0" i="0" kern="120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Body size</a:t>
                      </a:r>
                      <a:endParaRPr lang="en-CA" sz="11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090338"/>
                  </a:ext>
                </a:extLst>
              </a:tr>
              <a:tr h="321251">
                <a:tc>
                  <a:txBody>
                    <a:bodyPr/>
                    <a:lstStyle/>
                    <a:p>
                      <a:r>
                        <a:rPr lang="en-CA" sz="1100" b="0" i="0" kern="120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Group size</a:t>
                      </a:r>
                      <a:endParaRPr lang="en-CA" sz="11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989735"/>
                  </a:ext>
                </a:extLst>
              </a:tr>
              <a:tr h="369659">
                <a:tc>
                  <a:txBody>
                    <a:bodyPr/>
                    <a:lstStyle/>
                    <a:p>
                      <a:r>
                        <a:rPr lang="en-US" sz="1100" b="0" i="0" kern="120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Camera locations (propspective locations specified by the user")</a:t>
                      </a:r>
                      <a:endParaRPr lang="en-CA" sz="11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73087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BFE25D1-A789-9D3C-F08D-A3344E943E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683" y="1874706"/>
            <a:ext cx="880021" cy="865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1CDDF9-CF7B-C89E-5831-E7E099668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83" y="1140075"/>
            <a:ext cx="767759" cy="767759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6E263468-56F1-E335-D7D5-EE5D24198E7B}"/>
              </a:ext>
            </a:extLst>
          </p:cNvPr>
          <p:cNvGrpSpPr/>
          <p:nvPr/>
        </p:nvGrpSpPr>
        <p:grpSpPr>
          <a:xfrm>
            <a:off x="7302021" y="5229052"/>
            <a:ext cx="4670332" cy="1507159"/>
            <a:chOff x="7154981" y="5010234"/>
            <a:chExt cx="4670332" cy="150715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501D12-1C19-E325-275E-F71C1449D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54981" y="5010234"/>
              <a:ext cx="4670332" cy="150715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D72484-3F1D-938E-E800-F553AC393970}"/>
                </a:ext>
              </a:extLst>
            </p:cNvPr>
            <p:cNvSpPr txBox="1"/>
            <p:nvPr/>
          </p:nvSpPr>
          <p:spPr>
            <a:xfrm>
              <a:off x="7793599" y="5381818"/>
              <a:ext cx="3586316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0" i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Power (comparison of bias and precision) of various data collection approaches among different deployments.</a:t>
              </a:r>
              <a:endParaRPr lang="en-CA" sz="14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E81CB31-15EF-E26C-02D3-C93797409309}"/>
              </a:ext>
            </a:extLst>
          </p:cNvPr>
          <p:cNvGrpSpPr/>
          <p:nvPr/>
        </p:nvGrpSpPr>
        <p:grpSpPr>
          <a:xfrm>
            <a:off x="9678229" y="2307383"/>
            <a:ext cx="2436720" cy="614286"/>
            <a:chOff x="3635736" y="1966127"/>
            <a:chExt cx="3850914" cy="85778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1EB107D-910C-1AB9-CC11-0E1D508FB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35736" y="1966127"/>
              <a:ext cx="3850914" cy="85778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F59948-F699-C00A-B1D5-77E46178A149}"/>
                </a:ext>
              </a:extLst>
            </p:cNvPr>
            <p:cNvSpPr txBox="1"/>
            <p:nvPr/>
          </p:nvSpPr>
          <p:spPr>
            <a:xfrm>
              <a:off x="3857000" y="2167710"/>
              <a:ext cx="3623014" cy="3867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200" b="0" i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Per pixel </a:t>
              </a:r>
              <a:r>
                <a:rPr lang="en-CA" sz="1200">
                  <a:solidFill>
                    <a:srgbClr val="000000"/>
                  </a:solidFill>
                  <a:latin typeface="Helvetica" panose="020B0604020202020204" pitchFamily="34" charset="0"/>
                </a:rPr>
                <a:t>detection </a:t>
              </a:r>
              <a:r>
                <a:rPr lang="en-CA" sz="1200" b="0" i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probab</a:t>
              </a:r>
              <a:r>
                <a:rPr lang="en-CA" sz="1200">
                  <a:solidFill>
                    <a:srgbClr val="000000"/>
                  </a:solidFill>
                  <a:latin typeface="Helvetica" panose="020B0604020202020204" pitchFamily="34" charset="0"/>
                </a:rPr>
                <a:t>ility</a:t>
              </a:r>
              <a:endParaRPr lang="en-CA" sz="1200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BF2C85D2-E7EB-9BFE-2844-1DB8F88CC7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1442" y="2440392"/>
            <a:ext cx="1078869" cy="960312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923BD18-FA46-6C7C-DB8C-32BF4732B0E9}"/>
              </a:ext>
            </a:extLst>
          </p:cNvPr>
          <p:cNvGrpSpPr/>
          <p:nvPr/>
        </p:nvGrpSpPr>
        <p:grpSpPr>
          <a:xfrm>
            <a:off x="4903103" y="1108248"/>
            <a:ext cx="1771023" cy="2826678"/>
            <a:chOff x="5276714" y="161427"/>
            <a:chExt cx="1771023" cy="282667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41C6777-7EA8-C867-B23E-0E5C4B771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76714" y="161427"/>
              <a:ext cx="1771023" cy="2826678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3D83F3F-EE99-5217-BF5A-6EA19C0A5D2C}"/>
                </a:ext>
              </a:extLst>
            </p:cNvPr>
            <p:cNvGrpSpPr/>
            <p:nvPr/>
          </p:nvGrpSpPr>
          <p:grpSpPr>
            <a:xfrm>
              <a:off x="5525998" y="769534"/>
              <a:ext cx="1266796" cy="839730"/>
              <a:chOff x="3544483" y="1966127"/>
              <a:chExt cx="1601239" cy="1172591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8EFC9516-E70B-5F50-658B-147DB2094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44483" y="1966127"/>
                <a:ext cx="1536218" cy="1172591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EA8334-7B4C-1B83-1D5C-60B25FBD8713}"/>
                  </a:ext>
                </a:extLst>
              </p:cNvPr>
              <p:cNvSpPr txBox="1"/>
              <p:nvPr/>
            </p:nvSpPr>
            <p:spPr>
              <a:xfrm>
                <a:off x="3750540" y="2167710"/>
                <a:ext cx="1395182" cy="687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1200">
                    <a:solidFill>
                      <a:srgbClr val="000000"/>
                    </a:solidFill>
                    <a:latin typeface="Helvetica" panose="020B0604020202020204" pitchFamily="34" charset="0"/>
                  </a:rPr>
                  <a:t>Simulated</a:t>
                </a:r>
                <a:r>
                  <a:rPr lang="en-CA" sz="1400">
                    <a:solidFill>
                      <a:srgbClr val="000000"/>
                    </a:solidFill>
                    <a:latin typeface="Helvetica" panose="020B0604020202020204" pitchFamily="34" charset="0"/>
                  </a:rPr>
                  <a:t> </a:t>
                </a:r>
                <a:r>
                  <a:rPr lang="en-CA" sz="1200">
                    <a:solidFill>
                      <a:srgbClr val="000000"/>
                    </a:solidFill>
                    <a:latin typeface="Helvetica" panose="020B0604020202020204" pitchFamily="34" charset="0"/>
                  </a:rPr>
                  <a:t>population</a:t>
                </a:r>
                <a:endParaRPr lang="en-CA" sz="120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20406A3-A578-22CF-0356-25A66C39D986}"/>
                </a:ext>
              </a:extLst>
            </p:cNvPr>
            <p:cNvGrpSpPr/>
            <p:nvPr/>
          </p:nvGrpSpPr>
          <p:grpSpPr>
            <a:xfrm>
              <a:off x="5472498" y="1676787"/>
              <a:ext cx="1432622" cy="1098224"/>
              <a:chOff x="3409809" y="3825288"/>
              <a:chExt cx="1789900" cy="1098224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7E3C149-1195-E2A1-4A14-503BD23B59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09809" y="3825288"/>
                <a:ext cx="1706143" cy="1098224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75BBC9-DC8A-DF60-D049-2E707C03B506}"/>
                  </a:ext>
                </a:extLst>
              </p:cNvPr>
              <p:cNvSpPr txBox="1"/>
              <p:nvPr/>
            </p:nvSpPr>
            <p:spPr>
              <a:xfrm>
                <a:off x="3686062" y="4031337"/>
                <a:ext cx="151364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1200">
                    <a:solidFill>
                      <a:srgbClr val="000000"/>
                    </a:solidFill>
                    <a:latin typeface="Helvetica" panose="020B0604020202020204" pitchFamily="34" charset="0"/>
                  </a:rPr>
                  <a:t>Simulated occupancy probability</a:t>
                </a:r>
                <a:endParaRPr lang="en-CA" sz="120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D789ECA-83D8-45DB-4D16-4001D6E301A5}"/>
                </a:ext>
              </a:extLst>
            </p:cNvPr>
            <p:cNvSpPr txBox="1"/>
            <p:nvPr/>
          </p:nvSpPr>
          <p:spPr>
            <a:xfrm>
              <a:off x="5979541" y="1479743"/>
              <a:ext cx="2432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+</a:t>
              </a:r>
              <a:endParaRPr lang="en-CA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A5B87C-395C-2B1C-B370-FE80D93E9275}"/>
              </a:ext>
            </a:extLst>
          </p:cNvPr>
          <p:cNvGrpSpPr/>
          <p:nvPr/>
        </p:nvGrpSpPr>
        <p:grpSpPr>
          <a:xfrm>
            <a:off x="8278700" y="3137584"/>
            <a:ext cx="2611319" cy="927070"/>
            <a:chOff x="7090711" y="3400464"/>
            <a:chExt cx="2611319" cy="92707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5CA5BB2-9332-313B-7141-3F944F06B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090711" y="3400464"/>
              <a:ext cx="2611319" cy="92707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8962D6-98CB-C9D9-0B75-97662974CAB2}"/>
                </a:ext>
              </a:extLst>
            </p:cNvPr>
            <p:cNvSpPr txBox="1"/>
            <p:nvPr/>
          </p:nvSpPr>
          <p:spPr>
            <a:xfrm>
              <a:off x="7505574" y="3638637"/>
              <a:ext cx="204627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imulated detections at camera locations</a:t>
              </a:r>
              <a:endParaRPr lang="en-CA" sz="120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EB1D2CD-DBA6-C599-27EB-6D3153C1E194}"/>
              </a:ext>
            </a:extLst>
          </p:cNvPr>
          <p:cNvGrpSpPr/>
          <p:nvPr/>
        </p:nvGrpSpPr>
        <p:grpSpPr>
          <a:xfrm>
            <a:off x="4000134" y="5449061"/>
            <a:ext cx="3049982" cy="927070"/>
            <a:chOff x="6753874" y="3688938"/>
            <a:chExt cx="3049982" cy="927070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6336A9F-96E5-DA13-4E4B-D380F9B02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753874" y="3688938"/>
              <a:ext cx="3049982" cy="92707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ABF8E6F-0453-0FA4-1C94-21DE3925BA5A}"/>
                </a:ext>
              </a:extLst>
            </p:cNvPr>
            <p:cNvSpPr txBox="1"/>
            <p:nvPr/>
          </p:nvSpPr>
          <p:spPr>
            <a:xfrm>
              <a:off x="7199421" y="3941929"/>
              <a:ext cx="252735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Model fit based on simulated detection histories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72451C1-2796-DCD8-5D3A-4160397F580B}"/>
              </a:ext>
            </a:extLst>
          </p:cNvPr>
          <p:cNvGrpSpPr/>
          <p:nvPr/>
        </p:nvGrpSpPr>
        <p:grpSpPr>
          <a:xfrm>
            <a:off x="6973040" y="2377227"/>
            <a:ext cx="2611320" cy="614286"/>
            <a:chOff x="3635736" y="1966127"/>
            <a:chExt cx="3850914" cy="8577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689D69D-653E-04F1-EDED-DC3B0E0A0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35736" y="1966127"/>
              <a:ext cx="3850914" cy="857784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63B622B-A92D-3F09-B7D2-1DA4B227F5AC}"/>
                </a:ext>
              </a:extLst>
            </p:cNvPr>
            <p:cNvSpPr txBox="1"/>
            <p:nvPr/>
          </p:nvSpPr>
          <p:spPr>
            <a:xfrm>
              <a:off x="3857000" y="2167710"/>
              <a:ext cx="3454815" cy="3867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200" b="0" i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Per pixel occupancy probab</a:t>
              </a:r>
              <a:r>
                <a:rPr lang="en-CA" sz="1200">
                  <a:solidFill>
                    <a:srgbClr val="000000"/>
                  </a:solidFill>
                  <a:latin typeface="Helvetica" panose="020B0604020202020204" pitchFamily="34" charset="0"/>
                </a:rPr>
                <a:t>ility</a:t>
              </a:r>
              <a:endParaRPr lang="en-CA" sz="1200"/>
            </a:p>
          </p:txBody>
        </p:sp>
      </p:grpSp>
      <p:pic>
        <p:nvPicPr>
          <p:cNvPr id="2058" name="Picture 10" descr="Leaflet: Raster Grid on map with different colors - Stack Overflow">
            <a:extLst>
              <a:ext uri="{FF2B5EF4-FFF2-40B4-BE49-F238E27FC236}">
                <a16:creationId xmlns:a16="http://schemas.microsoft.com/office/drawing/2014/main" id="{0F9D2C5B-F441-CACB-C745-AFF63DC62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223" y="429861"/>
            <a:ext cx="1670977" cy="174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B465EE-A113-AF90-43CD-F5FDF6D51D82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6608248" y="2231156"/>
            <a:ext cx="364792" cy="4532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6FA124-FE15-4B79-7E11-6A8F7C97A705}"/>
              </a:ext>
            </a:extLst>
          </p:cNvPr>
          <p:cNvCxnSpPr>
            <a:cxnSpLocks/>
          </p:cNvCxnSpPr>
          <p:nvPr/>
        </p:nvCxnSpPr>
        <p:spPr>
          <a:xfrm>
            <a:off x="6570534" y="2185594"/>
            <a:ext cx="3187800" cy="2547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Arrow Connector 2052">
            <a:extLst>
              <a:ext uri="{FF2B5EF4-FFF2-40B4-BE49-F238E27FC236}">
                <a16:creationId xmlns:a16="http://schemas.microsoft.com/office/drawing/2014/main" id="{1EF6ED86-F632-D09D-1468-26C39950792F}"/>
              </a:ext>
            </a:extLst>
          </p:cNvPr>
          <p:cNvCxnSpPr>
            <a:cxnSpLocks/>
          </p:cNvCxnSpPr>
          <p:nvPr/>
        </p:nvCxnSpPr>
        <p:spPr>
          <a:xfrm>
            <a:off x="8136083" y="2905025"/>
            <a:ext cx="1243232" cy="3214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Arrow Connector 2058">
            <a:extLst>
              <a:ext uri="{FF2B5EF4-FFF2-40B4-BE49-F238E27FC236}">
                <a16:creationId xmlns:a16="http://schemas.microsoft.com/office/drawing/2014/main" id="{978B0AB9-FA36-7B2E-A61D-34F36B929530}"/>
              </a:ext>
            </a:extLst>
          </p:cNvPr>
          <p:cNvCxnSpPr>
            <a:cxnSpLocks/>
          </p:cNvCxnSpPr>
          <p:nvPr/>
        </p:nvCxnSpPr>
        <p:spPr>
          <a:xfrm flipH="1">
            <a:off x="9660560" y="2798586"/>
            <a:ext cx="1229459" cy="4388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2EFA4D52-3915-4ED5-36B9-4E53584C44AE}"/>
              </a:ext>
            </a:extLst>
          </p:cNvPr>
          <p:cNvCxnSpPr>
            <a:cxnSpLocks/>
          </p:cNvCxnSpPr>
          <p:nvPr/>
        </p:nvCxnSpPr>
        <p:spPr>
          <a:xfrm flipH="1">
            <a:off x="7940639" y="3967074"/>
            <a:ext cx="1399533" cy="33575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0" name="Straight Arrow Connector 2069">
            <a:extLst>
              <a:ext uri="{FF2B5EF4-FFF2-40B4-BE49-F238E27FC236}">
                <a16:creationId xmlns:a16="http://schemas.microsoft.com/office/drawing/2014/main" id="{77D1A312-8DF4-85AF-0716-89E976CF751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315406" y="4510092"/>
            <a:ext cx="1949905" cy="10531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4" name="Straight Arrow Connector 2073">
            <a:extLst>
              <a:ext uri="{FF2B5EF4-FFF2-40B4-BE49-F238E27FC236}">
                <a16:creationId xmlns:a16="http://schemas.microsoft.com/office/drawing/2014/main" id="{E664F255-1D34-5263-C744-18CF185F143A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6973040" y="5932885"/>
            <a:ext cx="44252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5710FA3-6651-BC63-48F4-A050276B271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2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8074ED-470C-30EB-9A82-C16870650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25" y="309205"/>
            <a:ext cx="3614000" cy="10644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C65101-5622-8B90-5381-6283D872C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22" y="2067407"/>
            <a:ext cx="685717" cy="68571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8137792-E827-59F0-79D8-96C9847C0E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6" t="21678" r="19070" b="16462"/>
          <a:stretch/>
        </p:blipFill>
        <p:spPr bwMode="auto">
          <a:xfrm>
            <a:off x="322190" y="3130487"/>
            <a:ext cx="563611" cy="68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EE11A73-89B0-9539-7773-305BE4C31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451518"/>
              </p:ext>
            </p:extLst>
          </p:nvPr>
        </p:nvGraphicFramePr>
        <p:xfrm>
          <a:off x="1049346" y="1756291"/>
          <a:ext cx="2685513" cy="3124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513">
                  <a:extLst>
                    <a:ext uri="{9D8B030D-6E8A-4147-A177-3AD203B41FA5}">
                      <a16:colId xmlns:a16="http://schemas.microsoft.com/office/drawing/2014/main" val="2297625487"/>
                    </a:ext>
                  </a:extLst>
                </a:gridCol>
              </a:tblGrid>
              <a:tr h="389166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Shiny app user-inputs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958" marR="95958" marT="47979" marB="47979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617522"/>
                  </a:ext>
                </a:extLst>
              </a:tr>
              <a:tr h="389166"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Number of cameras</a:t>
                      </a:r>
                      <a:endParaRPr lang="en-CA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958" marR="95958" marT="47979" marB="4797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375501"/>
                  </a:ext>
                </a:extLst>
              </a:tr>
              <a:tr h="389166"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Length of deployment (days)</a:t>
                      </a:r>
                      <a:endParaRPr lang="en-CA" sz="1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958" marR="95958" marT="47979" marB="4797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40743"/>
                  </a:ext>
                </a:extLst>
              </a:tr>
              <a:tr h="389166"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Lure (yes/no)</a:t>
                      </a:r>
                      <a:endParaRPr lang="en-CA" sz="14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958" marR="95958" marT="47979" marB="4797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676096"/>
                  </a:ext>
                </a:extLst>
              </a:tr>
              <a:tr h="513038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Rare/medium/common (with examples) species of interest</a:t>
                      </a:r>
                      <a:endParaRPr lang="en-CA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958" marR="95958" marT="47979" marB="4797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090338"/>
                  </a:ext>
                </a:extLst>
              </a:tr>
              <a:tr h="389166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Number of treatments of interest</a:t>
                      </a:r>
                      <a:endParaRPr lang="en-CA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958" marR="95958" marT="47979" marB="4797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989735"/>
                  </a:ext>
                </a:extLst>
              </a:tr>
              <a:tr h="513038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Game trail vs random deployment</a:t>
                      </a:r>
                    </a:p>
                  </a:txBody>
                  <a:tcPr marL="95958" marR="95958" marT="47979" marB="4797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55530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EA934A1-41E1-99BC-8AFA-B40ABE7A07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0441" b="9846"/>
          <a:stretch/>
        </p:blipFill>
        <p:spPr>
          <a:xfrm>
            <a:off x="8109907" y="895274"/>
            <a:ext cx="2459521" cy="6187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07F899-33A0-37B6-20DE-C3BB93816EE2}"/>
              </a:ext>
            </a:extLst>
          </p:cNvPr>
          <p:cNvSpPr txBox="1"/>
          <p:nvPr/>
        </p:nvSpPr>
        <p:spPr>
          <a:xfrm>
            <a:off x="8543841" y="1055110"/>
            <a:ext cx="1815347" cy="286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59" b="1" dirty="0">
                <a:solidFill>
                  <a:srgbClr val="000000"/>
                </a:solidFill>
                <a:latin typeface="Helvetica" panose="020B0604020202020204" pitchFamily="34" charset="0"/>
              </a:rPr>
              <a:t>Shiny app outputs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AE46CDE-1464-2B58-3388-EB4E69C4E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5"/>
          <a:stretch/>
        </p:blipFill>
        <p:spPr bwMode="auto">
          <a:xfrm>
            <a:off x="9523671" y="2703090"/>
            <a:ext cx="2459521" cy="26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FDC986-D80F-528F-6FC5-9F4A25C195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224" y="2860123"/>
            <a:ext cx="2459521" cy="24595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C8DD983-155A-C737-A350-84F3276BA5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3513" y="2907584"/>
            <a:ext cx="2555795" cy="24270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0157E3-761B-B30E-C13E-BB5D74484D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1909" y="631966"/>
            <a:ext cx="833297" cy="74172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D22ACC-0105-D69F-3E23-057BD49CD307}"/>
              </a:ext>
            </a:extLst>
          </p:cNvPr>
          <p:cNvCxnSpPr>
            <a:cxnSpLocks/>
          </p:cNvCxnSpPr>
          <p:nvPr/>
        </p:nvCxnSpPr>
        <p:spPr>
          <a:xfrm flipV="1">
            <a:off x="3715562" y="1351225"/>
            <a:ext cx="736348" cy="3924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2CB8463-73E7-4AA8-7C44-906A05501172}"/>
              </a:ext>
            </a:extLst>
          </p:cNvPr>
          <p:cNvSpPr txBox="1"/>
          <p:nvPr/>
        </p:nvSpPr>
        <p:spPr>
          <a:xfrm>
            <a:off x="5296686" y="573892"/>
            <a:ext cx="2459517" cy="67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59" dirty="0">
                <a:solidFill>
                  <a:srgbClr val="000000"/>
                </a:solidFill>
                <a:latin typeface="Helvetica" panose="020B0604020202020204" pitchFamily="34" charset="0"/>
              </a:rPr>
              <a:t>Monte Carlo simulation (10,000 runs) to evaluate expected precision of density estimates</a:t>
            </a:r>
            <a:endParaRPr lang="en-CA" sz="1259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8BFF4C-1A19-905B-E4DA-0D18821AD442}"/>
              </a:ext>
            </a:extLst>
          </p:cNvPr>
          <p:cNvCxnSpPr>
            <a:cxnSpLocks/>
          </p:cNvCxnSpPr>
          <p:nvPr/>
        </p:nvCxnSpPr>
        <p:spPr>
          <a:xfrm>
            <a:off x="6747179" y="1349767"/>
            <a:ext cx="432323" cy="4310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117B4F-55BF-E874-CB36-1B2667D60B86}"/>
              </a:ext>
            </a:extLst>
          </p:cNvPr>
          <p:cNvCxnSpPr>
            <a:cxnSpLocks/>
          </p:cNvCxnSpPr>
          <p:nvPr/>
        </p:nvCxnSpPr>
        <p:spPr>
          <a:xfrm>
            <a:off x="5658109" y="1349767"/>
            <a:ext cx="0" cy="532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30292EE-B3E7-E0BA-B4DE-63405851E6C4}"/>
              </a:ext>
            </a:extLst>
          </p:cNvPr>
          <p:cNvSpPr/>
          <p:nvPr/>
        </p:nvSpPr>
        <p:spPr>
          <a:xfrm>
            <a:off x="95895" y="104258"/>
            <a:ext cx="12000209" cy="5555790"/>
          </a:xfrm>
          <a:prstGeom prst="rect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53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9752D9-B80A-6043-ACBD-9EB528FA5617}"/>
              </a:ext>
            </a:extLst>
          </p:cNvPr>
          <p:cNvGrpSpPr/>
          <p:nvPr/>
        </p:nvGrpSpPr>
        <p:grpSpPr>
          <a:xfrm>
            <a:off x="7038175" y="2018666"/>
            <a:ext cx="2036723" cy="618723"/>
            <a:chOff x="6186924" y="1925926"/>
            <a:chExt cx="1786111" cy="54259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AE9F942-7C8C-BDC0-DCFB-57409FD12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86924" y="1925926"/>
              <a:ext cx="1786111" cy="54259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1E7655-76E0-8C1D-A35E-E5BD5EBC126E}"/>
                </a:ext>
              </a:extLst>
            </p:cNvPr>
            <p:cNvSpPr txBox="1"/>
            <p:nvPr/>
          </p:nvSpPr>
          <p:spPr>
            <a:xfrm>
              <a:off x="6347101" y="1990089"/>
              <a:ext cx="1559365" cy="38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4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Expected precision of design based on inputs 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78D4784-C922-B481-EFE4-9872BFE33327}"/>
              </a:ext>
            </a:extLst>
          </p:cNvPr>
          <p:cNvGrpSpPr/>
          <p:nvPr/>
        </p:nvGrpSpPr>
        <p:grpSpPr>
          <a:xfrm>
            <a:off x="4111265" y="2009934"/>
            <a:ext cx="2851000" cy="618723"/>
            <a:chOff x="6286823" y="1882881"/>
            <a:chExt cx="1807965" cy="54259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C26EEF8-1647-7298-B813-480262E3E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86823" y="1882881"/>
              <a:ext cx="1786111" cy="542591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1A1D38C-4569-6012-73BF-1D9FF12FCC8F}"/>
                </a:ext>
              </a:extLst>
            </p:cNvPr>
            <p:cNvSpPr txBox="1"/>
            <p:nvPr/>
          </p:nvSpPr>
          <p:spPr>
            <a:xfrm>
              <a:off x="6440725" y="1954121"/>
              <a:ext cx="1654063" cy="38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4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Figure of distribution of simulated animal densities (bar chart)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19F7704-5693-06CC-6365-5BA0C862A60B}"/>
              </a:ext>
            </a:extLst>
          </p:cNvPr>
          <p:cNvGrpSpPr/>
          <p:nvPr/>
        </p:nvGrpSpPr>
        <p:grpSpPr>
          <a:xfrm>
            <a:off x="9120677" y="2018666"/>
            <a:ext cx="2975427" cy="618723"/>
            <a:chOff x="6286823" y="1882881"/>
            <a:chExt cx="1786111" cy="54259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D736536-7845-9E8E-7387-6517576A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86823" y="1882881"/>
              <a:ext cx="1786111" cy="542591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AB4856-6754-19D9-6679-1D0E3E420480}"/>
                </a:ext>
              </a:extLst>
            </p:cNvPr>
            <p:cNvSpPr txBox="1"/>
            <p:nvPr/>
          </p:nvSpPr>
          <p:spPr>
            <a:xfrm>
              <a:off x="6367770" y="1955245"/>
              <a:ext cx="1654063" cy="38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4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Figures of expected precision given the number of treatments and cameras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84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AB0B82-28E6-0489-73D0-ADE479BEF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738" y="288994"/>
            <a:ext cx="3962400" cy="92568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AF1FC2-E472-3C13-DE8D-30BA032A9FB4}"/>
              </a:ext>
            </a:extLst>
          </p:cNvPr>
          <p:cNvGraphicFramePr>
            <a:graphicFrameLocks noGrp="1"/>
          </p:cNvGraphicFramePr>
          <p:nvPr/>
        </p:nvGraphicFramePr>
        <p:xfrm>
          <a:off x="1368720" y="2241541"/>
          <a:ext cx="243671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719">
                  <a:extLst>
                    <a:ext uri="{9D8B030D-6E8A-4147-A177-3AD203B41FA5}">
                      <a16:colId xmlns:a16="http://schemas.microsoft.com/office/drawing/2014/main" val="2297625487"/>
                    </a:ext>
                  </a:extLst>
                </a:gridCol>
              </a:tblGrid>
              <a:tr h="256041">
                <a:tc>
                  <a:txBody>
                    <a:bodyPr/>
                    <a:lstStyle/>
                    <a:p>
                      <a:r>
                        <a:rPr lang="en-CA" sz="1200" b="1" i="0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Text-based Python interface</a:t>
                      </a:r>
                      <a:endParaRPr lang="en-CA" sz="1200" b="1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6175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Landscape Drivers of Use (.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shp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/.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tif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)</a:t>
                      </a:r>
                      <a:endParaRPr lang="en-CA"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3755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Home range centers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76010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EDF30CE-88AB-C98B-CA46-037751749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36" y="3940847"/>
            <a:ext cx="880021" cy="880021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B572982-ADD5-112E-1390-FAC9C7490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6" t="21678" r="19070" b="16462"/>
          <a:stretch/>
        </p:blipFill>
        <p:spPr bwMode="auto">
          <a:xfrm>
            <a:off x="454444" y="4955209"/>
            <a:ext cx="723313" cy="88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EDA3B5-D9D4-2D46-066D-74EE69FF8351}"/>
              </a:ext>
            </a:extLst>
          </p:cNvPr>
          <p:cNvGraphicFramePr>
            <a:graphicFrameLocks noGrp="1"/>
          </p:cNvGraphicFramePr>
          <p:nvPr/>
        </p:nvGraphicFramePr>
        <p:xfrm>
          <a:off x="1368720" y="3739776"/>
          <a:ext cx="2436719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719">
                  <a:extLst>
                    <a:ext uri="{9D8B030D-6E8A-4147-A177-3AD203B41FA5}">
                      <a16:colId xmlns:a16="http://schemas.microsoft.com/office/drawing/2014/main" val="2297625487"/>
                    </a:ext>
                  </a:extLst>
                </a:gridCol>
              </a:tblGrid>
              <a:tr h="237638">
                <a:tc>
                  <a:txBody>
                    <a:bodyPr/>
                    <a:lstStyle/>
                    <a:p>
                      <a:r>
                        <a:rPr lang="en-CA" sz="1200" b="1" i="0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Text-based Python interface</a:t>
                      </a:r>
                      <a:endParaRPr lang="en-CA" sz="1200" b="1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617522"/>
                  </a:ext>
                </a:extLst>
              </a:tr>
              <a:tr h="150833">
                <a:tc>
                  <a:txBody>
                    <a:bodyPr/>
                    <a:lstStyle/>
                    <a:p>
                      <a:r>
                        <a:rPr lang="en-CA" sz="1100" b="0" i="0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Home range size (radius (m))</a:t>
                      </a:r>
                      <a:endParaRPr lang="en-CA" sz="1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375501"/>
                  </a:ext>
                </a:extLst>
              </a:tr>
              <a:tr h="162868">
                <a:tc>
                  <a:txBody>
                    <a:bodyPr/>
                    <a:lstStyle/>
                    <a:p>
                      <a:r>
                        <a:rPr lang="en-CA" sz="1100" b="0" i="0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Movement rate (m/s)</a:t>
                      </a:r>
                      <a:endParaRPr lang="en-CA" sz="1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40743"/>
                  </a:ext>
                </a:extLst>
              </a:tr>
              <a:tr h="217632">
                <a:tc>
                  <a:txBody>
                    <a:bodyPr/>
                    <a:lstStyle/>
                    <a:p>
                      <a:r>
                        <a:rPr lang="en-CA" sz="1100" b="0" i="0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Density (count/m2)</a:t>
                      </a:r>
                      <a:endParaRPr lang="en-CA" sz="1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676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100" b="0" i="0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Body size (small/medium/large)</a:t>
                      </a:r>
                      <a:endParaRPr lang="en-CA" sz="1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09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100" b="0" i="0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Group size (count)</a:t>
                      </a:r>
                      <a:endParaRPr lang="en-CA" sz="1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98973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BFE25D1-A789-9D3C-F08D-A3344E943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998" y="2574173"/>
            <a:ext cx="880021" cy="865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1CDDF9-CF7B-C89E-5831-E7E099668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98" y="1839542"/>
            <a:ext cx="767759" cy="767759"/>
          </a:xfrm>
          <a:prstGeom prst="rect">
            <a:avLst/>
          </a:prstGeom>
        </p:spPr>
      </p:pic>
      <p:pic>
        <p:nvPicPr>
          <p:cNvPr id="2105" name="Picture 2104">
            <a:extLst>
              <a:ext uri="{FF2B5EF4-FFF2-40B4-BE49-F238E27FC236}">
                <a16:creationId xmlns:a16="http://schemas.microsoft.com/office/drawing/2014/main" id="{0731D38D-88AA-2D3D-00FE-E36A7EEA4F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6363" y="1712916"/>
            <a:ext cx="4051550" cy="38391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106" name="Connector: Elbow 2105">
            <a:extLst>
              <a:ext uri="{FF2B5EF4-FFF2-40B4-BE49-F238E27FC236}">
                <a16:creationId xmlns:a16="http://schemas.microsoft.com/office/drawing/2014/main" id="{73436567-2D7B-CB60-1F0B-21549E61561E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3805439" y="2744461"/>
            <a:ext cx="1800924" cy="12700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9" name="Connector: Elbow 2108">
            <a:extLst>
              <a:ext uri="{FF2B5EF4-FFF2-40B4-BE49-F238E27FC236}">
                <a16:creationId xmlns:a16="http://schemas.microsoft.com/office/drawing/2014/main" id="{714102B1-EB82-1437-2150-CF8A42E94D18}"/>
              </a:ext>
            </a:extLst>
          </p:cNvPr>
          <p:cNvCxnSpPr>
            <a:cxnSpLocks/>
          </p:cNvCxnSpPr>
          <p:nvPr/>
        </p:nvCxnSpPr>
        <p:spPr>
          <a:xfrm rot="10800000">
            <a:off x="3805439" y="4524636"/>
            <a:ext cx="1800924" cy="12700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2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Rectangle: Rounded Corners 2097">
            <a:extLst>
              <a:ext uri="{FF2B5EF4-FFF2-40B4-BE49-F238E27FC236}">
                <a16:creationId xmlns:a16="http://schemas.microsoft.com/office/drawing/2014/main" id="{A00FB4C3-D767-24A4-02CA-B5E478A0E774}"/>
              </a:ext>
            </a:extLst>
          </p:cNvPr>
          <p:cNvSpPr/>
          <p:nvPr/>
        </p:nvSpPr>
        <p:spPr>
          <a:xfrm>
            <a:off x="8817903" y="3657502"/>
            <a:ext cx="2053718" cy="1682031"/>
          </a:xfrm>
          <a:prstGeom prst="roundRect">
            <a:avLst/>
          </a:prstGeom>
          <a:solidFill>
            <a:srgbClr val="D5E8D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Content Placeholder 3">
            <a:extLst>
              <a:ext uri="{FF2B5EF4-FFF2-40B4-BE49-F238E27FC236}">
                <a16:creationId xmlns:a16="http://schemas.microsoft.com/office/drawing/2014/main" id="{2032AE9A-53A7-D062-396E-BC91E4E33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5313" y="1295010"/>
            <a:ext cx="607047" cy="601096"/>
          </a:xfrm>
          <a:prstGeom prst="rect">
            <a:avLst/>
          </a:prstGeom>
        </p:spPr>
      </p:pic>
      <p:sp>
        <p:nvSpPr>
          <p:cNvPr id="2091" name="Rectangle: Rounded Corners 2090">
            <a:extLst>
              <a:ext uri="{FF2B5EF4-FFF2-40B4-BE49-F238E27FC236}">
                <a16:creationId xmlns:a16="http://schemas.microsoft.com/office/drawing/2014/main" id="{9F556692-55D2-7211-8FD6-FC93E8E30FB9}"/>
              </a:ext>
            </a:extLst>
          </p:cNvPr>
          <p:cNvSpPr/>
          <p:nvPr/>
        </p:nvSpPr>
        <p:spPr>
          <a:xfrm>
            <a:off x="7097391" y="2836024"/>
            <a:ext cx="1351047" cy="1266076"/>
          </a:xfrm>
          <a:prstGeom prst="roundRect">
            <a:avLst/>
          </a:prstGeom>
          <a:solidFill>
            <a:srgbClr val="FFF2CC"/>
          </a:solidFill>
          <a:ln>
            <a:solidFill>
              <a:srgbClr val="D89B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Rectangle: Rounded Corners 2091">
            <a:extLst>
              <a:ext uri="{FF2B5EF4-FFF2-40B4-BE49-F238E27FC236}">
                <a16:creationId xmlns:a16="http://schemas.microsoft.com/office/drawing/2014/main" id="{4FB9D57F-BE9B-0028-C104-75C4E71169D5}"/>
              </a:ext>
            </a:extLst>
          </p:cNvPr>
          <p:cNvSpPr/>
          <p:nvPr/>
        </p:nvSpPr>
        <p:spPr>
          <a:xfrm>
            <a:off x="9169239" y="1806532"/>
            <a:ext cx="1351047" cy="1266076"/>
          </a:xfrm>
          <a:prstGeom prst="roundRect">
            <a:avLst/>
          </a:prstGeom>
          <a:solidFill>
            <a:srgbClr val="FFF2CC"/>
          </a:solidFill>
          <a:ln>
            <a:solidFill>
              <a:srgbClr val="D89B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Rectangle: Rounded Corners 2068">
            <a:extLst>
              <a:ext uri="{FF2B5EF4-FFF2-40B4-BE49-F238E27FC236}">
                <a16:creationId xmlns:a16="http://schemas.microsoft.com/office/drawing/2014/main" id="{D143A654-B635-9B2A-DACE-5CA9941AEC30}"/>
              </a:ext>
            </a:extLst>
          </p:cNvPr>
          <p:cNvSpPr/>
          <p:nvPr/>
        </p:nvSpPr>
        <p:spPr>
          <a:xfrm>
            <a:off x="5516186" y="1553867"/>
            <a:ext cx="1245768" cy="925689"/>
          </a:xfrm>
          <a:prstGeom prst="roundRect">
            <a:avLst/>
          </a:prstGeom>
          <a:solidFill>
            <a:srgbClr val="FFE6CC"/>
          </a:solidFill>
          <a:ln>
            <a:solidFill>
              <a:srgbClr val="D89B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AF1FC2-E472-3C13-DE8D-30BA032A9FB4}"/>
              </a:ext>
            </a:extLst>
          </p:cNvPr>
          <p:cNvGraphicFramePr>
            <a:graphicFrameLocks noGrp="1"/>
          </p:cNvGraphicFramePr>
          <p:nvPr/>
        </p:nvGraphicFramePr>
        <p:xfrm>
          <a:off x="1368720" y="2241541"/>
          <a:ext cx="243671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719">
                  <a:extLst>
                    <a:ext uri="{9D8B030D-6E8A-4147-A177-3AD203B41FA5}">
                      <a16:colId xmlns:a16="http://schemas.microsoft.com/office/drawing/2014/main" val="2297625487"/>
                    </a:ext>
                  </a:extLst>
                </a:gridCol>
              </a:tblGrid>
              <a:tr h="256041">
                <a:tc>
                  <a:txBody>
                    <a:bodyPr/>
                    <a:lstStyle/>
                    <a:p>
                      <a:r>
                        <a:rPr lang="en-CA" sz="1200" b="1" i="0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Text-based Python interface</a:t>
                      </a:r>
                      <a:endParaRPr lang="en-CA" sz="1200" b="1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6175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Landscape Drivers of Use (.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shp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/.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tif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)</a:t>
                      </a:r>
                      <a:endParaRPr lang="en-CA"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3755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Home range centers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76010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EDF30CE-88AB-C98B-CA46-037751749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36" y="3940847"/>
            <a:ext cx="880021" cy="880021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B572982-ADD5-112E-1390-FAC9C7490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6" t="21678" r="19070" b="16462"/>
          <a:stretch/>
        </p:blipFill>
        <p:spPr bwMode="auto">
          <a:xfrm>
            <a:off x="454444" y="4955209"/>
            <a:ext cx="723313" cy="88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EDA3B5-D9D4-2D46-066D-74EE69FF8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617776"/>
              </p:ext>
            </p:extLst>
          </p:nvPr>
        </p:nvGraphicFramePr>
        <p:xfrm>
          <a:off x="1368720" y="3739776"/>
          <a:ext cx="2436719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719">
                  <a:extLst>
                    <a:ext uri="{9D8B030D-6E8A-4147-A177-3AD203B41FA5}">
                      <a16:colId xmlns:a16="http://schemas.microsoft.com/office/drawing/2014/main" val="2297625487"/>
                    </a:ext>
                  </a:extLst>
                </a:gridCol>
              </a:tblGrid>
              <a:tr h="237638">
                <a:tc>
                  <a:txBody>
                    <a:bodyPr/>
                    <a:lstStyle/>
                    <a:p>
                      <a:r>
                        <a:rPr lang="en-CA" sz="1200" b="1" i="0" kern="12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Text-based Python interface</a:t>
                      </a:r>
                      <a:endParaRPr lang="en-CA" sz="1200" b="1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617522"/>
                  </a:ext>
                </a:extLst>
              </a:tr>
              <a:tr h="150833">
                <a:tc>
                  <a:txBody>
                    <a:bodyPr/>
                    <a:lstStyle/>
                    <a:p>
                      <a:r>
                        <a:rPr lang="en-CA" sz="1100" b="0" i="0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Home range size (radius (m))</a:t>
                      </a:r>
                      <a:endParaRPr lang="en-CA" sz="1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375501"/>
                  </a:ext>
                </a:extLst>
              </a:tr>
              <a:tr h="162868">
                <a:tc>
                  <a:txBody>
                    <a:bodyPr/>
                    <a:lstStyle/>
                    <a:p>
                      <a:r>
                        <a:rPr lang="en-CA" sz="1100" b="0" i="0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Movement rate (m/s)</a:t>
                      </a:r>
                      <a:endParaRPr lang="en-CA" sz="1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40743"/>
                  </a:ext>
                </a:extLst>
              </a:tr>
              <a:tr h="217632">
                <a:tc>
                  <a:txBody>
                    <a:bodyPr/>
                    <a:lstStyle/>
                    <a:p>
                      <a:r>
                        <a:rPr lang="en-CA" sz="1100" b="0" i="0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Density (count/m2)</a:t>
                      </a:r>
                      <a:endParaRPr lang="en-CA" sz="1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676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100" b="0" i="0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Body size (small/medium/large)</a:t>
                      </a:r>
                      <a:endParaRPr lang="en-CA" sz="1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09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100" b="0" i="0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Group size (count)</a:t>
                      </a:r>
                      <a:endParaRPr lang="en-CA" sz="1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98973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BFE25D1-A789-9D3C-F08D-A3344E943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998" y="2574173"/>
            <a:ext cx="880021" cy="865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1CDDF9-CF7B-C89E-5831-E7E099668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98" y="1839542"/>
            <a:ext cx="767759" cy="7677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C7F0A4-B17B-DB25-3C8C-CC2C21E04D3A}"/>
              </a:ext>
            </a:extLst>
          </p:cNvPr>
          <p:cNvSpPr txBox="1"/>
          <p:nvPr/>
        </p:nvSpPr>
        <p:spPr>
          <a:xfrm>
            <a:off x="5665547" y="1693545"/>
            <a:ext cx="10048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rgbClr val="000000"/>
                </a:solidFill>
                <a:latin typeface="Helvetica" panose="020B0604020202020204" pitchFamily="34" charset="0"/>
              </a:rPr>
              <a:t>Simulate agents moving</a:t>
            </a:r>
            <a:endParaRPr lang="en-CA" sz="1200" dirty="0"/>
          </a:p>
        </p:txBody>
      </p:sp>
      <p:grpSp>
        <p:nvGrpSpPr>
          <p:cNvPr id="2075" name="Group 2074">
            <a:extLst>
              <a:ext uri="{FF2B5EF4-FFF2-40B4-BE49-F238E27FC236}">
                <a16:creationId xmlns:a16="http://schemas.microsoft.com/office/drawing/2014/main" id="{D3606A1D-59FC-8AEA-6DF0-DEC866D8345E}"/>
              </a:ext>
            </a:extLst>
          </p:cNvPr>
          <p:cNvGrpSpPr/>
          <p:nvPr/>
        </p:nvGrpSpPr>
        <p:grpSpPr>
          <a:xfrm>
            <a:off x="5545091" y="4378445"/>
            <a:ext cx="1245768" cy="925689"/>
            <a:chOff x="5516186" y="4183466"/>
            <a:chExt cx="1245768" cy="925689"/>
          </a:xfrm>
        </p:grpSpPr>
        <p:sp>
          <p:nvSpPr>
            <p:cNvPr id="2071" name="Rectangle: Rounded Corners 2070">
              <a:extLst>
                <a:ext uri="{FF2B5EF4-FFF2-40B4-BE49-F238E27FC236}">
                  <a16:creationId xmlns:a16="http://schemas.microsoft.com/office/drawing/2014/main" id="{924B9745-87F7-A894-0BA7-DE91F34C4780}"/>
                </a:ext>
              </a:extLst>
            </p:cNvPr>
            <p:cNvSpPr/>
            <p:nvPr/>
          </p:nvSpPr>
          <p:spPr>
            <a:xfrm>
              <a:off x="5516186" y="4183466"/>
              <a:ext cx="1245768" cy="925689"/>
            </a:xfrm>
            <a:prstGeom prst="roundRect">
              <a:avLst/>
            </a:prstGeom>
            <a:solidFill>
              <a:srgbClr val="FFE6CC"/>
            </a:solidFill>
            <a:ln>
              <a:solidFill>
                <a:srgbClr val="D89B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57D649-9343-F0D2-F63B-4CDF27B60AB6}"/>
                </a:ext>
              </a:extLst>
            </p:cNvPr>
            <p:cNvSpPr txBox="1"/>
            <p:nvPr/>
          </p:nvSpPr>
          <p:spPr>
            <a:xfrm>
              <a:off x="5583783" y="4218116"/>
              <a:ext cx="1168383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0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Simulate ’real’ probability of occupancy and detection across landscape</a:t>
              </a:r>
              <a:endParaRPr lang="en-CA" sz="10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D29EFA1-6C3C-FFBF-D5C7-EB2BCB24770D}"/>
              </a:ext>
            </a:extLst>
          </p:cNvPr>
          <p:cNvSpPr txBox="1"/>
          <p:nvPr/>
        </p:nvSpPr>
        <p:spPr>
          <a:xfrm>
            <a:off x="9062228" y="3939860"/>
            <a:ext cx="167435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Estimate bias (compared to ‘real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</a:rPr>
              <a:t>’ occupancy and detectability) 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and precision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of various data collection approaches among different deployments.</a:t>
            </a:r>
            <a:endParaRPr lang="en-CA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1F2A79-EB22-F275-E33E-B58D8E9603D1}"/>
              </a:ext>
            </a:extLst>
          </p:cNvPr>
          <p:cNvSpPr txBox="1"/>
          <p:nvPr/>
        </p:nvSpPr>
        <p:spPr>
          <a:xfrm>
            <a:off x="7171129" y="3065540"/>
            <a:ext cx="1415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imulated detection history  at camera locations</a:t>
            </a:r>
            <a:endParaRPr lang="en-CA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93D20B-5D68-D109-1550-6390F39E4760}"/>
              </a:ext>
            </a:extLst>
          </p:cNvPr>
          <p:cNvSpPr txBox="1"/>
          <p:nvPr/>
        </p:nvSpPr>
        <p:spPr>
          <a:xfrm>
            <a:off x="9336766" y="1985679"/>
            <a:ext cx="11252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Fit occupancy model based on simulated detection histories</a:t>
            </a:r>
          </a:p>
        </p:txBody>
      </p:sp>
      <p:pic>
        <p:nvPicPr>
          <p:cNvPr id="26" name="Picture 10" descr="Leaflet: Raster Grid on map with different colors - Stack Overflow">
            <a:extLst>
              <a:ext uri="{FF2B5EF4-FFF2-40B4-BE49-F238E27FC236}">
                <a16:creationId xmlns:a16="http://schemas.microsoft.com/office/drawing/2014/main" id="{07E88819-CE8A-30F8-7132-E5A5E16D2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771" y="2946661"/>
            <a:ext cx="1049154" cy="109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D1E9A603-A9FB-9882-95C5-163EA4A7E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428" y="1371113"/>
            <a:ext cx="456108" cy="49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2" name="Connector: Elbow 2061">
            <a:extLst>
              <a:ext uri="{FF2B5EF4-FFF2-40B4-BE49-F238E27FC236}">
                <a16:creationId xmlns:a16="http://schemas.microsoft.com/office/drawing/2014/main" id="{10478192-D000-BEA4-715E-9566D80BF2EA}"/>
              </a:ext>
            </a:extLst>
          </p:cNvPr>
          <p:cNvCxnSpPr>
            <a:cxnSpLocks/>
            <a:endCxn id="2069" idx="1"/>
          </p:cNvCxnSpPr>
          <p:nvPr/>
        </p:nvCxnSpPr>
        <p:spPr>
          <a:xfrm rot="5400000" flipH="1" flipV="1">
            <a:off x="4641226" y="2095350"/>
            <a:ext cx="953598" cy="796322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7" name="Connector: Elbow 2076">
            <a:extLst>
              <a:ext uri="{FF2B5EF4-FFF2-40B4-BE49-F238E27FC236}">
                <a16:creationId xmlns:a16="http://schemas.microsoft.com/office/drawing/2014/main" id="{8D520C4D-341C-0C8D-343F-6A5C276FCE88}"/>
              </a:ext>
            </a:extLst>
          </p:cNvPr>
          <p:cNvCxnSpPr>
            <a:cxnSpLocks/>
            <a:stCxn id="2069" idx="2"/>
            <a:endCxn id="16" idx="0"/>
          </p:cNvCxnSpPr>
          <p:nvPr/>
        </p:nvCxnSpPr>
        <p:spPr>
          <a:xfrm rot="16200000" flipH="1">
            <a:off x="5201206" y="3417420"/>
            <a:ext cx="1933539" cy="57810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0" name="Connector: Elbow 2079">
            <a:extLst>
              <a:ext uri="{FF2B5EF4-FFF2-40B4-BE49-F238E27FC236}">
                <a16:creationId xmlns:a16="http://schemas.microsoft.com/office/drawing/2014/main" id="{4EAD6FBE-08F9-29FE-C882-4B1C7332EBEC}"/>
              </a:ext>
            </a:extLst>
          </p:cNvPr>
          <p:cNvCxnSpPr>
            <a:cxnSpLocks/>
            <a:stCxn id="9" idx="0"/>
            <a:endCxn id="26" idx="1"/>
          </p:cNvCxnSpPr>
          <p:nvPr/>
        </p:nvCxnSpPr>
        <p:spPr>
          <a:xfrm rot="5400000" flipH="1" flipV="1">
            <a:off x="3270924" y="2811929"/>
            <a:ext cx="244003" cy="1611692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3" name="Connector: Elbow 2082">
            <a:extLst>
              <a:ext uri="{FF2B5EF4-FFF2-40B4-BE49-F238E27FC236}">
                <a16:creationId xmlns:a16="http://schemas.microsoft.com/office/drawing/2014/main" id="{C448619C-978A-2663-4369-D56775D3912D}"/>
              </a:ext>
            </a:extLst>
          </p:cNvPr>
          <p:cNvCxnSpPr>
            <a:cxnSpLocks/>
            <a:stCxn id="6" idx="2"/>
            <a:endCxn id="26" idx="1"/>
          </p:cNvCxnSpPr>
          <p:nvPr/>
        </p:nvCxnSpPr>
        <p:spPr>
          <a:xfrm rot="16200000" flipH="1">
            <a:off x="3268729" y="2565731"/>
            <a:ext cx="248392" cy="1611692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6" name="Connector: Elbow 2085">
            <a:extLst>
              <a:ext uri="{FF2B5EF4-FFF2-40B4-BE49-F238E27FC236}">
                <a16:creationId xmlns:a16="http://schemas.microsoft.com/office/drawing/2014/main" id="{1A419734-69DC-BC66-F442-59969A7BF072}"/>
              </a:ext>
            </a:extLst>
          </p:cNvPr>
          <p:cNvCxnSpPr>
            <a:cxnSpLocks/>
            <a:stCxn id="16" idx="3"/>
            <a:endCxn id="2091" idx="2"/>
          </p:cNvCxnSpPr>
          <p:nvPr/>
        </p:nvCxnSpPr>
        <p:spPr>
          <a:xfrm flipV="1">
            <a:off x="6781071" y="4102100"/>
            <a:ext cx="991844" cy="741882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0" name="Connector: Elbow 2089">
            <a:extLst>
              <a:ext uri="{FF2B5EF4-FFF2-40B4-BE49-F238E27FC236}">
                <a16:creationId xmlns:a16="http://schemas.microsoft.com/office/drawing/2014/main" id="{3E643F5E-08E3-FD28-1379-C21D7E04D4AD}"/>
              </a:ext>
            </a:extLst>
          </p:cNvPr>
          <p:cNvCxnSpPr>
            <a:cxnSpLocks/>
            <a:stCxn id="2091" idx="0"/>
            <a:endCxn id="2092" idx="1"/>
          </p:cNvCxnSpPr>
          <p:nvPr/>
        </p:nvCxnSpPr>
        <p:spPr>
          <a:xfrm rot="5400000" flipH="1" flipV="1">
            <a:off x="8272850" y="1939635"/>
            <a:ext cx="396454" cy="1396324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6" name="Connector: Elbow 2095">
            <a:extLst>
              <a:ext uri="{FF2B5EF4-FFF2-40B4-BE49-F238E27FC236}">
                <a16:creationId xmlns:a16="http://schemas.microsoft.com/office/drawing/2014/main" id="{190F208D-DA92-23BE-4476-05B892EFA401}"/>
              </a:ext>
            </a:extLst>
          </p:cNvPr>
          <p:cNvCxnSpPr>
            <a:cxnSpLocks/>
            <a:endCxn id="2098" idx="0"/>
          </p:cNvCxnSpPr>
          <p:nvPr/>
        </p:nvCxnSpPr>
        <p:spPr>
          <a:xfrm rot="5400000">
            <a:off x="9574043" y="3386782"/>
            <a:ext cx="541439" cy="12700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AC8746CE-34AD-DF1D-83C4-CEFA8F8E7BE6}"/>
              </a:ext>
            </a:extLst>
          </p:cNvPr>
          <p:cNvCxnSpPr>
            <a:cxnSpLocks/>
            <a:stCxn id="26" idx="2"/>
            <a:endCxn id="2071" idx="1"/>
          </p:cNvCxnSpPr>
          <p:nvPr/>
        </p:nvCxnSpPr>
        <p:spPr>
          <a:xfrm rot="16200000" flipH="1">
            <a:off x="4736017" y="4032215"/>
            <a:ext cx="796405" cy="821743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A953607-D8E7-6256-E791-2644355D3169}"/>
              </a:ext>
            </a:extLst>
          </p:cNvPr>
          <p:cNvSpPr txBox="1"/>
          <p:nvPr/>
        </p:nvSpPr>
        <p:spPr>
          <a:xfrm>
            <a:off x="-521208" y="44130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9207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Rectangle: Rounded Corners 2097">
            <a:extLst>
              <a:ext uri="{FF2B5EF4-FFF2-40B4-BE49-F238E27FC236}">
                <a16:creationId xmlns:a16="http://schemas.microsoft.com/office/drawing/2014/main" id="{A00FB4C3-D767-24A4-02CA-B5E478A0E774}"/>
              </a:ext>
            </a:extLst>
          </p:cNvPr>
          <p:cNvSpPr/>
          <p:nvPr/>
        </p:nvSpPr>
        <p:spPr>
          <a:xfrm>
            <a:off x="8817903" y="3657502"/>
            <a:ext cx="2053718" cy="1682031"/>
          </a:xfrm>
          <a:prstGeom prst="roundRect">
            <a:avLst/>
          </a:prstGeom>
          <a:solidFill>
            <a:srgbClr val="D5E8D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Content Placeholder 3">
            <a:extLst>
              <a:ext uri="{FF2B5EF4-FFF2-40B4-BE49-F238E27FC236}">
                <a16:creationId xmlns:a16="http://schemas.microsoft.com/office/drawing/2014/main" id="{2032AE9A-53A7-D062-396E-BC91E4E33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5313" y="1295010"/>
            <a:ext cx="607047" cy="601096"/>
          </a:xfrm>
          <a:prstGeom prst="rect">
            <a:avLst/>
          </a:prstGeom>
        </p:spPr>
      </p:pic>
      <p:sp>
        <p:nvSpPr>
          <p:cNvPr id="2091" name="Rectangle: Rounded Corners 2090">
            <a:extLst>
              <a:ext uri="{FF2B5EF4-FFF2-40B4-BE49-F238E27FC236}">
                <a16:creationId xmlns:a16="http://schemas.microsoft.com/office/drawing/2014/main" id="{9F556692-55D2-7211-8FD6-FC93E8E30FB9}"/>
              </a:ext>
            </a:extLst>
          </p:cNvPr>
          <p:cNvSpPr/>
          <p:nvPr/>
        </p:nvSpPr>
        <p:spPr>
          <a:xfrm>
            <a:off x="7097391" y="2836024"/>
            <a:ext cx="1351047" cy="1266076"/>
          </a:xfrm>
          <a:prstGeom prst="roundRect">
            <a:avLst/>
          </a:prstGeom>
          <a:solidFill>
            <a:srgbClr val="FFF2CC"/>
          </a:solidFill>
          <a:ln>
            <a:solidFill>
              <a:srgbClr val="D89B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Rectangle: Rounded Corners 2091">
            <a:extLst>
              <a:ext uri="{FF2B5EF4-FFF2-40B4-BE49-F238E27FC236}">
                <a16:creationId xmlns:a16="http://schemas.microsoft.com/office/drawing/2014/main" id="{4FB9D57F-BE9B-0028-C104-75C4E71169D5}"/>
              </a:ext>
            </a:extLst>
          </p:cNvPr>
          <p:cNvSpPr/>
          <p:nvPr/>
        </p:nvSpPr>
        <p:spPr>
          <a:xfrm>
            <a:off x="9169239" y="1806532"/>
            <a:ext cx="1351047" cy="1266076"/>
          </a:xfrm>
          <a:prstGeom prst="roundRect">
            <a:avLst/>
          </a:prstGeom>
          <a:solidFill>
            <a:srgbClr val="FFF2CC"/>
          </a:solidFill>
          <a:ln>
            <a:solidFill>
              <a:srgbClr val="D89B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Rectangle: Rounded Corners 2068">
            <a:extLst>
              <a:ext uri="{FF2B5EF4-FFF2-40B4-BE49-F238E27FC236}">
                <a16:creationId xmlns:a16="http://schemas.microsoft.com/office/drawing/2014/main" id="{D143A654-B635-9B2A-DACE-5CA9941AEC30}"/>
              </a:ext>
            </a:extLst>
          </p:cNvPr>
          <p:cNvSpPr/>
          <p:nvPr/>
        </p:nvSpPr>
        <p:spPr>
          <a:xfrm>
            <a:off x="5516186" y="1553867"/>
            <a:ext cx="1245768" cy="925689"/>
          </a:xfrm>
          <a:prstGeom prst="roundRect">
            <a:avLst/>
          </a:prstGeom>
          <a:solidFill>
            <a:srgbClr val="FFE6CC"/>
          </a:solidFill>
          <a:ln>
            <a:solidFill>
              <a:srgbClr val="D89B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B0B82-28E6-0489-73D0-ADE479BEF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738" y="288994"/>
            <a:ext cx="3962400" cy="92568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AF1FC2-E472-3C13-DE8D-30BA032A9FB4}"/>
              </a:ext>
            </a:extLst>
          </p:cNvPr>
          <p:cNvGraphicFramePr>
            <a:graphicFrameLocks noGrp="1"/>
          </p:cNvGraphicFramePr>
          <p:nvPr/>
        </p:nvGraphicFramePr>
        <p:xfrm>
          <a:off x="1368720" y="2241541"/>
          <a:ext cx="243671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719">
                  <a:extLst>
                    <a:ext uri="{9D8B030D-6E8A-4147-A177-3AD203B41FA5}">
                      <a16:colId xmlns:a16="http://schemas.microsoft.com/office/drawing/2014/main" val="2297625487"/>
                    </a:ext>
                  </a:extLst>
                </a:gridCol>
              </a:tblGrid>
              <a:tr h="256041">
                <a:tc>
                  <a:txBody>
                    <a:bodyPr/>
                    <a:lstStyle/>
                    <a:p>
                      <a:r>
                        <a:rPr lang="en-CA" sz="1200" b="1" i="0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Text-based Python interface</a:t>
                      </a:r>
                      <a:endParaRPr lang="en-CA" sz="1200" b="1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6175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Landscape Drivers of Use (.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shp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/.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tif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)</a:t>
                      </a:r>
                      <a:endParaRPr lang="en-CA"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3755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Home range centers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76010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EDF30CE-88AB-C98B-CA46-037751749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36" y="3940847"/>
            <a:ext cx="880021" cy="880021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B572982-ADD5-112E-1390-FAC9C7490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6" t="21678" r="19070" b="16462"/>
          <a:stretch/>
        </p:blipFill>
        <p:spPr bwMode="auto">
          <a:xfrm>
            <a:off x="454444" y="4955209"/>
            <a:ext cx="723313" cy="88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EDA3B5-D9D4-2D46-066D-74EE69FF8351}"/>
              </a:ext>
            </a:extLst>
          </p:cNvPr>
          <p:cNvGraphicFramePr>
            <a:graphicFrameLocks noGrp="1"/>
          </p:cNvGraphicFramePr>
          <p:nvPr/>
        </p:nvGraphicFramePr>
        <p:xfrm>
          <a:off x="1368720" y="3739776"/>
          <a:ext cx="2436719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719">
                  <a:extLst>
                    <a:ext uri="{9D8B030D-6E8A-4147-A177-3AD203B41FA5}">
                      <a16:colId xmlns:a16="http://schemas.microsoft.com/office/drawing/2014/main" val="2297625487"/>
                    </a:ext>
                  </a:extLst>
                </a:gridCol>
              </a:tblGrid>
              <a:tr h="237638">
                <a:tc>
                  <a:txBody>
                    <a:bodyPr/>
                    <a:lstStyle/>
                    <a:p>
                      <a:r>
                        <a:rPr lang="en-CA" sz="1200" b="1" i="0" kern="12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Text-based Python interface</a:t>
                      </a:r>
                      <a:endParaRPr lang="en-CA" sz="1200" b="1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617522"/>
                  </a:ext>
                </a:extLst>
              </a:tr>
              <a:tr h="150833">
                <a:tc>
                  <a:txBody>
                    <a:bodyPr/>
                    <a:lstStyle/>
                    <a:p>
                      <a:r>
                        <a:rPr lang="en-CA" sz="11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Home range size (radius (m))</a:t>
                      </a:r>
                      <a:endParaRPr lang="en-CA" sz="1100" dirty="0">
                        <a:highlight>
                          <a:srgbClr val="00FF00"/>
                        </a:highlight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375501"/>
                  </a:ext>
                </a:extLst>
              </a:tr>
              <a:tr h="162868">
                <a:tc>
                  <a:txBody>
                    <a:bodyPr/>
                    <a:lstStyle/>
                    <a:p>
                      <a:r>
                        <a:rPr lang="en-CA" sz="11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Movement rate (m/s)</a:t>
                      </a:r>
                      <a:endParaRPr lang="en-CA" sz="1100" dirty="0">
                        <a:highlight>
                          <a:srgbClr val="FFFF00"/>
                        </a:highlight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40743"/>
                  </a:ext>
                </a:extLst>
              </a:tr>
              <a:tr h="217632">
                <a:tc>
                  <a:txBody>
                    <a:bodyPr/>
                    <a:lstStyle/>
                    <a:p>
                      <a:r>
                        <a:rPr lang="en-CA" sz="11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Density (count/m2)</a:t>
                      </a:r>
                      <a:endParaRPr lang="en-CA" sz="1100" dirty="0">
                        <a:highlight>
                          <a:srgbClr val="FFFF00"/>
                        </a:highlight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676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1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Body size (small/medium/large)</a:t>
                      </a:r>
                      <a:endParaRPr lang="en-CA" sz="1100" dirty="0">
                        <a:highlight>
                          <a:srgbClr val="00FF00"/>
                        </a:highlight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09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1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Group size (count)</a:t>
                      </a:r>
                      <a:endParaRPr lang="en-CA" sz="1100" dirty="0">
                        <a:highlight>
                          <a:srgbClr val="FFFF00"/>
                        </a:highlight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98973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BFE25D1-A789-9D3C-F08D-A3344E943E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998" y="2574173"/>
            <a:ext cx="880021" cy="865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1CDDF9-CF7B-C89E-5831-E7E099668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98" y="1839542"/>
            <a:ext cx="767759" cy="7677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C7F0A4-B17B-DB25-3C8C-CC2C21E04D3A}"/>
              </a:ext>
            </a:extLst>
          </p:cNvPr>
          <p:cNvSpPr txBox="1"/>
          <p:nvPr/>
        </p:nvSpPr>
        <p:spPr>
          <a:xfrm>
            <a:off x="5665547" y="1693545"/>
            <a:ext cx="10048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rgbClr val="000000"/>
                </a:solidFill>
                <a:latin typeface="Helvetica" panose="020B0604020202020204" pitchFamily="34" charset="0"/>
              </a:rPr>
              <a:t>Simulate agents moving</a:t>
            </a:r>
            <a:endParaRPr lang="en-CA" sz="1200" dirty="0"/>
          </a:p>
        </p:txBody>
      </p:sp>
      <p:grpSp>
        <p:nvGrpSpPr>
          <p:cNvPr id="2075" name="Group 2074">
            <a:extLst>
              <a:ext uri="{FF2B5EF4-FFF2-40B4-BE49-F238E27FC236}">
                <a16:creationId xmlns:a16="http://schemas.microsoft.com/office/drawing/2014/main" id="{D3606A1D-59FC-8AEA-6DF0-DEC866D8345E}"/>
              </a:ext>
            </a:extLst>
          </p:cNvPr>
          <p:cNvGrpSpPr/>
          <p:nvPr/>
        </p:nvGrpSpPr>
        <p:grpSpPr>
          <a:xfrm>
            <a:off x="5545091" y="4378445"/>
            <a:ext cx="1245768" cy="925689"/>
            <a:chOff x="5516186" y="4183466"/>
            <a:chExt cx="1245768" cy="925689"/>
          </a:xfrm>
        </p:grpSpPr>
        <p:sp>
          <p:nvSpPr>
            <p:cNvPr id="2071" name="Rectangle: Rounded Corners 2070">
              <a:extLst>
                <a:ext uri="{FF2B5EF4-FFF2-40B4-BE49-F238E27FC236}">
                  <a16:creationId xmlns:a16="http://schemas.microsoft.com/office/drawing/2014/main" id="{924B9745-87F7-A894-0BA7-DE91F34C4780}"/>
                </a:ext>
              </a:extLst>
            </p:cNvPr>
            <p:cNvSpPr/>
            <p:nvPr/>
          </p:nvSpPr>
          <p:spPr>
            <a:xfrm>
              <a:off x="5516186" y="4183466"/>
              <a:ext cx="1245768" cy="925689"/>
            </a:xfrm>
            <a:prstGeom prst="roundRect">
              <a:avLst/>
            </a:prstGeom>
            <a:solidFill>
              <a:srgbClr val="FFE6CC"/>
            </a:solidFill>
            <a:ln>
              <a:solidFill>
                <a:srgbClr val="D89B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57D649-9343-F0D2-F63B-4CDF27B60AB6}"/>
                </a:ext>
              </a:extLst>
            </p:cNvPr>
            <p:cNvSpPr txBox="1"/>
            <p:nvPr/>
          </p:nvSpPr>
          <p:spPr>
            <a:xfrm>
              <a:off x="5583783" y="4218116"/>
              <a:ext cx="1168383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0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Simulate ’real’ probability of occupancy and detection across landscape</a:t>
              </a:r>
              <a:endParaRPr lang="en-CA" sz="10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D29EFA1-6C3C-FFBF-D5C7-EB2BCB24770D}"/>
              </a:ext>
            </a:extLst>
          </p:cNvPr>
          <p:cNvSpPr txBox="1"/>
          <p:nvPr/>
        </p:nvSpPr>
        <p:spPr>
          <a:xfrm>
            <a:off x="9062228" y="3939860"/>
            <a:ext cx="167435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Estimate bias (compared to ‘real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</a:rPr>
              <a:t>’ occupancy and detectability) 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and precision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of various data collection approaches among different deployments.</a:t>
            </a:r>
            <a:endParaRPr lang="en-CA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1F2A79-EB22-F275-E33E-B58D8E9603D1}"/>
              </a:ext>
            </a:extLst>
          </p:cNvPr>
          <p:cNvSpPr txBox="1"/>
          <p:nvPr/>
        </p:nvSpPr>
        <p:spPr>
          <a:xfrm>
            <a:off x="7171129" y="3065540"/>
            <a:ext cx="1415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imulated detection history  at camera locations</a:t>
            </a:r>
            <a:endParaRPr lang="en-CA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93D20B-5D68-D109-1550-6390F39E4760}"/>
              </a:ext>
            </a:extLst>
          </p:cNvPr>
          <p:cNvSpPr txBox="1"/>
          <p:nvPr/>
        </p:nvSpPr>
        <p:spPr>
          <a:xfrm>
            <a:off x="9336766" y="1985679"/>
            <a:ext cx="11252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Fit occupancy model based on simulated detection histories</a:t>
            </a:r>
          </a:p>
        </p:txBody>
      </p:sp>
      <p:pic>
        <p:nvPicPr>
          <p:cNvPr id="26" name="Picture 10" descr="Leaflet: Raster Grid on map with different colors - Stack Overflow">
            <a:extLst>
              <a:ext uri="{FF2B5EF4-FFF2-40B4-BE49-F238E27FC236}">
                <a16:creationId xmlns:a16="http://schemas.microsoft.com/office/drawing/2014/main" id="{07E88819-CE8A-30F8-7132-E5A5E16D2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771" y="2946661"/>
            <a:ext cx="1049154" cy="109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D1E9A603-A9FB-9882-95C5-163EA4A7E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428" y="1371113"/>
            <a:ext cx="456108" cy="49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2" name="Connector: Elbow 2061">
            <a:extLst>
              <a:ext uri="{FF2B5EF4-FFF2-40B4-BE49-F238E27FC236}">
                <a16:creationId xmlns:a16="http://schemas.microsoft.com/office/drawing/2014/main" id="{10478192-D000-BEA4-715E-9566D80BF2EA}"/>
              </a:ext>
            </a:extLst>
          </p:cNvPr>
          <p:cNvCxnSpPr>
            <a:cxnSpLocks/>
            <a:endCxn id="2069" idx="1"/>
          </p:cNvCxnSpPr>
          <p:nvPr/>
        </p:nvCxnSpPr>
        <p:spPr>
          <a:xfrm rot="5400000" flipH="1" flipV="1">
            <a:off x="4641226" y="2095350"/>
            <a:ext cx="953598" cy="796322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7" name="Connector: Elbow 2076">
            <a:extLst>
              <a:ext uri="{FF2B5EF4-FFF2-40B4-BE49-F238E27FC236}">
                <a16:creationId xmlns:a16="http://schemas.microsoft.com/office/drawing/2014/main" id="{8D520C4D-341C-0C8D-343F-6A5C276FCE88}"/>
              </a:ext>
            </a:extLst>
          </p:cNvPr>
          <p:cNvCxnSpPr>
            <a:cxnSpLocks/>
            <a:stCxn id="2069" idx="2"/>
            <a:endCxn id="16" idx="0"/>
          </p:cNvCxnSpPr>
          <p:nvPr/>
        </p:nvCxnSpPr>
        <p:spPr>
          <a:xfrm rot="16200000" flipH="1">
            <a:off x="5201206" y="3417420"/>
            <a:ext cx="1933539" cy="57810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0" name="Connector: Elbow 2079">
            <a:extLst>
              <a:ext uri="{FF2B5EF4-FFF2-40B4-BE49-F238E27FC236}">
                <a16:creationId xmlns:a16="http://schemas.microsoft.com/office/drawing/2014/main" id="{4EAD6FBE-08F9-29FE-C882-4B1C7332EBEC}"/>
              </a:ext>
            </a:extLst>
          </p:cNvPr>
          <p:cNvCxnSpPr>
            <a:cxnSpLocks/>
            <a:stCxn id="9" idx="0"/>
            <a:endCxn id="26" idx="1"/>
          </p:cNvCxnSpPr>
          <p:nvPr/>
        </p:nvCxnSpPr>
        <p:spPr>
          <a:xfrm rot="5400000" flipH="1" flipV="1">
            <a:off x="3270924" y="2811929"/>
            <a:ext cx="244003" cy="1611692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3" name="Connector: Elbow 2082">
            <a:extLst>
              <a:ext uri="{FF2B5EF4-FFF2-40B4-BE49-F238E27FC236}">
                <a16:creationId xmlns:a16="http://schemas.microsoft.com/office/drawing/2014/main" id="{C448619C-978A-2663-4369-D56775D3912D}"/>
              </a:ext>
            </a:extLst>
          </p:cNvPr>
          <p:cNvCxnSpPr>
            <a:cxnSpLocks/>
            <a:stCxn id="6" idx="2"/>
            <a:endCxn id="26" idx="1"/>
          </p:cNvCxnSpPr>
          <p:nvPr/>
        </p:nvCxnSpPr>
        <p:spPr>
          <a:xfrm rot="16200000" flipH="1">
            <a:off x="3268729" y="2565731"/>
            <a:ext cx="248392" cy="1611692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6" name="Connector: Elbow 2085">
            <a:extLst>
              <a:ext uri="{FF2B5EF4-FFF2-40B4-BE49-F238E27FC236}">
                <a16:creationId xmlns:a16="http://schemas.microsoft.com/office/drawing/2014/main" id="{1A419734-69DC-BC66-F442-59969A7BF072}"/>
              </a:ext>
            </a:extLst>
          </p:cNvPr>
          <p:cNvCxnSpPr>
            <a:cxnSpLocks/>
            <a:stCxn id="16" idx="3"/>
            <a:endCxn id="2091" idx="2"/>
          </p:cNvCxnSpPr>
          <p:nvPr/>
        </p:nvCxnSpPr>
        <p:spPr>
          <a:xfrm flipV="1">
            <a:off x="6781071" y="4102100"/>
            <a:ext cx="991844" cy="741882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0" name="Connector: Elbow 2089">
            <a:extLst>
              <a:ext uri="{FF2B5EF4-FFF2-40B4-BE49-F238E27FC236}">
                <a16:creationId xmlns:a16="http://schemas.microsoft.com/office/drawing/2014/main" id="{3E643F5E-08E3-FD28-1379-C21D7E04D4AD}"/>
              </a:ext>
            </a:extLst>
          </p:cNvPr>
          <p:cNvCxnSpPr>
            <a:cxnSpLocks/>
            <a:stCxn id="2091" idx="0"/>
            <a:endCxn id="2092" idx="1"/>
          </p:cNvCxnSpPr>
          <p:nvPr/>
        </p:nvCxnSpPr>
        <p:spPr>
          <a:xfrm rot="5400000" flipH="1" flipV="1">
            <a:off x="8272850" y="1939635"/>
            <a:ext cx="396454" cy="1396324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6" name="Connector: Elbow 2095">
            <a:extLst>
              <a:ext uri="{FF2B5EF4-FFF2-40B4-BE49-F238E27FC236}">
                <a16:creationId xmlns:a16="http://schemas.microsoft.com/office/drawing/2014/main" id="{190F208D-DA92-23BE-4476-05B892EFA401}"/>
              </a:ext>
            </a:extLst>
          </p:cNvPr>
          <p:cNvCxnSpPr>
            <a:cxnSpLocks/>
            <a:endCxn id="2098" idx="0"/>
          </p:cNvCxnSpPr>
          <p:nvPr/>
        </p:nvCxnSpPr>
        <p:spPr>
          <a:xfrm rot="5400000">
            <a:off x="9574043" y="3386782"/>
            <a:ext cx="541439" cy="12700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AC8746CE-34AD-DF1D-83C4-CEFA8F8E7BE6}"/>
              </a:ext>
            </a:extLst>
          </p:cNvPr>
          <p:cNvCxnSpPr>
            <a:cxnSpLocks/>
            <a:stCxn id="26" idx="2"/>
            <a:endCxn id="2071" idx="1"/>
          </p:cNvCxnSpPr>
          <p:nvPr/>
        </p:nvCxnSpPr>
        <p:spPr>
          <a:xfrm rot="16200000" flipH="1">
            <a:off x="4736017" y="4032215"/>
            <a:ext cx="796405" cy="821743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A953607-D8E7-6256-E791-2644355D3169}"/>
              </a:ext>
            </a:extLst>
          </p:cNvPr>
          <p:cNvSpPr txBox="1"/>
          <p:nvPr/>
        </p:nvSpPr>
        <p:spPr>
          <a:xfrm>
            <a:off x="-521208" y="44130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586772-050B-4540-8C72-88184EACDC75}"/>
              </a:ext>
            </a:extLst>
          </p:cNvPr>
          <p:cNvSpPr/>
          <p:nvPr/>
        </p:nvSpPr>
        <p:spPr>
          <a:xfrm>
            <a:off x="-1239803" y="3584117"/>
            <a:ext cx="4456517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dirty="0"/>
              <a:t>- Movement rate informed by body size + diet vs ungulate (+ others). Build out use cases after that. 2-3 buckets of speed --- </a:t>
            </a:r>
          </a:p>
        </p:txBody>
      </p:sp>
    </p:spTree>
    <p:extLst>
      <p:ext uri="{BB962C8B-B14F-4D97-AF65-F5344CB8AC3E}">
        <p14:creationId xmlns:p14="http://schemas.microsoft.com/office/powerpoint/2010/main" val="2024591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E5692A-F80A-017D-7DE7-BC0CA91E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226"/>
          <a:stretch/>
        </p:blipFill>
        <p:spPr>
          <a:xfrm>
            <a:off x="281266" y="799941"/>
            <a:ext cx="6002993" cy="269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4A8B96-7F26-D60E-9EE8-F18698B2A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43" y="135540"/>
            <a:ext cx="2710057" cy="6331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A3A7D5-4A84-B4B7-BF71-A87BB23064D5}"/>
              </a:ext>
            </a:extLst>
          </p:cNvPr>
          <p:cNvSpPr/>
          <p:nvPr/>
        </p:nvSpPr>
        <p:spPr>
          <a:xfrm>
            <a:off x="95895" y="104258"/>
            <a:ext cx="7174481" cy="6639525"/>
          </a:xfrm>
          <a:prstGeom prst="rect">
            <a:avLst/>
          </a:prstGeom>
          <a:noFill/>
          <a:ln w="12700">
            <a:solidFill>
              <a:srgbClr val="256C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53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CC09B8-FDBA-8AD3-B3A5-3D3C9ACD5E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188"/>
          <a:stretch/>
        </p:blipFill>
        <p:spPr>
          <a:xfrm>
            <a:off x="185543" y="3647658"/>
            <a:ext cx="6845676" cy="290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0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D38E-1D06-38C1-D733-ABB85FC05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5CA09-0500-CAB4-3B9B-EB77EF88D8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792B6-A6C2-DA80-5270-1330105EF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2740150"/>
            <a:ext cx="914402" cy="1377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47A61A-3643-AC4F-B192-E04B82F43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173" y="0"/>
            <a:ext cx="7253654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CA103E-2697-F684-B50E-B76B91E74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7" y="2633662"/>
            <a:ext cx="2867025" cy="1590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642CD1-C561-2303-A5CC-426123302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BEBE2B-309D-0ECF-C38E-2E4F69F459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56" y="442911"/>
            <a:ext cx="7620000" cy="5972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F5B36A-3914-544F-37D5-B2EBF07DD5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49" y="1220788"/>
            <a:ext cx="8572500" cy="4762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BB07EF-60C5-B0A1-2C47-0C72825754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25" y="2862262"/>
            <a:ext cx="3790950" cy="11334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50661D-5FC0-54C7-A1CB-4FBAA507C0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25" y="2862262"/>
            <a:ext cx="3790950" cy="11334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B61E0C-26AE-50D6-D2B6-B0A1FFDC45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216" y="2971799"/>
            <a:ext cx="4099568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046F8DE-293A-5CAB-CBC4-5D47DB876F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56" y="2593240"/>
            <a:ext cx="12192000" cy="18763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BAA7FD5-91B6-76E3-6BD9-FF2B5F11B107}"/>
              </a:ext>
            </a:extLst>
          </p:cNvPr>
          <p:cNvSpPr/>
          <p:nvPr/>
        </p:nvSpPr>
        <p:spPr>
          <a:xfrm>
            <a:off x="457201" y="4552055"/>
            <a:ext cx="12191999" cy="18712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4104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E7C098-29CC-56AF-4DF1-9FD7E19382DA}"/>
              </a:ext>
            </a:extLst>
          </p:cNvPr>
          <p:cNvSpPr txBox="1"/>
          <p:nvPr/>
        </p:nvSpPr>
        <p:spPr>
          <a:xfrm>
            <a:off x="-938337" y="3691291"/>
            <a:ext cx="9025454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1350" dirty="0">
                <a:latin typeface="acumin-pro-semi-condensed"/>
              </a:rPr>
              <a:t>Alberta Environment and Protected Areas &amp; Office of the Chief Scientist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B55F9E-A616-A6B8-EE74-4B01F5BD2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631" y="1013563"/>
            <a:ext cx="6508283" cy="2003106"/>
          </a:xfrm>
          <a:prstGeom prst="rect">
            <a:avLst/>
          </a:prstGeom>
          <a:noFill/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07B3599-8591-F7F8-DCB8-3DF248123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489110" y="4112264"/>
            <a:ext cx="16471586" cy="189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4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779</Words>
  <Application>Microsoft Office PowerPoint</Application>
  <PresentationFormat>Widescreen</PresentationFormat>
  <Paragraphs>103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acumin-pro-semi-condensed</vt:lpstr>
      <vt:lpstr>Aptos</vt:lpstr>
      <vt:lpstr>Aptos Display</vt:lpstr>
      <vt:lpstr>Arial</vt:lpstr>
      <vt:lpstr>Calibri</vt:lpstr>
      <vt:lpstr>Helvetica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Cassondra Stevenson</dc:creator>
  <cp:lastModifiedBy>Cassie Stevenson</cp:lastModifiedBy>
  <cp:revision>15</cp:revision>
  <dcterms:created xsi:type="dcterms:W3CDTF">2024-02-27T21:25:17Z</dcterms:created>
  <dcterms:modified xsi:type="dcterms:W3CDTF">2024-09-12T01:50:12Z</dcterms:modified>
</cp:coreProperties>
</file>