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0" r:id="rId5"/>
    <p:sldId id="263" r:id="rId6"/>
    <p:sldId id="261" r:id="rId7"/>
    <p:sldId id="262" r:id="rId8"/>
    <p:sldId id="267" r:id="rId9"/>
    <p:sldId id="1090" r:id="rId10"/>
    <p:sldId id="1091" r:id="rId11"/>
    <p:sldId id="1095" r:id="rId12"/>
    <p:sldId id="1094" r:id="rId13"/>
    <p:sldId id="1092" r:id="rId14"/>
    <p:sldId id="1093" r:id="rId15"/>
    <p:sldId id="264" r:id="rId16"/>
    <p:sldId id="265" r:id="rId17"/>
    <p:sldId id="266" r:id="rId18"/>
    <p:sldId id="10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CBFEF1-96F2-4636-BA77-8C3F00A34BF9}">
          <p14:sldIdLst>
            <p14:sldId id="256"/>
            <p14:sldId id="257"/>
          </p14:sldIdLst>
        </p14:section>
        <p14:section name="Shiny TIFC App Draft Schematic" id="{C3B1DA3D-0E2E-416D-8524-73715A614851}">
          <p14:sldIdLst>
            <p14:sldId id="258"/>
          </p14:sldIdLst>
        </p14:section>
        <p14:section name="DRAFT Shiny Python Apps Occupancy" id="{153DA232-CBB7-41BA-828E-C5EB52C5311F}">
          <p14:sldIdLst>
            <p14:sldId id="260"/>
            <p14:sldId id="263"/>
            <p14:sldId id="261"/>
            <p14:sldId id="262"/>
          </p14:sldIdLst>
        </p14:section>
        <p14:section name="logos_eds" id="{F2EB053B-C95F-429C-BD4D-C6B8562DC51D}">
          <p14:sldIdLst>
            <p14:sldId id="267"/>
            <p14:sldId id="1090"/>
            <p14:sldId id="1091"/>
            <p14:sldId id="1095"/>
            <p14:sldId id="1094"/>
            <p14:sldId id="1092"/>
            <p14:sldId id="1093"/>
          </p14:sldIdLst>
        </p14:section>
        <p14:section name="new" id="{1B526A24-088F-4DAC-9C5B-548CB76ECBA3}">
          <p14:sldIdLst/>
        </p14:section>
        <p14:section name="figures" id="{76FF0FBB-0878-4CB6-967D-5215EDA09F3C}">
          <p14:sldIdLst>
            <p14:sldId id="264"/>
            <p14:sldId id="265"/>
            <p14:sldId id="266"/>
            <p14:sldId id="10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6C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2" d="100"/>
          <a:sy n="122"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6E847-44A6-4D23-9D8C-90836A9F5283}" type="datetimeFigureOut">
              <a:rPr lang="en-CA" smtClean="0"/>
              <a:t>2024-09-09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4E534-06B6-4035-9208-FA7FA65FAE88}" type="slidenum">
              <a:rPr lang="en-CA" smtClean="0"/>
              <a:t>‹#›</a:t>
            </a:fld>
            <a:endParaRPr lang="en-CA"/>
          </a:p>
        </p:txBody>
      </p:sp>
    </p:spTree>
    <p:extLst>
      <p:ext uri="{BB962C8B-B14F-4D97-AF65-F5344CB8AC3E}">
        <p14:creationId xmlns:p14="http://schemas.microsoft.com/office/powerpoint/2010/main" val="185540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I’d like to finish by thanking our funders the Alberta Conservation Association (ACA) AND</a:t>
            </a: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the Office of the Chief Scientist (AEPA). </a:t>
            </a:r>
          </a:p>
          <a:p>
            <a:pPr marL="457200"/>
            <a:r>
              <a:rPr lang="en-CA"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and in-kind supporting agencies and collaborators,:</a:t>
            </a: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the Alberta Remote Camera Steering Committee (RCSC), Wildlife Cameras for Adaptive Management (WildCAM) Advisory Committee, Alberta Environment and Protection Areas (AEPA), </a:t>
            </a: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Alberta Biodiversity Monitoring Institute (ABMI) and the University of Alberta Faculty of Science</a:t>
            </a:r>
          </a:p>
          <a:p>
            <a:pPr lvl="0"/>
            <a:endParaRPr lang="en-CA"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as well as for your time and attention.</a:t>
            </a:r>
          </a:p>
          <a:p>
            <a:pPr marL="342900" lvl="0" indent="-342900">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We have some time now for a few questions</a:t>
            </a:r>
          </a:p>
          <a:p>
            <a:pPr marL="342900" lvl="0" indent="-342900">
              <a:spcAft>
                <a:spcPts val="800"/>
              </a:spcAft>
              <a:buFont typeface="Symbol" panose="05050102010706020507" pitchFamily="18" charset="2"/>
              <a:buChar char=""/>
            </a:pPr>
            <a:r>
              <a:rPr lang="en-CA" sz="1200" kern="100" dirty="0">
                <a:effectLst/>
                <a:latin typeface="Calibri" panose="020F0502020204030204" pitchFamily="34" charset="0"/>
                <a:ea typeface="Calibri" panose="020F0502020204030204" pitchFamily="34" charset="0"/>
                <a:cs typeface="Times New Roman" panose="02020603050405020304" pitchFamily="18" charset="0"/>
              </a:rPr>
              <a:t>If anyone has any further questions afterwards, feel free to send me an email.</a:t>
            </a:r>
          </a:p>
          <a:p>
            <a:pPr marL="362480" indent="-362480">
              <a:lnSpc>
                <a:spcPct val="107000"/>
              </a:lnSpc>
              <a:spcAft>
                <a:spcPts val="846"/>
              </a:spcAft>
              <a:buFont typeface="Arial" panose="020B0604020202020204" pitchFamily="34" charset="0"/>
              <a:buChar char="•"/>
              <a:tabLst>
                <a:tab pos="483306" algn="l"/>
              </a:tabLst>
            </a:pPr>
            <a:endParaRPr lang="en-CA" dirty="0"/>
          </a:p>
        </p:txBody>
      </p:sp>
      <p:sp>
        <p:nvSpPr>
          <p:cNvPr id="4" name="Slide Number Placeholder 3"/>
          <p:cNvSpPr>
            <a:spLocks noGrp="1"/>
          </p:cNvSpPr>
          <p:nvPr>
            <p:ph type="sldNum" sz="quarter" idx="5"/>
          </p:nvPr>
        </p:nvSpPr>
        <p:spPr/>
        <p:txBody>
          <a:bodyPr/>
          <a:lstStyle/>
          <a:p>
            <a:fld id="{B999D2E7-EB1B-4DC3-AC4E-307DE7107084}" type="slidenum">
              <a:rPr lang="en-CA" smtClean="0"/>
              <a:t>9</a:t>
            </a:fld>
            <a:endParaRPr lang="en-CA"/>
          </a:p>
        </p:txBody>
      </p:sp>
    </p:spTree>
    <p:extLst>
      <p:ext uri="{BB962C8B-B14F-4D97-AF65-F5344CB8AC3E}">
        <p14:creationId xmlns:p14="http://schemas.microsoft.com/office/powerpoint/2010/main" val="296130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0E3B-F730-4AFE-F9E3-F4CA335A70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2D76FD1-5199-D514-2583-7B50680DC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FBD4AB0-15B5-D359-D6B2-EA7EE741EB70}"/>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60765093-AF57-6FAF-84C7-30362A185C9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12D6EE-F678-7596-E796-E6B8EF407575}"/>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44725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DB20-0AB4-20E7-4CC3-1567A5596E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600707-27ED-C262-902B-486C32A28E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B1FE699-3E9E-F597-C192-CD240BF0D0BE}"/>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DE7D2989-035D-E44D-9BB7-71016D0300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FF8797-E368-6DCD-7BB3-A96B5E8E5FEA}"/>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72545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363AC2-7508-4A48-323C-28ED4DBC69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8AC05F8-4FD8-6E2E-37F9-792DD8FF7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413D50-387C-2749-2479-DA4D21B5E69F}"/>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502A288C-BC9A-F8E5-9D35-DEA71A786C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2E2381-E080-8114-EC05-1466A3669151}"/>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427328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6350-5942-D04A-42BD-CB198FC999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F10206C-F89B-FA82-E429-578F705BE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C37DC7-E8D3-8198-E4E4-14162228B512}"/>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FF72F174-682E-4C37-172A-713AE065C7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71D074-E3C1-DD9D-E6B8-EF138E2DE0A7}"/>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71229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0043-EC5B-CA18-CCBA-2C04B42D8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FAE6DB-3024-AB59-5727-4646B84BB7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FA1998-AE3B-41FB-5D8C-6D1F6BDCF839}"/>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E4D8F23F-C690-B233-0C6B-0425C7975A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8DC07B-D8AF-300E-C7C8-35A685D93796}"/>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2199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78DC-4654-0534-71A7-5A63489D034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F9257A0-7996-F786-ECFB-641ECC8D7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636DFBE-0133-E1DF-A380-4E6D513D3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B7CDE49-97B2-0AFF-E24E-4271BD107DEB}"/>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6" name="Footer Placeholder 5">
            <a:extLst>
              <a:ext uri="{FF2B5EF4-FFF2-40B4-BE49-F238E27FC236}">
                <a16:creationId xmlns:a16="http://schemas.microsoft.com/office/drawing/2014/main" id="{0B563B7C-BA13-FA20-0728-9BBC900A2B6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A26560-5683-3694-0FB3-AA88CFF078A4}"/>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44566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8BD2-DF14-B2F9-F8FC-0A304979464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1DE296-8C5D-35C1-0A7D-13541EA6D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A27DD-1CCD-7FB9-2B1F-63AC6719C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2C5D3A8-CB10-4B9A-28A3-4F3880973D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98FB6-CDFD-4694-B607-CB4D050CD8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6F21D61-685D-12AA-402D-68E8B01315E4}"/>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8" name="Footer Placeholder 7">
            <a:extLst>
              <a:ext uri="{FF2B5EF4-FFF2-40B4-BE49-F238E27FC236}">
                <a16:creationId xmlns:a16="http://schemas.microsoft.com/office/drawing/2014/main" id="{4DBB73DA-9E35-D547-59E3-626D1A91435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D39CE23-907F-5BA8-F0D2-F3405DA2F96B}"/>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9099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AA81-8692-766A-9E87-53AE113B12F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4A72E7E-4026-1F8F-7AF6-E45C20BCFA27}"/>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4" name="Footer Placeholder 3">
            <a:extLst>
              <a:ext uri="{FF2B5EF4-FFF2-40B4-BE49-F238E27FC236}">
                <a16:creationId xmlns:a16="http://schemas.microsoft.com/office/drawing/2014/main" id="{BF9AEFE1-CCE2-578A-505E-CC1935F8C39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9FC90F7-06FA-43EA-5D18-59F702BFF2F0}"/>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29975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AA157-0B82-73FD-2951-857F4C785F0B}"/>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3" name="Footer Placeholder 2">
            <a:extLst>
              <a:ext uri="{FF2B5EF4-FFF2-40B4-BE49-F238E27FC236}">
                <a16:creationId xmlns:a16="http://schemas.microsoft.com/office/drawing/2014/main" id="{DC996CED-A340-57FC-E58F-6ABD26918C2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433A0DA-6375-6E1D-538D-E315EFC20248}"/>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280198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38FF-D5B1-57F3-6E02-EB5BF3308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644227B-82F9-F7A6-9972-B332199312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F0E566-3DCE-E906-4837-DC19B1E2F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5D865-234B-02C3-51BF-3CB893E5EB30}"/>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6" name="Footer Placeholder 5">
            <a:extLst>
              <a:ext uri="{FF2B5EF4-FFF2-40B4-BE49-F238E27FC236}">
                <a16:creationId xmlns:a16="http://schemas.microsoft.com/office/drawing/2014/main" id="{E44DC758-BA61-70E4-F207-3BF69358D27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2A4777-4FD8-2500-6F2E-0BAE7F620640}"/>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165593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84C7-8304-A55E-52B6-6804D6D41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5AD1B01-CF0B-B35F-2F9C-D0CE1F543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EC9014D-53A5-77AD-C6FA-FEECDAD03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9A68F-A308-4DA3-1036-F26752F2996F}"/>
              </a:ext>
            </a:extLst>
          </p:cNvPr>
          <p:cNvSpPr>
            <a:spLocks noGrp="1"/>
          </p:cNvSpPr>
          <p:nvPr>
            <p:ph type="dt" sz="half" idx="10"/>
          </p:nvPr>
        </p:nvSpPr>
        <p:spPr/>
        <p:txBody>
          <a:bodyPr/>
          <a:lstStyle/>
          <a:p>
            <a:fld id="{C4C47206-316E-4554-82F8-729BC2FEB6BF}" type="datetimeFigureOut">
              <a:rPr lang="en-CA" smtClean="0"/>
              <a:t>2024-09-09</a:t>
            </a:fld>
            <a:endParaRPr lang="en-CA"/>
          </a:p>
        </p:txBody>
      </p:sp>
      <p:sp>
        <p:nvSpPr>
          <p:cNvPr id="6" name="Footer Placeholder 5">
            <a:extLst>
              <a:ext uri="{FF2B5EF4-FFF2-40B4-BE49-F238E27FC236}">
                <a16:creationId xmlns:a16="http://schemas.microsoft.com/office/drawing/2014/main" id="{DB434287-23C7-CEB1-A6E4-DFC3709D718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803BFC-BF47-737A-F506-FAB91F478E40}"/>
              </a:ext>
            </a:extLst>
          </p:cNvPr>
          <p:cNvSpPr>
            <a:spLocks noGrp="1"/>
          </p:cNvSpPr>
          <p:nvPr>
            <p:ph type="sldNum" sz="quarter" idx="12"/>
          </p:nvPr>
        </p:nvSpPr>
        <p:spPr/>
        <p:txBody>
          <a:bodyPr/>
          <a:lstStyle/>
          <a:p>
            <a:fld id="{FD8F3887-5458-454F-ADF8-C555734761B2}" type="slidenum">
              <a:rPr lang="en-CA" smtClean="0"/>
              <a:t>‹#›</a:t>
            </a:fld>
            <a:endParaRPr lang="en-CA"/>
          </a:p>
        </p:txBody>
      </p:sp>
    </p:spTree>
    <p:extLst>
      <p:ext uri="{BB962C8B-B14F-4D97-AF65-F5344CB8AC3E}">
        <p14:creationId xmlns:p14="http://schemas.microsoft.com/office/powerpoint/2010/main" val="308676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9337E-E7CC-75AD-F481-05242A4C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689E14-2277-B223-5A5E-0AF6040D2E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FAD65F-8427-A48F-CC43-C1B0930502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C47206-316E-4554-82F8-729BC2FEB6BF}" type="datetimeFigureOut">
              <a:rPr lang="en-CA" smtClean="0"/>
              <a:t>2024-09-09</a:t>
            </a:fld>
            <a:endParaRPr lang="en-CA"/>
          </a:p>
        </p:txBody>
      </p:sp>
      <p:sp>
        <p:nvSpPr>
          <p:cNvPr id="5" name="Footer Placeholder 4">
            <a:extLst>
              <a:ext uri="{FF2B5EF4-FFF2-40B4-BE49-F238E27FC236}">
                <a16:creationId xmlns:a16="http://schemas.microsoft.com/office/drawing/2014/main" id="{D503D2DF-E8BF-B4C3-662E-B5447C6E4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5E3A096-8AC1-2A70-0669-CBD8906F2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8F3887-5458-454F-ADF8-C555734761B2}" type="slidenum">
              <a:rPr lang="en-CA" smtClean="0"/>
              <a:t>‹#›</a:t>
            </a:fld>
            <a:endParaRPr lang="en-CA"/>
          </a:p>
        </p:txBody>
      </p:sp>
    </p:spTree>
    <p:extLst>
      <p:ext uri="{BB962C8B-B14F-4D97-AF65-F5344CB8AC3E}">
        <p14:creationId xmlns:p14="http://schemas.microsoft.com/office/powerpoint/2010/main" val="1525371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gi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2.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jpg"/><Relationship Id="rId11" Type="http://schemas.openxmlformats.org/officeDocument/2006/relationships/image" Target="../media/image37.jpg"/><Relationship Id="rId5" Type="http://schemas.openxmlformats.org/officeDocument/2006/relationships/image" Target="../media/image31.jp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jp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B8958379-B64E-E40A-1CD4-8DCF9C37B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90575"/>
            <a:ext cx="10559826" cy="3924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8074ED-470C-30EB-9A82-C1687065050F}"/>
              </a:ext>
            </a:extLst>
          </p:cNvPr>
          <p:cNvPicPr>
            <a:picLocks noChangeAspect="1"/>
          </p:cNvPicPr>
          <p:nvPr/>
        </p:nvPicPr>
        <p:blipFill>
          <a:blip r:embed="rId3"/>
          <a:stretch>
            <a:fillRect/>
          </a:stretch>
        </p:blipFill>
        <p:spPr>
          <a:xfrm>
            <a:off x="880325" y="992760"/>
            <a:ext cx="2676717" cy="788415"/>
          </a:xfrm>
          <a:prstGeom prst="rect">
            <a:avLst/>
          </a:prstGeom>
        </p:spPr>
      </p:pic>
      <p:pic>
        <p:nvPicPr>
          <p:cNvPr id="10" name="Picture 9">
            <a:extLst>
              <a:ext uri="{FF2B5EF4-FFF2-40B4-BE49-F238E27FC236}">
                <a16:creationId xmlns:a16="http://schemas.microsoft.com/office/drawing/2014/main" id="{3BC65101-5622-8B90-5381-6283D872C9A7}"/>
              </a:ext>
            </a:extLst>
          </p:cNvPr>
          <p:cNvPicPr>
            <a:picLocks noChangeAspect="1"/>
          </p:cNvPicPr>
          <p:nvPr/>
        </p:nvPicPr>
        <p:blipFill>
          <a:blip r:embed="rId4"/>
          <a:stretch>
            <a:fillRect/>
          </a:stretch>
        </p:blipFill>
        <p:spPr>
          <a:xfrm>
            <a:off x="942067" y="2282734"/>
            <a:ext cx="880021" cy="880021"/>
          </a:xfrm>
          <a:prstGeom prst="rect">
            <a:avLst/>
          </a:prstGeom>
        </p:spPr>
      </p:pic>
      <p:pic>
        <p:nvPicPr>
          <p:cNvPr id="1026" name="Picture 2">
            <a:extLst>
              <a:ext uri="{FF2B5EF4-FFF2-40B4-BE49-F238E27FC236}">
                <a16:creationId xmlns:a16="http://schemas.microsoft.com/office/drawing/2014/main" id="{D8137792-E827-59F0-79D8-96C9847C0E7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086" t="21678" r="19070" b="16462"/>
          <a:stretch/>
        </p:blipFill>
        <p:spPr bwMode="auto">
          <a:xfrm>
            <a:off x="1098775" y="3297096"/>
            <a:ext cx="723313" cy="8800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B6E265-ED4F-7FD9-760C-E7794EC05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846" y="2644159"/>
            <a:ext cx="4529079" cy="103383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1ED8D3E-828A-6C13-0655-5FF952FE182C}"/>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18750" y1="26894" x2="78385" y2="70833"/>
                      </a14:backgroundRemoval>
                    </a14:imgEffect>
                  </a14:imgLayer>
                </a14:imgProps>
              </a:ext>
            </a:extLst>
          </a:blip>
          <a:srcRect l="16667" t="23404" r="16683" b="24917"/>
          <a:stretch/>
        </p:blipFill>
        <p:spPr>
          <a:xfrm rot="20050527">
            <a:off x="5589462" y="2949209"/>
            <a:ext cx="794898" cy="423738"/>
          </a:xfrm>
          <a:prstGeom prst="rect">
            <a:avLst/>
          </a:prstGeom>
        </p:spPr>
      </p:pic>
      <p:pic>
        <p:nvPicPr>
          <p:cNvPr id="9" name="Picture 8">
            <a:extLst>
              <a:ext uri="{FF2B5EF4-FFF2-40B4-BE49-F238E27FC236}">
                <a16:creationId xmlns:a16="http://schemas.microsoft.com/office/drawing/2014/main" id="{C13CB0C5-43CE-70EC-95F2-69BF17B26B45}"/>
              </a:ext>
            </a:extLst>
          </p:cNvPr>
          <p:cNvPicPr>
            <a:picLocks noChangeAspect="1"/>
          </p:cNvPicPr>
          <p:nvPr/>
        </p:nvPicPr>
        <p:blipFill rotWithShape="1">
          <a:blip r:embed="rId9"/>
          <a:srcRect r="3286"/>
          <a:stretch/>
        </p:blipFill>
        <p:spPr>
          <a:xfrm>
            <a:off x="4840966" y="2870886"/>
            <a:ext cx="1331234" cy="583738"/>
          </a:xfrm>
          <a:prstGeom prst="rect">
            <a:avLst/>
          </a:prstGeom>
        </p:spPr>
      </p:pic>
      <p:pic>
        <p:nvPicPr>
          <p:cNvPr id="14" name="Picture 13">
            <a:extLst>
              <a:ext uri="{FF2B5EF4-FFF2-40B4-BE49-F238E27FC236}">
                <a16:creationId xmlns:a16="http://schemas.microsoft.com/office/drawing/2014/main" id="{F9F44E3C-8E3E-1127-EAD0-948326C4478A}"/>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foregroundMark x1="18750" y1="26894" x2="78385" y2="70833"/>
                      </a14:backgroundRemoval>
                    </a14:imgEffect>
                  </a14:imgLayer>
                </a14:imgProps>
              </a:ext>
            </a:extLst>
          </a:blip>
          <a:srcRect l="16667" t="23404" r="16683" b="24917"/>
          <a:stretch/>
        </p:blipFill>
        <p:spPr>
          <a:xfrm rot="20050527">
            <a:off x="4162038" y="2960183"/>
            <a:ext cx="798102" cy="425446"/>
          </a:xfrm>
          <a:prstGeom prst="rect">
            <a:avLst/>
          </a:prstGeom>
        </p:spPr>
      </p:pic>
      <p:graphicFrame>
        <p:nvGraphicFramePr>
          <p:cNvPr id="13" name="Table 12">
            <a:extLst>
              <a:ext uri="{FF2B5EF4-FFF2-40B4-BE49-F238E27FC236}">
                <a16:creationId xmlns:a16="http://schemas.microsoft.com/office/drawing/2014/main" id="{AEE11A73-89B0-9539-7773-305BE4C31FAA}"/>
              </a:ext>
            </a:extLst>
          </p:cNvPr>
          <p:cNvGraphicFramePr>
            <a:graphicFrameLocks noGrp="1"/>
          </p:cNvGraphicFramePr>
          <p:nvPr>
            <p:extLst>
              <p:ext uri="{D42A27DB-BD31-4B8C-83A1-F6EECF244321}">
                <p14:modId xmlns:p14="http://schemas.microsoft.com/office/powerpoint/2010/main" val="3258998352"/>
              </p:ext>
            </p:extLst>
          </p:nvPr>
        </p:nvGraphicFramePr>
        <p:xfrm>
          <a:off x="1991066" y="2005382"/>
          <a:ext cx="2436719" cy="231140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370840">
                <a:tc>
                  <a:txBody>
                    <a:bodyPr/>
                    <a:lstStyle/>
                    <a:p>
                      <a:r>
                        <a:rPr lang="en-CA" sz="1200" b="1" i="0" kern="1200">
                          <a:solidFill>
                            <a:schemeClr val="tx1"/>
                          </a:solidFill>
                          <a:effectLst/>
                          <a:latin typeface="Helvetica" panose="020B0604020202020204" pitchFamily="34" charset="0"/>
                          <a:ea typeface="+mn-ea"/>
                          <a:cs typeface="Helvetica" panose="020B0604020202020204" pitchFamily="34" charset="0"/>
                        </a:rPr>
                        <a:t>TIFC app inputs</a:t>
                      </a:r>
                      <a:endParaRPr lang="en-CA" sz="1200" b="1">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22617522"/>
                  </a:ext>
                </a:extLst>
              </a:tr>
              <a:tr h="370840">
                <a:tc>
                  <a:txBody>
                    <a:bodyPr/>
                    <a:lstStyle/>
                    <a:p>
                      <a:r>
                        <a:rPr lang="en-CA" sz="1200" b="0" i="0" kern="1200">
                          <a:solidFill>
                            <a:schemeClr val="dk1"/>
                          </a:solidFill>
                          <a:effectLst/>
                          <a:latin typeface="Helvetica" panose="020B0604020202020204" pitchFamily="34" charset="0"/>
                          <a:ea typeface="+mn-ea"/>
                          <a:cs typeface="Helvetica" panose="020B0604020202020204" pitchFamily="34" charset="0"/>
                        </a:rPr>
                        <a:t>Number of cameras</a:t>
                      </a:r>
                      <a:endParaRPr lang="en-CA" sz="12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1917375501"/>
                  </a:ext>
                </a:extLst>
              </a:tr>
              <a:tr h="370840">
                <a:tc>
                  <a:txBody>
                    <a:bodyPr/>
                    <a:lstStyle/>
                    <a:p>
                      <a:r>
                        <a:rPr lang="en-CA" sz="1200" b="0" i="0" kern="1200">
                          <a:solidFill>
                            <a:schemeClr val="dk1"/>
                          </a:solidFill>
                          <a:effectLst/>
                          <a:latin typeface="Helvetica" panose="020B0604020202020204" pitchFamily="34" charset="0"/>
                          <a:ea typeface="+mn-ea"/>
                          <a:cs typeface="Helvetica" panose="020B0604020202020204" pitchFamily="34" charset="0"/>
                        </a:rPr>
                        <a:t>Length of deployment (days)</a:t>
                      </a:r>
                      <a:endParaRPr lang="en-CA" sz="12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3720740743"/>
                  </a:ext>
                </a:extLst>
              </a:tr>
              <a:tr h="370840">
                <a:tc>
                  <a:txBody>
                    <a:bodyPr/>
                    <a:lstStyle/>
                    <a:p>
                      <a:r>
                        <a:rPr lang="en-CA" sz="1200" b="0" i="0" kern="1200">
                          <a:solidFill>
                            <a:schemeClr val="dk1"/>
                          </a:solidFill>
                          <a:effectLst/>
                          <a:latin typeface="Helvetica" panose="020B0604020202020204" pitchFamily="34" charset="0"/>
                          <a:ea typeface="+mn-ea"/>
                          <a:cs typeface="Helvetica" panose="020B0604020202020204" pitchFamily="34" charset="0"/>
                        </a:rPr>
                        <a:t>Lure (yes/no)</a:t>
                      </a:r>
                      <a:endParaRPr lang="en-CA" sz="12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106676096"/>
                  </a:ext>
                </a:extLst>
              </a:tr>
              <a:tr h="370840">
                <a:tc>
                  <a:txBody>
                    <a:bodyPr/>
                    <a:lstStyle/>
                    <a:p>
                      <a:r>
                        <a:rPr lang="en-US" sz="1200" b="0" i="0" kern="1200">
                          <a:solidFill>
                            <a:schemeClr val="dk1"/>
                          </a:solidFill>
                          <a:effectLst/>
                          <a:latin typeface="Helvetica" panose="020B0604020202020204" pitchFamily="34" charset="0"/>
                          <a:ea typeface="+mn-ea"/>
                          <a:cs typeface="Helvetica" panose="020B0604020202020204" pitchFamily="34" charset="0"/>
                        </a:rPr>
                        <a:t>Species of interest (or maybe rare/medium/common)</a:t>
                      </a:r>
                      <a:endParaRPr lang="en-CA" sz="12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2880090338"/>
                  </a:ext>
                </a:extLst>
              </a:tr>
              <a:tr h="370840">
                <a:tc>
                  <a:txBody>
                    <a:bodyPr/>
                    <a:lstStyle/>
                    <a:p>
                      <a:r>
                        <a:rPr lang="en-US" sz="1200" b="0" i="0" kern="1200">
                          <a:solidFill>
                            <a:schemeClr val="dk1"/>
                          </a:solidFill>
                          <a:effectLst/>
                          <a:latin typeface="Helvetica" panose="020B0604020202020204" pitchFamily="34" charset="0"/>
                          <a:ea typeface="+mn-ea"/>
                          <a:cs typeface="Helvetica" panose="020B0604020202020204" pitchFamily="34" charset="0"/>
                        </a:rPr>
                        <a:t>Number of treatments of interest</a:t>
                      </a:r>
                      <a:endParaRPr lang="en-CA" sz="12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extLst>
                  <a:ext uri="{0D108BD9-81ED-4DB2-BD59-A6C34878D82A}">
                    <a16:rowId xmlns:a16="http://schemas.microsoft.com/office/drawing/2014/main" val="4059989735"/>
                  </a:ext>
                </a:extLst>
              </a:tr>
            </a:tbl>
          </a:graphicData>
        </a:graphic>
      </p:graphicFrame>
    </p:spTree>
    <p:extLst>
      <p:ext uri="{BB962C8B-B14F-4D97-AF65-F5344CB8AC3E}">
        <p14:creationId xmlns:p14="http://schemas.microsoft.com/office/powerpoint/2010/main" val="152623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5A9D7-1821-AE9E-66B5-A157EA03B161}"/>
              </a:ext>
            </a:extLst>
          </p:cNvPr>
          <p:cNvSpPr/>
          <p:nvPr/>
        </p:nvSpPr>
        <p:spPr>
          <a:xfrm>
            <a:off x="0" y="0"/>
            <a:ext cx="9358711" cy="564606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5" name="Picture 4">
            <a:extLst>
              <a:ext uri="{FF2B5EF4-FFF2-40B4-BE49-F238E27FC236}">
                <a16:creationId xmlns:a16="http://schemas.microsoft.com/office/drawing/2014/main" id="{0755307A-93C5-859B-F5E0-58A32C1EB267}"/>
              </a:ext>
            </a:extLst>
          </p:cNvPr>
          <p:cNvPicPr>
            <a:picLocks noChangeAspect="1"/>
          </p:cNvPicPr>
          <p:nvPr/>
        </p:nvPicPr>
        <p:blipFill>
          <a:blip r:embed="rId2"/>
          <a:stretch>
            <a:fillRect/>
          </a:stretch>
        </p:blipFill>
        <p:spPr>
          <a:xfrm>
            <a:off x="1989198" y="674013"/>
            <a:ext cx="5380314" cy="4298039"/>
          </a:xfrm>
          <a:prstGeom prst="rect">
            <a:avLst/>
          </a:prstGeom>
          <a:noFill/>
        </p:spPr>
      </p:pic>
    </p:spTree>
    <p:extLst>
      <p:ext uri="{BB962C8B-B14F-4D97-AF65-F5344CB8AC3E}">
        <p14:creationId xmlns:p14="http://schemas.microsoft.com/office/powerpoint/2010/main" val="24440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5A9D7-1821-AE9E-66B5-A157EA03B161}"/>
              </a:ext>
            </a:extLst>
          </p:cNvPr>
          <p:cNvSpPr/>
          <p:nvPr/>
        </p:nvSpPr>
        <p:spPr>
          <a:xfrm>
            <a:off x="0" y="0"/>
            <a:ext cx="9358711" cy="56460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2" name="Picture 1">
            <a:extLst>
              <a:ext uri="{FF2B5EF4-FFF2-40B4-BE49-F238E27FC236}">
                <a16:creationId xmlns:a16="http://schemas.microsoft.com/office/drawing/2014/main" id="{EA1FE745-8BF0-8DA4-636F-3190F4D12F85}"/>
              </a:ext>
            </a:extLst>
          </p:cNvPr>
          <p:cNvPicPr>
            <a:picLocks noChangeAspect="1"/>
          </p:cNvPicPr>
          <p:nvPr/>
        </p:nvPicPr>
        <p:blipFill>
          <a:blip r:embed="rId2"/>
          <a:stretch>
            <a:fillRect/>
          </a:stretch>
        </p:blipFill>
        <p:spPr>
          <a:xfrm>
            <a:off x="732030" y="933810"/>
            <a:ext cx="7898623" cy="2431022"/>
          </a:xfrm>
          <a:prstGeom prst="rect">
            <a:avLst/>
          </a:prstGeom>
          <a:noFill/>
          <a:ln>
            <a:noFill/>
          </a:ln>
        </p:spPr>
      </p:pic>
      <p:sp>
        <p:nvSpPr>
          <p:cNvPr id="3" name="TextBox 2">
            <a:extLst>
              <a:ext uri="{FF2B5EF4-FFF2-40B4-BE49-F238E27FC236}">
                <a16:creationId xmlns:a16="http://schemas.microsoft.com/office/drawing/2014/main" id="{D35C0B19-79B6-C72F-FD41-20815235C677}"/>
              </a:ext>
            </a:extLst>
          </p:cNvPr>
          <p:cNvSpPr txBox="1"/>
          <p:nvPr/>
        </p:nvSpPr>
        <p:spPr>
          <a:xfrm>
            <a:off x="794209" y="3691084"/>
            <a:ext cx="7948738" cy="1200329"/>
          </a:xfrm>
          <a:prstGeom prst="rect">
            <a:avLst/>
          </a:prstGeom>
          <a:noFill/>
          <a:ln>
            <a:noFill/>
          </a:ln>
        </p:spPr>
        <p:txBody>
          <a:bodyPr wrap="square">
            <a:spAutoFit/>
          </a:bodyPr>
          <a:lstStyle/>
          <a:p>
            <a:pPr>
              <a:spcBef>
                <a:spcPts val="300"/>
              </a:spcBef>
              <a:spcAft>
                <a:spcPts val="300"/>
              </a:spcAft>
            </a:pPr>
            <a:r>
              <a:rPr lang="en-CA" sz="3600" dirty="0">
                <a:latin typeface="acumin-pro-semi-condensed"/>
              </a:rPr>
              <a:t>Alberta Environment and Protected Areas &amp; Office of the Chief Scientist</a:t>
            </a:r>
          </a:p>
        </p:txBody>
      </p:sp>
    </p:spTree>
    <p:extLst>
      <p:ext uri="{BB962C8B-B14F-4D97-AF65-F5344CB8AC3E}">
        <p14:creationId xmlns:p14="http://schemas.microsoft.com/office/powerpoint/2010/main" val="346514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5A9D7-1821-AE9E-66B5-A157EA03B161}"/>
              </a:ext>
            </a:extLst>
          </p:cNvPr>
          <p:cNvSpPr/>
          <p:nvPr/>
        </p:nvSpPr>
        <p:spPr>
          <a:xfrm>
            <a:off x="0" y="0"/>
            <a:ext cx="9358711" cy="56460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2" name="Picture 1">
            <a:extLst>
              <a:ext uri="{FF2B5EF4-FFF2-40B4-BE49-F238E27FC236}">
                <a16:creationId xmlns:a16="http://schemas.microsoft.com/office/drawing/2014/main" id="{D8565979-15B3-A5CA-C153-BF34589DDE10}"/>
              </a:ext>
            </a:extLst>
          </p:cNvPr>
          <p:cNvPicPr>
            <a:picLocks noChangeAspect="1"/>
          </p:cNvPicPr>
          <p:nvPr/>
        </p:nvPicPr>
        <p:blipFill>
          <a:blip r:embed="rId2"/>
          <a:srcRect r="5226"/>
          <a:stretch/>
        </p:blipFill>
        <p:spPr>
          <a:xfrm>
            <a:off x="260880" y="2338007"/>
            <a:ext cx="8969495" cy="1090993"/>
          </a:xfrm>
          <a:prstGeom prst="rect">
            <a:avLst/>
          </a:prstGeom>
          <a:ln>
            <a:noFill/>
          </a:ln>
        </p:spPr>
      </p:pic>
    </p:spTree>
    <p:extLst>
      <p:ext uri="{BB962C8B-B14F-4D97-AF65-F5344CB8AC3E}">
        <p14:creationId xmlns:p14="http://schemas.microsoft.com/office/powerpoint/2010/main" val="294781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5A9D7-1821-AE9E-66B5-A157EA03B161}"/>
              </a:ext>
            </a:extLst>
          </p:cNvPr>
          <p:cNvSpPr/>
          <p:nvPr/>
        </p:nvSpPr>
        <p:spPr>
          <a:xfrm>
            <a:off x="0" y="0"/>
            <a:ext cx="9358711" cy="56460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2" name="Picture 1">
            <a:extLst>
              <a:ext uri="{FF2B5EF4-FFF2-40B4-BE49-F238E27FC236}">
                <a16:creationId xmlns:a16="http://schemas.microsoft.com/office/drawing/2014/main" id="{D31D57A0-43F5-99B3-D1E7-E3B0D8938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52" y="2083527"/>
            <a:ext cx="8742328" cy="1345473"/>
          </a:xfrm>
          <a:prstGeom prst="rect">
            <a:avLst/>
          </a:prstGeom>
          <a:noFill/>
          <a:ln>
            <a:noFill/>
          </a:ln>
        </p:spPr>
      </p:pic>
    </p:spTree>
    <p:extLst>
      <p:ext uri="{BB962C8B-B14F-4D97-AF65-F5344CB8AC3E}">
        <p14:creationId xmlns:p14="http://schemas.microsoft.com/office/powerpoint/2010/main" val="238109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5A9D7-1821-AE9E-66B5-A157EA03B161}"/>
              </a:ext>
            </a:extLst>
          </p:cNvPr>
          <p:cNvSpPr/>
          <p:nvPr/>
        </p:nvSpPr>
        <p:spPr>
          <a:xfrm>
            <a:off x="0" y="0"/>
            <a:ext cx="9358711" cy="56460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013"/>
          </a:p>
        </p:txBody>
      </p:sp>
      <p:pic>
        <p:nvPicPr>
          <p:cNvPr id="3" name="Picture 2">
            <a:extLst>
              <a:ext uri="{FF2B5EF4-FFF2-40B4-BE49-F238E27FC236}">
                <a16:creationId xmlns:a16="http://schemas.microsoft.com/office/drawing/2014/main" id="{606B16B1-D1CE-4B8E-CE64-CDA91AACB8B8}"/>
              </a:ext>
            </a:extLst>
          </p:cNvPr>
          <p:cNvPicPr>
            <a:picLocks noChangeAspect="1"/>
          </p:cNvPicPr>
          <p:nvPr/>
        </p:nvPicPr>
        <p:blipFill>
          <a:blip r:embed="rId2"/>
          <a:stretch>
            <a:fillRect/>
          </a:stretch>
        </p:blipFill>
        <p:spPr>
          <a:xfrm>
            <a:off x="3023933" y="192505"/>
            <a:ext cx="3310843" cy="4988340"/>
          </a:xfrm>
          <a:prstGeom prst="rect">
            <a:avLst/>
          </a:prstGeom>
          <a:noFill/>
          <a:ln>
            <a:noFill/>
          </a:ln>
        </p:spPr>
      </p:pic>
    </p:spTree>
    <p:extLst>
      <p:ext uri="{BB962C8B-B14F-4D97-AF65-F5344CB8AC3E}">
        <p14:creationId xmlns:p14="http://schemas.microsoft.com/office/powerpoint/2010/main" val="2451872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536E31-4E6C-6B06-CDEE-30F8D1FD8B68}"/>
              </a:ext>
            </a:extLst>
          </p:cNvPr>
          <p:cNvSpPr txBox="1"/>
          <p:nvPr/>
        </p:nvSpPr>
        <p:spPr>
          <a:xfrm>
            <a:off x="9279253" y="367268"/>
            <a:ext cx="6096000" cy="8679299"/>
          </a:xfrm>
          <a:prstGeom prst="rect">
            <a:avLst/>
          </a:prstGeom>
          <a:noFill/>
        </p:spPr>
        <p:txBody>
          <a:bodyPr wrap="square">
            <a:spAutoFit/>
          </a:bodyPr>
          <a:lstStyle/>
          <a:p>
            <a:r>
              <a:rPr lang="en-CA"/>
              <a:t>Figure 1. Species accumulation curves. Species richness is the asymptote of a species accumulation curve, which expresses the dependence on sampling effort of the number of species sampled from an assemblage. In CA2013, sampling effort is given by the number of records from which the number of species is calculated. For illustrative purposes, an example with three arbitrary samples (for 10000, 5000 and 2000 records, labeled from one to three) is drawn. For sample one, a predicted species accumulation curve is added that gradually increases from one species sampled to the predicted species richness for that assemblage (full line). </a:t>
            </a:r>
          </a:p>
          <a:p>
            <a:endParaRPr lang="en-CA"/>
          </a:p>
          <a:p>
            <a:endParaRPr lang="en-CA"/>
          </a:p>
          <a:p>
            <a:r>
              <a:rPr lang="en-CA"/>
              <a:t>Such curves are constructed on the basis of interpolation and extrapolation. For samples two and three only segments of extrapolated curves are drawn (dotted lines). For sample two, a curve that crosses the species accumulation curve of sample one is sketched. For samples one and three species accumulation curves are more or less proportional. The way in which the species richness differences between samples are assessed in CA2013 is illustrated by indicating on the species accumulation curves at which numbers of records pairwise comparisons would be made between two sample pairs (1 vs. 2 and 1 vs. 3). The number of species of the sample with the smallest number of records is extrapolated to the number expected at three times the number of records. When the number of records of the other sample is still larger than that, the number of species of the second sample is interpolated (rarefied), otherwise it is extrapolated as well.</a:t>
            </a:r>
          </a:p>
        </p:txBody>
      </p:sp>
      <p:pic>
        <p:nvPicPr>
          <p:cNvPr id="8" name="Picture 7">
            <a:extLst>
              <a:ext uri="{FF2B5EF4-FFF2-40B4-BE49-F238E27FC236}">
                <a16:creationId xmlns:a16="http://schemas.microsoft.com/office/drawing/2014/main" id="{79A16F3A-A4BB-8402-7E48-2B4260924C46}"/>
              </a:ext>
            </a:extLst>
          </p:cNvPr>
          <p:cNvPicPr>
            <a:picLocks noChangeAspect="1"/>
          </p:cNvPicPr>
          <p:nvPr/>
        </p:nvPicPr>
        <p:blipFill>
          <a:blip r:embed="rId2"/>
          <a:stretch>
            <a:fillRect/>
          </a:stretch>
        </p:blipFill>
        <p:spPr>
          <a:xfrm>
            <a:off x="983833" y="232230"/>
            <a:ext cx="7547324" cy="5990770"/>
          </a:xfrm>
          <a:prstGeom prst="rect">
            <a:avLst/>
          </a:prstGeom>
        </p:spPr>
      </p:pic>
    </p:spTree>
    <p:extLst>
      <p:ext uri="{BB962C8B-B14F-4D97-AF65-F5344CB8AC3E}">
        <p14:creationId xmlns:p14="http://schemas.microsoft.com/office/powerpoint/2010/main" val="79893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00E7BF0A-88EC-6CB0-3F63-8C0B79199E54}"/>
              </a:ext>
            </a:extLst>
          </p:cNvPr>
          <p:cNvSpPr/>
          <p:nvPr/>
        </p:nvSpPr>
        <p:spPr>
          <a:xfrm>
            <a:off x="7938853" y="3817457"/>
            <a:ext cx="1069708" cy="12966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TextBox 63">
            <a:extLst>
              <a:ext uri="{FF2B5EF4-FFF2-40B4-BE49-F238E27FC236}">
                <a16:creationId xmlns:a16="http://schemas.microsoft.com/office/drawing/2014/main" id="{99825A1E-4EDE-1F12-C835-34814C852C5F}"/>
              </a:ext>
            </a:extLst>
          </p:cNvPr>
          <p:cNvSpPr txBox="1"/>
          <p:nvPr/>
        </p:nvSpPr>
        <p:spPr>
          <a:xfrm>
            <a:off x="1672492" y="2572743"/>
            <a:ext cx="1317029" cy="923330"/>
          </a:xfrm>
          <a:prstGeom prst="rect">
            <a:avLst/>
          </a:prstGeom>
          <a:noFill/>
        </p:spPr>
        <p:txBody>
          <a:bodyPr wrap="square" rtlCol="0">
            <a:spAutoFit/>
          </a:bodyPr>
          <a:lstStyle/>
          <a:p>
            <a:r>
              <a:rPr lang="en-CA" dirty="0"/>
              <a:t>Cumulative number of species</a:t>
            </a:r>
          </a:p>
        </p:txBody>
      </p:sp>
      <p:sp>
        <p:nvSpPr>
          <p:cNvPr id="66" name="TextBox 65">
            <a:extLst>
              <a:ext uri="{FF2B5EF4-FFF2-40B4-BE49-F238E27FC236}">
                <a16:creationId xmlns:a16="http://schemas.microsoft.com/office/drawing/2014/main" id="{F6F45F26-F2D6-8EC8-724E-CD0372AD6DC1}"/>
              </a:ext>
            </a:extLst>
          </p:cNvPr>
          <p:cNvSpPr txBox="1"/>
          <p:nvPr/>
        </p:nvSpPr>
        <p:spPr>
          <a:xfrm>
            <a:off x="4635796" y="5790332"/>
            <a:ext cx="3110992" cy="369332"/>
          </a:xfrm>
          <a:prstGeom prst="rect">
            <a:avLst/>
          </a:prstGeom>
          <a:noFill/>
        </p:spPr>
        <p:txBody>
          <a:bodyPr wrap="square" rtlCol="0">
            <a:spAutoFit/>
          </a:bodyPr>
          <a:lstStyle/>
          <a:p>
            <a:r>
              <a:rPr lang="en-CA" dirty="0"/>
              <a:t>Number of individuals caught</a:t>
            </a:r>
          </a:p>
        </p:txBody>
      </p:sp>
      <p:pic>
        <p:nvPicPr>
          <p:cNvPr id="93" name="Picture 92">
            <a:extLst>
              <a:ext uri="{FF2B5EF4-FFF2-40B4-BE49-F238E27FC236}">
                <a16:creationId xmlns:a16="http://schemas.microsoft.com/office/drawing/2014/main" id="{A882AE33-B6E0-F491-3BCB-6444DE45BF08}"/>
              </a:ext>
            </a:extLst>
          </p:cNvPr>
          <p:cNvPicPr>
            <a:picLocks noChangeAspect="1"/>
          </p:cNvPicPr>
          <p:nvPr/>
        </p:nvPicPr>
        <p:blipFill>
          <a:blip r:embed="rId2"/>
          <a:stretch>
            <a:fillRect/>
          </a:stretch>
        </p:blipFill>
        <p:spPr>
          <a:xfrm>
            <a:off x="2989521" y="489599"/>
            <a:ext cx="7108552" cy="5212532"/>
          </a:xfrm>
          <a:prstGeom prst="rect">
            <a:avLst/>
          </a:prstGeom>
        </p:spPr>
      </p:pic>
      <p:sp>
        <p:nvSpPr>
          <p:cNvPr id="98" name="TextBox 97">
            <a:extLst>
              <a:ext uri="{FF2B5EF4-FFF2-40B4-BE49-F238E27FC236}">
                <a16:creationId xmlns:a16="http://schemas.microsoft.com/office/drawing/2014/main" id="{28C94F03-7B26-B4B7-9A6B-51DE83AD2A78}"/>
              </a:ext>
            </a:extLst>
          </p:cNvPr>
          <p:cNvSpPr txBox="1"/>
          <p:nvPr/>
        </p:nvSpPr>
        <p:spPr>
          <a:xfrm>
            <a:off x="9416666" y="2290120"/>
            <a:ext cx="2225986" cy="954107"/>
          </a:xfrm>
          <a:prstGeom prst="rect">
            <a:avLst/>
          </a:prstGeom>
          <a:noFill/>
        </p:spPr>
        <p:txBody>
          <a:bodyPr wrap="square" rtlCol="0">
            <a:spAutoFit/>
          </a:bodyPr>
          <a:lstStyle/>
          <a:p>
            <a:r>
              <a:rPr lang="en-CA" sz="1400" dirty="0">
                <a:solidFill>
                  <a:srgbClr val="0070C0"/>
                </a:solidFill>
              </a:rPr>
              <a:t>If this line </a:t>
            </a:r>
            <a:r>
              <a:rPr lang="en-CA" sz="1400" b="1" dirty="0">
                <a:solidFill>
                  <a:srgbClr val="0070C0"/>
                </a:solidFill>
              </a:rPr>
              <a:t>completely </a:t>
            </a:r>
            <a:r>
              <a:rPr lang="en-CA" sz="1400" dirty="0">
                <a:solidFill>
                  <a:srgbClr val="0070C0"/>
                </a:solidFill>
              </a:rPr>
              <a:t>flattens out, you’ve detected </a:t>
            </a:r>
            <a:r>
              <a:rPr lang="en-CA" sz="1400" b="1" dirty="0">
                <a:solidFill>
                  <a:srgbClr val="0070C0"/>
                </a:solidFill>
              </a:rPr>
              <a:t>all</a:t>
            </a:r>
            <a:r>
              <a:rPr lang="en-CA" sz="1400" dirty="0">
                <a:solidFill>
                  <a:srgbClr val="0070C0"/>
                </a:solidFill>
              </a:rPr>
              <a:t> of the species present </a:t>
            </a:r>
          </a:p>
        </p:txBody>
      </p:sp>
      <p:sp>
        <p:nvSpPr>
          <p:cNvPr id="99" name="TextBox 98">
            <a:extLst>
              <a:ext uri="{FF2B5EF4-FFF2-40B4-BE49-F238E27FC236}">
                <a16:creationId xmlns:a16="http://schemas.microsoft.com/office/drawing/2014/main" id="{C14864AF-8B09-BE57-1B82-ACE426A15844}"/>
              </a:ext>
            </a:extLst>
          </p:cNvPr>
          <p:cNvSpPr txBox="1"/>
          <p:nvPr/>
        </p:nvSpPr>
        <p:spPr>
          <a:xfrm>
            <a:off x="3677308" y="212574"/>
            <a:ext cx="5078217" cy="307777"/>
          </a:xfrm>
          <a:prstGeom prst="rect">
            <a:avLst/>
          </a:prstGeom>
          <a:noFill/>
        </p:spPr>
        <p:txBody>
          <a:bodyPr wrap="square" rtlCol="0">
            <a:spAutoFit/>
          </a:bodyPr>
          <a:lstStyle/>
          <a:p>
            <a:r>
              <a:rPr lang="en-CA" sz="1400" dirty="0">
                <a:solidFill>
                  <a:srgbClr val="0070C0"/>
                </a:solidFill>
              </a:rPr>
              <a:t>Can be thought of as a “rate” </a:t>
            </a:r>
            <a:r>
              <a:rPr lang="en-CA" sz="1400" dirty="0">
                <a:solidFill>
                  <a:srgbClr val="0070C0"/>
                </a:solidFill>
                <a:sym typeface="Wingdings" panose="05000000000000000000" pitchFamily="2" charset="2"/>
              </a:rPr>
              <a:t> # new species / time sampled</a:t>
            </a:r>
            <a:endParaRPr lang="en-CA" sz="1400" dirty="0">
              <a:solidFill>
                <a:srgbClr val="0070C0"/>
              </a:solidFill>
            </a:endParaRPr>
          </a:p>
        </p:txBody>
      </p:sp>
      <p:cxnSp>
        <p:nvCxnSpPr>
          <p:cNvPr id="103" name="Straight Arrow Connector 102">
            <a:extLst>
              <a:ext uri="{FF2B5EF4-FFF2-40B4-BE49-F238E27FC236}">
                <a16:creationId xmlns:a16="http://schemas.microsoft.com/office/drawing/2014/main" id="{5DB2E8CD-C847-CF0F-A7EF-A334E5D85417}"/>
              </a:ext>
            </a:extLst>
          </p:cNvPr>
          <p:cNvCxnSpPr>
            <a:cxnSpLocks/>
          </p:cNvCxnSpPr>
          <p:nvPr/>
        </p:nvCxnSpPr>
        <p:spPr>
          <a:xfrm>
            <a:off x="9008561" y="2153284"/>
            <a:ext cx="20705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3429CB8-0E7E-ADD7-50C9-5BFDAA8D2E8F}"/>
              </a:ext>
            </a:extLst>
          </p:cNvPr>
          <p:cNvCxnSpPr>
            <a:cxnSpLocks/>
          </p:cNvCxnSpPr>
          <p:nvPr/>
        </p:nvCxnSpPr>
        <p:spPr>
          <a:xfrm>
            <a:off x="8604382" y="1921859"/>
            <a:ext cx="1971898" cy="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110" name="Arc 109">
            <a:extLst>
              <a:ext uri="{FF2B5EF4-FFF2-40B4-BE49-F238E27FC236}">
                <a16:creationId xmlns:a16="http://schemas.microsoft.com/office/drawing/2014/main" id="{903CDB4C-B7F9-1536-D420-284D6E640B19}"/>
              </a:ext>
            </a:extLst>
          </p:cNvPr>
          <p:cNvSpPr/>
          <p:nvPr/>
        </p:nvSpPr>
        <p:spPr>
          <a:xfrm rot="16473707">
            <a:off x="7520311" y="-448878"/>
            <a:ext cx="3683658" cy="11111887"/>
          </a:xfrm>
          <a:prstGeom prst="arc">
            <a:avLst>
              <a:gd name="adj1" fmla="val 16078886"/>
              <a:gd name="adj2" fmla="val 20499899"/>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12692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C479F25-BB64-6355-F7CC-ADC136B52B6B}"/>
              </a:ext>
            </a:extLst>
          </p:cNvPr>
          <p:cNvSpPr/>
          <p:nvPr/>
        </p:nvSpPr>
        <p:spPr>
          <a:xfrm>
            <a:off x="407230" y="342697"/>
            <a:ext cx="9920991" cy="6035084"/>
          </a:xfrm>
          <a:prstGeom prst="rect">
            <a:avLst/>
          </a:prstGeom>
          <a:solidFill>
            <a:srgbClr val="E5F4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4">
            <a:extLst>
              <a:ext uri="{FF2B5EF4-FFF2-40B4-BE49-F238E27FC236}">
                <a16:creationId xmlns:a16="http://schemas.microsoft.com/office/drawing/2014/main" id="{344C23BB-EB07-69D5-19EF-AA515ED33F12}"/>
              </a:ext>
            </a:extLst>
          </p:cNvPr>
          <p:cNvSpPr>
            <a:spLocks noChangeArrowheads="1"/>
          </p:cNvSpPr>
          <p:nvPr/>
        </p:nvSpPr>
        <p:spPr bwMode="auto">
          <a:xfrm>
            <a:off x="749431" y="666789"/>
            <a:ext cx="419021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600"/>
              </a:spcBef>
              <a:spcAft>
                <a:spcPts val="600"/>
              </a:spcAft>
              <a:buClrTx/>
              <a:buSzTx/>
              <a:buFontTx/>
              <a:buNone/>
              <a:tabLst/>
            </a:pPr>
            <a:r>
              <a:rPr kumimoji="0" lang="en-CA" altLang="en-US" b="1"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Objectives</a:t>
            </a:r>
            <a:endParaRPr kumimoji="0" lang="en-CA"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ts val="600"/>
              </a:spcBef>
              <a:spcAft>
                <a:spcPts val="1200"/>
              </a:spcAft>
              <a:buClrTx/>
              <a:buSzTx/>
              <a:buFontTx/>
              <a:buNone/>
              <a:tabLst/>
            </a:pPr>
            <a:r>
              <a:rPr kumimoji="0" lang="en-CA" altLang="en-US" b="0"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The specific objectives of each survey within a project, including </a:t>
            </a:r>
          </a:p>
          <a:p>
            <a:pPr marL="171450" marR="0" lvl="0" indent="-1714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CA" altLang="en-US" b="0"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the Target Species, </a:t>
            </a:r>
            <a:endParaRPr lang="en-CA" altLang="en-US" dirty="0"/>
          </a:p>
          <a:p>
            <a:pPr marL="171450" marR="0" lvl="0" indent="-1714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CA" altLang="en-US" b="0"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the state variables (e.g., occupancy, density), and </a:t>
            </a:r>
            <a:endParaRPr lang="en-CA" altLang="en-US" dirty="0"/>
          </a:p>
          <a:p>
            <a:pPr marL="171450" marR="0" lvl="0" indent="-1714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CA" altLang="en-US" b="0"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proposed modelling approach(es).</a:t>
            </a:r>
          </a:p>
          <a:p>
            <a:pPr marL="0" marR="0" lvl="0" indent="0" algn="l" defTabSz="914400" rtl="0" eaLnBrk="0" fontAlgn="base" latinLnBrk="0" hangingPunct="0">
              <a:lnSpc>
                <a:spcPct val="100000"/>
              </a:lnSpc>
              <a:spcBef>
                <a:spcPts val="1200"/>
              </a:spcBef>
              <a:spcAft>
                <a:spcPts val="600"/>
              </a:spcAft>
              <a:buClrTx/>
              <a:buSzTx/>
              <a:buFontTx/>
              <a:buNone/>
              <a:tabLst/>
            </a:pPr>
            <a:r>
              <a:rPr kumimoji="0" lang="en-CA" altLang="en-US" b="0" i="0" u="none" strike="noStrike" cap="none" normalizeH="0" baseline="0" dirty="0">
                <a:ln>
                  <a:noFill/>
                </a:ln>
                <a:solidFill>
                  <a:srgbClr val="000000"/>
                </a:solidFill>
                <a:effectLst/>
                <a:latin typeface="Aptos" panose="02110004020202020204"/>
                <a:ea typeface="Times New Roman" panose="02020603050405020304" pitchFamily="18" charset="0"/>
                <a:cs typeface="Arial" panose="020B0604020202020204" pitchFamily="34" charset="0"/>
              </a:rPr>
              <a:t>Survey Objectives should be specific, measurable, achievable, relevant, and time-bound (i.e., SMART).</a:t>
            </a:r>
            <a:r>
              <a:rPr kumimoji="0" lang="en-CA" altLang="en-US" b="0" i="0" u="none" strike="noStrike" cap="none" normalizeH="0" baseline="0" dirty="0">
                <a:ln>
                  <a:noFill/>
                </a:ln>
                <a:solidFill>
                  <a:schemeClr val="tx1"/>
                </a:solidFill>
                <a:effectLst/>
              </a:rPr>
              <a:t> </a:t>
            </a:r>
          </a:p>
        </p:txBody>
      </p:sp>
      <p:sp>
        <p:nvSpPr>
          <p:cNvPr id="9" name="Rectangle 4">
            <a:extLst>
              <a:ext uri="{FF2B5EF4-FFF2-40B4-BE49-F238E27FC236}">
                <a16:creationId xmlns:a16="http://schemas.microsoft.com/office/drawing/2014/main" id="{DED1E898-8A01-6E8F-3440-F312F40A709D}"/>
              </a:ext>
            </a:extLst>
          </p:cNvPr>
          <p:cNvSpPr>
            <a:spLocks noChangeArrowheads="1"/>
          </p:cNvSpPr>
          <p:nvPr/>
        </p:nvSpPr>
        <p:spPr bwMode="auto">
          <a:xfrm>
            <a:off x="5737779" y="2235175"/>
            <a:ext cx="447145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1200"/>
              </a:spcAft>
            </a:pPr>
            <a:r>
              <a:rPr lang="en-CA" sz="1800" b="1" kern="100" dirty="0">
                <a:effectLst/>
                <a:latin typeface="Aptos" panose="02110004020202020204"/>
                <a:ea typeface="Aptos" panose="02110004020202020204"/>
                <a:cs typeface="Times New Roman" panose="02020603050405020304" pitchFamily="18" charset="0"/>
              </a:rPr>
              <a:t>State variable</a:t>
            </a:r>
            <a:endParaRPr lang="en-CA" sz="1800" kern="100" dirty="0">
              <a:effectLst/>
              <a:latin typeface="Aptos" panose="02110004020202020204"/>
              <a:ea typeface="Aptos" panose="02110004020202020204"/>
              <a:cs typeface="Times New Roman" panose="02020603050405020304" pitchFamily="18" charset="0"/>
            </a:endParaRPr>
          </a:p>
          <a:p>
            <a:pPr>
              <a:spcAft>
                <a:spcPts val="600"/>
              </a:spcAft>
            </a:pPr>
            <a:r>
              <a:rPr lang="en-CA" sz="1800" kern="0" dirty="0">
                <a:solidFill>
                  <a:srgbClr val="000000"/>
                </a:solidFill>
                <a:effectLst/>
                <a:latin typeface="Aptos" panose="02110004020202020204"/>
                <a:ea typeface="Times New Roman" panose="02020603050405020304" pitchFamily="18" charset="0"/>
                <a:cs typeface="Arial" panose="020B0604020202020204" pitchFamily="34" charset="0"/>
              </a:rPr>
              <a:t>A formal measure that summarizes the state of a community or population at a particular time (</a:t>
            </a:r>
            <a:r>
              <a:rPr lang="en-CA" sz="1800" kern="0" dirty="0" err="1">
                <a:solidFill>
                  <a:srgbClr val="000000"/>
                </a:solidFill>
                <a:effectLst/>
                <a:latin typeface="Aptos" panose="02110004020202020204"/>
                <a:ea typeface="Times New Roman" panose="02020603050405020304" pitchFamily="18" charset="0"/>
                <a:cs typeface="Arial" panose="020B0604020202020204" pitchFamily="34" charset="0"/>
              </a:rPr>
              <a:t>Wearn</a:t>
            </a:r>
            <a:r>
              <a:rPr lang="en-CA" sz="1800" kern="0" dirty="0">
                <a:solidFill>
                  <a:srgbClr val="000000"/>
                </a:solidFill>
                <a:effectLst/>
                <a:latin typeface="Aptos" panose="02110004020202020204"/>
                <a:ea typeface="Times New Roman" panose="02020603050405020304" pitchFamily="18" charset="0"/>
                <a:cs typeface="Arial" panose="020B0604020202020204" pitchFamily="34" charset="0"/>
              </a:rPr>
              <a:t> &amp; Glover-</a:t>
            </a:r>
            <a:r>
              <a:rPr lang="en-CA" sz="1800" kern="0" dirty="0" err="1">
                <a:solidFill>
                  <a:srgbClr val="000000"/>
                </a:solidFill>
                <a:effectLst/>
                <a:latin typeface="Aptos" panose="02110004020202020204"/>
                <a:ea typeface="Times New Roman" panose="02020603050405020304" pitchFamily="18" charset="0"/>
                <a:cs typeface="Arial" panose="020B0604020202020204" pitchFamily="34" charset="0"/>
              </a:rPr>
              <a:t>Kapfer</a:t>
            </a:r>
            <a:r>
              <a:rPr lang="en-CA" sz="1800" kern="0" dirty="0">
                <a:solidFill>
                  <a:srgbClr val="000000"/>
                </a:solidFill>
                <a:effectLst/>
                <a:latin typeface="Aptos" panose="02110004020202020204"/>
                <a:ea typeface="Times New Roman" panose="02020603050405020304" pitchFamily="18" charset="0"/>
                <a:cs typeface="Arial" panose="020B0604020202020204" pitchFamily="34" charset="0"/>
              </a:rPr>
              <a:t>, 2017)</a:t>
            </a:r>
          </a:p>
        </p:txBody>
      </p:sp>
      <p:cxnSp>
        <p:nvCxnSpPr>
          <p:cNvPr id="12" name="Straight Arrow Connector 11">
            <a:extLst>
              <a:ext uri="{FF2B5EF4-FFF2-40B4-BE49-F238E27FC236}">
                <a16:creationId xmlns:a16="http://schemas.microsoft.com/office/drawing/2014/main" id="{A10C17AF-B129-B7F5-19E3-6CA26E18379D}"/>
              </a:ext>
            </a:extLst>
          </p:cNvPr>
          <p:cNvCxnSpPr>
            <a:cxnSpLocks/>
          </p:cNvCxnSpPr>
          <p:nvPr/>
        </p:nvCxnSpPr>
        <p:spPr>
          <a:xfrm flipV="1">
            <a:off x="4685121" y="2656647"/>
            <a:ext cx="952108" cy="8264"/>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1F821A1F-E967-2487-9182-EB770FD1CE8E}"/>
              </a:ext>
            </a:extLst>
          </p:cNvPr>
          <p:cNvSpPr/>
          <p:nvPr/>
        </p:nvSpPr>
        <p:spPr>
          <a:xfrm>
            <a:off x="777380" y="2306696"/>
            <a:ext cx="3907741" cy="69990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a:extLst>
              <a:ext uri="{FF2B5EF4-FFF2-40B4-BE49-F238E27FC236}">
                <a16:creationId xmlns:a16="http://schemas.microsoft.com/office/drawing/2014/main" id="{6B680584-596D-C9F9-8E25-A55F1617B014}"/>
              </a:ext>
            </a:extLst>
          </p:cNvPr>
          <p:cNvSpPr txBox="1"/>
          <p:nvPr/>
        </p:nvSpPr>
        <p:spPr>
          <a:xfrm>
            <a:off x="749431" y="4771841"/>
            <a:ext cx="4265628" cy="1277273"/>
          </a:xfrm>
          <a:prstGeom prst="rect">
            <a:avLst/>
          </a:prstGeom>
          <a:noFill/>
        </p:spPr>
        <p:txBody>
          <a:bodyPr wrap="square">
            <a:spAutoFit/>
          </a:bodyPr>
          <a:lstStyle/>
          <a:p>
            <a:pPr>
              <a:spcAft>
                <a:spcPts val="600"/>
              </a:spcAft>
            </a:pPr>
            <a:r>
              <a:rPr lang="en-US" b="1" i="1" dirty="0"/>
              <a:t>For example</a:t>
            </a:r>
          </a:p>
          <a:p>
            <a:r>
              <a:rPr lang="en-US" dirty="0"/>
              <a:t>If the </a:t>
            </a:r>
            <a:r>
              <a:rPr lang="en-US" b="1" dirty="0"/>
              <a:t>objective</a:t>
            </a:r>
            <a:r>
              <a:rPr lang="en-US" dirty="0"/>
              <a:t> is “to monitor trends in wolf </a:t>
            </a:r>
            <a:r>
              <a:rPr lang="en-US" dirty="0">
                <a:solidFill>
                  <a:schemeClr val="accent2"/>
                </a:solidFill>
              </a:rPr>
              <a:t>occupancy</a:t>
            </a:r>
            <a:r>
              <a:rPr lang="en-US" dirty="0"/>
              <a:t> at 5-year intervals from January – December 2020 to 2023."</a:t>
            </a:r>
            <a:endParaRPr lang="en-CA" dirty="0"/>
          </a:p>
        </p:txBody>
      </p:sp>
      <p:sp>
        <p:nvSpPr>
          <p:cNvPr id="18" name="TextBox 17">
            <a:extLst>
              <a:ext uri="{FF2B5EF4-FFF2-40B4-BE49-F238E27FC236}">
                <a16:creationId xmlns:a16="http://schemas.microsoft.com/office/drawing/2014/main" id="{15145718-A28F-0CC8-DF59-484D733C2BFC}"/>
              </a:ext>
            </a:extLst>
          </p:cNvPr>
          <p:cNvSpPr txBox="1"/>
          <p:nvPr/>
        </p:nvSpPr>
        <p:spPr>
          <a:xfrm>
            <a:off x="5492682" y="5111678"/>
            <a:ext cx="4265628" cy="369332"/>
          </a:xfrm>
          <a:prstGeom prst="rect">
            <a:avLst/>
          </a:prstGeom>
          <a:noFill/>
        </p:spPr>
        <p:txBody>
          <a:bodyPr wrap="square">
            <a:spAutoFit/>
          </a:bodyPr>
          <a:lstStyle/>
          <a:p>
            <a:r>
              <a:rPr lang="en-US" dirty="0"/>
              <a:t>The </a:t>
            </a:r>
            <a:r>
              <a:rPr lang="en-CA" b="1" kern="100" dirty="0">
                <a:latin typeface="Aptos" panose="02110004020202020204"/>
                <a:cs typeface="Times New Roman" panose="02020603050405020304" pitchFamily="18" charset="0"/>
              </a:rPr>
              <a:t>s</a:t>
            </a:r>
            <a:r>
              <a:rPr lang="en-CA" sz="1800" b="1" kern="100" dirty="0">
                <a:effectLst/>
                <a:latin typeface="Aptos" panose="02110004020202020204"/>
                <a:ea typeface="Aptos" panose="02110004020202020204"/>
                <a:cs typeface="Times New Roman" panose="02020603050405020304" pitchFamily="18" charset="0"/>
              </a:rPr>
              <a:t>tate variable</a:t>
            </a:r>
            <a:r>
              <a:rPr lang="en-CA" b="1" kern="100" dirty="0">
                <a:latin typeface="Aptos" panose="02110004020202020204"/>
                <a:ea typeface="Aptos" panose="02110004020202020204"/>
                <a:cs typeface="Times New Roman" panose="02020603050405020304" pitchFamily="18" charset="0"/>
              </a:rPr>
              <a:t> </a:t>
            </a:r>
            <a:r>
              <a:rPr lang="en-CA" kern="100" dirty="0">
                <a:latin typeface="Aptos" panose="02110004020202020204"/>
                <a:ea typeface="Aptos" panose="02110004020202020204"/>
                <a:cs typeface="Times New Roman" panose="02020603050405020304" pitchFamily="18" charset="0"/>
              </a:rPr>
              <a:t>is</a:t>
            </a:r>
            <a:r>
              <a:rPr lang="en-US" dirty="0"/>
              <a:t> "occupancy"</a:t>
            </a:r>
            <a:endParaRPr lang="en-CA" dirty="0"/>
          </a:p>
        </p:txBody>
      </p:sp>
      <p:cxnSp>
        <p:nvCxnSpPr>
          <p:cNvPr id="22" name="Straight Connector 21">
            <a:extLst>
              <a:ext uri="{FF2B5EF4-FFF2-40B4-BE49-F238E27FC236}">
                <a16:creationId xmlns:a16="http://schemas.microsoft.com/office/drawing/2014/main" id="{55C7578F-4BC6-F540-40C8-0E158FDBE4CE}"/>
              </a:ext>
            </a:extLst>
          </p:cNvPr>
          <p:cNvCxnSpPr>
            <a:cxnSpLocks/>
          </p:cNvCxnSpPr>
          <p:nvPr/>
        </p:nvCxnSpPr>
        <p:spPr>
          <a:xfrm>
            <a:off x="5250731" y="342697"/>
            <a:ext cx="0" cy="6035084"/>
          </a:xfrm>
          <a:prstGeom prst="line">
            <a:avLst/>
          </a:prstGeom>
          <a:ln>
            <a:solidFill>
              <a:schemeClr val="tx2">
                <a:lumMod val="75000"/>
                <a:lumOff val="25000"/>
              </a:schemeClr>
            </a:solidFill>
            <a:prstDash val="dash"/>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90B4369-1EF4-0C8C-E676-CC47115A5FCC}"/>
              </a:ext>
            </a:extLst>
          </p:cNvPr>
          <p:cNvSpPr txBox="1"/>
          <p:nvPr/>
        </p:nvSpPr>
        <p:spPr>
          <a:xfrm>
            <a:off x="-457199" y="-140071"/>
            <a:ext cx="6094428" cy="369332"/>
          </a:xfrm>
          <a:prstGeom prst="rect">
            <a:avLst/>
          </a:prstGeom>
          <a:noFill/>
        </p:spPr>
        <p:txBody>
          <a:bodyPr wrap="square">
            <a:spAutoFit/>
          </a:bodyPr>
          <a:lstStyle/>
          <a:p>
            <a:r>
              <a:rPr lang="en-CA" dirty="0" err="1"/>
              <a:t>FIG_obj_state_var</a:t>
            </a:r>
            <a:endParaRPr lang="en-CA" dirty="0"/>
          </a:p>
        </p:txBody>
      </p:sp>
    </p:spTree>
    <p:extLst>
      <p:ext uri="{BB962C8B-B14F-4D97-AF65-F5344CB8AC3E}">
        <p14:creationId xmlns:p14="http://schemas.microsoft.com/office/powerpoint/2010/main" val="1269957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E6BC1-7874-EE40-B4F4-449D2A039D6E}"/>
              </a:ext>
            </a:extLst>
          </p:cNvPr>
          <p:cNvPicPr>
            <a:picLocks noChangeAspect="1"/>
          </p:cNvPicPr>
          <p:nvPr/>
        </p:nvPicPr>
        <p:blipFill>
          <a:blip r:embed="rId2"/>
          <a:stretch>
            <a:fillRect/>
          </a:stretch>
        </p:blipFill>
        <p:spPr>
          <a:xfrm>
            <a:off x="3223811" y="456785"/>
            <a:ext cx="5744377" cy="5944430"/>
          </a:xfrm>
          <a:prstGeom prst="rect">
            <a:avLst/>
          </a:prstGeom>
        </p:spPr>
      </p:pic>
      <p:sp>
        <p:nvSpPr>
          <p:cNvPr id="6" name="Rectangle 5">
            <a:extLst>
              <a:ext uri="{FF2B5EF4-FFF2-40B4-BE49-F238E27FC236}">
                <a16:creationId xmlns:a16="http://schemas.microsoft.com/office/drawing/2014/main" id="{19DAF72B-711A-6784-34EB-269059531239}"/>
              </a:ext>
            </a:extLst>
          </p:cNvPr>
          <p:cNvSpPr/>
          <p:nvPr/>
        </p:nvSpPr>
        <p:spPr>
          <a:xfrm>
            <a:off x="3932547" y="5316718"/>
            <a:ext cx="4119513" cy="9049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It’s the study design wild west out here</a:t>
            </a:r>
          </a:p>
        </p:txBody>
      </p:sp>
    </p:spTree>
    <p:extLst>
      <p:ext uri="{BB962C8B-B14F-4D97-AF65-F5344CB8AC3E}">
        <p14:creationId xmlns:p14="http://schemas.microsoft.com/office/powerpoint/2010/main" val="323096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297FC6F1-1B14-B042-2E43-957955E803AC}"/>
              </a:ext>
            </a:extLst>
          </p:cNvPr>
          <p:cNvPicPr>
            <a:picLocks noGrp="1" noRot="1" noChangeAspect="1" noMove="1" noResize="1" noEditPoints="1" noAdjustHandles="1" noChangeArrowheads="1" noChangeShapeType="1" noCrop="1"/>
          </p:cNvPicPr>
          <p:nvPr/>
        </p:nvPicPr>
        <p:blipFill>
          <a:blip r:embed="rId2"/>
          <a:stretch>
            <a:fillRect/>
          </a:stretch>
        </p:blipFill>
        <p:spPr>
          <a:xfrm>
            <a:off x="11148" y="0"/>
            <a:ext cx="12169704" cy="6858000"/>
          </a:xfrm>
          <a:prstGeom prst="rect">
            <a:avLst/>
          </a:prstGeom>
        </p:spPr>
      </p:pic>
      <p:pic>
        <p:nvPicPr>
          <p:cNvPr id="4" name="Content Placeholder 3">
            <a:extLst>
              <a:ext uri="{FF2B5EF4-FFF2-40B4-BE49-F238E27FC236}">
                <a16:creationId xmlns:a16="http://schemas.microsoft.com/office/drawing/2014/main" id="{BC66D837-CF47-5F0F-FBB3-37AADF889713}"/>
              </a:ext>
            </a:extLst>
          </p:cNvPr>
          <p:cNvPicPr>
            <a:picLocks noGrp="1" noChangeAspect="1"/>
          </p:cNvPicPr>
          <p:nvPr>
            <p:ph idx="1"/>
          </p:nvPr>
        </p:nvPicPr>
        <p:blipFill>
          <a:blip r:embed="rId3"/>
          <a:stretch>
            <a:fillRect/>
          </a:stretch>
        </p:blipFill>
        <p:spPr>
          <a:xfrm>
            <a:off x="7265311" y="4106936"/>
            <a:ext cx="814294" cy="806311"/>
          </a:xfrm>
          <a:prstGeom prst="rect">
            <a:avLst/>
          </a:prstGeom>
        </p:spPr>
      </p:pic>
      <p:pic>
        <p:nvPicPr>
          <p:cNvPr id="5" name="Picture 4">
            <a:extLst>
              <a:ext uri="{FF2B5EF4-FFF2-40B4-BE49-F238E27FC236}">
                <a16:creationId xmlns:a16="http://schemas.microsoft.com/office/drawing/2014/main" id="{15AB0B82-28E6-0489-73D0-ADE479BEFD0A}"/>
              </a:ext>
            </a:extLst>
          </p:cNvPr>
          <p:cNvPicPr>
            <a:picLocks noChangeAspect="1"/>
          </p:cNvPicPr>
          <p:nvPr/>
        </p:nvPicPr>
        <p:blipFill>
          <a:blip r:embed="rId4"/>
          <a:stretch>
            <a:fillRect/>
          </a:stretch>
        </p:blipFill>
        <p:spPr>
          <a:xfrm>
            <a:off x="208143" y="130990"/>
            <a:ext cx="3962400" cy="925689"/>
          </a:xfrm>
          <a:prstGeom prst="rect">
            <a:avLst/>
          </a:prstGeom>
        </p:spPr>
      </p:pic>
      <p:graphicFrame>
        <p:nvGraphicFramePr>
          <p:cNvPr id="6" name="Table 5">
            <a:extLst>
              <a:ext uri="{FF2B5EF4-FFF2-40B4-BE49-F238E27FC236}">
                <a16:creationId xmlns:a16="http://schemas.microsoft.com/office/drawing/2014/main" id="{0DAF1FC2-E472-3C13-DE8D-30BA032A9FB4}"/>
              </a:ext>
            </a:extLst>
          </p:cNvPr>
          <p:cNvGraphicFramePr>
            <a:graphicFrameLocks noGrp="1"/>
          </p:cNvGraphicFramePr>
          <p:nvPr>
            <p:extLst>
              <p:ext uri="{D42A27DB-BD31-4B8C-83A1-F6EECF244321}">
                <p14:modId xmlns:p14="http://schemas.microsoft.com/office/powerpoint/2010/main" val="1615337185"/>
              </p:ext>
            </p:extLst>
          </p:nvPr>
        </p:nvGraphicFramePr>
        <p:xfrm>
          <a:off x="1228704" y="1575863"/>
          <a:ext cx="2436719" cy="73152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56041">
                <a:tc>
                  <a:txBody>
                    <a:bodyPr/>
                    <a:lstStyle/>
                    <a:p>
                      <a:r>
                        <a:rPr lang="en-CA" sz="1200" b="1" i="0" kern="120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370840">
                <a:tc>
                  <a:txBody>
                    <a:bodyPr/>
                    <a:lstStyle/>
                    <a:p>
                      <a:r>
                        <a:rPr lang="en-US" sz="1200" b="0" i="0" kern="1200">
                          <a:solidFill>
                            <a:schemeClr val="dk1"/>
                          </a:solidFill>
                          <a:effectLst/>
                          <a:latin typeface="Helvetica" panose="020B0604020202020204" pitchFamily="34" charset="0"/>
                          <a:ea typeface="+mn-ea"/>
                          <a:cs typeface="Helvetica" panose="020B0604020202020204" pitchFamily="34" charset="0"/>
                        </a:rPr>
                        <a:t>Raster - landscape predictors of interest</a:t>
                      </a:r>
                      <a:endParaRPr lang="en-CA" sz="1200">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bl>
          </a:graphicData>
        </a:graphic>
      </p:graphicFrame>
      <p:pic>
        <p:nvPicPr>
          <p:cNvPr id="7" name="Picture 6">
            <a:extLst>
              <a:ext uri="{FF2B5EF4-FFF2-40B4-BE49-F238E27FC236}">
                <a16:creationId xmlns:a16="http://schemas.microsoft.com/office/drawing/2014/main" id="{3EDF30CE-88AB-C98B-CA46-03775174924D}"/>
              </a:ext>
            </a:extLst>
          </p:cNvPr>
          <p:cNvPicPr>
            <a:picLocks noChangeAspect="1"/>
          </p:cNvPicPr>
          <p:nvPr/>
        </p:nvPicPr>
        <p:blipFill>
          <a:blip r:embed="rId5"/>
          <a:stretch>
            <a:fillRect/>
          </a:stretch>
        </p:blipFill>
        <p:spPr>
          <a:xfrm>
            <a:off x="202112" y="3630071"/>
            <a:ext cx="880021" cy="880021"/>
          </a:xfrm>
          <a:prstGeom prst="rect">
            <a:avLst/>
          </a:prstGeom>
        </p:spPr>
      </p:pic>
      <p:pic>
        <p:nvPicPr>
          <p:cNvPr id="8" name="Picture 2">
            <a:extLst>
              <a:ext uri="{FF2B5EF4-FFF2-40B4-BE49-F238E27FC236}">
                <a16:creationId xmlns:a16="http://schemas.microsoft.com/office/drawing/2014/main" id="{5B572982-ADD5-112E-1390-FAC9C74901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0086" t="21678" r="19070" b="16462"/>
          <a:stretch/>
        </p:blipFill>
        <p:spPr bwMode="auto">
          <a:xfrm>
            <a:off x="358820" y="4644433"/>
            <a:ext cx="723313" cy="880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ECEDA3B5-D9D4-2D46-066D-74EE69FF8351}"/>
              </a:ext>
            </a:extLst>
          </p:cNvPr>
          <p:cNvGraphicFramePr>
            <a:graphicFrameLocks noGrp="1"/>
          </p:cNvGraphicFramePr>
          <p:nvPr>
            <p:extLst>
              <p:ext uri="{D42A27DB-BD31-4B8C-83A1-F6EECF244321}">
                <p14:modId xmlns:p14="http://schemas.microsoft.com/office/powerpoint/2010/main" val="313428351"/>
              </p:ext>
            </p:extLst>
          </p:nvPr>
        </p:nvGraphicFramePr>
        <p:xfrm>
          <a:off x="1120889" y="3605301"/>
          <a:ext cx="2436719" cy="2307295"/>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37638">
                <a:tc>
                  <a:txBody>
                    <a:bodyPr/>
                    <a:lstStyle/>
                    <a:p>
                      <a:r>
                        <a:rPr lang="en-CA" sz="1200" b="1" i="0" kern="120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321251">
                <a:tc>
                  <a:txBody>
                    <a:bodyPr/>
                    <a:lstStyle/>
                    <a:p>
                      <a:r>
                        <a:rPr lang="en-CA" sz="1100" b="0" i="0" kern="1200">
                          <a:solidFill>
                            <a:schemeClr val="dk1"/>
                          </a:solidFill>
                          <a:effectLst/>
                          <a:latin typeface="Helvetica" panose="020B0604020202020204" pitchFamily="34" charset="0"/>
                          <a:ea typeface="+mn-ea"/>
                          <a:cs typeface="Helvetica" panose="020B0604020202020204" pitchFamily="34" charset="0"/>
                        </a:rPr>
                        <a:t>Home range size</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321251">
                <a:tc>
                  <a:txBody>
                    <a:bodyPr/>
                    <a:lstStyle/>
                    <a:p>
                      <a:r>
                        <a:rPr lang="en-CA" sz="1100" b="0" i="0" kern="1200">
                          <a:solidFill>
                            <a:schemeClr val="dk1"/>
                          </a:solidFill>
                          <a:effectLst/>
                          <a:latin typeface="Helvetica" panose="020B0604020202020204" pitchFamily="34" charset="0"/>
                          <a:ea typeface="+mn-ea"/>
                          <a:cs typeface="Helvetica" panose="020B0604020202020204" pitchFamily="34" charset="0"/>
                        </a:rPr>
                        <a:t>Movement rate</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20740743"/>
                  </a:ext>
                </a:extLst>
              </a:tr>
              <a:tr h="321251">
                <a:tc>
                  <a:txBody>
                    <a:bodyPr/>
                    <a:lstStyle/>
                    <a:p>
                      <a:r>
                        <a:rPr lang="en-CA" sz="1100" b="0" i="0" kern="1200">
                          <a:solidFill>
                            <a:schemeClr val="dk1"/>
                          </a:solidFill>
                          <a:effectLst/>
                          <a:latin typeface="Helvetica" panose="020B0604020202020204" pitchFamily="34" charset="0"/>
                          <a:ea typeface="+mn-ea"/>
                          <a:cs typeface="Helvetica" panose="020B0604020202020204" pitchFamily="34" charset="0"/>
                        </a:rPr>
                        <a:t>Density</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06676096"/>
                  </a:ext>
                </a:extLst>
              </a:tr>
              <a:tr h="321251">
                <a:tc>
                  <a:txBody>
                    <a:bodyPr/>
                    <a:lstStyle/>
                    <a:p>
                      <a:r>
                        <a:rPr lang="en-CA" sz="1100" b="0" i="0" kern="1200">
                          <a:solidFill>
                            <a:schemeClr val="dk1"/>
                          </a:solidFill>
                          <a:effectLst/>
                          <a:latin typeface="Helvetica" panose="020B0604020202020204" pitchFamily="34" charset="0"/>
                          <a:ea typeface="+mn-ea"/>
                          <a:cs typeface="Helvetica" panose="020B0604020202020204" pitchFamily="34" charset="0"/>
                        </a:rPr>
                        <a:t>Body size</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880090338"/>
                  </a:ext>
                </a:extLst>
              </a:tr>
              <a:tr h="321251">
                <a:tc>
                  <a:txBody>
                    <a:bodyPr/>
                    <a:lstStyle/>
                    <a:p>
                      <a:r>
                        <a:rPr lang="en-CA" sz="1100" b="0" i="0" kern="1200">
                          <a:solidFill>
                            <a:schemeClr val="dk1"/>
                          </a:solidFill>
                          <a:effectLst/>
                          <a:latin typeface="Helvetica" panose="020B0604020202020204" pitchFamily="34" charset="0"/>
                          <a:ea typeface="+mn-ea"/>
                          <a:cs typeface="Helvetica" panose="020B0604020202020204" pitchFamily="34" charset="0"/>
                        </a:rPr>
                        <a:t>Group size</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4059989735"/>
                  </a:ext>
                </a:extLst>
              </a:tr>
              <a:tr h="369659">
                <a:tc>
                  <a:txBody>
                    <a:bodyPr/>
                    <a:lstStyle/>
                    <a:p>
                      <a:r>
                        <a:rPr lang="en-US" sz="1100" b="0" i="0" kern="1200">
                          <a:solidFill>
                            <a:schemeClr val="dk1"/>
                          </a:solidFill>
                          <a:effectLst/>
                          <a:latin typeface="Helvetica" panose="020B0604020202020204" pitchFamily="34" charset="0"/>
                          <a:ea typeface="+mn-ea"/>
                          <a:cs typeface="Helvetica" panose="020B0604020202020204" pitchFamily="34" charset="0"/>
                        </a:rPr>
                        <a:t>Camera locations (propspective locations specified by the user")</a:t>
                      </a:r>
                      <a:endParaRPr lang="en-CA" sz="110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543730870"/>
                  </a:ext>
                </a:extLst>
              </a:tr>
            </a:tbl>
          </a:graphicData>
        </a:graphic>
      </p:graphicFrame>
      <p:pic>
        <p:nvPicPr>
          <p:cNvPr id="10" name="Picture 9">
            <a:extLst>
              <a:ext uri="{FF2B5EF4-FFF2-40B4-BE49-F238E27FC236}">
                <a16:creationId xmlns:a16="http://schemas.microsoft.com/office/drawing/2014/main" id="{8BFE25D1-A789-9D3C-F08D-A3344E943E7C}"/>
              </a:ext>
            </a:extLst>
          </p:cNvPr>
          <p:cNvPicPr>
            <a:picLocks noChangeAspect="1"/>
          </p:cNvPicPr>
          <p:nvPr/>
        </p:nvPicPr>
        <p:blipFill>
          <a:blip r:embed="rId7"/>
          <a:stretch>
            <a:fillRect/>
          </a:stretch>
        </p:blipFill>
        <p:spPr>
          <a:xfrm>
            <a:off x="348683" y="1874706"/>
            <a:ext cx="880021" cy="865354"/>
          </a:xfrm>
          <a:prstGeom prst="rect">
            <a:avLst/>
          </a:prstGeom>
        </p:spPr>
      </p:pic>
      <p:pic>
        <p:nvPicPr>
          <p:cNvPr id="11" name="Picture 10">
            <a:extLst>
              <a:ext uri="{FF2B5EF4-FFF2-40B4-BE49-F238E27FC236}">
                <a16:creationId xmlns:a16="http://schemas.microsoft.com/office/drawing/2014/main" id="{061CDDF9-CF7B-C89E-5831-E7E099668C23}"/>
              </a:ext>
            </a:extLst>
          </p:cNvPr>
          <p:cNvPicPr>
            <a:picLocks noChangeAspect="1"/>
          </p:cNvPicPr>
          <p:nvPr/>
        </p:nvPicPr>
        <p:blipFill>
          <a:blip r:embed="rId5"/>
          <a:stretch>
            <a:fillRect/>
          </a:stretch>
        </p:blipFill>
        <p:spPr>
          <a:xfrm>
            <a:off x="348683" y="1140075"/>
            <a:ext cx="767759" cy="767759"/>
          </a:xfrm>
          <a:prstGeom prst="rect">
            <a:avLst/>
          </a:prstGeom>
        </p:spPr>
      </p:pic>
      <p:grpSp>
        <p:nvGrpSpPr>
          <p:cNvPr id="46" name="Group 45">
            <a:extLst>
              <a:ext uri="{FF2B5EF4-FFF2-40B4-BE49-F238E27FC236}">
                <a16:creationId xmlns:a16="http://schemas.microsoft.com/office/drawing/2014/main" id="{6E263468-56F1-E335-D7D5-EE5D24198E7B}"/>
              </a:ext>
            </a:extLst>
          </p:cNvPr>
          <p:cNvGrpSpPr/>
          <p:nvPr/>
        </p:nvGrpSpPr>
        <p:grpSpPr>
          <a:xfrm>
            <a:off x="7302021" y="5229052"/>
            <a:ext cx="4670332" cy="1507159"/>
            <a:chOff x="7154981" y="5010234"/>
            <a:chExt cx="4670332" cy="1507159"/>
          </a:xfrm>
        </p:grpSpPr>
        <p:pic>
          <p:nvPicPr>
            <p:cNvPr id="21" name="Picture 20">
              <a:extLst>
                <a:ext uri="{FF2B5EF4-FFF2-40B4-BE49-F238E27FC236}">
                  <a16:creationId xmlns:a16="http://schemas.microsoft.com/office/drawing/2014/main" id="{39501D12-1C19-E325-275E-F71C1449DB57}"/>
                </a:ext>
              </a:extLst>
            </p:cNvPr>
            <p:cNvPicPr>
              <a:picLocks noChangeAspect="1"/>
            </p:cNvPicPr>
            <p:nvPr/>
          </p:nvPicPr>
          <p:blipFill>
            <a:blip r:embed="rId8"/>
            <a:stretch>
              <a:fillRect/>
            </a:stretch>
          </p:blipFill>
          <p:spPr>
            <a:xfrm>
              <a:off x="7154981" y="5010234"/>
              <a:ext cx="4670332" cy="1507159"/>
            </a:xfrm>
            <a:prstGeom prst="rect">
              <a:avLst/>
            </a:prstGeom>
          </p:spPr>
        </p:pic>
        <p:sp>
          <p:nvSpPr>
            <p:cNvPr id="15" name="TextBox 14">
              <a:extLst>
                <a:ext uri="{FF2B5EF4-FFF2-40B4-BE49-F238E27FC236}">
                  <a16:creationId xmlns:a16="http://schemas.microsoft.com/office/drawing/2014/main" id="{30D72484-3F1D-938E-E800-F553AC393970}"/>
                </a:ext>
              </a:extLst>
            </p:cNvPr>
            <p:cNvSpPr txBox="1"/>
            <p:nvPr/>
          </p:nvSpPr>
          <p:spPr>
            <a:xfrm>
              <a:off x="7793599" y="5381818"/>
              <a:ext cx="3586316" cy="738664"/>
            </a:xfrm>
            <a:prstGeom prst="rect">
              <a:avLst/>
            </a:prstGeom>
            <a:noFill/>
          </p:spPr>
          <p:txBody>
            <a:bodyPr wrap="square">
              <a:spAutoFit/>
            </a:bodyPr>
            <a:lstStyle/>
            <a:p>
              <a:r>
                <a:rPr lang="en-US" sz="1400" b="0" i="0">
                  <a:solidFill>
                    <a:srgbClr val="000000"/>
                  </a:solidFill>
                  <a:effectLst/>
                  <a:latin typeface="Helvetica" panose="020B0604020202020204" pitchFamily="34" charset="0"/>
                </a:rPr>
                <a:t>Power (comparison of bias and precision) of various data collection approaches among different deployments.</a:t>
              </a:r>
              <a:endParaRPr lang="en-CA" sz="1400"/>
            </a:p>
          </p:txBody>
        </p:sp>
      </p:grpSp>
      <p:grpSp>
        <p:nvGrpSpPr>
          <p:cNvPr id="27" name="Group 26">
            <a:extLst>
              <a:ext uri="{FF2B5EF4-FFF2-40B4-BE49-F238E27FC236}">
                <a16:creationId xmlns:a16="http://schemas.microsoft.com/office/drawing/2014/main" id="{8E81CB31-15EF-E26C-02D3-C93797409309}"/>
              </a:ext>
            </a:extLst>
          </p:cNvPr>
          <p:cNvGrpSpPr/>
          <p:nvPr/>
        </p:nvGrpSpPr>
        <p:grpSpPr>
          <a:xfrm>
            <a:off x="9678229" y="2307383"/>
            <a:ext cx="2436720" cy="614286"/>
            <a:chOff x="3635736" y="1966127"/>
            <a:chExt cx="3850914" cy="857784"/>
          </a:xfrm>
        </p:grpSpPr>
        <p:pic>
          <p:nvPicPr>
            <p:cNvPr id="26" name="Picture 25">
              <a:extLst>
                <a:ext uri="{FF2B5EF4-FFF2-40B4-BE49-F238E27FC236}">
                  <a16:creationId xmlns:a16="http://schemas.microsoft.com/office/drawing/2014/main" id="{F1EB107D-910C-1AB9-CC11-0E1D508FBA1C}"/>
                </a:ext>
              </a:extLst>
            </p:cNvPr>
            <p:cNvPicPr>
              <a:picLocks noChangeAspect="1"/>
            </p:cNvPicPr>
            <p:nvPr/>
          </p:nvPicPr>
          <p:blipFill>
            <a:blip r:embed="rId9"/>
            <a:stretch>
              <a:fillRect/>
            </a:stretch>
          </p:blipFill>
          <p:spPr>
            <a:xfrm>
              <a:off x="3635736" y="1966127"/>
              <a:ext cx="3850914" cy="857784"/>
            </a:xfrm>
            <a:prstGeom prst="rect">
              <a:avLst/>
            </a:prstGeom>
          </p:spPr>
        </p:pic>
        <p:sp>
          <p:nvSpPr>
            <p:cNvPr id="23" name="TextBox 22">
              <a:extLst>
                <a:ext uri="{FF2B5EF4-FFF2-40B4-BE49-F238E27FC236}">
                  <a16:creationId xmlns:a16="http://schemas.microsoft.com/office/drawing/2014/main" id="{59F59948-F699-C00A-B1D5-77E46178A149}"/>
                </a:ext>
              </a:extLst>
            </p:cNvPr>
            <p:cNvSpPr txBox="1"/>
            <p:nvPr/>
          </p:nvSpPr>
          <p:spPr>
            <a:xfrm>
              <a:off x="3857000" y="2167710"/>
              <a:ext cx="3623014" cy="386799"/>
            </a:xfrm>
            <a:prstGeom prst="rect">
              <a:avLst/>
            </a:prstGeom>
            <a:noFill/>
          </p:spPr>
          <p:txBody>
            <a:bodyPr wrap="square">
              <a:spAutoFit/>
            </a:bodyPr>
            <a:lstStyle/>
            <a:p>
              <a:r>
                <a:rPr lang="en-CA" sz="1200" b="0" i="0">
                  <a:solidFill>
                    <a:srgbClr val="000000"/>
                  </a:solidFill>
                  <a:effectLst/>
                  <a:latin typeface="Helvetica" panose="020B0604020202020204" pitchFamily="34" charset="0"/>
                </a:rPr>
                <a:t>Per pixel </a:t>
              </a:r>
              <a:r>
                <a:rPr lang="en-CA" sz="1200">
                  <a:solidFill>
                    <a:srgbClr val="000000"/>
                  </a:solidFill>
                  <a:latin typeface="Helvetica" panose="020B0604020202020204" pitchFamily="34" charset="0"/>
                </a:rPr>
                <a:t>detection </a:t>
              </a:r>
              <a:r>
                <a:rPr lang="en-CA" sz="1200" b="0" i="0">
                  <a:solidFill>
                    <a:srgbClr val="000000"/>
                  </a:solidFill>
                  <a:effectLst/>
                  <a:latin typeface="Helvetica" panose="020B0604020202020204" pitchFamily="34" charset="0"/>
                </a:rPr>
                <a:t>probab</a:t>
              </a:r>
              <a:r>
                <a:rPr lang="en-CA" sz="1200">
                  <a:solidFill>
                    <a:srgbClr val="000000"/>
                  </a:solidFill>
                  <a:latin typeface="Helvetica" panose="020B0604020202020204" pitchFamily="34" charset="0"/>
                </a:rPr>
                <a:t>ility</a:t>
              </a:r>
              <a:endParaRPr lang="en-CA" sz="1200"/>
            </a:p>
          </p:txBody>
        </p:sp>
      </p:grpSp>
      <p:pic>
        <p:nvPicPr>
          <p:cNvPr id="39" name="Picture 38">
            <a:extLst>
              <a:ext uri="{FF2B5EF4-FFF2-40B4-BE49-F238E27FC236}">
                <a16:creationId xmlns:a16="http://schemas.microsoft.com/office/drawing/2014/main" id="{BF2C85D2-E7EB-9BFE-2844-1DB8F88CC7BE}"/>
              </a:ext>
            </a:extLst>
          </p:cNvPr>
          <p:cNvPicPr>
            <a:picLocks noChangeAspect="1"/>
          </p:cNvPicPr>
          <p:nvPr/>
        </p:nvPicPr>
        <p:blipFill>
          <a:blip r:embed="rId10"/>
          <a:stretch>
            <a:fillRect/>
          </a:stretch>
        </p:blipFill>
        <p:spPr>
          <a:xfrm>
            <a:off x="3581442" y="2440392"/>
            <a:ext cx="1078869" cy="960312"/>
          </a:xfrm>
          <a:prstGeom prst="rect">
            <a:avLst/>
          </a:prstGeom>
        </p:spPr>
      </p:pic>
      <p:grpSp>
        <p:nvGrpSpPr>
          <p:cNvPr id="44" name="Group 43">
            <a:extLst>
              <a:ext uri="{FF2B5EF4-FFF2-40B4-BE49-F238E27FC236}">
                <a16:creationId xmlns:a16="http://schemas.microsoft.com/office/drawing/2014/main" id="{1923BD18-FA46-6C7C-DB8C-32BF4732B0E9}"/>
              </a:ext>
            </a:extLst>
          </p:cNvPr>
          <p:cNvGrpSpPr/>
          <p:nvPr/>
        </p:nvGrpSpPr>
        <p:grpSpPr>
          <a:xfrm>
            <a:off x="4903103" y="1108248"/>
            <a:ext cx="1771023" cy="2826678"/>
            <a:chOff x="5276714" y="161427"/>
            <a:chExt cx="1771023" cy="2826678"/>
          </a:xfrm>
        </p:grpSpPr>
        <p:pic>
          <p:nvPicPr>
            <p:cNvPr id="29" name="Picture 28">
              <a:extLst>
                <a:ext uri="{FF2B5EF4-FFF2-40B4-BE49-F238E27FC236}">
                  <a16:creationId xmlns:a16="http://schemas.microsoft.com/office/drawing/2014/main" id="{041C6777-7EA8-C867-B23E-0E5C4B771D9E}"/>
                </a:ext>
              </a:extLst>
            </p:cNvPr>
            <p:cNvPicPr>
              <a:picLocks noChangeAspect="1"/>
            </p:cNvPicPr>
            <p:nvPr/>
          </p:nvPicPr>
          <p:blipFill>
            <a:blip r:embed="rId11"/>
            <a:stretch>
              <a:fillRect/>
            </a:stretch>
          </p:blipFill>
          <p:spPr>
            <a:xfrm>
              <a:off x="5276714" y="161427"/>
              <a:ext cx="1771023" cy="2826678"/>
            </a:xfrm>
            <a:prstGeom prst="rect">
              <a:avLst/>
            </a:prstGeom>
          </p:spPr>
        </p:pic>
        <p:grpSp>
          <p:nvGrpSpPr>
            <p:cNvPr id="30" name="Group 29">
              <a:extLst>
                <a:ext uri="{FF2B5EF4-FFF2-40B4-BE49-F238E27FC236}">
                  <a16:creationId xmlns:a16="http://schemas.microsoft.com/office/drawing/2014/main" id="{83D83F3F-EE99-5217-BF5A-6EA19C0A5D2C}"/>
                </a:ext>
              </a:extLst>
            </p:cNvPr>
            <p:cNvGrpSpPr/>
            <p:nvPr/>
          </p:nvGrpSpPr>
          <p:grpSpPr>
            <a:xfrm>
              <a:off x="5525998" y="769534"/>
              <a:ext cx="1266796" cy="839730"/>
              <a:chOff x="3544483" y="1966127"/>
              <a:chExt cx="1601239" cy="1172591"/>
            </a:xfrm>
          </p:grpSpPr>
          <p:pic>
            <p:nvPicPr>
              <p:cNvPr id="31" name="Picture 30">
                <a:extLst>
                  <a:ext uri="{FF2B5EF4-FFF2-40B4-BE49-F238E27FC236}">
                    <a16:creationId xmlns:a16="http://schemas.microsoft.com/office/drawing/2014/main" id="{8EFC9516-E70B-5F50-658B-147DB2094ACE}"/>
                  </a:ext>
                </a:extLst>
              </p:cNvPr>
              <p:cNvPicPr>
                <a:picLocks noChangeAspect="1"/>
              </p:cNvPicPr>
              <p:nvPr/>
            </p:nvPicPr>
            <p:blipFill>
              <a:blip r:embed="rId9"/>
              <a:stretch>
                <a:fillRect/>
              </a:stretch>
            </p:blipFill>
            <p:spPr>
              <a:xfrm>
                <a:off x="3544483" y="1966127"/>
                <a:ext cx="1536218" cy="1172591"/>
              </a:xfrm>
              <a:prstGeom prst="rect">
                <a:avLst/>
              </a:prstGeom>
            </p:spPr>
          </p:pic>
          <p:sp>
            <p:nvSpPr>
              <p:cNvPr id="32" name="TextBox 31">
                <a:extLst>
                  <a:ext uri="{FF2B5EF4-FFF2-40B4-BE49-F238E27FC236}">
                    <a16:creationId xmlns:a16="http://schemas.microsoft.com/office/drawing/2014/main" id="{38EA8334-7B4C-1B83-1D5C-60B25FBD8713}"/>
                  </a:ext>
                </a:extLst>
              </p:cNvPr>
              <p:cNvSpPr txBox="1"/>
              <p:nvPr/>
            </p:nvSpPr>
            <p:spPr>
              <a:xfrm>
                <a:off x="3750540" y="2167710"/>
                <a:ext cx="1395182" cy="687643"/>
              </a:xfrm>
              <a:prstGeom prst="rect">
                <a:avLst/>
              </a:prstGeom>
              <a:noFill/>
            </p:spPr>
            <p:txBody>
              <a:bodyPr wrap="square">
                <a:spAutoFit/>
              </a:bodyPr>
              <a:lstStyle/>
              <a:p>
                <a:r>
                  <a:rPr lang="en-CA" sz="1200">
                    <a:solidFill>
                      <a:srgbClr val="000000"/>
                    </a:solidFill>
                    <a:latin typeface="Helvetica" panose="020B0604020202020204" pitchFamily="34" charset="0"/>
                  </a:rPr>
                  <a:t>Simulated</a:t>
                </a:r>
                <a:r>
                  <a:rPr lang="en-CA" sz="1400">
                    <a:solidFill>
                      <a:srgbClr val="000000"/>
                    </a:solidFill>
                    <a:latin typeface="Helvetica" panose="020B0604020202020204" pitchFamily="34" charset="0"/>
                  </a:rPr>
                  <a:t> </a:t>
                </a:r>
                <a:r>
                  <a:rPr lang="en-CA" sz="1200">
                    <a:solidFill>
                      <a:srgbClr val="000000"/>
                    </a:solidFill>
                    <a:latin typeface="Helvetica" panose="020B0604020202020204" pitchFamily="34" charset="0"/>
                  </a:rPr>
                  <a:t>population</a:t>
                </a:r>
                <a:endParaRPr lang="en-CA" sz="1200"/>
              </a:p>
            </p:txBody>
          </p:sp>
        </p:grpSp>
        <p:grpSp>
          <p:nvGrpSpPr>
            <p:cNvPr id="38" name="Group 37">
              <a:extLst>
                <a:ext uri="{FF2B5EF4-FFF2-40B4-BE49-F238E27FC236}">
                  <a16:creationId xmlns:a16="http://schemas.microsoft.com/office/drawing/2014/main" id="{920406A3-A578-22CF-0356-25A66C39D986}"/>
                </a:ext>
              </a:extLst>
            </p:cNvPr>
            <p:cNvGrpSpPr/>
            <p:nvPr/>
          </p:nvGrpSpPr>
          <p:grpSpPr>
            <a:xfrm>
              <a:off x="5472498" y="1676787"/>
              <a:ext cx="1432622" cy="1098224"/>
              <a:chOff x="3409809" y="3825288"/>
              <a:chExt cx="1789900" cy="1098224"/>
            </a:xfrm>
          </p:grpSpPr>
          <p:pic>
            <p:nvPicPr>
              <p:cNvPr id="36" name="Picture 35">
                <a:extLst>
                  <a:ext uri="{FF2B5EF4-FFF2-40B4-BE49-F238E27FC236}">
                    <a16:creationId xmlns:a16="http://schemas.microsoft.com/office/drawing/2014/main" id="{D7E3C149-1195-E2A1-4A14-503BD23B59F6}"/>
                  </a:ext>
                </a:extLst>
              </p:cNvPr>
              <p:cNvPicPr>
                <a:picLocks noChangeAspect="1"/>
              </p:cNvPicPr>
              <p:nvPr/>
            </p:nvPicPr>
            <p:blipFill>
              <a:blip r:embed="rId12"/>
              <a:stretch>
                <a:fillRect/>
              </a:stretch>
            </p:blipFill>
            <p:spPr>
              <a:xfrm>
                <a:off x="3409809" y="3825288"/>
                <a:ext cx="1706143" cy="1098224"/>
              </a:xfrm>
              <a:prstGeom prst="rect">
                <a:avLst/>
              </a:prstGeom>
            </p:spPr>
          </p:pic>
          <p:sp>
            <p:nvSpPr>
              <p:cNvPr id="37" name="TextBox 36">
                <a:extLst>
                  <a:ext uri="{FF2B5EF4-FFF2-40B4-BE49-F238E27FC236}">
                    <a16:creationId xmlns:a16="http://schemas.microsoft.com/office/drawing/2014/main" id="{D575BBC9-DC8A-DF60-D049-2E707C03B506}"/>
                  </a:ext>
                </a:extLst>
              </p:cNvPr>
              <p:cNvSpPr txBox="1"/>
              <p:nvPr/>
            </p:nvSpPr>
            <p:spPr>
              <a:xfrm>
                <a:off x="3686062" y="4031337"/>
                <a:ext cx="1513647" cy="646331"/>
              </a:xfrm>
              <a:prstGeom prst="rect">
                <a:avLst/>
              </a:prstGeom>
              <a:noFill/>
            </p:spPr>
            <p:txBody>
              <a:bodyPr wrap="square">
                <a:spAutoFit/>
              </a:bodyPr>
              <a:lstStyle/>
              <a:p>
                <a:r>
                  <a:rPr lang="en-CA" sz="1200">
                    <a:solidFill>
                      <a:srgbClr val="000000"/>
                    </a:solidFill>
                    <a:latin typeface="Helvetica" panose="020B0604020202020204" pitchFamily="34" charset="0"/>
                  </a:rPr>
                  <a:t>Simulated occupancy probability</a:t>
                </a:r>
                <a:endParaRPr lang="en-CA" sz="1200"/>
              </a:p>
            </p:txBody>
          </p:sp>
        </p:grpSp>
        <p:sp>
          <p:nvSpPr>
            <p:cNvPr id="43" name="TextBox 42">
              <a:extLst>
                <a:ext uri="{FF2B5EF4-FFF2-40B4-BE49-F238E27FC236}">
                  <a16:creationId xmlns:a16="http://schemas.microsoft.com/office/drawing/2014/main" id="{4D789ECA-83D8-45DB-4D16-4001D6E301A5}"/>
                </a:ext>
              </a:extLst>
            </p:cNvPr>
            <p:cNvSpPr txBox="1"/>
            <p:nvPr/>
          </p:nvSpPr>
          <p:spPr>
            <a:xfrm>
              <a:off x="5979541" y="1479743"/>
              <a:ext cx="243233" cy="369332"/>
            </a:xfrm>
            <a:prstGeom prst="rect">
              <a:avLst/>
            </a:prstGeom>
            <a:noFill/>
          </p:spPr>
          <p:txBody>
            <a:bodyPr wrap="square">
              <a:spAutoFit/>
            </a:bodyPr>
            <a:lstStyle/>
            <a:p>
              <a:r>
                <a:rPr lang="en-US" b="0" i="0">
                  <a:solidFill>
                    <a:srgbClr val="000000"/>
                  </a:solidFill>
                  <a:effectLst/>
                  <a:latin typeface="Helvetica" panose="020B0604020202020204" pitchFamily="34" charset="0"/>
                </a:rPr>
                <a:t>+</a:t>
              </a:r>
              <a:endParaRPr lang="en-CA"/>
            </a:p>
          </p:txBody>
        </p:sp>
      </p:grpSp>
      <p:grpSp>
        <p:nvGrpSpPr>
          <p:cNvPr id="47" name="Group 46">
            <a:extLst>
              <a:ext uri="{FF2B5EF4-FFF2-40B4-BE49-F238E27FC236}">
                <a16:creationId xmlns:a16="http://schemas.microsoft.com/office/drawing/2014/main" id="{8AA5B87C-395C-2B1C-B370-FE80D93E9275}"/>
              </a:ext>
            </a:extLst>
          </p:cNvPr>
          <p:cNvGrpSpPr/>
          <p:nvPr/>
        </p:nvGrpSpPr>
        <p:grpSpPr>
          <a:xfrm>
            <a:off x="8278700" y="3137584"/>
            <a:ext cx="2611319" cy="927070"/>
            <a:chOff x="7090711" y="3400464"/>
            <a:chExt cx="2611319" cy="927070"/>
          </a:xfrm>
        </p:grpSpPr>
        <p:pic>
          <p:nvPicPr>
            <p:cNvPr id="20" name="Picture 19">
              <a:extLst>
                <a:ext uri="{FF2B5EF4-FFF2-40B4-BE49-F238E27FC236}">
                  <a16:creationId xmlns:a16="http://schemas.microsoft.com/office/drawing/2014/main" id="{35CA5BB2-9332-313B-7141-3F944F06B877}"/>
                </a:ext>
              </a:extLst>
            </p:cNvPr>
            <p:cNvPicPr>
              <a:picLocks noChangeAspect="1"/>
            </p:cNvPicPr>
            <p:nvPr/>
          </p:nvPicPr>
          <p:blipFill>
            <a:blip r:embed="rId13"/>
            <a:stretch>
              <a:fillRect/>
            </a:stretch>
          </p:blipFill>
          <p:spPr>
            <a:xfrm>
              <a:off x="7090711" y="3400464"/>
              <a:ext cx="2611319" cy="927070"/>
            </a:xfrm>
            <a:prstGeom prst="rect">
              <a:avLst/>
            </a:prstGeom>
          </p:spPr>
        </p:pic>
        <p:sp>
          <p:nvSpPr>
            <p:cNvPr id="19" name="TextBox 18">
              <a:extLst>
                <a:ext uri="{FF2B5EF4-FFF2-40B4-BE49-F238E27FC236}">
                  <a16:creationId xmlns:a16="http://schemas.microsoft.com/office/drawing/2014/main" id="{C38962D6-98CB-C9D9-0B75-97662974CAB2}"/>
                </a:ext>
              </a:extLst>
            </p:cNvPr>
            <p:cNvSpPr txBox="1"/>
            <p:nvPr/>
          </p:nvSpPr>
          <p:spPr>
            <a:xfrm>
              <a:off x="7505574" y="3638637"/>
              <a:ext cx="2046271" cy="461665"/>
            </a:xfrm>
            <a:prstGeom prst="rect">
              <a:avLst/>
            </a:prstGeom>
            <a:noFill/>
          </p:spPr>
          <p:txBody>
            <a:bodyPr wrap="square">
              <a:spAutoFit/>
            </a:bodyPr>
            <a:lstStyle/>
            <a:p>
              <a:r>
                <a:rPr lang="en-US" sz="1200">
                  <a:solidFill>
                    <a:srgbClr val="000000"/>
                  </a:solidFill>
                  <a:latin typeface="Helvetica" panose="020B0604020202020204" pitchFamily="34" charset="0"/>
                </a:rPr>
                <a:t>S</a:t>
              </a:r>
              <a:r>
                <a:rPr lang="en-US" sz="1200" b="0" i="0">
                  <a:solidFill>
                    <a:srgbClr val="000000"/>
                  </a:solidFill>
                  <a:effectLst/>
                  <a:latin typeface="Helvetica" panose="020B0604020202020204" pitchFamily="34" charset="0"/>
                </a:rPr>
                <a:t>imulated detections at camera locations</a:t>
              </a:r>
              <a:endParaRPr lang="en-CA" sz="1200"/>
            </a:p>
          </p:txBody>
        </p:sp>
      </p:grpSp>
      <p:grpSp>
        <p:nvGrpSpPr>
          <p:cNvPr id="48" name="Group 47">
            <a:extLst>
              <a:ext uri="{FF2B5EF4-FFF2-40B4-BE49-F238E27FC236}">
                <a16:creationId xmlns:a16="http://schemas.microsoft.com/office/drawing/2014/main" id="{AEB1D2CD-DBA6-C599-27EB-6D3153C1E194}"/>
              </a:ext>
            </a:extLst>
          </p:cNvPr>
          <p:cNvGrpSpPr/>
          <p:nvPr/>
        </p:nvGrpSpPr>
        <p:grpSpPr>
          <a:xfrm>
            <a:off x="4000134" y="5449061"/>
            <a:ext cx="3049982" cy="927070"/>
            <a:chOff x="6753874" y="3688938"/>
            <a:chExt cx="3049982" cy="927070"/>
          </a:xfrm>
        </p:grpSpPr>
        <p:pic>
          <p:nvPicPr>
            <p:cNvPr id="49" name="Picture 48">
              <a:extLst>
                <a:ext uri="{FF2B5EF4-FFF2-40B4-BE49-F238E27FC236}">
                  <a16:creationId xmlns:a16="http://schemas.microsoft.com/office/drawing/2014/main" id="{96336A9F-96E5-DA13-4E4B-D380F9B026B5}"/>
                </a:ext>
              </a:extLst>
            </p:cNvPr>
            <p:cNvPicPr>
              <a:picLocks noChangeAspect="1"/>
            </p:cNvPicPr>
            <p:nvPr/>
          </p:nvPicPr>
          <p:blipFill>
            <a:blip r:embed="rId13"/>
            <a:stretch>
              <a:fillRect/>
            </a:stretch>
          </p:blipFill>
          <p:spPr>
            <a:xfrm>
              <a:off x="6753874" y="3688938"/>
              <a:ext cx="3049982" cy="927070"/>
            </a:xfrm>
            <a:prstGeom prst="rect">
              <a:avLst/>
            </a:prstGeom>
          </p:spPr>
        </p:pic>
        <p:sp>
          <p:nvSpPr>
            <p:cNvPr id="50" name="TextBox 49">
              <a:extLst>
                <a:ext uri="{FF2B5EF4-FFF2-40B4-BE49-F238E27FC236}">
                  <a16:creationId xmlns:a16="http://schemas.microsoft.com/office/drawing/2014/main" id="{BABF8E6F-0453-0FA4-1C94-21DE3925BA5A}"/>
                </a:ext>
              </a:extLst>
            </p:cNvPr>
            <p:cNvSpPr txBox="1"/>
            <p:nvPr/>
          </p:nvSpPr>
          <p:spPr>
            <a:xfrm>
              <a:off x="7199421" y="3941929"/>
              <a:ext cx="2527359" cy="461665"/>
            </a:xfrm>
            <a:prstGeom prst="rect">
              <a:avLst/>
            </a:prstGeom>
            <a:noFill/>
          </p:spPr>
          <p:txBody>
            <a:bodyPr wrap="square">
              <a:spAutoFit/>
            </a:bodyPr>
            <a:lstStyle/>
            <a:p>
              <a:r>
                <a:rPr lang="en-US" sz="1200">
                  <a:solidFill>
                    <a:srgbClr val="000000"/>
                  </a:solidFill>
                  <a:latin typeface="Helvetica" panose="020B0604020202020204" pitchFamily="34" charset="0"/>
                </a:rPr>
                <a:t>Model fit based on simulated detection histories</a:t>
              </a:r>
            </a:p>
          </p:txBody>
        </p:sp>
      </p:grpSp>
      <p:grpSp>
        <p:nvGrpSpPr>
          <p:cNvPr id="51" name="Group 50">
            <a:extLst>
              <a:ext uri="{FF2B5EF4-FFF2-40B4-BE49-F238E27FC236}">
                <a16:creationId xmlns:a16="http://schemas.microsoft.com/office/drawing/2014/main" id="{272451C1-2796-DCD8-5D3A-4160397F580B}"/>
              </a:ext>
            </a:extLst>
          </p:cNvPr>
          <p:cNvGrpSpPr/>
          <p:nvPr/>
        </p:nvGrpSpPr>
        <p:grpSpPr>
          <a:xfrm>
            <a:off x="6973040" y="2377227"/>
            <a:ext cx="2611320" cy="614286"/>
            <a:chOff x="3635736" y="1966127"/>
            <a:chExt cx="3850914" cy="857784"/>
          </a:xfrm>
        </p:grpSpPr>
        <p:pic>
          <p:nvPicPr>
            <p:cNvPr id="52" name="Picture 51">
              <a:extLst>
                <a:ext uri="{FF2B5EF4-FFF2-40B4-BE49-F238E27FC236}">
                  <a16:creationId xmlns:a16="http://schemas.microsoft.com/office/drawing/2014/main" id="{5689D69D-653E-04F1-EDED-DC3B0E0A08C7}"/>
                </a:ext>
              </a:extLst>
            </p:cNvPr>
            <p:cNvPicPr>
              <a:picLocks noChangeAspect="1"/>
            </p:cNvPicPr>
            <p:nvPr/>
          </p:nvPicPr>
          <p:blipFill>
            <a:blip r:embed="rId9"/>
            <a:stretch>
              <a:fillRect/>
            </a:stretch>
          </p:blipFill>
          <p:spPr>
            <a:xfrm>
              <a:off x="3635736" y="1966127"/>
              <a:ext cx="3850914" cy="857784"/>
            </a:xfrm>
            <a:prstGeom prst="rect">
              <a:avLst/>
            </a:prstGeom>
          </p:spPr>
        </p:pic>
        <p:sp>
          <p:nvSpPr>
            <p:cNvPr id="53" name="TextBox 52">
              <a:extLst>
                <a:ext uri="{FF2B5EF4-FFF2-40B4-BE49-F238E27FC236}">
                  <a16:creationId xmlns:a16="http://schemas.microsoft.com/office/drawing/2014/main" id="{663B622B-A92D-3F09-B7D2-1DA4B227F5AC}"/>
                </a:ext>
              </a:extLst>
            </p:cNvPr>
            <p:cNvSpPr txBox="1"/>
            <p:nvPr/>
          </p:nvSpPr>
          <p:spPr>
            <a:xfrm>
              <a:off x="3857000" y="2167710"/>
              <a:ext cx="3454815" cy="386799"/>
            </a:xfrm>
            <a:prstGeom prst="rect">
              <a:avLst/>
            </a:prstGeom>
            <a:noFill/>
          </p:spPr>
          <p:txBody>
            <a:bodyPr wrap="square">
              <a:spAutoFit/>
            </a:bodyPr>
            <a:lstStyle/>
            <a:p>
              <a:r>
                <a:rPr lang="en-CA" sz="1200" b="0" i="0">
                  <a:solidFill>
                    <a:srgbClr val="000000"/>
                  </a:solidFill>
                  <a:effectLst/>
                  <a:latin typeface="Helvetica" panose="020B0604020202020204" pitchFamily="34" charset="0"/>
                </a:rPr>
                <a:t>Per pixel occupancy probab</a:t>
              </a:r>
              <a:r>
                <a:rPr lang="en-CA" sz="1200">
                  <a:solidFill>
                    <a:srgbClr val="000000"/>
                  </a:solidFill>
                  <a:latin typeface="Helvetica" panose="020B0604020202020204" pitchFamily="34" charset="0"/>
                </a:rPr>
                <a:t>ility</a:t>
              </a:r>
              <a:endParaRPr lang="en-CA" sz="1200"/>
            </a:p>
          </p:txBody>
        </p:sp>
      </p:grpSp>
      <p:pic>
        <p:nvPicPr>
          <p:cNvPr id="2058" name="Picture 10" descr="Leaflet: Raster Grid on map with different colors - Stack Overflow">
            <a:extLst>
              <a:ext uri="{FF2B5EF4-FFF2-40B4-BE49-F238E27FC236}">
                <a16:creationId xmlns:a16="http://schemas.microsoft.com/office/drawing/2014/main" id="{0F9D2C5B-F441-CACB-C745-AFF63DC621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18223" y="429861"/>
            <a:ext cx="1670977" cy="174913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Arrow Connector 57">
            <a:extLst>
              <a:ext uri="{FF2B5EF4-FFF2-40B4-BE49-F238E27FC236}">
                <a16:creationId xmlns:a16="http://schemas.microsoft.com/office/drawing/2014/main" id="{C1B465EE-A113-AF90-43CD-F5FDF6D51D82}"/>
              </a:ext>
            </a:extLst>
          </p:cNvPr>
          <p:cNvCxnSpPr>
            <a:cxnSpLocks/>
            <a:endCxn id="52" idx="1"/>
          </p:cNvCxnSpPr>
          <p:nvPr/>
        </p:nvCxnSpPr>
        <p:spPr>
          <a:xfrm>
            <a:off x="6608248" y="2231156"/>
            <a:ext cx="364792" cy="453214"/>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86FA124-FE15-4B79-7E11-6A8F7C97A705}"/>
              </a:ext>
            </a:extLst>
          </p:cNvPr>
          <p:cNvCxnSpPr>
            <a:cxnSpLocks/>
          </p:cNvCxnSpPr>
          <p:nvPr/>
        </p:nvCxnSpPr>
        <p:spPr>
          <a:xfrm>
            <a:off x="6570534" y="2185594"/>
            <a:ext cx="3187800" cy="25479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53" name="Straight Arrow Connector 2052">
            <a:extLst>
              <a:ext uri="{FF2B5EF4-FFF2-40B4-BE49-F238E27FC236}">
                <a16:creationId xmlns:a16="http://schemas.microsoft.com/office/drawing/2014/main" id="{1EF6ED86-F632-D09D-1468-26C39950792F}"/>
              </a:ext>
            </a:extLst>
          </p:cNvPr>
          <p:cNvCxnSpPr>
            <a:cxnSpLocks/>
          </p:cNvCxnSpPr>
          <p:nvPr/>
        </p:nvCxnSpPr>
        <p:spPr>
          <a:xfrm>
            <a:off x="8136083" y="2905025"/>
            <a:ext cx="1243232" cy="321419"/>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59" name="Straight Arrow Connector 2058">
            <a:extLst>
              <a:ext uri="{FF2B5EF4-FFF2-40B4-BE49-F238E27FC236}">
                <a16:creationId xmlns:a16="http://schemas.microsoft.com/office/drawing/2014/main" id="{978B0AB9-FA36-7B2E-A61D-34F36B929530}"/>
              </a:ext>
            </a:extLst>
          </p:cNvPr>
          <p:cNvCxnSpPr>
            <a:cxnSpLocks/>
          </p:cNvCxnSpPr>
          <p:nvPr/>
        </p:nvCxnSpPr>
        <p:spPr>
          <a:xfrm flipH="1">
            <a:off x="9660560" y="2798586"/>
            <a:ext cx="1229459" cy="438888"/>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66" name="Straight Arrow Connector 2065">
            <a:extLst>
              <a:ext uri="{FF2B5EF4-FFF2-40B4-BE49-F238E27FC236}">
                <a16:creationId xmlns:a16="http://schemas.microsoft.com/office/drawing/2014/main" id="{2EFA4D52-3915-4ED5-36B9-4E53584C44AE}"/>
              </a:ext>
            </a:extLst>
          </p:cNvPr>
          <p:cNvCxnSpPr>
            <a:cxnSpLocks/>
          </p:cNvCxnSpPr>
          <p:nvPr/>
        </p:nvCxnSpPr>
        <p:spPr>
          <a:xfrm flipH="1">
            <a:off x="7940639" y="3967074"/>
            <a:ext cx="1399533" cy="335753"/>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70" name="Straight Arrow Connector 2069">
            <a:extLst>
              <a:ext uri="{FF2B5EF4-FFF2-40B4-BE49-F238E27FC236}">
                <a16:creationId xmlns:a16="http://schemas.microsoft.com/office/drawing/2014/main" id="{77D1A312-8DF4-85AF-0716-89E976CF7515}"/>
              </a:ext>
            </a:extLst>
          </p:cNvPr>
          <p:cNvCxnSpPr>
            <a:cxnSpLocks/>
            <a:stCxn id="4" idx="1"/>
          </p:cNvCxnSpPr>
          <p:nvPr/>
        </p:nvCxnSpPr>
        <p:spPr>
          <a:xfrm flipH="1">
            <a:off x="5315406" y="4510092"/>
            <a:ext cx="1949905" cy="1053185"/>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74" name="Straight Arrow Connector 2073">
            <a:extLst>
              <a:ext uri="{FF2B5EF4-FFF2-40B4-BE49-F238E27FC236}">
                <a16:creationId xmlns:a16="http://schemas.microsoft.com/office/drawing/2014/main" id="{E664F255-1D34-5263-C744-18CF185F143A}"/>
              </a:ext>
            </a:extLst>
          </p:cNvPr>
          <p:cNvCxnSpPr>
            <a:cxnSpLocks/>
            <a:stCxn id="50" idx="3"/>
          </p:cNvCxnSpPr>
          <p:nvPr/>
        </p:nvCxnSpPr>
        <p:spPr>
          <a:xfrm>
            <a:off x="6973040" y="5932885"/>
            <a:ext cx="442526" cy="0"/>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95710FA3-6651-BC63-48F4-A050276B2717}"/>
              </a:ext>
            </a:extLst>
          </p:cNvPr>
          <p:cNvPicPr>
            <a:picLocks noChangeAspect="1"/>
          </p:cNvPicPr>
          <p:nvPr/>
        </p:nvPicPr>
        <p:blipFill>
          <a:blip r:embed="rId15"/>
          <a:stretch>
            <a:fillRect/>
          </a:stretch>
        </p:blipFill>
        <p:spPr>
          <a:xfrm>
            <a:off x="3047736" y="1714351"/>
            <a:ext cx="6096528" cy="3429297"/>
          </a:xfrm>
          <a:prstGeom prst="rect">
            <a:avLst/>
          </a:prstGeom>
        </p:spPr>
      </p:pic>
    </p:spTree>
    <p:extLst>
      <p:ext uri="{BB962C8B-B14F-4D97-AF65-F5344CB8AC3E}">
        <p14:creationId xmlns:p14="http://schemas.microsoft.com/office/powerpoint/2010/main" val="153302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8074ED-470C-30EB-9A82-C1687065050F}"/>
              </a:ext>
            </a:extLst>
          </p:cNvPr>
          <p:cNvPicPr>
            <a:picLocks noChangeAspect="1"/>
          </p:cNvPicPr>
          <p:nvPr/>
        </p:nvPicPr>
        <p:blipFill>
          <a:blip r:embed="rId2"/>
          <a:stretch>
            <a:fillRect/>
          </a:stretch>
        </p:blipFill>
        <p:spPr>
          <a:xfrm>
            <a:off x="446525" y="309205"/>
            <a:ext cx="3614000" cy="1064488"/>
          </a:xfrm>
          <a:prstGeom prst="rect">
            <a:avLst/>
          </a:prstGeom>
        </p:spPr>
      </p:pic>
      <p:pic>
        <p:nvPicPr>
          <p:cNvPr id="10" name="Picture 9">
            <a:extLst>
              <a:ext uri="{FF2B5EF4-FFF2-40B4-BE49-F238E27FC236}">
                <a16:creationId xmlns:a16="http://schemas.microsoft.com/office/drawing/2014/main" id="{3BC65101-5622-8B90-5381-6283D872C9A7}"/>
              </a:ext>
            </a:extLst>
          </p:cNvPr>
          <p:cNvPicPr>
            <a:picLocks noChangeAspect="1"/>
          </p:cNvPicPr>
          <p:nvPr/>
        </p:nvPicPr>
        <p:blipFill>
          <a:blip r:embed="rId3"/>
          <a:stretch>
            <a:fillRect/>
          </a:stretch>
        </p:blipFill>
        <p:spPr>
          <a:xfrm>
            <a:off x="276522" y="2067407"/>
            <a:ext cx="685717" cy="685717"/>
          </a:xfrm>
          <a:prstGeom prst="rect">
            <a:avLst/>
          </a:prstGeom>
        </p:spPr>
      </p:pic>
      <p:pic>
        <p:nvPicPr>
          <p:cNvPr id="1026" name="Picture 2">
            <a:extLst>
              <a:ext uri="{FF2B5EF4-FFF2-40B4-BE49-F238E27FC236}">
                <a16:creationId xmlns:a16="http://schemas.microsoft.com/office/drawing/2014/main" id="{D8137792-E827-59F0-79D8-96C9847C0E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86" t="21678" r="19070" b="16462"/>
          <a:stretch/>
        </p:blipFill>
        <p:spPr bwMode="auto">
          <a:xfrm>
            <a:off x="322190" y="3130487"/>
            <a:ext cx="563611" cy="6857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AEE11A73-89B0-9539-7773-305BE4C31FAA}"/>
              </a:ext>
            </a:extLst>
          </p:cNvPr>
          <p:cNvGraphicFramePr>
            <a:graphicFrameLocks noGrp="1"/>
          </p:cNvGraphicFramePr>
          <p:nvPr>
            <p:extLst>
              <p:ext uri="{D42A27DB-BD31-4B8C-83A1-F6EECF244321}">
                <p14:modId xmlns:p14="http://schemas.microsoft.com/office/powerpoint/2010/main" val="3952451518"/>
              </p:ext>
            </p:extLst>
          </p:nvPr>
        </p:nvGraphicFramePr>
        <p:xfrm>
          <a:off x="1049346" y="1756291"/>
          <a:ext cx="2685513" cy="3124698"/>
        </p:xfrm>
        <a:graphic>
          <a:graphicData uri="http://schemas.openxmlformats.org/drawingml/2006/table">
            <a:tbl>
              <a:tblPr firstRow="1" bandRow="1">
                <a:tableStyleId>{5C22544A-7EE6-4342-B048-85BDC9FD1C3A}</a:tableStyleId>
              </a:tblPr>
              <a:tblGrid>
                <a:gridCol w="2685513">
                  <a:extLst>
                    <a:ext uri="{9D8B030D-6E8A-4147-A177-3AD203B41FA5}">
                      <a16:colId xmlns:a16="http://schemas.microsoft.com/office/drawing/2014/main" val="2297625487"/>
                    </a:ext>
                  </a:extLst>
                </a:gridCol>
              </a:tblGrid>
              <a:tr h="389166">
                <a:tc>
                  <a:txBody>
                    <a:bodyPr/>
                    <a:lstStyle/>
                    <a:p>
                      <a:r>
                        <a:rPr lang="en-CA" sz="1400" b="1" i="0" kern="1200" dirty="0">
                          <a:solidFill>
                            <a:schemeClr val="tx1"/>
                          </a:solidFill>
                          <a:effectLst/>
                          <a:latin typeface="Helvetica" panose="020B0604020202020204" pitchFamily="34" charset="0"/>
                          <a:ea typeface="+mn-ea"/>
                          <a:cs typeface="Helvetica" panose="020B0604020202020204" pitchFamily="34" charset="0"/>
                        </a:rPr>
                        <a:t>Shiny app user-inputs</a:t>
                      </a:r>
                      <a:endParaRPr lang="en-CA" sz="1400" b="1" dirty="0">
                        <a:solidFill>
                          <a:schemeClr val="tx1"/>
                        </a:solidFill>
                        <a:latin typeface="Helvetica" panose="020B0604020202020204" pitchFamily="34" charset="0"/>
                        <a:cs typeface="Helvetica" panose="020B0604020202020204" pitchFamily="34" charset="0"/>
                      </a:endParaRPr>
                    </a:p>
                  </a:txBody>
                  <a:tcPr marL="95958" marR="95958" marT="47979" marB="47979">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22617522"/>
                  </a:ext>
                </a:extLst>
              </a:tr>
              <a:tr h="389166">
                <a:tc>
                  <a:txBody>
                    <a:bodyPr/>
                    <a:lstStyle/>
                    <a:p>
                      <a:r>
                        <a:rPr lang="en-CA" sz="1400" b="0" i="0" kern="1200" dirty="0">
                          <a:solidFill>
                            <a:schemeClr val="dk1"/>
                          </a:solidFill>
                          <a:effectLst/>
                          <a:latin typeface="Helvetica" panose="020B0604020202020204" pitchFamily="34" charset="0"/>
                          <a:ea typeface="+mn-ea"/>
                          <a:cs typeface="Helvetica" panose="020B0604020202020204" pitchFamily="34" charset="0"/>
                        </a:rPr>
                        <a:t>Number of cameras</a:t>
                      </a:r>
                      <a:endParaRPr lang="en-CA" sz="1400" dirty="0">
                        <a:latin typeface="Helvetica" panose="020B0604020202020204" pitchFamily="34" charset="0"/>
                        <a:cs typeface="Helvetica" panose="020B0604020202020204" pitchFamily="34" charset="0"/>
                      </a:endParaRP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389166">
                <a:tc>
                  <a:txBody>
                    <a:bodyPr/>
                    <a:lstStyle/>
                    <a:p>
                      <a:r>
                        <a:rPr lang="en-CA" sz="1400" b="0" i="0" kern="1200">
                          <a:solidFill>
                            <a:schemeClr val="dk1"/>
                          </a:solidFill>
                          <a:effectLst/>
                          <a:latin typeface="Helvetica" panose="020B0604020202020204" pitchFamily="34" charset="0"/>
                          <a:ea typeface="+mn-ea"/>
                          <a:cs typeface="Helvetica" panose="020B0604020202020204" pitchFamily="34" charset="0"/>
                        </a:rPr>
                        <a:t>Length of deployment (days)</a:t>
                      </a:r>
                      <a:endParaRPr lang="en-CA" sz="1400">
                        <a:latin typeface="Helvetica" panose="020B0604020202020204" pitchFamily="34" charset="0"/>
                        <a:cs typeface="Helvetica" panose="020B0604020202020204" pitchFamily="34" charset="0"/>
                      </a:endParaRP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20740743"/>
                  </a:ext>
                </a:extLst>
              </a:tr>
              <a:tr h="389166">
                <a:tc>
                  <a:txBody>
                    <a:bodyPr/>
                    <a:lstStyle/>
                    <a:p>
                      <a:r>
                        <a:rPr lang="en-CA" sz="1400" b="0" i="0" kern="1200">
                          <a:solidFill>
                            <a:schemeClr val="dk1"/>
                          </a:solidFill>
                          <a:effectLst/>
                          <a:latin typeface="Helvetica" panose="020B0604020202020204" pitchFamily="34" charset="0"/>
                          <a:ea typeface="+mn-ea"/>
                          <a:cs typeface="Helvetica" panose="020B0604020202020204" pitchFamily="34" charset="0"/>
                        </a:rPr>
                        <a:t>Lure (yes/no)</a:t>
                      </a:r>
                      <a:endParaRPr lang="en-CA" sz="1400">
                        <a:latin typeface="Helvetica" panose="020B0604020202020204" pitchFamily="34" charset="0"/>
                        <a:cs typeface="Helvetica" panose="020B0604020202020204" pitchFamily="34" charset="0"/>
                      </a:endParaRP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06676096"/>
                  </a:ext>
                </a:extLst>
              </a:tr>
              <a:tr h="513038">
                <a:tc>
                  <a:txBody>
                    <a:bodyPr/>
                    <a:lstStyle/>
                    <a:p>
                      <a:r>
                        <a:rPr lang="en-US" sz="1400" b="0" i="0" kern="1200" dirty="0">
                          <a:solidFill>
                            <a:schemeClr val="dk1"/>
                          </a:solidFill>
                          <a:effectLst/>
                          <a:latin typeface="Helvetica" panose="020B0604020202020204" pitchFamily="34" charset="0"/>
                          <a:ea typeface="+mn-ea"/>
                          <a:cs typeface="Helvetica" panose="020B0604020202020204" pitchFamily="34" charset="0"/>
                        </a:rPr>
                        <a:t>Rare/medium/common (with examples) species of interest</a:t>
                      </a:r>
                      <a:endParaRPr lang="en-CA" sz="1400" dirty="0">
                        <a:latin typeface="Helvetica" panose="020B0604020202020204" pitchFamily="34" charset="0"/>
                        <a:cs typeface="Helvetica" panose="020B0604020202020204" pitchFamily="34" charset="0"/>
                      </a:endParaRP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880090338"/>
                  </a:ext>
                </a:extLst>
              </a:tr>
              <a:tr h="389166">
                <a:tc>
                  <a:txBody>
                    <a:bodyPr/>
                    <a:lstStyle/>
                    <a:p>
                      <a:r>
                        <a:rPr lang="en-US" sz="1400" b="0" i="0" kern="1200" dirty="0">
                          <a:solidFill>
                            <a:schemeClr val="dk1"/>
                          </a:solidFill>
                          <a:effectLst/>
                          <a:latin typeface="Helvetica" panose="020B0604020202020204" pitchFamily="34" charset="0"/>
                          <a:ea typeface="+mn-ea"/>
                          <a:cs typeface="Helvetica" panose="020B0604020202020204" pitchFamily="34" charset="0"/>
                        </a:rPr>
                        <a:t>Number of treatments of interest</a:t>
                      </a:r>
                      <a:endParaRPr lang="en-CA" sz="1400" dirty="0">
                        <a:latin typeface="Helvetica" panose="020B0604020202020204" pitchFamily="34" charset="0"/>
                        <a:cs typeface="Helvetica" panose="020B0604020202020204" pitchFamily="34" charset="0"/>
                      </a:endParaRP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4059989735"/>
                  </a:ext>
                </a:extLst>
              </a:tr>
              <a:tr h="513038">
                <a:tc>
                  <a:txBody>
                    <a:bodyPr/>
                    <a:lstStyle/>
                    <a:p>
                      <a:r>
                        <a:rPr lang="en-CA" sz="1400" dirty="0">
                          <a:latin typeface="Helvetica" panose="020B0604020202020204" pitchFamily="34" charset="0"/>
                          <a:cs typeface="Helvetica" panose="020B0604020202020204" pitchFamily="34" charset="0"/>
                        </a:rPr>
                        <a:t>Game trail vs random deployment</a:t>
                      </a:r>
                    </a:p>
                  </a:txBody>
                  <a:tcPr marL="95958" marR="95958" marT="47979" marB="47979"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821555305"/>
                  </a:ext>
                </a:extLst>
              </a:tr>
            </a:tbl>
          </a:graphicData>
        </a:graphic>
      </p:graphicFrame>
      <p:pic>
        <p:nvPicPr>
          <p:cNvPr id="3" name="Picture 2">
            <a:extLst>
              <a:ext uri="{FF2B5EF4-FFF2-40B4-BE49-F238E27FC236}">
                <a16:creationId xmlns:a16="http://schemas.microsoft.com/office/drawing/2014/main" id="{0EA934A1-41E1-99BC-8AFA-B40ABE7A07C8}"/>
              </a:ext>
            </a:extLst>
          </p:cNvPr>
          <p:cNvPicPr>
            <a:picLocks noChangeAspect="1"/>
          </p:cNvPicPr>
          <p:nvPr/>
        </p:nvPicPr>
        <p:blipFill>
          <a:blip r:embed="rId5"/>
          <a:srcRect t="10441" b="9846"/>
          <a:stretch/>
        </p:blipFill>
        <p:spPr>
          <a:xfrm>
            <a:off x="8109907" y="895274"/>
            <a:ext cx="2459521" cy="618723"/>
          </a:xfrm>
          <a:prstGeom prst="rect">
            <a:avLst/>
          </a:prstGeom>
        </p:spPr>
      </p:pic>
      <p:sp>
        <p:nvSpPr>
          <p:cNvPr id="4" name="TextBox 3">
            <a:extLst>
              <a:ext uri="{FF2B5EF4-FFF2-40B4-BE49-F238E27FC236}">
                <a16:creationId xmlns:a16="http://schemas.microsoft.com/office/drawing/2014/main" id="{8607F899-33A0-37B6-20DE-C3BB93816EE2}"/>
              </a:ext>
            </a:extLst>
          </p:cNvPr>
          <p:cNvSpPr txBox="1"/>
          <p:nvPr/>
        </p:nvSpPr>
        <p:spPr>
          <a:xfrm>
            <a:off x="8543841" y="1055110"/>
            <a:ext cx="1815347" cy="286104"/>
          </a:xfrm>
          <a:prstGeom prst="rect">
            <a:avLst/>
          </a:prstGeom>
          <a:noFill/>
        </p:spPr>
        <p:txBody>
          <a:bodyPr wrap="square">
            <a:spAutoFit/>
          </a:bodyPr>
          <a:lstStyle/>
          <a:p>
            <a:r>
              <a:rPr lang="en-US" sz="1259" b="1" dirty="0">
                <a:solidFill>
                  <a:srgbClr val="000000"/>
                </a:solidFill>
                <a:latin typeface="Helvetica" panose="020B0604020202020204" pitchFamily="34" charset="0"/>
              </a:rPr>
              <a:t>Shiny app outputs</a:t>
            </a:r>
          </a:p>
        </p:txBody>
      </p:sp>
      <p:pic>
        <p:nvPicPr>
          <p:cNvPr id="5" name="Picture 2">
            <a:extLst>
              <a:ext uri="{FF2B5EF4-FFF2-40B4-BE49-F238E27FC236}">
                <a16:creationId xmlns:a16="http://schemas.microsoft.com/office/drawing/2014/main" id="{AAE46CDE-1464-2B58-3388-EB4E69C4E5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8165"/>
          <a:stretch/>
        </p:blipFill>
        <p:spPr bwMode="auto">
          <a:xfrm>
            <a:off x="9523671" y="2703090"/>
            <a:ext cx="2459521" cy="26385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4FDC986-D80F-528F-6FC5-9F4A25C195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0224" y="2860123"/>
            <a:ext cx="2459521" cy="2459521"/>
          </a:xfrm>
          <a:prstGeom prst="rect">
            <a:avLst/>
          </a:prstGeom>
        </p:spPr>
      </p:pic>
      <p:pic>
        <p:nvPicPr>
          <p:cNvPr id="19" name="Picture 18">
            <a:extLst>
              <a:ext uri="{FF2B5EF4-FFF2-40B4-BE49-F238E27FC236}">
                <a16:creationId xmlns:a16="http://schemas.microsoft.com/office/drawing/2014/main" id="{8C8DD983-155A-C737-A350-84F3276BA591}"/>
              </a:ext>
            </a:extLst>
          </p:cNvPr>
          <p:cNvPicPr>
            <a:picLocks noChangeAspect="1"/>
          </p:cNvPicPr>
          <p:nvPr/>
        </p:nvPicPr>
        <p:blipFill>
          <a:blip r:embed="rId8"/>
          <a:stretch>
            <a:fillRect/>
          </a:stretch>
        </p:blipFill>
        <p:spPr>
          <a:xfrm>
            <a:off x="4153513" y="2907584"/>
            <a:ext cx="2555795" cy="2427085"/>
          </a:xfrm>
          <a:prstGeom prst="rect">
            <a:avLst/>
          </a:prstGeom>
        </p:spPr>
      </p:pic>
      <p:pic>
        <p:nvPicPr>
          <p:cNvPr id="20" name="Picture 19">
            <a:extLst>
              <a:ext uri="{FF2B5EF4-FFF2-40B4-BE49-F238E27FC236}">
                <a16:creationId xmlns:a16="http://schemas.microsoft.com/office/drawing/2014/main" id="{B10157E3-761B-B30E-C13E-BB5D74484D93}"/>
              </a:ext>
            </a:extLst>
          </p:cNvPr>
          <p:cNvPicPr>
            <a:picLocks noChangeAspect="1"/>
          </p:cNvPicPr>
          <p:nvPr/>
        </p:nvPicPr>
        <p:blipFill>
          <a:blip r:embed="rId9"/>
          <a:stretch>
            <a:fillRect/>
          </a:stretch>
        </p:blipFill>
        <p:spPr>
          <a:xfrm>
            <a:off x="4451909" y="631966"/>
            <a:ext cx="833297" cy="741727"/>
          </a:xfrm>
          <a:prstGeom prst="rect">
            <a:avLst/>
          </a:prstGeom>
        </p:spPr>
      </p:pic>
      <p:cxnSp>
        <p:nvCxnSpPr>
          <p:cNvPr id="21" name="Straight Arrow Connector 20">
            <a:extLst>
              <a:ext uri="{FF2B5EF4-FFF2-40B4-BE49-F238E27FC236}">
                <a16:creationId xmlns:a16="http://schemas.microsoft.com/office/drawing/2014/main" id="{CDD22ACC-0105-D69F-3E23-057BD49CD307}"/>
              </a:ext>
            </a:extLst>
          </p:cNvPr>
          <p:cNvCxnSpPr>
            <a:cxnSpLocks/>
          </p:cNvCxnSpPr>
          <p:nvPr/>
        </p:nvCxnSpPr>
        <p:spPr>
          <a:xfrm flipV="1">
            <a:off x="3715562" y="1351225"/>
            <a:ext cx="736348" cy="392414"/>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2CB8463-73E7-4AA8-7C44-906A05501172}"/>
              </a:ext>
            </a:extLst>
          </p:cNvPr>
          <p:cNvSpPr txBox="1"/>
          <p:nvPr/>
        </p:nvSpPr>
        <p:spPr>
          <a:xfrm>
            <a:off x="5296686" y="573892"/>
            <a:ext cx="2459517" cy="673646"/>
          </a:xfrm>
          <a:prstGeom prst="rect">
            <a:avLst/>
          </a:prstGeom>
          <a:noFill/>
        </p:spPr>
        <p:txBody>
          <a:bodyPr wrap="square">
            <a:spAutoFit/>
          </a:bodyPr>
          <a:lstStyle/>
          <a:p>
            <a:r>
              <a:rPr lang="en-CA" sz="1259" dirty="0">
                <a:solidFill>
                  <a:srgbClr val="000000"/>
                </a:solidFill>
                <a:latin typeface="Helvetica" panose="020B0604020202020204" pitchFamily="34" charset="0"/>
              </a:rPr>
              <a:t>Monte Carlo simulation (10,000 runs) to evaluate expected precision of density estimates</a:t>
            </a:r>
            <a:endParaRPr lang="en-CA" sz="1259" dirty="0"/>
          </a:p>
        </p:txBody>
      </p:sp>
      <p:cxnSp>
        <p:nvCxnSpPr>
          <p:cNvPr id="28" name="Straight Arrow Connector 27">
            <a:extLst>
              <a:ext uri="{FF2B5EF4-FFF2-40B4-BE49-F238E27FC236}">
                <a16:creationId xmlns:a16="http://schemas.microsoft.com/office/drawing/2014/main" id="{2C8BFF4C-1A19-905B-E4DA-0D18821AD442}"/>
              </a:ext>
            </a:extLst>
          </p:cNvPr>
          <p:cNvCxnSpPr>
            <a:cxnSpLocks/>
          </p:cNvCxnSpPr>
          <p:nvPr/>
        </p:nvCxnSpPr>
        <p:spPr>
          <a:xfrm>
            <a:off x="6747179" y="1349767"/>
            <a:ext cx="432323" cy="43105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6117B4F-55BF-E874-CB36-1B2667D60B86}"/>
              </a:ext>
            </a:extLst>
          </p:cNvPr>
          <p:cNvCxnSpPr>
            <a:cxnSpLocks/>
          </p:cNvCxnSpPr>
          <p:nvPr/>
        </p:nvCxnSpPr>
        <p:spPr>
          <a:xfrm>
            <a:off x="5658109" y="1349767"/>
            <a:ext cx="0" cy="532103"/>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430292EE-B3E7-E0BA-B4DE-63405851E6C4}"/>
              </a:ext>
            </a:extLst>
          </p:cNvPr>
          <p:cNvSpPr/>
          <p:nvPr/>
        </p:nvSpPr>
        <p:spPr>
          <a:xfrm>
            <a:off x="95895" y="104258"/>
            <a:ext cx="12000209" cy="5555790"/>
          </a:xfrm>
          <a:prstGeom prst="rect">
            <a:avLst/>
          </a:prstGeom>
          <a:noFill/>
          <a:ln w="158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2053"/>
          </a:p>
        </p:txBody>
      </p:sp>
      <p:grpSp>
        <p:nvGrpSpPr>
          <p:cNvPr id="35" name="Group 34">
            <a:extLst>
              <a:ext uri="{FF2B5EF4-FFF2-40B4-BE49-F238E27FC236}">
                <a16:creationId xmlns:a16="http://schemas.microsoft.com/office/drawing/2014/main" id="{719752D9-B80A-6043-ACBD-9EB528FA5617}"/>
              </a:ext>
            </a:extLst>
          </p:cNvPr>
          <p:cNvGrpSpPr/>
          <p:nvPr/>
        </p:nvGrpSpPr>
        <p:grpSpPr>
          <a:xfrm>
            <a:off x="7038175" y="2018666"/>
            <a:ext cx="2036723" cy="618723"/>
            <a:chOff x="6186924" y="1925926"/>
            <a:chExt cx="1786111" cy="542591"/>
          </a:xfrm>
        </p:grpSpPr>
        <p:pic>
          <p:nvPicPr>
            <p:cNvPr id="33" name="Picture 32">
              <a:extLst>
                <a:ext uri="{FF2B5EF4-FFF2-40B4-BE49-F238E27FC236}">
                  <a16:creationId xmlns:a16="http://schemas.microsoft.com/office/drawing/2014/main" id="{1AE9F942-7C8C-BDC0-DCFB-57409FD12E7F}"/>
                </a:ext>
              </a:extLst>
            </p:cNvPr>
            <p:cNvPicPr>
              <a:picLocks noChangeAspect="1"/>
            </p:cNvPicPr>
            <p:nvPr/>
          </p:nvPicPr>
          <p:blipFill>
            <a:blip r:embed="rId10"/>
            <a:stretch>
              <a:fillRect/>
            </a:stretch>
          </p:blipFill>
          <p:spPr>
            <a:xfrm>
              <a:off x="6186924" y="1925926"/>
              <a:ext cx="1786111" cy="542591"/>
            </a:xfrm>
            <a:prstGeom prst="rect">
              <a:avLst/>
            </a:prstGeom>
          </p:spPr>
        </p:pic>
        <p:sp>
          <p:nvSpPr>
            <p:cNvPr id="34" name="TextBox 33">
              <a:extLst>
                <a:ext uri="{FF2B5EF4-FFF2-40B4-BE49-F238E27FC236}">
                  <a16:creationId xmlns:a16="http://schemas.microsoft.com/office/drawing/2014/main" id="{C61E7655-76E0-8C1D-A35E-E5BD5EBC126E}"/>
                </a:ext>
              </a:extLst>
            </p:cNvPr>
            <p:cNvSpPr txBox="1"/>
            <p:nvPr/>
          </p:nvSpPr>
          <p:spPr>
            <a:xfrm>
              <a:off x="6347101" y="1990089"/>
              <a:ext cx="1559365" cy="388664"/>
            </a:xfrm>
            <a:prstGeom prst="rect">
              <a:avLst/>
            </a:prstGeom>
            <a:noFill/>
          </p:spPr>
          <p:txBody>
            <a:bodyPr wrap="square">
              <a:spAutoFit/>
            </a:bodyPr>
            <a:lstStyle/>
            <a:p>
              <a:r>
                <a:rPr lang="en-US" sz="1140" dirty="0">
                  <a:solidFill>
                    <a:srgbClr val="000000"/>
                  </a:solidFill>
                  <a:latin typeface="Helvetica" panose="020B0604020202020204" pitchFamily="34" charset="0"/>
                </a:rPr>
                <a:t>Expected precision of design based on inputs </a:t>
              </a:r>
            </a:p>
          </p:txBody>
        </p:sp>
      </p:grpSp>
      <p:grpSp>
        <p:nvGrpSpPr>
          <p:cNvPr id="39" name="Group 38">
            <a:extLst>
              <a:ext uri="{FF2B5EF4-FFF2-40B4-BE49-F238E27FC236}">
                <a16:creationId xmlns:a16="http://schemas.microsoft.com/office/drawing/2014/main" id="{478D4784-C922-B481-EFE4-9872BFE33327}"/>
              </a:ext>
            </a:extLst>
          </p:cNvPr>
          <p:cNvGrpSpPr/>
          <p:nvPr/>
        </p:nvGrpSpPr>
        <p:grpSpPr>
          <a:xfrm>
            <a:off x="4111265" y="2009934"/>
            <a:ext cx="2851000" cy="618723"/>
            <a:chOff x="6286823" y="1882881"/>
            <a:chExt cx="1807965" cy="542591"/>
          </a:xfrm>
        </p:grpSpPr>
        <p:pic>
          <p:nvPicPr>
            <p:cNvPr id="40" name="Picture 39">
              <a:extLst>
                <a:ext uri="{FF2B5EF4-FFF2-40B4-BE49-F238E27FC236}">
                  <a16:creationId xmlns:a16="http://schemas.microsoft.com/office/drawing/2014/main" id="{1C26EEF8-1647-7298-B813-480262E3E92D}"/>
                </a:ext>
              </a:extLst>
            </p:cNvPr>
            <p:cNvPicPr>
              <a:picLocks noChangeAspect="1"/>
            </p:cNvPicPr>
            <p:nvPr/>
          </p:nvPicPr>
          <p:blipFill>
            <a:blip r:embed="rId10"/>
            <a:stretch>
              <a:fillRect/>
            </a:stretch>
          </p:blipFill>
          <p:spPr>
            <a:xfrm>
              <a:off x="6286823" y="1882881"/>
              <a:ext cx="1786111" cy="542591"/>
            </a:xfrm>
            <a:prstGeom prst="rect">
              <a:avLst/>
            </a:prstGeom>
          </p:spPr>
        </p:pic>
        <p:sp>
          <p:nvSpPr>
            <p:cNvPr id="41" name="TextBox 40">
              <a:extLst>
                <a:ext uri="{FF2B5EF4-FFF2-40B4-BE49-F238E27FC236}">
                  <a16:creationId xmlns:a16="http://schemas.microsoft.com/office/drawing/2014/main" id="{91A1D38C-4569-6012-73BF-1D9FF12FCC8F}"/>
                </a:ext>
              </a:extLst>
            </p:cNvPr>
            <p:cNvSpPr txBox="1"/>
            <p:nvPr/>
          </p:nvSpPr>
          <p:spPr>
            <a:xfrm>
              <a:off x="6440725" y="1954121"/>
              <a:ext cx="1654063" cy="388664"/>
            </a:xfrm>
            <a:prstGeom prst="rect">
              <a:avLst/>
            </a:prstGeom>
            <a:noFill/>
          </p:spPr>
          <p:txBody>
            <a:bodyPr wrap="square">
              <a:spAutoFit/>
            </a:bodyPr>
            <a:lstStyle/>
            <a:p>
              <a:r>
                <a:rPr lang="en-US" sz="1140" dirty="0">
                  <a:solidFill>
                    <a:srgbClr val="000000"/>
                  </a:solidFill>
                  <a:latin typeface="Helvetica" panose="020B0604020202020204" pitchFamily="34" charset="0"/>
                </a:rPr>
                <a:t>Figure of distribution of simulated animal densities (bar chart)</a:t>
              </a:r>
            </a:p>
          </p:txBody>
        </p:sp>
      </p:grpSp>
      <p:grpSp>
        <p:nvGrpSpPr>
          <p:cNvPr id="44" name="Group 43">
            <a:extLst>
              <a:ext uri="{FF2B5EF4-FFF2-40B4-BE49-F238E27FC236}">
                <a16:creationId xmlns:a16="http://schemas.microsoft.com/office/drawing/2014/main" id="{C19F7704-5693-06CC-6365-5BA0C862A60B}"/>
              </a:ext>
            </a:extLst>
          </p:cNvPr>
          <p:cNvGrpSpPr/>
          <p:nvPr/>
        </p:nvGrpSpPr>
        <p:grpSpPr>
          <a:xfrm>
            <a:off x="9120677" y="2018666"/>
            <a:ext cx="2975427" cy="618723"/>
            <a:chOff x="6286823" y="1882881"/>
            <a:chExt cx="1786111" cy="542591"/>
          </a:xfrm>
        </p:grpSpPr>
        <p:pic>
          <p:nvPicPr>
            <p:cNvPr id="45" name="Picture 44">
              <a:extLst>
                <a:ext uri="{FF2B5EF4-FFF2-40B4-BE49-F238E27FC236}">
                  <a16:creationId xmlns:a16="http://schemas.microsoft.com/office/drawing/2014/main" id="{BD736536-7845-9E8E-7387-6517576AF5AD}"/>
                </a:ext>
              </a:extLst>
            </p:cNvPr>
            <p:cNvPicPr>
              <a:picLocks noChangeAspect="1"/>
            </p:cNvPicPr>
            <p:nvPr/>
          </p:nvPicPr>
          <p:blipFill>
            <a:blip r:embed="rId10"/>
            <a:stretch>
              <a:fillRect/>
            </a:stretch>
          </p:blipFill>
          <p:spPr>
            <a:xfrm>
              <a:off x="6286823" y="1882881"/>
              <a:ext cx="1786111" cy="542591"/>
            </a:xfrm>
            <a:prstGeom prst="rect">
              <a:avLst/>
            </a:prstGeom>
          </p:spPr>
        </p:pic>
        <p:sp>
          <p:nvSpPr>
            <p:cNvPr id="46" name="TextBox 45">
              <a:extLst>
                <a:ext uri="{FF2B5EF4-FFF2-40B4-BE49-F238E27FC236}">
                  <a16:creationId xmlns:a16="http://schemas.microsoft.com/office/drawing/2014/main" id="{DDAB4856-6754-19D9-6679-1D0E3E420480}"/>
                </a:ext>
              </a:extLst>
            </p:cNvPr>
            <p:cNvSpPr txBox="1"/>
            <p:nvPr/>
          </p:nvSpPr>
          <p:spPr>
            <a:xfrm>
              <a:off x="6367770" y="1955245"/>
              <a:ext cx="1654063" cy="388664"/>
            </a:xfrm>
            <a:prstGeom prst="rect">
              <a:avLst/>
            </a:prstGeom>
            <a:noFill/>
          </p:spPr>
          <p:txBody>
            <a:bodyPr wrap="square">
              <a:spAutoFit/>
            </a:bodyPr>
            <a:lstStyle/>
            <a:p>
              <a:r>
                <a:rPr lang="en-US" sz="1140" dirty="0">
                  <a:solidFill>
                    <a:srgbClr val="000000"/>
                  </a:solidFill>
                  <a:latin typeface="Helvetica" panose="020B0604020202020204" pitchFamily="34" charset="0"/>
                </a:rPr>
                <a:t>Figures of expected precision given the number of treatments and cameras</a:t>
              </a:r>
            </a:p>
          </p:txBody>
        </p:sp>
      </p:grpSp>
    </p:spTree>
    <p:extLst>
      <p:ext uri="{BB962C8B-B14F-4D97-AF65-F5344CB8AC3E}">
        <p14:creationId xmlns:p14="http://schemas.microsoft.com/office/powerpoint/2010/main" val="1093846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AB0B82-28E6-0489-73D0-ADE479BEFD0A}"/>
              </a:ext>
            </a:extLst>
          </p:cNvPr>
          <p:cNvPicPr>
            <a:picLocks noChangeAspect="1"/>
          </p:cNvPicPr>
          <p:nvPr/>
        </p:nvPicPr>
        <p:blipFill>
          <a:blip r:embed="rId2"/>
          <a:stretch>
            <a:fillRect/>
          </a:stretch>
        </p:blipFill>
        <p:spPr>
          <a:xfrm>
            <a:off x="3669738" y="288994"/>
            <a:ext cx="3962400" cy="925689"/>
          </a:xfrm>
          <a:prstGeom prst="rect">
            <a:avLst/>
          </a:prstGeom>
        </p:spPr>
      </p:pic>
      <p:graphicFrame>
        <p:nvGraphicFramePr>
          <p:cNvPr id="6" name="Table 5">
            <a:extLst>
              <a:ext uri="{FF2B5EF4-FFF2-40B4-BE49-F238E27FC236}">
                <a16:creationId xmlns:a16="http://schemas.microsoft.com/office/drawing/2014/main" id="{0DAF1FC2-E472-3C13-DE8D-30BA032A9FB4}"/>
              </a:ext>
            </a:extLst>
          </p:cNvPr>
          <p:cNvGraphicFramePr>
            <a:graphicFrameLocks noGrp="1"/>
          </p:cNvGraphicFramePr>
          <p:nvPr/>
        </p:nvGraphicFramePr>
        <p:xfrm>
          <a:off x="1368720" y="2241541"/>
          <a:ext cx="2436719" cy="100584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56041">
                <a:tc>
                  <a:txBody>
                    <a:bodyPr/>
                    <a:lstStyle/>
                    <a:p>
                      <a:r>
                        <a:rPr lang="en-CA" sz="1200" b="1" i="0" kern="1200" dirty="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dirty="0">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228600">
                <a:tc>
                  <a:txBody>
                    <a:bodyPr/>
                    <a:lstStyle/>
                    <a:p>
                      <a:r>
                        <a:rPr lang="en-US" sz="1200" b="0" i="0" kern="1200" dirty="0">
                          <a:solidFill>
                            <a:schemeClr val="dk1"/>
                          </a:solidFill>
                          <a:effectLst/>
                          <a:latin typeface="Helvetica" panose="020B0604020202020204" pitchFamily="34" charset="0"/>
                          <a:ea typeface="+mn-ea"/>
                          <a:cs typeface="Helvetica" panose="020B0604020202020204" pitchFamily="34" charset="0"/>
                        </a:rPr>
                        <a:t>Landscape Drivers of Use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shp</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tif</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endParaRPr lang="en-CA" sz="1200" dirty="0">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228600">
                <a:tc>
                  <a:txBody>
                    <a:bodyPr/>
                    <a:lstStyle/>
                    <a:p>
                      <a:r>
                        <a:rPr lang="en-CA" sz="1200" dirty="0">
                          <a:latin typeface="Helvetica" panose="020B0604020202020204" pitchFamily="34" charset="0"/>
                          <a:cs typeface="Helvetica" panose="020B0604020202020204" pitchFamily="34" charset="0"/>
                        </a:rPr>
                        <a:t>Home range centers</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2760109"/>
                  </a:ext>
                </a:extLst>
              </a:tr>
            </a:tbl>
          </a:graphicData>
        </a:graphic>
      </p:graphicFrame>
      <p:pic>
        <p:nvPicPr>
          <p:cNvPr id="7" name="Picture 6">
            <a:extLst>
              <a:ext uri="{FF2B5EF4-FFF2-40B4-BE49-F238E27FC236}">
                <a16:creationId xmlns:a16="http://schemas.microsoft.com/office/drawing/2014/main" id="{3EDF30CE-88AB-C98B-CA46-03775174924D}"/>
              </a:ext>
            </a:extLst>
          </p:cNvPr>
          <p:cNvPicPr>
            <a:picLocks noChangeAspect="1"/>
          </p:cNvPicPr>
          <p:nvPr/>
        </p:nvPicPr>
        <p:blipFill>
          <a:blip r:embed="rId3"/>
          <a:stretch>
            <a:fillRect/>
          </a:stretch>
        </p:blipFill>
        <p:spPr>
          <a:xfrm>
            <a:off x="297736" y="3940847"/>
            <a:ext cx="880021" cy="880021"/>
          </a:xfrm>
          <a:prstGeom prst="rect">
            <a:avLst/>
          </a:prstGeom>
        </p:spPr>
      </p:pic>
      <p:pic>
        <p:nvPicPr>
          <p:cNvPr id="8" name="Picture 2">
            <a:extLst>
              <a:ext uri="{FF2B5EF4-FFF2-40B4-BE49-F238E27FC236}">
                <a16:creationId xmlns:a16="http://schemas.microsoft.com/office/drawing/2014/main" id="{5B572982-ADD5-112E-1390-FAC9C74901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86" t="21678" r="19070" b="16462"/>
          <a:stretch/>
        </p:blipFill>
        <p:spPr bwMode="auto">
          <a:xfrm>
            <a:off x="454444" y="4955209"/>
            <a:ext cx="723313" cy="880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ECEDA3B5-D9D4-2D46-066D-74EE69FF8351}"/>
              </a:ext>
            </a:extLst>
          </p:cNvPr>
          <p:cNvGraphicFramePr>
            <a:graphicFrameLocks noGrp="1"/>
          </p:cNvGraphicFramePr>
          <p:nvPr/>
        </p:nvGraphicFramePr>
        <p:xfrm>
          <a:off x="1368720" y="3739776"/>
          <a:ext cx="2436719" cy="156972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37638">
                <a:tc>
                  <a:txBody>
                    <a:bodyPr/>
                    <a:lstStyle/>
                    <a:p>
                      <a:r>
                        <a:rPr lang="en-CA" sz="1200" b="1" i="0" kern="1200" dirty="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dirty="0">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150833">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Home range size (radius (m))</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162868">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Movement rate (m/s)</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20740743"/>
                  </a:ext>
                </a:extLst>
              </a:tr>
              <a:tr h="217632">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Density (count/m2)</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06676096"/>
                  </a:ext>
                </a:extLst>
              </a:tr>
              <a:tr h="0">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Body size (small/medium/large)</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880090338"/>
                  </a:ext>
                </a:extLst>
              </a:tr>
              <a:tr h="0">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Group size (count)</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4059989735"/>
                  </a:ext>
                </a:extLst>
              </a:tr>
            </a:tbl>
          </a:graphicData>
        </a:graphic>
      </p:graphicFrame>
      <p:pic>
        <p:nvPicPr>
          <p:cNvPr id="10" name="Picture 9">
            <a:extLst>
              <a:ext uri="{FF2B5EF4-FFF2-40B4-BE49-F238E27FC236}">
                <a16:creationId xmlns:a16="http://schemas.microsoft.com/office/drawing/2014/main" id="{8BFE25D1-A789-9D3C-F08D-A3344E943E7C}"/>
              </a:ext>
            </a:extLst>
          </p:cNvPr>
          <p:cNvPicPr>
            <a:picLocks noChangeAspect="1"/>
          </p:cNvPicPr>
          <p:nvPr/>
        </p:nvPicPr>
        <p:blipFill>
          <a:blip r:embed="rId5"/>
          <a:stretch>
            <a:fillRect/>
          </a:stretch>
        </p:blipFill>
        <p:spPr>
          <a:xfrm>
            <a:off x="409998" y="2574173"/>
            <a:ext cx="880021" cy="865354"/>
          </a:xfrm>
          <a:prstGeom prst="rect">
            <a:avLst/>
          </a:prstGeom>
        </p:spPr>
      </p:pic>
      <p:pic>
        <p:nvPicPr>
          <p:cNvPr id="11" name="Picture 10">
            <a:extLst>
              <a:ext uri="{FF2B5EF4-FFF2-40B4-BE49-F238E27FC236}">
                <a16:creationId xmlns:a16="http://schemas.microsoft.com/office/drawing/2014/main" id="{061CDDF9-CF7B-C89E-5831-E7E099668C23}"/>
              </a:ext>
            </a:extLst>
          </p:cNvPr>
          <p:cNvPicPr>
            <a:picLocks noChangeAspect="1"/>
          </p:cNvPicPr>
          <p:nvPr/>
        </p:nvPicPr>
        <p:blipFill>
          <a:blip r:embed="rId3"/>
          <a:stretch>
            <a:fillRect/>
          </a:stretch>
        </p:blipFill>
        <p:spPr>
          <a:xfrm>
            <a:off x="409998" y="1839542"/>
            <a:ext cx="767759" cy="767759"/>
          </a:xfrm>
          <a:prstGeom prst="rect">
            <a:avLst/>
          </a:prstGeom>
        </p:spPr>
      </p:pic>
      <p:pic>
        <p:nvPicPr>
          <p:cNvPr id="2105" name="Picture 2104">
            <a:extLst>
              <a:ext uri="{FF2B5EF4-FFF2-40B4-BE49-F238E27FC236}">
                <a16:creationId xmlns:a16="http://schemas.microsoft.com/office/drawing/2014/main" id="{0731D38D-88AA-2D3D-00FE-E36A7EEA4F91}"/>
              </a:ext>
            </a:extLst>
          </p:cNvPr>
          <p:cNvPicPr>
            <a:picLocks noChangeAspect="1"/>
          </p:cNvPicPr>
          <p:nvPr/>
        </p:nvPicPr>
        <p:blipFill>
          <a:blip r:embed="rId6"/>
          <a:stretch>
            <a:fillRect/>
          </a:stretch>
        </p:blipFill>
        <p:spPr>
          <a:xfrm>
            <a:off x="5606363" y="1712916"/>
            <a:ext cx="4051550" cy="3839109"/>
          </a:xfrm>
          <a:prstGeom prst="rect">
            <a:avLst/>
          </a:prstGeom>
          <a:ln>
            <a:solidFill>
              <a:schemeClr val="accent1"/>
            </a:solidFill>
          </a:ln>
        </p:spPr>
      </p:pic>
      <p:cxnSp>
        <p:nvCxnSpPr>
          <p:cNvPr id="2106" name="Connector: Elbow 2105">
            <a:extLst>
              <a:ext uri="{FF2B5EF4-FFF2-40B4-BE49-F238E27FC236}">
                <a16:creationId xmlns:a16="http://schemas.microsoft.com/office/drawing/2014/main" id="{73436567-2D7B-CB60-1F0B-21549E61561E}"/>
              </a:ext>
            </a:extLst>
          </p:cNvPr>
          <p:cNvCxnSpPr>
            <a:cxnSpLocks/>
            <a:endCxn id="6" idx="3"/>
          </p:cNvCxnSpPr>
          <p:nvPr/>
        </p:nvCxnSpPr>
        <p:spPr>
          <a:xfrm rot="10800000">
            <a:off x="3805439" y="2744461"/>
            <a:ext cx="1800924" cy="1270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09" name="Connector: Elbow 2108">
            <a:extLst>
              <a:ext uri="{FF2B5EF4-FFF2-40B4-BE49-F238E27FC236}">
                <a16:creationId xmlns:a16="http://schemas.microsoft.com/office/drawing/2014/main" id="{714102B1-EB82-1437-2150-CF8A42E94D18}"/>
              </a:ext>
            </a:extLst>
          </p:cNvPr>
          <p:cNvCxnSpPr>
            <a:cxnSpLocks/>
          </p:cNvCxnSpPr>
          <p:nvPr/>
        </p:nvCxnSpPr>
        <p:spPr>
          <a:xfrm rot="10800000">
            <a:off x="3805439" y="4524636"/>
            <a:ext cx="1800924" cy="1270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2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 name="Rectangle: Rounded Corners 2097">
            <a:extLst>
              <a:ext uri="{FF2B5EF4-FFF2-40B4-BE49-F238E27FC236}">
                <a16:creationId xmlns:a16="http://schemas.microsoft.com/office/drawing/2014/main" id="{A00FB4C3-D767-24A4-02CA-B5E478A0E774}"/>
              </a:ext>
            </a:extLst>
          </p:cNvPr>
          <p:cNvSpPr/>
          <p:nvPr/>
        </p:nvSpPr>
        <p:spPr>
          <a:xfrm>
            <a:off x="8817903" y="3657502"/>
            <a:ext cx="2053718" cy="1682031"/>
          </a:xfrm>
          <a:prstGeom prst="roundRect">
            <a:avLst/>
          </a:prstGeom>
          <a:solidFill>
            <a:srgbClr val="D5E8D4"/>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Content Placeholder 3">
            <a:extLst>
              <a:ext uri="{FF2B5EF4-FFF2-40B4-BE49-F238E27FC236}">
                <a16:creationId xmlns:a16="http://schemas.microsoft.com/office/drawing/2014/main" id="{2032AE9A-53A7-D062-396E-BC91E4E33D57}"/>
              </a:ext>
            </a:extLst>
          </p:cNvPr>
          <p:cNvPicPr>
            <a:picLocks noGrp="1" noChangeAspect="1"/>
          </p:cNvPicPr>
          <p:nvPr>
            <p:ph idx="1"/>
          </p:nvPr>
        </p:nvPicPr>
        <p:blipFill>
          <a:blip r:embed="rId2"/>
          <a:stretch>
            <a:fillRect/>
          </a:stretch>
        </p:blipFill>
        <p:spPr>
          <a:xfrm>
            <a:off x="8855313" y="1295010"/>
            <a:ext cx="607047" cy="601096"/>
          </a:xfrm>
          <a:prstGeom prst="rect">
            <a:avLst/>
          </a:prstGeom>
        </p:spPr>
      </p:pic>
      <p:sp>
        <p:nvSpPr>
          <p:cNvPr id="2091" name="Rectangle: Rounded Corners 2090">
            <a:extLst>
              <a:ext uri="{FF2B5EF4-FFF2-40B4-BE49-F238E27FC236}">
                <a16:creationId xmlns:a16="http://schemas.microsoft.com/office/drawing/2014/main" id="{9F556692-55D2-7211-8FD6-FC93E8E30FB9}"/>
              </a:ext>
            </a:extLst>
          </p:cNvPr>
          <p:cNvSpPr/>
          <p:nvPr/>
        </p:nvSpPr>
        <p:spPr>
          <a:xfrm>
            <a:off x="7097391" y="2836024"/>
            <a:ext cx="1351047" cy="1266076"/>
          </a:xfrm>
          <a:prstGeom prst="roundRect">
            <a:avLst/>
          </a:prstGeom>
          <a:solidFill>
            <a:srgbClr val="FFF2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Rounded Corners 2091">
            <a:extLst>
              <a:ext uri="{FF2B5EF4-FFF2-40B4-BE49-F238E27FC236}">
                <a16:creationId xmlns:a16="http://schemas.microsoft.com/office/drawing/2014/main" id="{4FB9D57F-BE9B-0028-C104-75C4E71169D5}"/>
              </a:ext>
            </a:extLst>
          </p:cNvPr>
          <p:cNvSpPr/>
          <p:nvPr/>
        </p:nvSpPr>
        <p:spPr>
          <a:xfrm>
            <a:off x="9169239" y="1806532"/>
            <a:ext cx="1351047" cy="1266076"/>
          </a:xfrm>
          <a:prstGeom prst="roundRect">
            <a:avLst/>
          </a:prstGeom>
          <a:solidFill>
            <a:srgbClr val="FFF2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Rounded Corners 2068">
            <a:extLst>
              <a:ext uri="{FF2B5EF4-FFF2-40B4-BE49-F238E27FC236}">
                <a16:creationId xmlns:a16="http://schemas.microsoft.com/office/drawing/2014/main" id="{D143A654-B635-9B2A-DACE-5CA9941AEC30}"/>
              </a:ext>
            </a:extLst>
          </p:cNvPr>
          <p:cNvSpPr/>
          <p:nvPr/>
        </p:nvSpPr>
        <p:spPr>
          <a:xfrm>
            <a:off x="5516186" y="1553867"/>
            <a:ext cx="1245768" cy="925689"/>
          </a:xfrm>
          <a:prstGeom prst="roundRect">
            <a:avLst/>
          </a:prstGeom>
          <a:solidFill>
            <a:srgbClr val="FFE6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0DAF1FC2-E472-3C13-DE8D-30BA032A9FB4}"/>
              </a:ext>
            </a:extLst>
          </p:cNvPr>
          <p:cNvGraphicFramePr>
            <a:graphicFrameLocks noGrp="1"/>
          </p:cNvGraphicFramePr>
          <p:nvPr/>
        </p:nvGraphicFramePr>
        <p:xfrm>
          <a:off x="1368720" y="2241541"/>
          <a:ext cx="2436719" cy="100584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56041">
                <a:tc>
                  <a:txBody>
                    <a:bodyPr/>
                    <a:lstStyle/>
                    <a:p>
                      <a:r>
                        <a:rPr lang="en-CA" sz="1200" b="1" i="0" kern="1200" dirty="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dirty="0">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228600">
                <a:tc>
                  <a:txBody>
                    <a:bodyPr/>
                    <a:lstStyle/>
                    <a:p>
                      <a:r>
                        <a:rPr lang="en-US" sz="1200" b="0" i="0" kern="1200" dirty="0">
                          <a:solidFill>
                            <a:schemeClr val="dk1"/>
                          </a:solidFill>
                          <a:effectLst/>
                          <a:latin typeface="Helvetica" panose="020B0604020202020204" pitchFamily="34" charset="0"/>
                          <a:ea typeface="+mn-ea"/>
                          <a:cs typeface="Helvetica" panose="020B0604020202020204" pitchFamily="34" charset="0"/>
                        </a:rPr>
                        <a:t>Landscape Drivers of Use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shp</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tif</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endParaRPr lang="en-CA" sz="1200" dirty="0">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228600">
                <a:tc>
                  <a:txBody>
                    <a:bodyPr/>
                    <a:lstStyle/>
                    <a:p>
                      <a:r>
                        <a:rPr lang="en-CA" sz="1200" dirty="0">
                          <a:latin typeface="Helvetica" panose="020B0604020202020204" pitchFamily="34" charset="0"/>
                          <a:cs typeface="Helvetica" panose="020B0604020202020204" pitchFamily="34" charset="0"/>
                        </a:rPr>
                        <a:t>Home range centers</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2760109"/>
                  </a:ext>
                </a:extLst>
              </a:tr>
            </a:tbl>
          </a:graphicData>
        </a:graphic>
      </p:graphicFrame>
      <p:pic>
        <p:nvPicPr>
          <p:cNvPr id="7" name="Picture 6">
            <a:extLst>
              <a:ext uri="{FF2B5EF4-FFF2-40B4-BE49-F238E27FC236}">
                <a16:creationId xmlns:a16="http://schemas.microsoft.com/office/drawing/2014/main" id="{3EDF30CE-88AB-C98B-CA46-03775174924D}"/>
              </a:ext>
            </a:extLst>
          </p:cNvPr>
          <p:cNvPicPr>
            <a:picLocks noChangeAspect="1"/>
          </p:cNvPicPr>
          <p:nvPr/>
        </p:nvPicPr>
        <p:blipFill>
          <a:blip r:embed="rId3"/>
          <a:stretch>
            <a:fillRect/>
          </a:stretch>
        </p:blipFill>
        <p:spPr>
          <a:xfrm>
            <a:off x="297736" y="3940847"/>
            <a:ext cx="880021" cy="880021"/>
          </a:xfrm>
          <a:prstGeom prst="rect">
            <a:avLst/>
          </a:prstGeom>
        </p:spPr>
      </p:pic>
      <p:pic>
        <p:nvPicPr>
          <p:cNvPr id="8" name="Picture 2">
            <a:extLst>
              <a:ext uri="{FF2B5EF4-FFF2-40B4-BE49-F238E27FC236}">
                <a16:creationId xmlns:a16="http://schemas.microsoft.com/office/drawing/2014/main" id="{5B572982-ADD5-112E-1390-FAC9C74901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86" t="21678" r="19070" b="16462"/>
          <a:stretch/>
        </p:blipFill>
        <p:spPr bwMode="auto">
          <a:xfrm>
            <a:off x="454444" y="4955209"/>
            <a:ext cx="723313" cy="880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ECEDA3B5-D9D4-2D46-066D-74EE69FF8351}"/>
              </a:ext>
            </a:extLst>
          </p:cNvPr>
          <p:cNvGraphicFramePr>
            <a:graphicFrameLocks noGrp="1"/>
          </p:cNvGraphicFramePr>
          <p:nvPr>
            <p:extLst>
              <p:ext uri="{D42A27DB-BD31-4B8C-83A1-F6EECF244321}">
                <p14:modId xmlns:p14="http://schemas.microsoft.com/office/powerpoint/2010/main" val="1368617776"/>
              </p:ext>
            </p:extLst>
          </p:nvPr>
        </p:nvGraphicFramePr>
        <p:xfrm>
          <a:off x="1368720" y="3739776"/>
          <a:ext cx="2436719" cy="156972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37638">
                <a:tc>
                  <a:txBody>
                    <a:bodyPr/>
                    <a:lstStyle/>
                    <a:p>
                      <a:r>
                        <a:rPr lang="en-CA" sz="1200" b="1" i="0" kern="120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150833">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Home range size (radius (m))</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162868">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Movement rate (m/s)</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20740743"/>
                  </a:ext>
                </a:extLst>
              </a:tr>
              <a:tr h="217632">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Density (count/m2)</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06676096"/>
                  </a:ext>
                </a:extLst>
              </a:tr>
              <a:tr h="0">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Body size (small/medium/large)</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880090338"/>
                  </a:ext>
                </a:extLst>
              </a:tr>
              <a:tr h="0">
                <a:tc>
                  <a:txBody>
                    <a:bodyPr/>
                    <a:lstStyle/>
                    <a:p>
                      <a:r>
                        <a:rPr lang="en-CA" sz="1100" b="0" i="0" kern="1200" dirty="0">
                          <a:solidFill>
                            <a:schemeClr val="dk1"/>
                          </a:solidFill>
                          <a:effectLst/>
                          <a:latin typeface="Helvetica" panose="020B0604020202020204" pitchFamily="34" charset="0"/>
                          <a:ea typeface="+mn-ea"/>
                          <a:cs typeface="Helvetica" panose="020B0604020202020204" pitchFamily="34" charset="0"/>
                        </a:rPr>
                        <a:t>Group size (count)</a:t>
                      </a:r>
                      <a:endParaRPr lang="en-CA" sz="1100" dirty="0">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4059989735"/>
                  </a:ext>
                </a:extLst>
              </a:tr>
            </a:tbl>
          </a:graphicData>
        </a:graphic>
      </p:graphicFrame>
      <p:pic>
        <p:nvPicPr>
          <p:cNvPr id="10" name="Picture 9">
            <a:extLst>
              <a:ext uri="{FF2B5EF4-FFF2-40B4-BE49-F238E27FC236}">
                <a16:creationId xmlns:a16="http://schemas.microsoft.com/office/drawing/2014/main" id="{8BFE25D1-A789-9D3C-F08D-A3344E943E7C}"/>
              </a:ext>
            </a:extLst>
          </p:cNvPr>
          <p:cNvPicPr>
            <a:picLocks noChangeAspect="1"/>
          </p:cNvPicPr>
          <p:nvPr/>
        </p:nvPicPr>
        <p:blipFill>
          <a:blip r:embed="rId5"/>
          <a:stretch>
            <a:fillRect/>
          </a:stretch>
        </p:blipFill>
        <p:spPr>
          <a:xfrm>
            <a:off x="409998" y="2574173"/>
            <a:ext cx="880021" cy="865354"/>
          </a:xfrm>
          <a:prstGeom prst="rect">
            <a:avLst/>
          </a:prstGeom>
        </p:spPr>
      </p:pic>
      <p:pic>
        <p:nvPicPr>
          <p:cNvPr id="11" name="Picture 10">
            <a:extLst>
              <a:ext uri="{FF2B5EF4-FFF2-40B4-BE49-F238E27FC236}">
                <a16:creationId xmlns:a16="http://schemas.microsoft.com/office/drawing/2014/main" id="{061CDDF9-CF7B-C89E-5831-E7E099668C23}"/>
              </a:ext>
            </a:extLst>
          </p:cNvPr>
          <p:cNvPicPr>
            <a:picLocks noChangeAspect="1"/>
          </p:cNvPicPr>
          <p:nvPr/>
        </p:nvPicPr>
        <p:blipFill>
          <a:blip r:embed="rId3"/>
          <a:stretch>
            <a:fillRect/>
          </a:stretch>
        </p:blipFill>
        <p:spPr>
          <a:xfrm>
            <a:off x="409998" y="1839542"/>
            <a:ext cx="767759" cy="767759"/>
          </a:xfrm>
          <a:prstGeom prst="rect">
            <a:avLst/>
          </a:prstGeom>
        </p:spPr>
      </p:pic>
      <p:sp>
        <p:nvSpPr>
          <p:cNvPr id="13" name="TextBox 12">
            <a:extLst>
              <a:ext uri="{FF2B5EF4-FFF2-40B4-BE49-F238E27FC236}">
                <a16:creationId xmlns:a16="http://schemas.microsoft.com/office/drawing/2014/main" id="{34C7F0A4-B17B-DB25-3C8C-CC2C21E04D3A}"/>
              </a:ext>
            </a:extLst>
          </p:cNvPr>
          <p:cNvSpPr txBox="1"/>
          <p:nvPr/>
        </p:nvSpPr>
        <p:spPr>
          <a:xfrm>
            <a:off x="5665547" y="1693545"/>
            <a:ext cx="1004857" cy="646331"/>
          </a:xfrm>
          <a:prstGeom prst="rect">
            <a:avLst/>
          </a:prstGeom>
          <a:noFill/>
        </p:spPr>
        <p:txBody>
          <a:bodyPr wrap="square">
            <a:spAutoFit/>
          </a:bodyPr>
          <a:lstStyle/>
          <a:p>
            <a:r>
              <a:rPr lang="en-CA" sz="1200" dirty="0">
                <a:solidFill>
                  <a:srgbClr val="000000"/>
                </a:solidFill>
                <a:latin typeface="Helvetica" panose="020B0604020202020204" pitchFamily="34" charset="0"/>
              </a:rPr>
              <a:t>Simulate agents moving</a:t>
            </a:r>
            <a:endParaRPr lang="en-CA" sz="1200" dirty="0"/>
          </a:p>
        </p:txBody>
      </p:sp>
      <p:grpSp>
        <p:nvGrpSpPr>
          <p:cNvPr id="2075" name="Group 2074">
            <a:extLst>
              <a:ext uri="{FF2B5EF4-FFF2-40B4-BE49-F238E27FC236}">
                <a16:creationId xmlns:a16="http://schemas.microsoft.com/office/drawing/2014/main" id="{D3606A1D-59FC-8AEA-6DF0-DEC866D8345E}"/>
              </a:ext>
            </a:extLst>
          </p:cNvPr>
          <p:cNvGrpSpPr/>
          <p:nvPr/>
        </p:nvGrpSpPr>
        <p:grpSpPr>
          <a:xfrm>
            <a:off x="5545091" y="4378445"/>
            <a:ext cx="1245768" cy="925689"/>
            <a:chOff x="5516186" y="4183466"/>
            <a:chExt cx="1245768" cy="925689"/>
          </a:xfrm>
        </p:grpSpPr>
        <p:sp>
          <p:nvSpPr>
            <p:cNvPr id="2071" name="Rectangle: Rounded Corners 2070">
              <a:extLst>
                <a:ext uri="{FF2B5EF4-FFF2-40B4-BE49-F238E27FC236}">
                  <a16:creationId xmlns:a16="http://schemas.microsoft.com/office/drawing/2014/main" id="{924B9745-87F7-A894-0BA7-DE91F34C4780}"/>
                </a:ext>
              </a:extLst>
            </p:cNvPr>
            <p:cNvSpPr/>
            <p:nvPr/>
          </p:nvSpPr>
          <p:spPr>
            <a:xfrm>
              <a:off x="5516186" y="4183466"/>
              <a:ext cx="1245768" cy="925689"/>
            </a:xfrm>
            <a:prstGeom prst="roundRect">
              <a:avLst/>
            </a:prstGeom>
            <a:solidFill>
              <a:srgbClr val="FFE6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57D649-9343-F0D2-F63B-4CDF27B60AB6}"/>
                </a:ext>
              </a:extLst>
            </p:cNvPr>
            <p:cNvSpPr txBox="1"/>
            <p:nvPr/>
          </p:nvSpPr>
          <p:spPr>
            <a:xfrm>
              <a:off x="5583783" y="4218116"/>
              <a:ext cx="1168383" cy="861774"/>
            </a:xfrm>
            <a:prstGeom prst="rect">
              <a:avLst/>
            </a:prstGeom>
            <a:noFill/>
          </p:spPr>
          <p:txBody>
            <a:bodyPr wrap="square">
              <a:spAutoFit/>
            </a:bodyPr>
            <a:lstStyle/>
            <a:p>
              <a:r>
                <a:rPr lang="en-CA" sz="1000" dirty="0">
                  <a:solidFill>
                    <a:srgbClr val="000000"/>
                  </a:solidFill>
                  <a:latin typeface="Helvetica" panose="020B0604020202020204" pitchFamily="34" charset="0"/>
                </a:rPr>
                <a:t>Simulate ’real’ probability of occupancy and detection across landscape</a:t>
              </a:r>
              <a:endParaRPr lang="en-CA" sz="1000" dirty="0"/>
            </a:p>
          </p:txBody>
        </p:sp>
      </p:grpSp>
      <p:sp>
        <p:nvSpPr>
          <p:cNvPr id="19" name="TextBox 18">
            <a:extLst>
              <a:ext uri="{FF2B5EF4-FFF2-40B4-BE49-F238E27FC236}">
                <a16:creationId xmlns:a16="http://schemas.microsoft.com/office/drawing/2014/main" id="{5D29EFA1-6C3C-FFBF-D5C7-EB2BCB24770D}"/>
              </a:ext>
            </a:extLst>
          </p:cNvPr>
          <p:cNvSpPr txBox="1"/>
          <p:nvPr/>
        </p:nvSpPr>
        <p:spPr>
          <a:xfrm>
            <a:off x="9062228" y="3939860"/>
            <a:ext cx="1674355" cy="1169551"/>
          </a:xfrm>
          <a:prstGeom prst="rect">
            <a:avLst/>
          </a:prstGeom>
          <a:noFill/>
        </p:spPr>
        <p:txBody>
          <a:bodyPr wrap="square">
            <a:spAutoFit/>
          </a:bodyPr>
          <a:lstStyle/>
          <a:p>
            <a:r>
              <a:rPr lang="en-US" sz="1000" b="0" i="0" dirty="0">
                <a:solidFill>
                  <a:srgbClr val="000000"/>
                </a:solidFill>
                <a:effectLst/>
                <a:latin typeface="Helvetica" panose="020B0604020202020204" pitchFamily="34" charset="0"/>
              </a:rPr>
              <a:t>Estimate bias (compared to ‘real</a:t>
            </a:r>
            <a:r>
              <a:rPr lang="en-US" sz="1000" dirty="0">
                <a:solidFill>
                  <a:srgbClr val="000000"/>
                </a:solidFill>
                <a:latin typeface="Helvetica" panose="020B0604020202020204" pitchFamily="34" charset="0"/>
              </a:rPr>
              <a:t>’ occupancy and detectability) </a:t>
            </a:r>
            <a:r>
              <a:rPr lang="en-US" sz="1000" b="0" i="0" dirty="0">
                <a:solidFill>
                  <a:srgbClr val="000000"/>
                </a:solidFill>
                <a:effectLst/>
                <a:latin typeface="Helvetica" panose="020B0604020202020204" pitchFamily="34" charset="0"/>
              </a:rPr>
              <a:t>and precision</a:t>
            </a:r>
            <a:r>
              <a:rPr lang="en-US" sz="1000" dirty="0">
                <a:solidFill>
                  <a:srgbClr val="000000"/>
                </a:solidFill>
                <a:latin typeface="Helvetica" panose="020B0604020202020204" pitchFamily="34" charset="0"/>
              </a:rPr>
              <a:t> </a:t>
            </a:r>
            <a:r>
              <a:rPr lang="en-US" sz="1000" b="0" i="0" dirty="0">
                <a:solidFill>
                  <a:srgbClr val="000000"/>
                </a:solidFill>
                <a:effectLst/>
                <a:latin typeface="Helvetica" panose="020B0604020202020204" pitchFamily="34" charset="0"/>
              </a:rPr>
              <a:t>of various data collection approaches among different deployments.</a:t>
            </a:r>
            <a:endParaRPr lang="en-CA" sz="1000" dirty="0"/>
          </a:p>
        </p:txBody>
      </p:sp>
      <p:sp>
        <p:nvSpPr>
          <p:cNvPr id="22" name="TextBox 21">
            <a:extLst>
              <a:ext uri="{FF2B5EF4-FFF2-40B4-BE49-F238E27FC236}">
                <a16:creationId xmlns:a16="http://schemas.microsoft.com/office/drawing/2014/main" id="{771F2A79-EB22-F275-E33E-B58D8E9603D1}"/>
              </a:ext>
            </a:extLst>
          </p:cNvPr>
          <p:cNvSpPr txBox="1"/>
          <p:nvPr/>
        </p:nvSpPr>
        <p:spPr>
          <a:xfrm>
            <a:off x="7171129" y="3065540"/>
            <a:ext cx="1415613" cy="830997"/>
          </a:xfrm>
          <a:prstGeom prst="rect">
            <a:avLst/>
          </a:prstGeom>
          <a:noFill/>
        </p:spPr>
        <p:txBody>
          <a:bodyPr wrap="square">
            <a:spAutoFit/>
          </a:bodyPr>
          <a:lstStyle/>
          <a:p>
            <a:r>
              <a:rPr lang="en-US" sz="1200" dirty="0">
                <a:solidFill>
                  <a:srgbClr val="000000"/>
                </a:solidFill>
                <a:latin typeface="Helvetica" panose="020B0604020202020204" pitchFamily="34" charset="0"/>
              </a:rPr>
              <a:t>S</a:t>
            </a:r>
            <a:r>
              <a:rPr lang="en-US" sz="1200" b="0" i="0" dirty="0">
                <a:solidFill>
                  <a:srgbClr val="000000"/>
                </a:solidFill>
                <a:effectLst/>
                <a:latin typeface="Helvetica" panose="020B0604020202020204" pitchFamily="34" charset="0"/>
              </a:rPr>
              <a:t>imulated detection history  at camera locations</a:t>
            </a:r>
            <a:endParaRPr lang="en-CA" sz="1200" dirty="0"/>
          </a:p>
        </p:txBody>
      </p:sp>
      <p:sp>
        <p:nvSpPr>
          <p:cNvPr id="25" name="TextBox 24">
            <a:extLst>
              <a:ext uri="{FF2B5EF4-FFF2-40B4-BE49-F238E27FC236}">
                <a16:creationId xmlns:a16="http://schemas.microsoft.com/office/drawing/2014/main" id="{8C93D20B-5D68-D109-1550-6390F39E4760}"/>
              </a:ext>
            </a:extLst>
          </p:cNvPr>
          <p:cNvSpPr txBox="1"/>
          <p:nvPr/>
        </p:nvSpPr>
        <p:spPr>
          <a:xfrm>
            <a:off x="9336766" y="1985679"/>
            <a:ext cx="1125281" cy="1015663"/>
          </a:xfrm>
          <a:prstGeom prst="rect">
            <a:avLst/>
          </a:prstGeom>
          <a:noFill/>
        </p:spPr>
        <p:txBody>
          <a:bodyPr wrap="square">
            <a:spAutoFit/>
          </a:bodyPr>
          <a:lstStyle/>
          <a:p>
            <a:r>
              <a:rPr lang="en-US" sz="1200" dirty="0">
                <a:solidFill>
                  <a:srgbClr val="000000"/>
                </a:solidFill>
                <a:latin typeface="Helvetica" panose="020B0604020202020204" pitchFamily="34" charset="0"/>
              </a:rPr>
              <a:t>Fit occupancy model based on simulated detection histories</a:t>
            </a:r>
          </a:p>
        </p:txBody>
      </p:sp>
      <p:pic>
        <p:nvPicPr>
          <p:cNvPr id="26" name="Picture 10" descr="Leaflet: Raster Grid on map with different colors - Stack Overflow">
            <a:extLst>
              <a:ext uri="{FF2B5EF4-FFF2-40B4-BE49-F238E27FC236}">
                <a16:creationId xmlns:a16="http://schemas.microsoft.com/office/drawing/2014/main" id="{07E88819-CE8A-30F8-7132-E5A5E16D21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8771" y="2946661"/>
            <a:ext cx="1049154" cy="109822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D1E9A603-A9FB-9882-95C5-163EA4A7E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71428" y="1371113"/>
            <a:ext cx="456108" cy="499845"/>
          </a:xfrm>
          <a:prstGeom prst="rect">
            <a:avLst/>
          </a:prstGeom>
          <a:noFill/>
          <a:extLst>
            <a:ext uri="{909E8E84-426E-40DD-AFC4-6F175D3DCCD1}">
              <a14:hiddenFill xmlns:a14="http://schemas.microsoft.com/office/drawing/2010/main">
                <a:solidFill>
                  <a:srgbClr val="FFFFFF"/>
                </a:solidFill>
              </a14:hiddenFill>
            </a:ext>
          </a:extLst>
        </p:spPr>
      </p:pic>
      <p:cxnSp>
        <p:nvCxnSpPr>
          <p:cNvPr id="2062" name="Connector: Elbow 2061">
            <a:extLst>
              <a:ext uri="{FF2B5EF4-FFF2-40B4-BE49-F238E27FC236}">
                <a16:creationId xmlns:a16="http://schemas.microsoft.com/office/drawing/2014/main" id="{10478192-D000-BEA4-715E-9566D80BF2EA}"/>
              </a:ext>
            </a:extLst>
          </p:cNvPr>
          <p:cNvCxnSpPr>
            <a:cxnSpLocks/>
            <a:endCxn id="2069" idx="1"/>
          </p:cNvCxnSpPr>
          <p:nvPr/>
        </p:nvCxnSpPr>
        <p:spPr>
          <a:xfrm rot="5400000" flipH="1" flipV="1">
            <a:off x="4641226" y="2095350"/>
            <a:ext cx="953598" cy="79632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77" name="Connector: Elbow 2076">
            <a:extLst>
              <a:ext uri="{FF2B5EF4-FFF2-40B4-BE49-F238E27FC236}">
                <a16:creationId xmlns:a16="http://schemas.microsoft.com/office/drawing/2014/main" id="{8D520C4D-341C-0C8D-343F-6A5C276FCE88}"/>
              </a:ext>
            </a:extLst>
          </p:cNvPr>
          <p:cNvCxnSpPr>
            <a:cxnSpLocks/>
            <a:stCxn id="2069" idx="2"/>
            <a:endCxn id="16" idx="0"/>
          </p:cNvCxnSpPr>
          <p:nvPr/>
        </p:nvCxnSpPr>
        <p:spPr>
          <a:xfrm rot="16200000" flipH="1">
            <a:off x="5201206" y="3417420"/>
            <a:ext cx="1933539" cy="5781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0" name="Connector: Elbow 2079">
            <a:extLst>
              <a:ext uri="{FF2B5EF4-FFF2-40B4-BE49-F238E27FC236}">
                <a16:creationId xmlns:a16="http://schemas.microsoft.com/office/drawing/2014/main" id="{4EAD6FBE-08F9-29FE-C882-4B1C7332EBEC}"/>
              </a:ext>
            </a:extLst>
          </p:cNvPr>
          <p:cNvCxnSpPr>
            <a:cxnSpLocks/>
            <a:stCxn id="9" idx="0"/>
            <a:endCxn id="26" idx="1"/>
          </p:cNvCxnSpPr>
          <p:nvPr/>
        </p:nvCxnSpPr>
        <p:spPr>
          <a:xfrm rot="5400000" flipH="1" flipV="1">
            <a:off x="3270924" y="2811929"/>
            <a:ext cx="244003" cy="161169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3" name="Connector: Elbow 2082">
            <a:extLst>
              <a:ext uri="{FF2B5EF4-FFF2-40B4-BE49-F238E27FC236}">
                <a16:creationId xmlns:a16="http://schemas.microsoft.com/office/drawing/2014/main" id="{C448619C-978A-2663-4369-D56775D3912D}"/>
              </a:ext>
            </a:extLst>
          </p:cNvPr>
          <p:cNvCxnSpPr>
            <a:cxnSpLocks/>
            <a:stCxn id="6" idx="2"/>
            <a:endCxn id="26" idx="1"/>
          </p:cNvCxnSpPr>
          <p:nvPr/>
        </p:nvCxnSpPr>
        <p:spPr>
          <a:xfrm rot="16200000" flipH="1">
            <a:off x="3268729" y="2565731"/>
            <a:ext cx="248392" cy="161169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6" name="Connector: Elbow 2085">
            <a:extLst>
              <a:ext uri="{FF2B5EF4-FFF2-40B4-BE49-F238E27FC236}">
                <a16:creationId xmlns:a16="http://schemas.microsoft.com/office/drawing/2014/main" id="{1A419734-69DC-BC66-F442-59969A7BF072}"/>
              </a:ext>
            </a:extLst>
          </p:cNvPr>
          <p:cNvCxnSpPr>
            <a:cxnSpLocks/>
            <a:stCxn id="16" idx="3"/>
            <a:endCxn id="2091" idx="2"/>
          </p:cNvCxnSpPr>
          <p:nvPr/>
        </p:nvCxnSpPr>
        <p:spPr>
          <a:xfrm flipV="1">
            <a:off x="6781071" y="4102100"/>
            <a:ext cx="991844" cy="74188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90" name="Connector: Elbow 2089">
            <a:extLst>
              <a:ext uri="{FF2B5EF4-FFF2-40B4-BE49-F238E27FC236}">
                <a16:creationId xmlns:a16="http://schemas.microsoft.com/office/drawing/2014/main" id="{3E643F5E-08E3-FD28-1379-C21D7E04D4AD}"/>
              </a:ext>
            </a:extLst>
          </p:cNvPr>
          <p:cNvCxnSpPr>
            <a:cxnSpLocks/>
            <a:stCxn id="2091" idx="0"/>
            <a:endCxn id="2092" idx="1"/>
          </p:cNvCxnSpPr>
          <p:nvPr/>
        </p:nvCxnSpPr>
        <p:spPr>
          <a:xfrm rot="5400000" flipH="1" flipV="1">
            <a:off x="8272850" y="1939635"/>
            <a:ext cx="396454" cy="1396324"/>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96" name="Connector: Elbow 2095">
            <a:extLst>
              <a:ext uri="{FF2B5EF4-FFF2-40B4-BE49-F238E27FC236}">
                <a16:creationId xmlns:a16="http://schemas.microsoft.com/office/drawing/2014/main" id="{190F208D-DA92-23BE-4476-05B892EFA401}"/>
              </a:ext>
            </a:extLst>
          </p:cNvPr>
          <p:cNvCxnSpPr>
            <a:cxnSpLocks/>
            <a:endCxn id="2098" idx="0"/>
          </p:cNvCxnSpPr>
          <p:nvPr/>
        </p:nvCxnSpPr>
        <p:spPr>
          <a:xfrm rot="5400000">
            <a:off x="9574043" y="3386782"/>
            <a:ext cx="541439" cy="1270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 name="Connector: Elbow 1">
            <a:extLst>
              <a:ext uri="{FF2B5EF4-FFF2-40B4-BE49-F238E27FC236}">
                <a16:creationId xmlns:a16="http://schemas.microsoft.com/office/drawing/2014/main" id="{AC8746CE-34AD-DF1D-83C4-CEFA8F8E7BE6}"/>
              </a:ext>
            </a:extLst>
          </p:cNvPr>
          <p:cNvCxnSpPr>
            <a:cxnSpLocks/>
            <a:stCxn id="26" idx="2"/>
            <a:endCxn id="2071" idx="1"/>
          </p:cNvCxnSpPr>
          <p:nvPr/>
        </p:nvCxnSpPr>
        <p:spPr>
          <a:xfrm rot="16200000" flipH="1">
            <a:off x="4736017" y="4032215"/>
            <a:ext cx="796405" cy="821743"/>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A953607-D8E7-6256-E791-2644355D3169}"/>
              </a:ext>
            </a:extLst>
          </p:cNvPr>
          <p:cNvSpPr txBox="1"/>
          <p:nvPr/>
        </p:nvSpPr>
        <p:spPr>
          <a:xfrm>
            <a:off x="-521208" y="4413095"/>
            <a:ext cx="184731" cy="369332"/>
          </a:xfrm>
          <a:prstGeom prst="rect">
            <a:avLst/>
          </a:prstGeom>
          <a:noFill/>
        </p:spPr>
        <p:txBody>
          <a:bodyPr wrap="none" rtlCol="0">
            <a:spAutoFit/>
          </a:bodyPr>
          <a:lstStyle/>
          <a:p>
            <a:endParaRPr lang="en-CA" dirty="0"/>
          </a:p>
        </p:txBody>
      </p:sp>
    </p:spTree>
    <p:extLst>
      <p:ext uri="{BB962C8B-B14F-4D97-AF65-F5344CB8AC3E}">
        <p14:creationId xmlns:p14="http://schemas.microsoft.com/office/powerpoint/2010/main" val="310920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8" name="Rectangle: Rounded Corners 2097">
            <a:extLst>
              <a:ext uri="{FF2B5EF4-FFF2-40B4-BE49-F238E27FC236}">
                <a16:creationId xmlns:a16="http://schemas.microsoft.com/office/drawing/2014/main" id="{A00FB4C3-D767-24A4-02CA-B5E478A0E774}"/>
              </a:ext>
            </a:extLst>
          </p:cNvPr>
          <p:cNvSpPr/>
          <p:nvPr/>
        </p:nvSpPr>
        <p:spPr>
          <a:xfrm>
            <a:off x="8817903" y="3657502"/>
            <a:ext cx="2053718" cy="1682031"/>
          </a:xfrm>
          <a:prstGeom prst="roundRect">
            <a:avLst/>
          </a:prstGeom>
          <a:solidFill>
            <a:srgbClr val="D5E8D4"/>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Content Placeholder 3">
            <a:extLst>
              <a:ext uri="{FF2B5EF4-FFF2-40B4-BE49-F238E27FC236}">
                <a16:creationId xmlns:a16="http://schemas.microsoft.com/office/drawing/2014/main" id="{2032AE9A-53A7-D062-396E-BC91E4E33D57}"/>
              </a:ext>
            </a:extLst>
          </p:cNvPr>
          <p:cNvPicPr>
            <a:picLocks noGrp="1" noChangeAspect="1"/>
          </p:cNvPicPr>
          <p:nvPr>
            <p:ph idx="1"/>
          </p:nvPr>
        </p:nvPicPr>
        <p:blipFill>
          <a:blip r:embed="rId2"/>
          <a:stretch>
            <a:fillRect/>
          </a:stretch>
        </p:blipFill>
        <p:spPr>
          <a:xfrm>
            <a:off x="8855313" y="1295010"/>
            <a:ext cx="607047" cy="601096"/>
          </a:xfrm>
          <a:prstGeom prst="rect">
            <a:avLst/>
          </a:prstGeom>
        </p:spPr>
      </p:pic>
      <p:sp>
        <p:nvSpPr>
          <p:cNvPr id="2091" name="Rectangle: Rounded Corners 2090">
            <a:extLst>
              <a:ext uri="{FF2B5EF4-FFF2-40B4-BE49-F238E27FC236}">
                <a16:creationId xmlns:a16="http://schemas.microsoft.com/office/drawing/2014/main" id="{9F556692-55D2-7211-8FD6-FC93E8E30FB9}"/>
              </a:ext>
            </a:extLst>
          </p:cNvPr>
          <p:cNvSpPr/>
          <p:nvPr/>
        </p:nvSpPr>
        <p:spPr>
          <a:xfrm>
            <a:off x="7097391" y="2836024"/>
            <a:ext cx="1351047" cy="1266076"/>
          </a:xfrm>
          <a:prstGeom prst="roundRect">
            <a:avLst/>
          </a:prstGeom>
          <a:solidFill>
            <a:srgbClr val="FFF2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Rounded Corners 2091">
            <a:extLst>
              <a:ext uri="{FF2B5EF4-FFF2-40B4-BE49-F238E27FC236}">
                <a16:creationId xmlns:a16="http://schemas.microsoft.com/office/drawing/2014/main" id="{4FB9D57F-BE9B-0028-C104-75C4E71169D5}"/>
              </a:ext>
            </a:extLst>
          </p:cNvPr>
          <p:cNvSpPr/>
          <p:nvPr/>
        </p:nvSpPr>
        <p:spPr>
          <a:xfrm>
            <a:off x="9169239" y="1806532"/>
            <a:ext cx="1351047" cy="1266076"/>
          </a:xfrm>
          <a:prstGeom prst="roundRect">
            <a:avLst/>
          </a:prstGeom>
          <a:solidFill>
            <a:srgbClr val="FFF2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Rounded Corners 2068">
            <a:extLst>
              <a:ext uri="{FF2B5EF4-FFF2-40B4-BE49-F238E27FC236}">
                <a16:creationId xmlns:a16="http://schemas.microsoft.com/office/drawing/2014/main" id="{D143A654-B635-9B2A-DACE-5CA9941AEC30}"/>
              </a:ext>
            </a:extLst>
          </p:cNvPr>
          <p:cNvSpPr/>
          <p:nvPr/>
        </p:nvSpPr>
        <p:spPr>
          <a:xfrm>
            <a:off x="5516186" y="1553867"/>
            <a:ext cx="1245768" cy="925689"/>
          </a:xfrm>
          <a:prstGeom prst="roundRect">
            <a:avLst/>
          </a:prstGeom>
          <a:solidFill>
            <a:srgbClr val="FFE6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AB0B82-28E6-0489-73D0-ADE479BEFD0A}"/>
              </a:ext>
            </a:extLst>
          </p:cNvPr>
          <p:cNvPicPr>
            <a:picLocks noChangeAspect="1"/>
          </p:cNvPicPr>
          <p:nvPr/>
        </p:nvPicPr>
        <p:blipFill>
          <a:blip r:embed="rId3"/>
          <a:stretch>
            <a:fillRect/>
          </a:stretch>
        </p:blipFill>
        <p:spPr>
          <a:xfrm>
            <a:off x="3669738" y="288994"/>
            <a:ext cx="3962400" cy="925689"/>
          </a:xfrm>
          <a:prstGeom prst="rect">
            <a:avLst/>
          </a:prstGeom>
        </p:spPr>
      </p:pic>
      <p:graphicFrame>
        <p:nvGraphicFramePr>
          <p:cNvPr id="6" name="Table 5">
            <a:extLst>
              <a:ext uri="{FF2B5EF4-FFF2-40B4-BE49-F238E27FC236}">
                <a16:creationId xmlns:a16="http://schemas.microsoft.com/office/drawing/2014/main" id="{0DAF1FC2-E472-3C13-DE8D-30BA032A9FB4}"/>
              </a:ext>
            </a:extLst>
          </p:cNvPr>
          <p:cNvGraphicFramePr>
            <a:graphicFrameLocks noGrp="1"/>
          </p:cNvGraphicFramePr>
          <p:nvPr/>
        </p:nvGraphicFramePr>
        <p:xfrm>
          <a:off x="1368720" y="2241541"/>
          <a:ext cx="2436719" cy="100584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56041">
                <a:tc>
                  <a:txBody>
                    <a:bodyPr/>
                    <a:lstStyle/>
                    <a:p>
                      <a:r>
                        <a:rPr lang="en-CA" sz="1200" b="1" i="0" kern="1200" dirty="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dirty="0">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228600">
                <a:tc>
                  <a:txBody>
                    <a:bodyPr/>
                    <a:lstStyle/>
                    <a:p>
                      <a:r>
                        <a:rPr lang="en-US" sz="1200" b="0" i="0" kern="1200" dirty="0">
                          <a:solidFill>
                            <a:schemeClr val="dk1"/>
                          </a:solidFill>
                          <a:effectLst/>
                          <a:latin typeface="Helvetica" panose="020B0604020202020204" pitchFamily="34" charset="0"/>
                          <a:ea typeface="+mn-ea"/>
                          <a:cs typeface="Helvetica" panose="020B0604020202020204" pitchFamily="34" charset="0"/>
                        </a:rPr>
                        <a:t>Landscape Drivers of Use (.</a:t>
                      </a:r>
                      <a:r>
                        <a:rPr lang="en-US" sz="1200" b="0" i="0" kern="1200" dirty="0" err="1">
                          <a:solidFill>
                            <a:schemeClr val="dk1"/>
                          </a:solidFill>
                          <a:effectLst/>
                          <a:latin typeface="Helvetica" panose="020B0604020202020204" pitchFamily="34" charset="0"/>
                          <a:ea typeface="+mn-ea"/>
                          <a:cs typeface="Helvetica" panose="020B0604020202020204" pitchFamily="34" charset="0"/>
                        </a:rPr>
                        <a:t>shp</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r>
                        <a:rPr lang="en-US" sz="1200" b="0" i="0" kern="1200" dirty="0" err="1">
                          <a:solidFill>
                            <a:schemeClr val="dk1"/>
                          </a:solidFill>
                          <a:effectLst/>
                          <a:latin typeface="Helvetica" panose="020B0604020202020204" pitchFamily="34" charset="0"/>
                          <a:ea typeface="+mn-ea"/>
                          <a:cs typeface="Helvetica" panose="020B0604020202020204" pitchFamily="34" charset="0"/>
                        </a:rPr>
                        <a:t>tif</a:t>
                      </a:r>
                      <a:r>
                        <a:rPr lang="en-US" sz="1200" b="0" i="0" kern="1200" dirty="0">
                          <a:solidFill>
                            <a:schemeClr val="dk1"/>
                          </a:solidFill>
                          <a:effectLst/>
                          <a:latin typeface="Helvetica" panose="020B0604020202020204" pitchFamily="34" charset="0"/>
                          <a:ea typeface="+mn-ea"/>
                          <a:cs typeface="Helvetica" panose="020B0604020202020204" pitchFamily="34" charset="0"/>
                        </a:rPr>
                        <a:t>)</a:t>
                      </a:r>
                      <a:endParaRPr lang="en-CA" sz="1200" dirty="0">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228600">
                <a:tc>
                  <a:txBody>
                    <a:bodyPr/>
                    <a:lstStyle/>
                    <a:p>
                      <a:r>
                        <a:rPr lang="en-CA" sz="1200" dirty="0">
                          <a:latin typeface="Helvetica" panose="020B0604020202020204" pitchFamily="34" charset="0"/>
                          <a:cs typeface="Helvetica" panose="020B0604020202020204" pitchFamily="34" charset="0"/>
                        </a:rPr>
                        <a:t>Home range centers</a:t>
                      </a: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872760109"/>
                  </a:ext>
                </a:extLst>
              </a:tr>
            </a:tbl>
          </a:graphicData>
        </a:graphic>
      </p:graphicFrame>
      <p:pic>
        <p:nvPicPr>
          <p:cNvPr id="7" name="Picture 6">
            <a:extLst>
              <a:ext uri="{FF2B5EF4-FFF2-40B4-BE49-F238E27FC236}">
                <a16:creationId xmlns:a16="http://schemas.microsoft.com/office/drawing/2014/main" id="{3EDF30CE-88AB-C98B-CA46-03775174924D}"/>
              </a:ext>
            </a:extLst>
          </p:cNvPr>
          <p:cNvPicPr>
            <a:picLocks noChangeAspect="1"/>
          </p:cNvPicPr>
          <p:nvPr/>
        </p:nvPicPr>
        <p:blipFill>
          <a:blip r:embed="rId4"/>
          <a:stretch>
            <a:fillRect/>
          </a:stretch>
        </p:blipFill>
        <p:spPr>
          <a:xfrm>
            <a:off x="297736" y="3940847"/>
            <a:ext cx="880021" cy="880021"/>
          </a:xfrm>
          <a:prstGeom prst="rect">
            <a:avLst/>
          </a:prstGeom>
        </p:spPr>
      </p:pic>
      <p:pic>
        <p:nvPicPr>
          <p:cNvPr id="8" name="Picture 2">
            <a:extLst>
              <a:ext uri="{FF2B5EF4-FFF2-40B4-BE49-F238E27FC236}">
                <a16:creationId xmlns:a16="http://schemas.microsoft.com/office/drawing/2014/main" id="{5B572982-ADD5-112E-1390-FAC9C749012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086" t="21678" r="19070" b="16462"/>
          <a:stretch/>
        </p:blipFill>
        <p:spPr bwMode="auto">
          <a:xfrm>
            <a:off x="454444" y="4955209"/>
            <a:ext cx="723313" cy="88002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ECEDA3B5-D9D4-2D46-066D-74EE69FF8351}"/>
              </a:ext>
            </a:extLst>
          </p:cNvPr>
          <p:cNvGraphicFramePr>
            <a:graphicFrameLocks noGrp="1"/>
          </p:cNvGraphicFramePr>
          <p:nvPr/>
        </p:nvGraphicFramePr>
        <p:xfrm>
          <a:off x="1368720" y="3739776"/>
          <a:ext cx="2436719" cy="1569720"/>
        </p:xfrm>
        <a:graphic>
          <a:graphicData uri="http://schemas.openxmlformats.org/drawingml/2006/table">
            <a:tbl>
              <a:tblPr firstRow="1" bandRow="1">
                <a:tableStyleId>{5C22544A-7EE6-4342-B048-85BDC9FD1C3A}</a:tableStyleId>
              </a:tblPr>
              <a:tblGrid>
                <a:gridCol w="2436719">
                  <a:extLst>
                    <a:ext uri="{9D8B030D-6E8A-4147-A177-3AD203B41FA5}">
                      <a16:colId xmlns:a16="http://schemas.microsoft.com/office/drawing/2014/main" val="2297625487"/>
                    </a:ext>
                  </a:extLst>
                </a:gridCol>
              </a:tblGrid>
              <a:tr h="237638">
                <a:tc>
                  <a:txBody>
                    <a:bodyPr/>
                    <a:lstStyle/>
                    <a:p>
                      <a:r>
                        <a:rPr lang="en-CA" sz="1200" b="1" i="0" kern="1200">
                          <a:solidFill>
                            <a:schemeClr val="tx1"/>
                          </a:solidFill>
                          <a:effectLst/>
                          <a:latin typeface="Helvetica" panose="020B0604020202020204" pitchFamily="34" charset="0"/>
                          <a:ea typeface="+mn-ea"/>
                          <a:cs typeface="Helvetica" panose="020B0604020202020204" pitchFamily="34" charset="0"/>
                        </a:rPr>
                        <a:t>Text-based Python interface</a:t>
                      </a:r>
                      <a:endParaRPr lang="en-CA" sz="1200" b="1">
                        <a:solidFill>
                          <a:schemeClr val="tx1"/>
                        </a:solidFill>
                        <a:latin typeface="Helvetica" panose="020B0604020202020204" pitchFamily="34" charset="0"/>
                        <a:cs typeface="Helvetica" panose="020B0604020202020204" pitchFamily="34" charset="0"/>
                      </a:endParaRPr>
                    </a:p>
                  </a:txBody>
                  <a:tcP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722617522"/>
                  </a:ext>
                </a:extLst>
              </a:tr>
              <a:tr h="150833">
                <a:tc>
                  <a:txBody>
                    <a:bodyPr/>
                    <a:lstStyle/>
                    <a:p>
                      <a:r>
                        <a:rPr lang="en-CA" sz="1100" b="0" i="0" kern="1200" dirty="0">
                          <a:solidFill>
                            <a:schemeClr val="dk1"/>
                          </a:solidFill>
                          <a:effectLst/>
                          <a:highlight>
                            <a:srgbClr val="00FF00"/>
                          </a:highlight>
                          <a:latin typeface="Helvetica" panose="020B0604020202020204" pitchFamily="34" charset="0"/>
                          <a:ea typeface="+mn-ea"/>
                          <a:cs typeface="Helvetica" panose="020B0604020202020204" pitchFamily="34" charset="0"/>
                        </a:rPr>
                        <a:t>Home range size (radius (m))</a:t>
                      </a:r>
                      <a:endParaRPr lang="en-CA" sz="1100" dirty="0">
                        <a:highlight>
                          <a:srgbClr val="00FF00"/>
                        </a:highlight>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1917375501"/>
                  </a:ext>
                </a:extLst>
              </a:tr>
              <a:tr h="162868">
                <a:tc>
                  <a:txBody>
                    <a:bodyPr/>
                    <a:lstStyle/>
                    <a:p>
                      <a:r>
                        <a:rPr lang="en-CA" sz="1100" b="0" i="0" kern="1200" dirty="0">
                          <a:solidFill>
                            <a:schemeClr val="dk1"/>
                          </a:solidFill>
                          <a:effectLst/>
                          <a:highlight>
                            <a:srgbClr val="FFFF00"/>
                          </a:highlight>
                          <a:latin typeface="Helvetica" panose="020B0604020202020204" pitchFamily="34" charset="0"/>
                          <a:ea typeface="+mn-ea"/>
                          <a:cs typeface="Helvetica" panose="020B0604020202020204" pitchFamily="34" charset="0"/>
                        </a:rPr>
                        <a:t>Movement rate (m/s)</a:t>
                      </a:r>
                      <a:endParaRPr lang="en-CA" sz="1100" dirty="0">
                        <a:highlight>
                          <a:srgbClr val="FFFF00"/>
                        </a:highlight>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3720740743"/>
                  </a:ext>
                </a:extLst>
              </a:tr>
              <a:tr h="217632">
                <a:tc>
                  <a:txBody>
                    <a:bodyPr/>
                    <a:lstStyle/>
                    <a:p>
                      <a:r>
                        <a:rPr lang="en-CA" sz="1100" b="0" i="0" kern="1200" dirty="0">
                          <a:solidFill>
                            <a:schemeClr val="dk1"/>
                          </a:solidFill>
                          <a:effectLst/>
                          <a:highlight>
                            <a:srgbClr val="FFFF00"/>
                          </a:highlight>
                          <a:latin typeface="Helvetica" panose="020B0604020202020204" pitchFamily="34" charset="0"/>
                          <a:ea typeface="+mn-ea"/>
                          <a:cs typeface="Helvetica" panose="020B0604020202020204" pitchFamily="34" charset="0"/>
                        </a:rPr>
                        <a:t>Density (count/m2)</a:t>
                      </a:r>
                      <a:endParaRPr lang="en-CA" sz="1100" dirty="0">
                        <a:highlight>
                          <a:srgbClr val="FFFF00"/>
                        </a:highlight>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106676096"/>
                  </a:ext>
                </a:extLst>
              </a:tr>
              <a:tr h="0">
                <a:tc>
                  <a:txBody>
                    <a:bodyPr/>
                    <a:lstStyle/>
                    <a:p>
                      <a:r>
                        <a:rPr lang="en-CA" sz="1100" b="0" i="0" kern="1200" dirty="0">
                          <a:solidFill>
                            <a:schemeClr val="dk1"/>
                          </a:solidFill>
                          <a:effectLst/>
                          <a:highlight>
                            <a:srgbClr val="00FF00"/>
                          </a:highlight>
                          <a:latin typeface="Helvetica" panose="020B0604020202020204" pitchFamily="34" charset="0"/>
                          <a:ea typeface="+mn-ea"/>
                          <a:cs typeface="Helvetica" panose="020B0604020202020204" pitchFamily="34" charset="0"/>
                        </a:rPr>
                        <a:t>Body size (small/medium/large)</a:t>
                      </a:r>
                      <a:endParaRPr lang="en-CA" sz="1100" dirty="0">
                        <a:highlight>
                          <a:srgbClr val="00FF00"/>
                        </a:highlight>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2880090338"/>
                  </a:ext>
                </a:extLst>
              </a:tr>
              <a:tr h="0">
                <a:tc>
                  <a:txBody>
                    <a:bodyPr/>
                    <a:lstStyle/>
                    <a:p>
                      <a:r>
                        <a:rPr lang="en-CA" sz="1100" b="0" i="0" kern="1200" dirty="0">
                          <a:solidFill>
                            <a:schemeClr val="dk1"/>
                          </a:solidFill>
                          <a:effectLst/>
                          <a:highlight>
                            <a:srgbClr val="FFFF00"/>
                          </a:highlight>
                          <a:latin typeface="Helvetica" panose="020B0604020202020204" pitchFamily="34" charset="0"/>
                          <a:ea typeface="+mn-ea"/>
                          <a:cs typeface="Helvetica" panose="020B0604020202020204" pitchFamily="34" charset="0"/>
                        </a:rPr>
                        <a:t>Group size (count)</a:t>
                      </a:r>
                      <a:endParaRPr lang="en-CA" sz="1100" dirty="0">
                        <a:highlight>
                          <a:srgbClr val="FFFF00"/>
                        </a:highlight>
                        <a:latin typeface="Helvetica" panose="020B0604020202020204" pitchFamily="34" charset="0"/>
                        <a:cs typeface="Helvetica" panose="020B0604020202020204" pitchFamily="34" charset="0"/>
                      </a:endParaRP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noFill/>
                  </a:tcPr>
                </a:tc>
                <a:extLst>
                  <a:ext uri="{0D108BD9-81ED-4DB2-BD59-A6C34878D82A}">
                    <a16:rowId xmlns:a16="http://schemas.microsoft.com/office/drawing/2014/main" val="4059989735"/>
                  </a:ext>
                </a:extLst>
              </a:tr>
            </a:tbl>
          </a:graphicData>
        </a:graphic>
      </p:graphicFrame>
      <p:pic>
        <p:nvPicPr>
          <p:cNvPr id="10" name="Picture 9">
            <a:extLst>
              <a:ext uri="{FF2B5EF4-FFF2-40B4-BE49-F238E27FC236}">
                <a16:creationId xmlns:a16="http://schemas.microsoft.com/office/drawing/2014/main" id="{8BFE25D1-A789-9D3C-F08D-A3344E943E7C}"/>
              </a:ext>
            </a:extLst>
          </p:cNvPr>
          <p:cNvPicPr>
            <a:picLocks noChangeAspect="1"/>
          </p:cNvPicPr>
          <p:nvPr/>
        </p:nvPicPr>
        <p:blipFill>
          <a:blip r:embed="rId6"/>
          <a:stretch>
            <a:fillRect/>
          </a:stretch>
        </p:blipFill>
        <p:spPr>
          <a:xfrm>
            <a:off x="409998" y="2574173"/>
            <a:ext cx="880021" cy="865354"/>
          </a:xfrm>
          <a:prstGeom prst="rect">
            <a:avLst/>
          </a:prstGeom>
        </p:spPr>
      </p:pic>
      <p:pic>
        <p:nvPicPr>
          <p:cNvPr id="11" name="Picture 10">
            <a:extLst>
              <a:ext uri="{FF2B5EF4-FFF2-40B4-BE49-F238E27FC236}">
                <a16:creationId xmlns:a16="http://schemas.microsoft.com/office/drawing/2014/main" id="{061CDDF9-CF7B-C89E-5831-E7E099668C23}"/>
              </a:ext>
            </a:extLst>
          </p:cNvPr>
          <p:cNvPicPr>
            <a:picLocks noChangeAspect="1"/>
          </p:cNvPicPr>
          <p:nvPr/>
        </p:nvPicPr>
        <p:blipFill>
          <a:blip r:embed="rId4"/>
          <a:stretch>
            <a:fillRect/>
          </a:stretch>
        </p:blipFill>
        <p:spPr>
          <a:xfrm>
            <a:off x="409998" y="1839542"/>
            <a:ext cx="767759" cy="767759"/>
          </a:xfrm>
          <a:prstGeom prst="rect">
            <a:avLst/>
          </a:prstGeom>
        </p:spPr>
      </p:pic>
      <p:sp>
        <p:nvSpPr>
          <p:cNvPr id="13" name="TextBox 12">
            <a:extLst>
              <a:ext uri="{FF2B5EF4-FFF2-40B4-BE49-F238E27FC236}">
                <a16:creationId xmlns:a16="http://schemas.microsoft.com/office/drawing/2014/main" id="{34C7F0A4-B17B-DB25-3C8C-CC2C21E04D3A}"/>
              </a:ext>
            </a:extLst>
          </p:cNvPr>
          <p:cNvSpPr txBox="1"/>
          <p:nvPr/>
        </p:nvSpPr>
        <p:spPr>
          <a:xfrm>
            <a:off x="5665547" y="1693545"/>
            <a:ext cx="1004857" cy="646331"/>
          </a:xfrm>
          <a:prstGeom prst="rect">
            <a:avLst/>
          </a:prstGeom>
          <a:noFill/>
        </p:spPr>
        <p:txBody>
          <a:bodyPr wrap="square">
            <a:spAutoFit/>
          </a:bodyPr>
          <a:lstStyle/>
          <a:p>
            <a:r>
              <a:rPr lang="en-CA" sz="1200" dirty="0">
                <a:solidFill>
                  <a:srgbClr val="000000"/>
                </a:solidFill>
                <a:latin typeface="Helvetica" panose="020B0604020202020204" pitchFamily="34" charset="0"/>
              </a:rPr>
              <a:t>Simulate agents moving</a:t>
            </a:r>
            <a:endParaRPr lang="en-CA" sz="1200" dirty="0"/>
          </a:p>
        </p:txBody>
      </p:sp>
      <p:grpSp>
        <p:nvGrpSpPr>
          <p:cNvPr id="2075" name="Group 2074">
            <a:extLst>
              <a:ext uri="{FF2B5EF4-FFF2-40B4-BE49-F238E27FC236}">
                <a16:creationId xmlns:a16="http://schemas.microsoft.com/office/drawing/2014/main" id="{D3606A1D-59FC-8AEA-6DF0-DEC866D8345E}"/>
              </a:ext>
            </a:extLst>
          </p:cNvPr>
          <p:cNvGrpSpPr/>
          <p:nvPr/>
        </p:nvGrpSpPr>
        <p:grpSpPr>
          <a:xfrm>
            <a:off x="5545091" y="4378445"/>
            <a:ext cx="1245768" cy="925689"/>
            <a:chOff x="5516186" y="4183466"/>
            <a:chExt cx="1245768" cy="925689"/>
          </a:xfrm>
        </p:grpSpPr>
        <p:sp>
          <p:nvSpPr>
            <p:cNvPr id="2071" name="Rectangle: Rounded Corners 2070">
              <a:extLst>
                <a:ext uri="{FF2B5EF4-FFF2-40B4-BE49-F238E27FC236}">
                  <a16:creationId xmlns:a16="http://schemas.microsoft.com/office/drawing/2014/main" id="{924B9745-87F7-A894-0BA7-DE91F34C4780}"/>
                </a:ext>
              </a:extLst>
            </p:cNvPr>
            <p:cNvSpPr/>
            <p:nvPr/>
          </p:nvSpPr>
          <p:spPr>
            <a:xfrm>
              <a:off x="5516186" y="4183466"/>
              <a:ext cx="1245768" cy="925689"/>
            </a:xfrm>
            <a:prstGeom prst="roundRect">
              <a:avLst/>
            </a:prstGeom>
            <a:solidFill>
              <a:srgbClr val="FFE6CC"/>
            </a:solidFill>
            <a:ln>
              <a:solidFill>
                <a:srgbClr val="D89B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57D649-9343-F0D2-F63B-4CDF27B60AB6}"/>
                </a:ext>
              </a:extLst>
            </p:cNvPr>
            <p:cNvSpPr txBox="1"/>
            <p:nvPr/>
          </p:nvSpPr>
          <p:spPr>
            <a:xfrm>
              <a:off x="5583783" y="4218116"/>
              <a:ext cx="1168383" cy="861774"/>
            </a:xfrm>
            <a:prstGeom prst="rect">
              <a:avLst/>
            </a:prstGeom>
            <a:noFill/>
          </p:spPr>
          <p:txBody>
            <a:bodyPr wrap="square">
              <a:spAutoFit/>
            </a:bodyPr>
            <a:lstStyle/>
            <a:p>
              <a:r>
                <a:rPr lang="en-CA" sz="1000" dirty="0">
                  <a:solidFill>
                    <a:srgbClr val="000000"/>
                  </a:solidFill>
                  <a:latin typeface="Helvetica" panose="020B0604020202020204" pitchFamily="34" charset="0"/>
                </a:rPr>
                <a:t>Simulate ’real’ probability of occupancy and detection across landscape</a:t>
              </a:r>
              <a:endParaRPr lang="en-CA" sz="1000" dirty="0"/>
            </a:p>
          </p:txBody>
        </p:sp>
      </p:grpSp>
      <p:sp>
        <p:nvSpPr>
          <p:cNvPr id="19" name="TextBox 18">
            <a:extLst>
              <a:ext uri="{FF2B5EF4-FFF2-40B4-BE49-F238E27FC236}">
                <a16:creationId xmlns:a16="http://schemas.microsoft.com/office/drawing/2014/main" id="{5D29EFA1-6C3C-FFBF-D5C7-EB2BCB24770D}"/>
              </a:ext>
            </a:extLst>
          </p:cNvPr>
          <p:cNvSpPr txBox="1"/>
          <p:nvPr/>
        </p:nvSpPr>
        <p:spPr>
          <a:xfrm>
            <a:off x="9062228" y="3939860"/>
            <a:ext cx="1674355" cy="1169551"/>
          </a:xfrm>
          <a:prstGeom prst="rect">
            <a:avLst/>
          </a:prstGeom>
          <a:noFill/>
        </p:spPr>
        <p:txBody>
          <a:bodyPr wrap="square">
            <a:spAutoFit/>
          </a:bodyPr>
          <a:lstStyle/>
          <a:p>
            <a:r>
              <a:rPr lang="en-US" sz="1000" b="0" i="0" dirty="0">
                <a:solidFill>
                  <a:srgbClr val="000000"/>
                </a:solidFill>
                <a:effectLst/>
                <a:latin typeface="Helvetica" panose="020B0604020202020204" pitchFamily="34" charset="0"/>
              </a:rPr>
              <a:t>Estimate bias (compared to ‘real</a:t>
            </a:r>
            <a:r>
              <a:rPr lang="en-US" sz="1000" dirty="0">
                <a:solidFill>
                  <a:srgbClr val="000000"/>
                </a:solidFill>
                <a:latin typeface="Helvetica" panose="020B0604020202020204" pitchFamily="34" charset="0"/>
              </a:rPr>
              <a:t>’ occupancy and detectability) </a:t>
            </a:r>
            <a:r>
              <a:rPr lang="en-US" sz="1000" b="0" i="0" dirty="0">
                <a:solidFill>
                  <a:srgbClr val="000000"/>
                </a:solidFill>
                <a:effectLst/>
                <a:latin typeface="Helvetica" panose="020B0604020202020204" pitchFamily="34" charset="0"/>
              </a:rPr>
              <a:t>and precision</a:t>
            </a:r>
            <a:r>
              <a:rPr lang="en-US" sz="1000" dirty="0">
                <a:solidFill>
                  <a:srgbClr val="000000"/>
                </a:solidFill>
                <a:latin typeface="Helvetica" panose="020B0604020202020204" pitchFamily="34" charset="0"/>
              </a:rPr>
              <a:t> </a:t>
            </a:r>
            <a:r>
              <a:rPr lang="en-US" sz="1000" b="0" i="0" dirty="0">
                <a:solidFill>
                  <a:srgbClr val="000000"/>
                </a:solidFill>
                <a:effectLst/>
                <a:latin typeface="Helvetica" panose="020B0604020202020204" pitchFamily="34" charset="0"/>
              </a:rPr>
              <a:t>of various data collection approaches among different deployments.</a:t>
            </a:r>
            <a:endParaRPr lang="en-CA" sz="1000" dirty="0"/>
          </a:p>
        </p:txBody>
      </p:sp>
      <p:sp>
        <p:nvSpPr>
          <p:cNvPr id="22" name="TextBox 21">
            <a:extLst>
              <a:ext uri="{FF2B5EF4-FFF2-40B4-BE49-F238E27FC236}">
                <a16:creationId xmlns:a16="http://schemas.microsoft.com/office/drawing/2014/main" id="{771F2A79-EB22-F275-E33E-B58D8E9603D1}"/>
              </a:ext>
            </a:extLst>
          </p:cNvPr>
          <p:cNvSpPr txBox="1"/>
          <p:nvPr/>
        </p:nvSpPr>
        <p:spPr>
          <a:xfrm>
            <a:off x="7171129" y="3065540"/>
            <a:ext cx="1415613" cy="830997"/>
          </a:xfrm>
          <a:prstGeom prst="rect">
            <a:avLst/>
          </a:prstGeom>
          <a:noFill/>
        </p:spPr>
        <p:txBody>
          <a:bodyPr wrap="square">
            <a:spAutoFit/>
          </a:bodyPr>
          <a:lstStyle/>
          <a:p>
            <a:r>
              <a:rPr lang="en-US" sz="1200" dirty="0">
                <a:solidFill>
                  <a:srgbClr val="000000"/>
                </a:solidFill>
                <a:latin typeface="Helvetica" panose="020B0604020202020204" pitchFamily="34" charset="0"/>
              </a:rPr>
              <a:t>S</a:t>
            </a:r>
            <a:r>
              <a:rPr lang="en-US" sz="1200" b="0" i="0" dirty="0">
                <a:solidFill>
                  <a:srgbClr val="000000"/>
                </a:solidFill>
                <a:effectLst/>
                <a:latin typeface="Helvetica" panose="020B0604020202020204" pitchFamily="34" charset="0"/>
              </a:rPr>
              <a:t>imulated detection history  at camera locations</a:t>
            </a:r>
            <a:endParaRPr lang="en-CA" sz="1200" dirty="0"/>
          </a:p>
        </p:txBody>
      </p:sp>
      <p:sp>
        <p:nvSpPr>
          <p:cNvPr id="25" name="TextBox 24">
            <a:extLst>
              <a:ext uri="{FF2B5EF4-FFF2-40B4-BE49-F238E27FC236}">
                <a16:creationId xmlns:a16="http://schemas.microsoft.com/office/drawing/2014/main" id="{8C93D20B-5D68-D109-1550-6390F39E4760}"/>
              </a:ext>
            </a:extLst>
          </p:cNvPr>
          <p:cNvSpPr txBox="1"/>
          <p:nvPr/>
        </p:nvSpPr>
        <p:spPr>
          <a:xfrm>
            <a:off x="9336766" y="1985679"/>
            <a:ext cx="1125281" cy="1015663"/>
          </a:xfrm>
          <a:prstGeom prst="rect">
            <a:avLst/>
          </a:prstGeom>
          <a:noFill/>
        </p:spPr>
        <p:txBody>
          <a:bodyPr wrap="square">
            <a:spAutoFit/>
          </a:bodyPr>
          <a:lstStyle/>
          <a:p>
            <a:r>
              <a:rPr lang="en-US" sz="1200" dirty="0">
                <a:solidFill>
                  <a:srgbClr val="000000"/>
                </a:solidFill>
                <a:latin typeface="Helvetica" panose="020B0604020202020204" pitchFamily="34" charset="0"/>
              </a:rPr>
              <a:t>Fit occupancy model based on simulated detection histories</a:t>
            </a:r>
          </a:p>
        </p:txBody>
      </p:sp>
      <p:pic>
        <p:nvPicPr>
          <p:cNvPr id="26" name="Picture 10" descr="Leaflet: Raster Grid on map with different colors - Stack Overflow">
            <a:extLst>
              <a:ext uri="{FF2B5EF4-FFF2-40B4-BE49-F238E27FC236}">
                <a16:creationId xmlns:a16="http://schemas.microsoft.com/office/drawing/2014/main" id="{07E88819-CE8A-30F8-7132-E5A5E16D21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8771" y="2946661"/>
            <a:ext cx="1049154" cy="109822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D1E9A603-A9FB-9882-95C5-163EA4A7EE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71428" y="1371113"/>
            <a:ext cx="456108" cy="499845"/>
          </a:xfrm>
          <a:prstGeom prst="rect">
            <a:avLst/>
          </a:prstGeom>
          <a:noFill/>
          <a:extLst>
            <a:ext uri="{909E8E84-426E-40DD-AFC4-6F175D3DCCD1}">
              <a14:hiddenFill xmlns:a14="http://schemas.microsoft.com/office/drawing/2010/main">
                <a:solidFill>
                  <a:srgbClr val="FFFFFF"/>
                </a:solidFill>
              </a14:hiddenFill>
            </a:ext>
          </a:extLst>
        </p:spPr>
      </p:pic>
      <p:cxnSp>
        <p:nvCxnSpPr>
          <p:cNvPr id="2062" name="Connector: Elbow 2061">
            <a:extLst>
              <a:ext uri="{FF2B5EF4-FFF2-40B4-BE49-F238E27FC236}">
                <a16:creationId xmlns:a16="http://schemas.microsoft.com/office/drawing/2014/main" id="{10478192-D000-BEA4-715E-9566D80BF2EA}"/>
              </a:ext>
            </a:extLst>
          </p:cNvPr>
          <p:cNvCxnSpPr>
            <a:cxnSpLocks/>
            <a:endCxn id="2069" idx="1"/>
          </p:cNvCxnSpPr>
          <p:nvPr/>
        </p:nvCxnSpPr>
        <p:spPr>
          <a:xfrm rot="5400000" flipH="1" flipV="1">
            <a:off x="4641226" y="2095350"/>
            <a:ext cx="953598" cy="79632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77" name="Connector: Elbow 2076">
            <a:extLst>
              <a:ext uri="{FF2B5EF4-FFF2-40B4-BE49-F238E27FC236}">
                <a16:creationId xmlns:a16="http://schemas.microsoft.com/office/drawing/2014/main" id="{8D520C4D-341C-0C8D-343F-6A5C276FCE88}"/>
              </a:ext>
            </a:extLst>
          </p:cNvPr>
          <p:cNvCxnSpPr>
            <a:cxnSpLocks/>
            <a:stCxn id="2069" idx="2"/>
            <a:endCxn id="16" idx="0"/>
          </p:cNvCxnSpPr>
          <p:nvPr/>
        </p:nvCxnSpPr>
        <p:spPr>
          <a:xfrm rot="16200000" flipH="1">
            <a:off x="5201206" y="3417420"/>
            <a:ext cx="1933539" cy="5781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0" name="Connector: Elbow 2079">
            <a:extLst>
              <a:ext uri="{FF2B5EF4-FFF2-40B4-BE49-F238E27FC236}">
                <a16:creationId xmlns:a16="http://schemas.microsoft.com/office/drawing/2014/main" id="{4EAD6FBE-08F9-29FE-C882-4B1C7332EBEC}"/>
              </a:ext>
            </a:extLst>
          </p:cNvPr>
          <p:cNvCxnSpPr>
            <a:cxnSpLocks/>
            <a:stCxn id="9" idx="0"/>
            <a:endCxn id="26" idx="1"/>
          </p:cNvCxnSpPr>
          <p:nvPr/>
        </p:nvCxnSpPr>
        <p:spPr>
          <a:xfrm rot="5400000" flipH="1" flipV="1">
            <a:off x="3270924" y="2811929"/>
            <a:ext cx="244003" cy="161169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3" name="Connector: Elbow 2082">
            <a:extLst>
              <a:ext uri="{FF2B5EF4-FFF2-40B4-BE49-F238E27FC236}">
                <a16:creationId xmlns:a16="http://schemas.microsoft.com/office/drawing/2014/main" id="{C448619C-978A-2663-4369-D56775D3912D}"/>
              </a:ext>
            </a:extLst>
          </p:cNvPr>
          <p:cNvCxnSpPr>
            <a:cxnSpLocks/>
            <a:stCxn id="6" idx="2"/>
            <a:endCxn id="26" idx="1"/>
          </p:cNvCxnSpPr>
          <p:nvPr/>
        </p:nvCxnSpPr>
        <p:spPr>
          <a:xfrm rot="16200000" flipH="1">
            <a:off x="3268729" y="2565731"/>
            <a:ext cx="248392" cy="161169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86" name="Connector: Elbow 2085">
            <a:extLst>
              <a:ext uri="{FF2B5EF4-FFF2-40B4-BE49-F238E27FC236}">
                <a16:creationId xmlns:a16="http://schemas.microsoft.com/office/drawing/2014/main" id="{1A419734-69DC-BC66-F442-59969A7BF072}"/>
              </a:ext>
            </a:extLst>
          </p:cNvPr>
          <p:cNvCxnSpPr>
            <a:cxnSpLocks/>
            <a:stCxn id="16" idx="3"/>
            <a:endCxn id="2091" idx="2"/>
          </p:cNvCxnSpPr>
          <p:nvPr/>
        </p:nvCxnSpPr>
        <p:spPr>
          <a:xfrm flipV="1">
            <a:off x="6781071" y="4102100"/>
            <a:ext cx="991844" cy="741882"/>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90" name="Connector: Elbow 2089">
            <a:extLst>
              <a:ext uri="{FF2B5EF4-FFF2-40B4-BE49-F238E27FC236}">
                <a16:creationId xmlns:a16="http://schemas.microsoft.com/office/drawing/2014/main" id="{3E643F5E-08E3-FD28-1379-C21D7E04D4AD}"/>
              </a:ext>
            </a:extLst>
          </p:cNvPr>
          <p:cNvCxnSpPr>
            <a:cxnSpLocks/>
            <a:stCxn id="2091" idx="0"/>
            <a:endCxn id="2092" idx="1"/>
          </p:cNvCxnSpPr>
          <p:nvPr/>
        </p:nvCxnSpPr>
        <p:spPr>
          <a:xfrm rot="5400000" flipH="1" flipV="1">
            <a:off x="8272850" y="1939635"/>
            <a:ext cx="396454" cy="1396324"/>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96" name="Connector: Elbow 2095">
            <a:extLst>
              <a:ext uri="{FF2B5EF4-FFF2-40B4-BE49-F238E27FC236}">
                <a16:creationId xmlns:a16="http://schemas.microsoft.com/office/drawing/2014/main" id="{190F208D-DA92-23BE-4476-05B892EFA401}"/>
              </a:ext>
            </a:extLst>
          </p:cNvPr>
          <p:cNvCxnSpPr>
            <a:cxnSpLocks/>
            <a:endCxn id="2098" idx="0"/>
          </p:cNvCxnSpPr>
          <p:nvPr/>
        </p:nvCxnSpPr>
        <p:spPr>
          <a:xfrm rot="5400000">
            <a:off x="9574043" y="3386782"/>
            <a:ext cx="541439" cy="12700"/>
          </a:xfrm>
          <a:prstGeom prst="bentConnector3">
            <a:avLst>
              <a:gd name="adj1" fmla="val 50000"/>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 name="Connector: Elbow 1">
            <a:extLst>
              <a:ext uri="{FF2B5EF4-FFF2-40B4-BE49-F238E27FC236}">
                <a16:creationId xmlns:a16="http://schemas.microsoft.com/office/drawing/2014/main" id="{AC8746CE-34AD-DF1D-83C4-CEFA8F8E7BE6}"/>
              </a:ext>
            </a:extLst>
          </p:cNvPr>
          <p:cNvCxnSpPr>
            <a:cxnSpLocks/>
            <a:stCxn id="26" idx="2"/>
            <a:endCxn id="2071" idx="1"/>
          </p:cNvCxnSpPr>
          <p:nvPr/>
        </p:nvCxnSpPr>
        <p:spPr>
          <a:xfrm rot="16200000" flipH="1">
            <a:off x="4736017" y="4032215"/>
            <a:ext cx="796405" cy="821743"/>
          </a:xfrm>
          <a:prstGeom prst="bentConnector2">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A953607-D8E7-6256-E791-2644355D3169}"/>
              </a:ext>
            </a:extLst>
          </p:cNvPr>
          <p:cNvSpPr txBox="1"/>
          <p:nvPr/>
        </p:nvSpPr>
        <p:spPr>
          <a:xfrm>
            <a:off x="-521208" y="4413095"/>
            <a:ext cx="184731" cy="369332"/>
          </a:xfrm>
          <a:prstGeom prst="rect">
            <a:avLst/>
          </a:prstGeom>
          <a:noFill/>
        </p:spPr>
        <p:txBody>
          <a:bodyPr wrap="none" rtlCol="0">
            <a:spAutoFit/>
          </a:bodyPr>
          <a:lstStyle/>
          <a:p>
            <a:endParaRPr lang="en-CA" dirty="0"/>
          </a:p>
        </p:txBody>
      </p:sp>
      <p:sp>
        <p:nvSpPr>
          <p:cNvPr id="4" name="Rectangle 3">
            <a:extLst>
              <a:ext uri="{FF2B5EF4-FFF2-40B4-BE49-F238E27FC236}">
                <a16:creationId xmlns:a16="http://schemas.microsoft.com/office/drawing/2014/main" id="{A0586772-050B-4540-8C72-88184EACDC75}"/>
              </a:ext>
            </a:extLst>
          </p:cNvPr>
          <p:cNvSpPr/>
          <p:nvPr/>
        </p:nvSpPr>
        <p:spPr>
          <a:xfrm>
            <a:off x="-1239803" y="3584117"/>
            <a:ext cx="4456517"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CA" dirty="0"/>
              <a:t>- Movement rate informed by body size + diet vs ungulate (+ others). Build out use cases after that. 2-3 buckets of speed --- </a:t>
            </a:r>
          </a:p>
        </p:txBody>
      </p:sp>
    </p:spTree>
    <p:extLst>
      <p:ext uri="{BB962C8B-B14F-4D97-AF65-F5344CB8AC3E}">
        <p14:creationId xmlns:p14="http://schemas.microsoft.com/office/powerpoint/2010/main" val="202459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E5692A-F80A-017D-7DE7-BC0CA91ED7DC}"/>
              </a:ext>
            </a:extLst>
          </p:cNvPr>
          <p:cNvPicPr>
            <a:picLocks noChangeAspect="1"/>
          </p:cNvPicPr>
          <p:nvPr/>
        </p:nvPicPr>
        <p:blipFill>
          <a:blip r:embed="rId2"/>
          <a:srcRect t="24226"/>
          <a:stretch/>
        </p:blipFill>
        <p:spPr>
          <a:xfrm>
            <a:off x="281266" y="799941"/>
            <a:ext cx="6002993" cy="2693100"/>
          </a:xfrm>
          <a:prstGeom prst="rect">
            <a:avLst/>
          </a:prstGeom>
        </p:spPr>
      </p:pic>
      <p:pic>
        <p:nvPicPr>
          <p:cNvPr id="5" name="Picture 4">
            <a:extLst>
              <a:ext uri="{FF2B5EF4-FFF2-40B4-BE49-F238E27FC236}">
                <a16:creationId xmlns:a16="http://schemas.microsoft.com/office/drawing/2014/main" id="{CD4A8B96-7F26-D60E-9EE8-F18698B2A4F0}"/>
              </a:ext>
            </a:extLst>
          </p:cNvPr>
          <p:cNvPicPr>
            <a:picLocks noChangeAspect="1"/>
          </p:cNvPicPr>
          <p:nvPr/>
        </p:nvPicPr>
        <p:blipFill>
          <a:blip r:embed="rId3"/>
          <a:stretch>
            <a:fillRect/>
          </a:stretch>
        </p:blipFill>
        <p:spPr>
          <a:xfrm>
            <a:off x="185543" y="135540"/>
            <a:ext cx="2710057" cy="633119"/>
          </a:xfrm>
          <a:prstGeom prst="rect">
            <a:avLst/>
          </a:prstGeom>
        </p:spPr>
      </p:pic>
      <p:sp>
        <p:nvSpPr>
          <p:cNvPr id="6" name="Rectangle 5">
            <a:extLst>
              <a:ext uri="{FF2B5EF4-FFF2-40B4-BE49-F238E27FC236}">
                <a16:creationId xmlns:a16="http://schemas.microsoft.com/office/drawing/2014/main" id="{36A3A7D5-4A84-B4B7-BF71-A87BB23064D5}"/>
              </a:ext>
            </a:extLst>
          </p:cNvPr>
          <p:cNvSpPr/>
          <p:nvPr/>
        </p:nvSpPr>
        <p:spPr>
          <a:xfrm>
            <a:off x="95895" y="104258"/>
            <a:ext cx="7174481" cy="6639525"/>
          </a:xfrm>
          <a:prstGeom prst="rect">
            <a:avLst/>
          </a:prstGeom>
          <a:noFill/>
          <a:ln w="12700">
            <a:solidFill>
              <a:srgbClr val="256C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2053"/>
          </a:p>
        </p:txBody>
      </p:sp>
      <p:pic>
        <p:nvPicPr>
          <p:cNvPr id="7" name="Picture 6">
            <a:extLst>
              <a:ext uri="{FF2B5EF4-FFF2-40B4-BE49-F238E27FC236}">
                <a16:creationId xmlns:a16="http://schemas.microsoft.com/office/drawing/2014/main" id="{B4CC09B8-FDBA-8AD3-B3A5-3D3C9ACD5E29}"/>
              </a:ext>
            </a:extLst>
          </p:cNvPr>
          <p:cNvPicPr>
            <a:picLocks noChangeAspect="1"/>
          </p:cNvPicPr>
          <p:nvPr/>
        </p:nvPicPr>
        <p:blipFill>
          <a:blip r:embed="rId4"/>
          <a:srcRect l="6188"/>
          <a:stretch/>
        </p:blipFill>
        <p:spPr>
          <a:xfrm>
            <a:off x="185543" y="3647658"/>
            <a:ext cx="6845676" cy="2905648"/>
          </a:xfrm>
          <a:prstGeom prst="rect">
            <a:avLst/>
          </a:prstGeom>
        </p:spPr>
      </p:pic>
    </p:spTree>
    <p:extLst>
      <p:ext uri="{BB962C8B-B14F-4D97-AF65-F5344CB8AC3E}">
        <p14:creationId xmlns:p14="http://schemas.microsoft.com/office/powerpoint/2010/main" val="81090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D38E-1D06-38C1-D733-ABB85FC05576}"/>
              </a:ext>
            </a:extLst>
          </p:cNvPr>
          <p:cNvSpPr>
            <a:spLocks noGrp="1"/>
          </p:cNvSpPr>
          <p:nvPr>
            <p:ph type="ctrTitle"/>
          </p:nvPr>
        </p:nvSpPr>
        <p:spPr/>
        <p:txBody>
          <a:bodyPr/>
          <a:lstStyle/>
          <a:p>
            <a:endParaRPr lang="en-CA" dirty="0"/>
          </a:p>
        </p:txBody>
      </p:sp>
      <p:sp>
        <p:nvSpPr>
          <p:cNvPr id="3" name="Subtitle 2">
            <a:extLst>
              <a:ext uri="{FF2B5EF4-FFF2-40B4-BE49-F238E27FC236}">
                <a16:creationId xmlns:a16="http://schemas.microsoft.com/office/drawing/2014/main" id="{E865CA09-0500-CAB4-3B9B-EB77EF88D840}"/>
              </a:ext>
            </a:extLst>
          </p:cNvPr>
          <p:cNvSpPr>
            <a:spLocks noGrp="1"/>
          </p:cNvSpPr>
          <p:nvPr>
            <p:ph type="subTitle" idx="1"/>
          </p:nvPr>
        </p:nvSpPr>
        <p:spPr/>
        <p:txBody>
          <a:bodyPr/>
          <a:lstStyle/>
          <a:p>
            <a:endParaRPr lang="en-CA"/>
          </a:p>
        </p:txBody>
      </p:sp>
      <p:pic>
        <p:nvPicPr>
          <p:cNvPr id="5" name="Picture 4">
            <a:extLst>
              <a:ext uri="{FF2B5EF4-FFF2-40B4-BE49-F238E27FC236}">
                <a16:creationId xmlns:a16="http://schemas.microsoft.com/office/drawing/2014/main" id="{E84792B6-A6C2-DA80-5270-1330105EF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799" y="2740150"/>
            <a:ext cx="914402" cy="1377699"/>
          </a:xfrm>
          <a:prstGeom prst="rect">
            <a:avLst/>
          </a:prstGeom>
        </p:spPr>
      </p:pic>
      <p:pic>
        <p:nvPicPr>
          <p:cNvPr id="7" name="Picture 6">
            <a:extLst>
              <a:ext uri="{FF2B5EF4-FFF2-40B4-BE49-F238E27FC236}">
                <a16:creationId xmlns:a16="http://schemas.microsoft.com/office/drawing/2014/main" id="{0147A61A-3643-AC4F-B192-E04B82F43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173" y="0"/>
            <a:ext cx="7253654" cy="6858000"/>
          </a:xfrm>
          <a:prstGeom prst="rect">
            <a:avLst/>
          </a:prstGeom>
        </p:spPr>
      </p:pic>
      <p:pic>
        <p:nvPicPr>
          <p:cNvPr id="9" name="Picture 8">
            <a:extLst>
              <a:ext uri="{FF2B5EF4-FFF2-40B4-BE49-F238E27FC236}">
                <a16:creationId xmlns:a16="http://schemas.microsoft.com/office/drawing/2014/main" id="{5ACA103E-2697-F684-B50E-B76B91E7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487" y="2633662"/>
            <a:ext cx="2867025" cy="1590675"/>
          </a:xfrm>
          <a:prstGeom prst="rect">
            <a:avLst/>
          </a:prstGeom>
        </p:spPr>
      </p:pic>
      <p:pic>
        <p:nvPicPr>
          <p:cNvPr id="11" name="Picture 10">
            <a:extLst>
              <a:ext uri="{FF2B5EF4-FFF2-40B4-BE49-F238E27FC236}">
                <a16:creationId xmlns:a16="http://schemas.microsoft.com/office/drawing/2014/main" id="{14642CD1-C561-2303-A5CC-426123302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1000" y="1524000"/>
            <a:ext cx="3810000" cy="3810000"/>
          </a:xfrm>
          <a:prstGeom prst="rect">
            <a:avLst/>
          </a:prstGeom>
        </p:spPr>
      </p:pic>
      <p:pic>
        <p:nvPicPr>
          <p:cNvPr id="13" name="Picture 12">
            <a:extLst>
              <a:ext uri="{FF2B5EF4-FFF2-40B4-BE49-F238E27FC236}">
                <a16:creationId xmlns:a16="http://schemas.microsoft.com/office/drawing/2014/main" id="{12BEBE2B-309D-0ECF-C38E-2E4F69F459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4156" y="442911"/>
            <a:ext cx="7620000" cy="5972175"/>
          </a:xfrm>
          <a:prstGeom prst="rect">
            <a:avLst/>
          </a:prstGeom>
        </p:spPr>
      </p:pic>
      <p:pic>
        <p:nvPicPr>
          <p:cNvPr id="15" name="Picture 14">
            <a:extLst>
              <a:ext uri="{FF2B5EF4-FFF2-40B4-BE49-F238E27FC236}">
                <a16:creationId xmlns:a16="http://schemas.microsoft.com/office/drawing/2014/main" id="{21F5B36A-3914-544F-37D5-B2EBF07DD5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9749" y="1220788"/>
            <a:ext cx="8572500" cy="4762500"/>
          </a:xfrm>
          <a:prstGeom prst="rect">
            <a:avLst/>
          </a:prstGeom>
        </p:spPr>
      </p:pic>
      <p:pic>
        <p:nvPicPr>
          <p:cNvPr id="17" name="Picture 16">
            <a:extLst>
              <a:ext uri="{FF2B5EF4-FFF2-40B4-BE49-F238E27FC236}">
                <a16:creationId xmlns:a16="http://schemas.microsoft.com/office/drawing/2014/main" id="{1CBB07EF-60C5-B0A1-2C47-0C72825754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00525" y="2862262"/>
            <a:ext cx="3790950" cy="1133475"/>
          </a:xfrm>
          <a:prstGeom prst="rect">
            <a:avLst/>
          </a:prstGeom>
        </p:spPr>
      </p:pic>
      <p:pic>
        <p:nvPicPr>
          <p:cNvPr id="19" name="Picture 18">
            <a:extLst>
              <a:ext uri="{FF2B5EF4-FFF2-40B4-BE49-F238E27FC236}">
                <a16:creationId xmlns:a16="http://schemas.microsoft.com/office/drawing/2014/main" id="{4E50661D-5FC0-54C7-A1CB-4FBAA507C04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00525" y="2862262"/>
            <a:ext cx="3790950" cy="1133475"/>
          </a:xfrm>
          <a:prstGeom prst="rect">
            <a:avLst/>
          </a:prstGeom>
        </p:spPr>
      </p:pic>
      <p:pic>
        <p:nvPicPr>
          <p:cNvPr id="21" name="Picture 20">
            <a:extLst>
              <a:ext uri="{FF2B5EF4-FFF2-40B4-BE49-F238E27FC236}">
                <a16:creationId xmlns:a16="http://schemas.microsoft.com/office/drawing/2014/main" id="{69B61E0C-26AE-50D6-D2B6-B0A1FFDC456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46216" y="2971799"/>
            <a:ext cx="4099568" cy="914402"/>
          </a:xfrm>
          <a:prstGeom prst="rect">
            <a:avLst/>
          </a:prstGeom>
        </p:spPr>
      </p:pic>
      <p:pic>
        <p:nvPicPr>
          <p:cNvPr id="23" name="Picture 22">
            <a:extLst>
              <a:ext uri="{FF2B5EF4-FFF2-40B4-BE49-F238E27FC236}">
                <a16:creationId xmlns:a16="http://schemas.microsoft.com/office/drawing/2014/main" id="{7046F8DE-293A-5CAB-CBC4-5D47DB876F5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156" y="2593240"/>
            <a:ext cx="12192000" cy="1876390"/>
          </a:xfrm>
          <a:prstGeom prst="rect">
            <a:avLst/>
          </a:prstGeom>
        </p:spPr>
      </p:pic>
      <p:sp>
        <p:nvSpPr>
          <p:cNvPr id="26" name="Rectangle 25">
            <a:extLst>
              <a:ext uri="{FF2B5EF4-FFF2-40B4-BE49-F238E27FC236}">
                <a16:creationId xmlns:a16="http://schemas.microsoft.com/office/drawing/2014/main" id="{DBAA7FD5-91B6-76E3-6BD9-FF2B5F11B107}"/>
              </a:ext>
            </a:extLst>
          </p:cNvPr>
          <p:cNvSpPr/>
          <p:nvPr/>
        </p:nvSpPr>
        <p:spPr>
          <a:xfrm>
            <a:off x="457201" y="4552055"/>
            <a:ext cx="12191999" cy="18712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9410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E7C098-29CC-56AF-4DF1-9FD7E19382DA}"/>
              </a:ext>
            </a:extLst>
          </p:cNvPr>
          <p:cNvSpPr txBox="1"/>
          <p:nvPr/>
        </p:nvSpPr>
        <p:spPr>
          <a:xfrm>
            <a:off x="-938337" y="3691291"/>
            <a:ext cx="9025454" cy="300082"/>
          </a:xfrm>
          <a:prstGeom prst="rect">
            <a:avLst/>
          </a:prstGeom>
          <a:noFill/>
        </p:spPr>
        <p:txBody>
          <a:bodyPr wrap="square">
            <a:spAutoFit/>
          </a:bodyPr>
          <a:lstStyle/>
          <a:p>
            <a:pPr>
              <a:spcBef>
                <a:spcPts val="300"/>
              </a:spcBef>
              <a:spcAft>
                <a:spcPts val="300"/>
              </a:spcAft>
            </a:pPr>
            <a:r>
              <a:rPr lang="en-CA" sz="1350" dirty="0">
                <a:latin typeface="acumin-pro-semi-condensed"/>
              </a:rPr>
              <a:t>Alberta Environment and Protected Areas &amp; Office of the Chief Scientist</a:t>
            </a:r>
          </a:p>
        </p:txBody>
      </p:sp>
      <p:pic>
        <p:nvPicPr>
          <p:cNvPr id="18" name="Picture 17">
            <a:extLst>
              <a:ext uri="{FF2B5EF4-FFF2-40B4-BE49-F238E27FC236}">
                <a16:creationId xmlns:a16="http://schemas.microsoft.com/office/drawing/2014/main" id="{6CB55F9E-A616-A6B8-EE74-4B01F5BD2193}"/>
              </a:ext>
            </a:extLst>
          </p:cNvPr>
          <p:cNvPicPr>
            <a:picLocks noChangeAspect="1"/>
          </p:cNvPicPr>
          <p:nvPr/>
        </p:nvPicPr>
        <p:blipFill>
          <a:blip r:embed="rId3"/>
          <a:stretch>
            <a:fillRect/>
          </a:stretch>
        </p:blipFill>
        <p:spPr>
          <a:xfrm>
            <a:off x="3070631" y="1013563"/>
            <a:ext cx="6508283" cy="2003106"/>
          </a:xfrm>
          <a:prstGeom prst="rect">
            <a:avLst/>
          </a:prstGeom>
          <a:noFill/>
        </p:spPr>
      </p:pic>
      <p:pic>
        <p:nvPicPr>
          <p:cNvPr id="27" name="Picture 26">
            <a:extLst>
              <a:ext uri="{FF2B5EF4-FFF2-40B4-BE49-F238E27FC236}">
                <a16:creationId xmlns:a16="http://schemas.microsoft.com/office/drawing/2014/main" id="{C07B3599-8591-F7F8-DCB8-3DF248123488}"/>
              </a:ext>
            </a:extLst>
          </p:cNvPr>
          <p:cNvPicPr>
            <a:picLocks noChangeAspect="1"/>
          </p:cNvPicPr>
          <p:nvPr/>
        </p:nvPicPr>
        <p:blipFill>
          <a:blip r:embed="rId4"/>
          <a:stretch>
            <a:fillRect/>
          </a:stretch>
        </p:blipFill>
        <p:spPr>
          <a:xfrm>
            <a:off x="-4489110" y="4112264"/>
            <a:ext cx="16471586" cy="1898787"/>
          </a:xfrm>
          <a:prstGeom prst="rect">
            <a:avLst/>
          </a:prstGeom>
        </p:spPr>
      </p:pic>
    </p:spTree>
    <p:extLst>
      <p:ext uri="{BB962C8B-B14F-4D97-AF65-F5344CB8AC3E}">
        <p14:creationId xmlns:p14="http://schemas.microsoft.com/office/powerpoint/2010/main" val="294284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TotalTime>
  <Words>1063</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acumin-pro-semi-condensed</vt:lpstr>
      <vt:lpstr>Aptos</vt:lpstr>
      <vt:lpstr>Aptos Display</vt:lpstr>
      <vt:lpstr>Arial</vt:lpstr>
      <vt:lpstr>Calibri</vt:lpstr>
      <vt:lpstr>Helvetica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Cassondra Stevenson</dc:creator>
  <cp:lastModifiedBy>Cassie Stevenson</cp:lastModifiedBy>
  <cp:revision>14</cp:revision>
  <dcterms:created xsi:type="dcterms:W3CDTF">2024-02-27T21:25:17Z</dcterms:created>
  <dcterms:modified xsi:type="dcterms:W3CDTF">2024-09-09T17:20:49Z</dcterms:modified>
</cp:coreProperties>
</file>